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43"/>
  </p:notesMasterIdLst>
  <p:sldIdLst>
    <p:sldId id="257" r:id="rId4"/>
    <p:sldId id="259"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1" r:id="rId33"/>
    <p:sldId id="322" r:id="rId34"/>
    <p:sldId id="323" r:id="rId35"/>
    <p:sldId id="324" r:id="rId36"/>
    <p:sldId id="325" r:id="rId37"/>
    <p:sldId id="326" r:id="rId38"/>
    <p:sldId id="328" r:id="rId39"/>
    <p:sldId id="329" r:id="rId40"/>
    <p:sldId id="330" r:id="rId41"/>
    <p:sldId id="331" r:id="rId42"/>
  </p:sldIdLst>
  <p:sldSz cx="9144000" cy="6858000" type="screen4x3"/>
  <p:notesSz cx="6858000" cy="91440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10:23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48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94177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48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85022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58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832618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58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11717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6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964964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8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717504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56EEE7D-4F02-4913-9D4D-A374B57C3C00}" type="slidenum">
              <a:rPr lang="en-US">
                <a:latin typeface="Arial" charset="0"/>
              </a:rPr>
              <a:pPr/>
              <a:t>16</a:t>
            </a:fld>
            <a:endParaRPr lang="en-US">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41346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1CF1209-5AF1-49B0-A9B7-C662E6720DCD}" type="slidenum">
              <a:rPr lang="en-US">
                <a:latin typeface="Arial" charset="0"/>
              </a:rPr>
              <a:pPr/>
              <a:t>17</a:t>
            </a:fld>
            <a:endParaRPr lang="en-US">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23351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9E766F2-0E56-42EB-84AD-053684AB6261}" type="slidenum">
              <a:rPr lang="en-US">
                <a:latin typeface="Arial" charset="0"/>
              </a:rPr>
              <a:pPr/>
              <a:t>18</a:t>
            </a:fld>
            <a:endParaRPr lang="en-US">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90992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52B16B2-C4E5-4082-A18B-B467832A0512}" type="slidenum">
              <a:rPr lang="en-US">
                <a:latin typeface="Arial" charset="0"/>
              </a:rPr>
              <a:pPr/>
              <a:t>19</a:t>
            </a:fld>
            <a:endParaRPr lang="en-US">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9146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666246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EFB7CD3-AEE6-4498-A4F5-3476A3031B6B}" type="slidenum">
              <a:rPr lang="en-US">
                <a:latin typeface="Arial" charset="0"/>
              </a:rPr>
              <a:pPr/>
              <a:t>20</a:t>
            </a:fld>
            <a:endParaRPr lang="en-US">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646625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422A476-34BA-43A3-A814-8991D1172942}" type="slidenum">
              <a:rPr lang="en-US">
                <a:latin typeface="Arial" charset="0"/>
              </a:rPr>
              <a:pPr/>
              <a:t>21</a:t>
            </a:fld>
            <a:endParaRPr lang="en-US">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13759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0069E3E-3785-4B53-BBB7-EC9E6CC71A20}" type="slidenum">
              <a:rPr lang="en-US">
                <a:latin typeface="Arial" charset="0"/>
              </a:rPr>
              <a:pPr/>
              <a:t>22</a:t>
            </a:fld>
            <a:endParaRPr lang="en-US">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17944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16626C5-7E73-4373-9C8E-F7B845EFA293}" type="slidenum">
              <a:rPr lang="en-US">
                <a:latin typeface="Arial" charset="0"/>
              </a:rPr>
              <a:pPr/>
              <a:t>23</a:t>
            </a:fld>
            <a:endParaRPr lang="en-US">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544577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0B07408-FA34-4AD3-A4F6-7D1E3E65C61A}" type="slidenum">
              <a:rPr lang="en-US">
                <a:latin typeface="Arial" charset="0"/>
              </a:rPr>
              <a:pPr/>
              <a:t>24</a:t>
            </a:fld>
            <a:endParaRPr lang="en-US">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685266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25</a:t>
            </a:fld>
            <a:endParaRPr lang="en-US"/>
          </a:p>
        </p:txBody>
      </p:sp>
    </p:spTree>
    <p:extLst>
      <p:ext uri="{BB962C8B-B14F-4D97-AF65-F5344CB8AC3E}">
        <p14:creationId xmlns:p14="http://schemas.microsoft.com/office/powerpoint/2010/main" val="2268306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93792A9-3B26-4818-906A-552E005B4DC7}" type="slidenum">
              <a:rPr lang="en-US">
                <a:latin typeface="Arial" charset="0"/>
              </a:rPr>
              <a:pPr/>
              <a:t>26</a:t>
            </a:fld>
            <a:endParaRPr lang="en-US">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22336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5434208-A036-4206-BB6A-85283D69A3DE}" type="slidenum">
              <a:rPr lang="en-US">
                <a:latin typeface="Arial" charset="0"/>
              </a:rPr>
              <a:pPr/>
              <a:t>27</a:t>
            </a:fld>
            <a:endParaRPr lang="en-US">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64885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2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441431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63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565410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27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4389466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83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755379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93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561636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04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047170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04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869769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34</a:t>
            </a:fld>
            <a:endParaRPr lang="en-US"/>
          </a:p>
        </p:txBody>
      </p:sp>
    </p:spTree>
    <p:extLst>
      <p:ext uri="{BB962C8B-B14F-4D97-AF65-F5344CB8AC3E}">
        <p14:creationId xmlns:p14="http://schemas.microsoft.com/office/powerpoint/2010/main" val="4555909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35</a:t>
            </a:fld>
            <a:endParaRPr lang="en-US"/>
          </a:p>
        </p:txBody>
      </p:sp>
    </p:spTree>
    <p:extLst>
      <p:ext uri="{BB962C8B-B14F-4D97-AF65-F5344CB8AC3E}">
        <p14:creationId xmlns:p14="http://schemas.microsoft.com/office/powerpoint/2010/main" val="37004633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34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785282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37</a:t>
            </a:fld>
            <a:endParaRPr lang="en-US"/>
          </a:p>
        </p:txBody>
      </p:sp>
    </p:spTree>
    <p:extLst>
      <p:ext uri="{BB962C8B-B14F-4D97-AF65-F5344CB8AC3E}">
        <p14:creationId xmlns:p14="http://schemas.microsoft.com/office/powerpoint/2010/main" val="22125574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38</a:t>
            </a:fld>
            <a:endParaRPr lang="en-US"/>
          </a:p>
        </p:txBody>
      </p:sp>
    </p:spTree>
    <p:extLst>
      <p:ext uri="{BB962C8B-B14F-4D97-AF65-F5344CB8AC3E}">
        <p14:creationId xmlns:p14="http://schemas.microsoft.com/office/powerpoint/2010/main" val="2814970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10:23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39</a:t>
            </a:fld>
            <a:endParaRPr lang="en-US" dirty="0"/>
          </a:p>
        </p:txBody>
      </p:sp>
    </p:spTree>
    <p:extLst>
      <p:ext uri="{BB962C8B-B14F-4D97-AF65-F5344CB8AC3E}">
        <p14:creationId xmlns:p14="http://schemas.microsoft.com/office/powerpoint/2010/main" val="2979896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1775122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2822150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4190199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3652067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3553169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27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30742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25.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4.w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27.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6.wmf"/><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29.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28.w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13 (Topic 3.3):</a:t>
            </a:r>
            <a:br>
              <a:rPr lang="en-US" dirty="0" smtClean="0"/>
            </a:br>
            <a:r>
              <a:rPr lang="en-US" dirty="0" smtClean="0">
                <a:effectLst/>
              </a:rPr>
              <a:t>Diversification</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normAutofit fontScale="90000"/>
          </a:bodyPr>
          <a:lstStyle/>
          <a:p>
            <a:r>
              <a:rPr lang="en-US" dirty="0"/>
              <a:t>Diversification: </a:t>
            </a:r>
            <a:r>
              <a:rPr lang="en-US" dirty="0" smtClean="0"/>
              <a:t>The </a:t>
            </a:r>
            <a:r>
              <a:rPr lang="en-US" dirty="0"/>
              <a:t>Dis-Analogy</a:t>
            </a:r>
          </a:p>
        </p:txBody>
      </p:sp>
      <p:sp>
        <p:nvSpPr>
          <p:cNvPr id="192515" name="Rectangle 3"/>
          <p:cNvSpPr>
            <a:spLocks noGrp="1" noChangeArrowheads="1"/>
          </p:cNvSpPr>
          <p:nvPr>
            <p:ph type="body" idx="1"/>
          </p:nvPr>
        </p:nvSpPr>
        <p:spPr>
          <a:xfrm>
            <a:off x="381000" y="1676400"/>
            <a:ext cx="8382000" cy="4495800"/>
          </a:xfrm>
        </p:spPr>
        <p:txBody>
          <a:bodyPr>
            <a:normAutofit/>
          </a:bodyPr>
          <a:lstStyle/>
          <a:p>
            <a:r>
              <a:rPr lang="en-US" dirty="0" smtClean="0"/>
              <a:t>Stocks </a:t>
            </a:r>
            <a:r>
              <a:rPr lang="en-US" dirty="0"/>
              <a:t>are not </a:t>
            </a:r>
            <a:r>
              <a:rPr lang="en-US" dirty="0" smtClean="0"/>
              <a:t>identical to </a:t>
            </a:r>
            <a:r>
              <a:rPr lang="en-US" dirty="0"/>
              <a:t>balls</a:t>
            </a:r>
            <a:r>
              <a:rPr lang="en-US" dirty="0" smtClean="0"/>
              <a:t>.</a:t>
            </a:r>
          </a:p>
          <a:p>
            <a:endParaRPr lang="en-US" dirty="0"/>
          </a:p>
          <a:p>
            <a:r>
              <a:rPr lang="en-US" dirty="0" smtClean="0"/>
              <a:t>Drop more balls, volatility will </a:t>
            </a:r>
          </a:p>
          <a:p>
            <a:pPr lvl="1"/>
            <a:r>
              <a:rPr lang="en-US" dirty="0" smtClean="0"/>
              <a:t>Eventually go to zero.</a:t>
            </a:r>
          </a:p>
          <a:p>
            <a:pPr lvl="1"/>
            <a:endParaRPr lang="en-US" dirty="0"/>
          </a:p>
          <a:p>
            <a:r>
              <a:rPr lang="en-US" dirty="0" smtClean="0"/>
              <a:t>Add more stocks, volatility will </a:t>
            </a:r>
          </a:p>
          <a:p>
            <a:pPr lvl="1"/>
            <a:r>
              <a:rPr lang="en-US" dirty="0" smtClean="0"/>
              <a:t>Decrease, but</a:t>
            </a:r>
          </a:p>
          <a:p>
            <a:pPr lvl="1"/>
            <a:r>
              <a:rPr lang="en-US" dirty="0" smtClean="0"/>
              <a:t>Level out at a point </a:t>
            </a:r>
            <a:r>
              <a:rPr lang="en-US" i="1" dirty="0" smtClean="0"/>
              <a:t>well above zero</a:t>
            </a:r>
            <a:r>
              <a:rPr lang="en-US" dirty="0" smtClean="0"/>
              <a:t>.</a:t>
            </a:r>
          </a:p>
        </p:txBody>
      </p:sp>
    </p:spTree>
    <p:extLst>
      <p:ext uri="{BB962C8B-B14F-4D97-AF65-F5344CB8AC3E}">
        <p14:creationId xmlns:p14="http://schemas.microsoft.com/office/powerpoint/2010/main" val="107931191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normAutofit/>
          </a:bodyPr>
          <a:lstStyle/>
          <a:p>
            <a:r>
              <a:rPr lang="en-US" dirty="0" smtClean="0"/>
              <a:t>Stock Diversification</a:t>
            </a:r>
            <a:endParaRPr lang="en-US" dirty="0"/>
          </a:p>
        </p:txBody>
      </p:sp>
      <p:sp>
        <p:nvSpPr>
          <p:cNvPr id="192515" name="Rectangle 3"/>
          <p:cNvSpPr>
            <a:spLocks noGrp="1" noChangeArrowheads="1"/>
          </p:cNvSpPr>
          <p:nvPr>
            <p:ph type="body" idx="1"/>
          </p:nvPr>
        </p:nvSpPr>
        <p:spPr/>
        <p:txBody>
          <a:bodyPr>
            <a:normAutofit fontScale="85000" lnSpcReduction="10000"/>
          </a:bodyPr>
          <a:lstStyle/>
          <a:p>
            <a:pPr>
              <a:lnSpc>
                <a:spcPct val="200000"/>
              </a:lnSpc>
            </a:pPr>
            <a:r>
              <a:rPr lang="en-US" dirty="0" smtClean="0"/>
              <a:t>Key Idea: </a:t>
            </a:r>
            <a:r>
              <a:rPr lang="en-US" i="1" dirty="0" smtClean="0"/>
              <a:t>No </a:t>
            </a:r>
            <a:r>
              <a:rPr lang="en-US" i="1" dirty="0"/>
              <a:t>matter how many stocks </a:t>
            </a:r>
            <a:r>
              <a:rPr lang="en-US" i="1" dirty="0" smtClean="0"/>
              <a:t>in my portfolio, </a:t>
            </a:r>
            <a:r>
              <a:rPr lang="en-US" i="1" dirty="0"/>
              <a:t>the volatility </a:t>
            </a:r>
            <a:r>
              <a:rPr lang="en-US" i="1" dirty="0" smtClean="0"/>
              <a:t>will not get to zero</a:t>
            </a:r>
            <a:r>
              <a:rPr lang="en-US" dirty="0" smtClean="0"/>
              <a:t>!</a:t>
            </a:r>
            <a:endParaRPr lang="en-US" dirty="0"/>
          </a:p>
        </p:txBody>
      </p:sp>
    </p:spTree>
    <p:extLst>
      <p:ext uri="{BB962C8B-B14F-4D97-AF65-F5344CB8AC3E}">
        <p14:creationId xmlns:p14="http://schemas.microsoft.com/office/powerpoint/2010/main" val="207770556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a:bodyPr>
          <a:lstStyle/>
          <a:p>
            <a:r>
              <a:rPr lang="en-US" sz="3800" dirty="0"/>
              <a:t>What </a:t>
            </a:r>
            <a:r>
              <a:rPr lang="en-US" sz="3800" dirty="0" smtClean="0"/>
              <a:t>Different about Stocks?</a:t>
            </a:r>
            <a:endParaRPr lang="en-US" sz="3800" dirty="0"/>
          </a:p>
        </p:txBody>
      </p:sp>
      <p:sp>
        <p:nvSpPr>
          <p:cNvPr id="193539" name="Rectangle 3"/>
          <p:cNvSpPr>
            <a:spLocks noGrp="1" noChangeArrowheads="1"/>
          </p:cNvSpPr>
          <p:nvPr>
            <p:ph type="body" idx="1"/>
          </p:nvPr>
        </p:nvSpPr>
        <p:spPr>
          <a:xfrm>
            <a:off x="457200" y="1600200"/>
            <a:ext cx="8382000" cy="4525963"/>
          </a:xfrm>
        </p:spPr>
        <p:txBody>
          <a:bodyPr>
            <a:normAutofit/>
          </a:bodyPr>
          <a:lstStyle/>
          <a:p>
            <a:pPr>
              <a:lnSpc>
                <a:spcPct val="90000"/>
              </a:lnSpc>
            </a:pPr>
            <a:r>
              <a:rPr lang="en-US" dirty="0"/>
              <a:t>As I start adding </a:t>
            </a:r>
            <a:r>
              <a:rPr lang="en-US" dirty="0" smtClean="0"/>
              <a:t>stocks…</a:t>
            </a:r>
          </a:p>
          <a:p>
            <a:pPr>
              <a:lnSpc>
                <a:spcPct val="90000"/>
              </a:lnSpc>
            </a:pPr>
            <a:endParaRPr lang="en-US" dirty="0" smtClean="0"/>
          </a:p>
          <a:p>
            <a:pPr>
              <a:lnSpc>
                <a:spcPct val="90000"/>
              </a:lnSpc>
            </a:pPr>
            <a:r>
              <a:rPr lang="en-US" dirty="0"/>
              <a:t>The </a:t>
            </a:r>
            <a:r>
              <a:rPr lang="en-US" i="1" dirty="0"/>
              <a:t>non-market</a:t>
            </a:r>
            <a:r>
              <a:rPr lang="en-US" dirty="0"/>
              <a:t> risks of some stocks cancel the </a:t>
            </a:r>
            <a:r>
              <a:rPr lang="en-US" i="1" dirty="0"/>
              <a:t>non-market</a:t>
            </a:r>
            <a:r>
              <a:rPr lang="en-US" dirty="0"/>
              <a:t> risks of other stocks</a:t>
            </a:r>
            <a:r>
              <a:rPr lang="en-US" dirty="0" smtClean="0"/>
              <a:t>.</a:t>
            </a:r>
          </a:p>
          <a:p>
            <a:pPr>
              <a:lnSpc>
                <a:spcPct val="90000"/>
              </a:lnSpc>
            </a:pPr>
            <a:endParaRPr lang="en-US" dirty="0"/>
          </a:p>
          <a:p>
            <a:pPr>
              <a:lnSpc>
                <a:spcPct val="90000"/>
              </a:lnSpc>
            </a:pPr>
            <a:r>
              <a:rPr lang="en-US" dirty="0" smtClean="0"/>
              <a:t>The </a:t>
            </a:r>
            <a:r>
              <a:rPr lang="en-US" dirty="0"/>
              <a:t>volatility begins to go down</a:t>
            </a:r>
            <a:r>
              <a:rPr lang="en-US" dirty="0" smtClean="0"/>
              <a:t>.</a:t>
            </a:r>
          </a:p>
          <a:p>
            <a:pPr>
              <a:lnSpc>
                <a:spcPct val="90000"/>
              </a:lnSpc>
            </a:pPr>
            <a:endParaRPr lang="en-US" dirty="0"/>
          </a:p>
          <a:p>
            <a:pPr marL="457200" lvl="1" indent="0">
              <a:lnSpc>
                <a:spcPct val="90000"/>
              </a:lnSpc>
              <a:buNone/>
            </a:pPr>
            <a:endParaRPr lang="en-US" dirty="0"/>
          </a:p>
        </p:txBody>
      </p:sp>
    </p:spTree>
    <p:extLst>
      <p:ext uri="{BB962C8B-B14F-4D97-AF65-F5344CB8AC3E}">
        <p14:creationId xmlns:p14="http://schemas.microsoft.com/office/powerpoint/2010/main" val="116347265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a:bodyPr>
          <a:lstStyle/>
          <a:p>
            <a:r>
              <a:rPr lang="en-US" sz="3800" dirty="0"/>
              <a:t>What </a:t>
            </a:r>
            <a:r>
              <a:rPr lang="en-US" sz="3800" dirty="0" smtClean="0"/>
              <a:t>Different about Stocks?</a:t>
            </a:r>
            <a:endParaRPr lang="en-US" sz="3800" dirty="0"/>
          </a:p>
        </p:txBody>
      </p:sp>
      <p:sp>
        <p:nvSpPr>
          <p:cNvPr id="193539" name="Rectangle 3"/>
          <p:cNvSpPr>
            <a:spLocks noGrp="1" noChangeArrowheads="1"/>
          </p:cNvSpPr>
          <p:nvPr>
            <p:ph type="body" idx="1"/>
          </p:nvPr>
        </p:nvSpPr>
        <p:spPr>
          <a:xfrm>
            <a:off x="457200" y="1600200"/>
            <a:ext cx="8382000" cy="4525963"/>
          </a:xfrm>
        </p:spPr>
        <p:txBody>
          <a:bodyPr>
            <a:normAutofit lnSpcReduction="10000"/>
          </a:bodyPr>
          <a:lstStyle/>
          <a:p>
            <a:pPr>
              <a:lnSpc>
                <a:spcPct val="90000"/>
              </a:lnSpc>
            </a:pPr>
            <a:r>
              <a:rPr lang="en-US" dirty="0"/>
              <a:t>At some point, all </a:t>
            </a:r>
            <a:r>
              <a:rPr lang="en-US" i="1" dirty="0"/>
              <a:t>non</a:t>
            </a:r>
            <a:r>
              <a:rPr lang="en-US" dirty="0"/>
              <a:t>-market risks cancel each other</a:t>
            </a:r>
            <a:r>
              <a:rPr lang="en-US" dirty="0" smtClean="0"/>
              <a:t>.</a:t>
            </a:r>
          </a:p>
          <a:p>
            <a:pPr>
              <a:lnSpc>
                <a:spcPct val="90000"/>
              </a:lnSpc>
            </a:pPr>
            <a:endParaRPr lang="en-US" dirty="0"/>
          </a:p>
          <a:p>
            <a:pPr>
              <a:lnSpc>
                <a:spcPct val="90000"/>
              </a:lnSpc>
            </a:pPr>
            <a:r>
              <a:rPr lang="en-US" dirty="0" smtClean="0"/>
              <a:t>But </a:t>
            </a:r>
            <a:r>
              <a:rPr lang="en-US" dirty="0"/>
              <a:t>there is still market risk</a:t>
            </a:r>
            <a:r>
              <a:rPr lang="en-US" dirty="0" smtClean="0"/>
              <a:t>!</a:t>
            </a:r>
          </a:p>
          <a:p>
            <a:pPr>
              <a:lnSpc>
                <a:spcPct val="90000"/>
              </a:lnSpc>
            </a:pPr>
            <a:endParaRPr lang="en-US" dirty="0" smtClean="0"/>
          </a:p>
          <a:p>
            <a:pPr>
              <a:lnSpc>
                <a:spcPct val="90000"/>
              </a:lnSpc>
            </a:pPr>
            <a:r>
              <a:rPr lang="en-US" dirty="0"/>
              <a:t>But volatility can never reach zero</a:t>
            </a:r>
            <a:r>
              <a:rPr lang="en-US" dirty="0" smtClean="0"/>
              <a:t>.</a:t>
            </a:r>
          </a:p>
          <a:p>
            <a:pPr>
              <a:lnSpc>
                <a:spcPct val="90000"/>
              </a:lnSpc>
            </a:pPr>
            <a:endParaRPr lang="en-US" dirty="0"/>
          </a:p>
          <a:p>
            <a:pPr>
              <a:lnSpc>
                <a:spcPct val="90000"/>
              </a:lnSpc>
            </a:pPr>
            <a:r>
              <a:rPr lang="en-US" i="1" dirty="0" smtClean="0"/>
              <a:t>Diversification cannot reduce market risk</a:t>
            </a:r>
            <a:r>
              <a:rPr lang="en-US" dirty="0" smtClean="0"/>
              <a:t>.</a:t>
            </a:r>
            <a:endParaRPr lang="en-US" dirty="0"/>
          </a:p>
        </p:txBody>
      </p:sp>
    </p:spTree>
    <p:extLst>
      <p:ext uri="{BB962C8B-B14F-4D97-AF65-F5344CB8AC3E}">
        <p14:creationId xmlns:p14="http://schemas.microsoft.com/office/powerpoint/2010/main" val="400862498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normAutofit/>
          </a:bodyPr>
          <a:lstStyle/>
          <a:p>
            <a:r>
              <a:rPr lang="en-US" sz="3800" dirty="0" smtClean="0"/>
              <a:t>Diversification and Market Risk</a:t>
            </a:r>
            <a:endParaRPr lang="en-US" sz="3800" dirty="0"/>
          </a:p>
        </p:txBody>
      </p:sp>
      <p:sp>
        <p:nvSpPr>
          <p:cNvPr id="194563" name="Rectangle 3"/>
          <p:cNvSpPr>
            <a:spLocks noGrp="1" noChangeArrowheads="1"/>
          </p:cNvSpPr>
          <p:nvPr>
            <p:ph type="body" idx="1"/>
          </p:nvPr>
        </p:nvSpPr>
        <p:spPr>
          <a:xfrm>
            <a:off x="381000" y="1143000"/>
            <a:ext cx="8382000" cy="5029200"/>
          </a:xfrm>
        </p:spPr>
        <p:txBody>
          <a:bodyPr>
            <a:normAutofit/>
          </a:bodyPr>
          <a:lstStyle/>
          <a:p>
            <a:r>
              <a:rPr lang="en-US" sz="2800" dirty="0"/>
              <a:t>Market </a:t>
            </a:r>
            <a:r>
              <a:rPr lang="en-US" sz="2800" dirty="0" smtClean="0"/>
              <a:t>Risk </a:t>
            </a:r>
          </a:p>
          <a:p>
            <a:pPr lvl="1"/>
            <a:r>
              <a:rPr lang="en-US" sz="2400" dirty="0" smtClean="0"/>
              <a:t>Impact </a:t>
            </a:r>
            <a:r>
              <a:rPr lang="en-US" sz="2400" dirty="0"/>
              <a:t>on </a:t>
            </a:r>
            <a:r>
              <a:rPr lang="en-US" sz="2400" dirty="0" smtClean="0"/>
              <a:t>All Firms in </a:t>
            </a:r>
            <a:r>
              <a:rPr lang="en-US" sz="2400" dirty="0"/>
              <a:t>the </a:t>
            </a:r>
            <a:r>
              <a:rPr lang="en-US" sz="2400" dirty="0" smtClean="0"/>
              <a:t>Market</a:t>
            </a:r>
          </a:p>
          <a:p>
            <a:pPr lvl="1"/>
            <a:r>
              <a:rPr lang="en-US" sz="2400" dirty="0" smtClean="0"/>
              <a:t>No Cancellation effect</a:t>
            </a:r>
          </a:p>
          <a:p>
            <a:pPr lvl="1"/>
            <a:endParaRPr lang="en-US" sz="2400" dirty="0"/>
          </a:p>
          <a:p>
            <a:r>
              <a:rPr lang="en-US" sz="2800" dirty="0"/>
              <a:t>Example: </a:t>
            </a:r>
          </a:p>
          <a:p>
            <a:pPr lvl="1"/>
            <a:r>
              <a:rPr lang="en-US" sz="2400" dirty="0"/>
              <a:t>Government </a:t>
            </a:r>
            <a:r>
              <a:rPr lang="en-US" sz="2400" dirty="0" smtClean="0"/>
              <a:t>Doubles the Corporate Tax</a:t>
            </a:r>
            <a:endParaRPr lang="en-US" sz="2400" dirty="0"/>
          </a:p>
          <a:p>
            <a:pPr lvl="1"/>
            <a:r>
              <a:rPr lang="en-US" sz="2400" dirty="0"/>
              <a:t>All </a:t>
            </a:r>
            <a:r>
              <a:rPr lang="en-US" sz="2400" dirty="0" smtClean="0"/>
              <a:t>Firms worse off</a:t>
            </a:r>
          </a:p>
          <a:p>
            <a:pPr lvl="1"/>
            <a:r>
              <a:rPr lang="en-US" sz="2400" dirty="0" smtClean="0"/>
              <a:t>Holding Many Different Stocks would </a:t>
            </a:r>
            <a:r>
              <a:rPr lang="en-US" sz="2400" dirty="0"/>
              <a:t>not </a:t>
            </a:r>
            <a:r>
              <a:rPr lang="en-US" sz="2400" dirty="0" smtClean="0"/>
              <a:t>Help.</a:t>
            </a:r>
            <a:endParaRPr lang="en-US" sz="2400" dirty="0"/>
          </a:p>
          <a:p>
            <a:pPr lvl="2"/>
            <a:endParaRPr lang="en-US" sz="2000" dirty="0"/>
          </a:p>
          <a:p>
            <a:r>
              <a:rPr lang="en-US" sz="2800" dirty="0"/>
              <a:t>Diversification can eliminate my portfolio’s exposure to non-markets risks, but not the exposure to market risk.</a:t>
            </a:r>
          </a:p>
        </p:txBody>
      </p:sp>
    </p:spTree>
    <p:extLst>
      <p:ext uri="{BB962C8B-B14F-4D97-AF65-F5344CB8AC3E}">
        <p14:creationId xmlns:p14="http://schemas.microsoft.com/office/powerpoint/2010/main" val="298833490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88" name="Rectangle 16"/>
          <p:cNvSpPr>
            <a:spLocks noChangeArrowheads="1"/>
          </p:cNvSpPr>
          <p:nvPr/>
        </p:nvSpPr>
        <p:spPr bwMode="auto">
          <a:xfrm>
            <a:off x="1447800" y="4191000"/>
            <a:ext cx="6248400" cy="106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07874" name="Rectangle 2"/>
          <p:cNvSpPr>
            <a:spLocks noGrp="1" noChangeArrowheads="1"/>
          </p:cNvSpPr>
          <p:nvPr>
            <p:ph type="title"/>
          </p:nvPr>
        </p:nvSpPr>
        <p:spPr/>
        <p:txBody>
          <a:bodyPr>
            <a:normAutofit fontScale="90000"/>
          </a:bodyPr>
          <a:lstStyle/>
          <a:p>
            <a:r>
              <a:rPr lang="en-US" sz="3800" dirty="0"/>
              <a:t>What Happens in Stock Diversification</a:t>
            </a:r>
            <a:r>
              <a:rPr lang="en-US" sz="3800" dirty="0" smtClean="0"/>
              <a:t>?</a:t>
            </a:r>
            <a:r>
              <a:rPr lang="en-US" sz="3800" dirty="0" smtClean="0">
                <a:latin typeface="Arial"/>
                <a:cs typeface="Arial"/>
              </a:rPr>
              <a:t>▪</a:t>
            </a:r>
            <a:endParaRPr lang="en-US" sz="3800" dirty="0"/>
          </a:p>
        </p:txBody>
      </p:sp>
      <p:sp>
        <p:nvSpPr>
          <p:cNvPr id="207876" name="Line 4"/>
          <p:cNvSpPr>
            <a:spLocks noChangeShapeType="1"/>
          </p:cNvSpPr>
          <p:nvPr/>
        </p:nvSpPr>
        <p:spPr bwMode="auto">
          <a:xfrm>
            <a:off x="1447800" y="1828800"/>
            <a:ext cx="0" cy="3429000"/>
          </a:xfrm>
          <a:prstGeom prst="line">
            <a:avLst/>
          </a:prstGeom>
          <a:noFill/>
          <a:ln w="12700">
            <a:solidFill>
              <a:schemeClr val="tx1"/>
            </a:solidFill>
            <a:round/>
            <a:headEnd type="none" w="sm" len="sm"/>
            <a:tailEnd type="none" w="sm" len="sm"/>
          </a:ln>
          <a:effectLst/>
        </p:spPr>
        <p:txBody>
          <a:bodyPr/>
          <a:lstStyle/>
          <a:p>
            <a:endParaRPr lang="en-US"/>
          </a:p>
        </p:txBody>
      </p:sp>
      <p:sp>
        <p:nvSpPr>
          <p:cNvPr id="207877" name="Line 5"/>
          <p:cNvSpPr>
            <a:spLocks noChangeShapeType="1"/>
          </p:cNvSpPr>
          <p:nvPr/>
        </p:nvSpPr>
        <p:spPr bwMode="auto">
          <a:xfrm>
            <a:off x="1447800" y="5257800"/>
            <a:ext cx="6324600" cy="0"/>
          </a:xfrm>
          <a:prstGeom prst="line">
            <a:avLst/>
          </a:prstGeom>
          <a:noFill/>
          <a:ln w="12700">
            <a:solidFill>
              <a:schemeClr val="tx1"/>
            </a:solidFill>
            <a:round/>
            <a:headEnd type="none" w="sm" len="sm"/>
            <a:tailEnd type="none" w="sm" len="sm"/>
          </a:ln>
          <a:effectLst/>
        </p:spPr>
        <p:txBody>
          <a:bodyPr/>
          <a:lstStyle/>
          <a:p>
            <a:endParaRPr lang="en-US"/>
          </a:p>
        </p:txBody>
      </p:sp>
      <p:sp>
        <p:nvSpPr>
          <p:cNvPr id="207878" name="Text Box 6"/>
          <p:cNvSpPr txBox="1">
            <a:spLocks noChangeArrowheads="1"/>
          </p:cNvSpPr>
          <p:nvPr/>
        </p:nvSpPr>
        <p:spPr bwMode="auto">
          <a:xfrm>
            <a:off x="3886200" y="5410200"/>
            <a:ext cx="3124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Number of Stocks</a:t>
            </a:r>
          </a:p>
        </p:txBody>
      </p:sp>
      <p:sp>
        <p:nvSpPr>
          <p:cNvPr id="207879" name="Text Box 7"/>
          <p:cNvSpPr txBox="1">
            <a:spLocks noChangeArrowheads="1"/>
          </p:cNvSpPr>
          <p:nvPr/>
        </p:nvSpPr>
        <p:spPr bwMode="auto">
          <a:xfrm rot="16200000">
            <a:off x="-692943" y="3207543"/>
            <a:ext cx="3124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Volatility of Portfolio</a:t>
            </a:r>
          </a:p>
        </p:txBody>
      </p:sp>
      <p:sp>
        <p:nvSpPr>
          <p:cNvPr id="207880" name="Line 8"/>
          <p:cNvSpPr>
            <a:spLocks noChangeShapeType="1"/>
          </p:cNvSpPr>
          <p:nvPr/>
        </p:nvSpPr>
        <p:spPr bwMode="auto">
          <a:xfrm>
            <a:off x="1447800" y="4191000"/>
            <a:ext cx="6248400" cy="0"/>
          </a:xfrm>
          <a:prstGeom prst="line">
            <a:avLst/>
          </a:prstGeom>
          <a:noFill/>
          <a:ln w="28575">
            <a:solidFill>
              <a:srgbClr val="0000FF"/>
            </a:solidFill>
            <a:round/>
            <a:headEnd type="none" w="sm" len="sm"/>
            <a:tailEnd type="none" w="sm" len="sm"/>
          </a:ln>
          <a:effectLst/>
        </p:spPr>
        <p:txBody>
          <a:bodyPr/>
          <a:lstStyle/>
          <a:p>
            <a:endParaRPr lang="en-US"/>
          </a:p>
        </p:txBody>
      </p:sp>
      <p:sp>
        <p:nvSpPr>
          <p:cNvPr id="207884" name="Freeform 12"/>
          <p:cNvSpPr>
            <a:spLocks/>
          </p:cNvSpPr>
          <p:nvPr/>
        </p:nvSpPr>
        <p:spPr bwMode="auto">
          <a:xfrm>
            <a:off x="1447800" y="2057400"/>
            <a:ext cx="6248400" cy="2184400"/>
          </a:xfrm>
          <a:custGeom>
            <a:avLst/>
            <a:gdLst/>
            <a:ahLst/>
            <a:cxnLst>
              <a:cxn ang="0">
                <a:pos x="0" y="0"/>
              </a:cxn>
              <a:cxn ang="0">
                <a:pos x="864" y="1152"/>
              </a:cxn>
              <a:cxn ang="0">
                <a:pos x="3936" y="1344"/>
              </a:cxn>
            </a:cxnLst>
            <a:rect l="0" t="0" r="r" b="b"/>
            <a:pathLst>
              <a:path w="3936" h="1376">
                <a:moveTo>
                  <a:pt x="0" y="0"/>
                </a:moveTo>
                <a:cubicBezTo>
                  <a:pt x="104" y="464"/>
                  <a:pt x="208" y="928"/>
                  <a:pt x="864" y="1152"/>
                </a:cubicBezTo>
                <a:cubicBezTo>
                  <a:pt x="1520" y="1376"/>
                  <a:pt x="2728" y="1360"/>
                  <a:pt x="3936" y="1344"/>
                </a:cubicBezTo>
              </a:path>
            </a:pathLst>
          </a:custGeom>
          <a:noFill/>
          <a:ln w="28575" cap="flat" cmpd="sng">
            <a:solidFill>
              <a:srgbClr val="FF0000"/>
            </a:solidFill>
            <a:prstDash val="solid"/>
            <a:round/>
            <a:headEnd type="none" w="sm" len="sm"/>
            <a:tailEnd type="none" w="sm" len="sm"/>
          </a:ln>
          <a:effectLst/>
        </p:spPr>
        <p:txBody>
          <a:bodyPr/>
          <a:lstStyle/>
          <a:p>
            <a:endParaRPr lang="en-US"/>
          </a:p>
        </p:txBody>
      </p:sp>
      <p:sp>
        <p:nvSpPr>
          <p:cNvPr id="207885" name="Text Box 13"/>
          <p:cNvSpPr txBox="1">
            <a:spLocks noChangeArrowheads="1"/>
          </p:cNvSpPr>
          <p:nvPr/>
        </p:nvSpPr>
        <p:spPr bwMode="auto">
          <a:xfrm>
            <a:off x="4038600" y="4572000"/>
            <a:ext cx="14478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dirty="0"/>
              <a:t>Market Risk</a:t>
            </a:r>
          </a:p>
        </p:txBody>
      </p:sp>
      <p:sp>
        <p:nvSpPr>
          <p:cNvPr id="207886" name="Text Box 14"/>
          <p:cNvSpPr txBox="1">
            <a:spLocks noChangeArrowheads="1"/>
          </p:cNvSpPr>
          <p:nvPr/>
        </p:nvSpPr>
        <p:spPr bwMode="auto">
          <a:xfrm>
            <a:off x="3276600" y="2209800"/>
            <a:ext cx="2590800" cy="336550"/>
          </a:xfrm>
          <a:prstGeom prst="rect">
            <a:avLst/>
          </a:prstGeom>
          <a:noFill/>
          <a:ln w="12700">
            <a:noFill/>
            <a:miter lim="800000"/>
            <a:headEnd type="none" w="sm" len="sm"/>
            <a:tailEnd type="none" w="sm" len="sm"/>
          </a:ln>
          <a:effectLst/>
        </p:spPr>
        <p:txBody>
          <a:bodyPr>
            <a:spAutoFit/>
          </a:bodyPr>
          <a:lstStyle/>
          <a:p>
            <a:pPr>
              <a:spcBef>
                <a:spcPct val="50000"/>
              </a:spcBef>
            </a:pPr>
            <a:r>
              <a:rPr lang="en-US" sz="1600" b="1"/>
              <a:t>Non-Market Risk</a:t>
            </a:r>
          </a:p>
        </p:txBody>
      </p:sp>
      <p:sp>
        <p:nvSpPr>
          <p:cNvPr id="207892" name="Line 20"/>
          <p:cNvSpPr>
            <a:spLocks noChangeShapeType="1"/>
          </p:cNvSpPr>
          <p:nvPr/>
        </p:nvSpPr>
        <p:spPr bwMode="auto">
          <a:xfrm flipH="1">
            <a:off x="1752600" y="2514600"/>
            <a:ext cx="2209800" cy="1295400"/>
          </a:xfrm>
          <a:prstGeom prst="line">
            <a:avLst/>
          </a:prstGeom>
          <a:noFill/>
          <a:ln w="12700">
            <a:solidFill>
              <a:schemeClr val="tx1"/>
            </a:solidFill>
            <a:round/>
            <a:headEnd type="none" w="sm" len="sm"/>
            <a:tailEnd type="triangle" w="med" len="med"/>
          </a:ln>
          <a:effectLst/>
        </p:spPr>
        <p:txBody>
          <a:bodyPr/>
          <a:lstStyle/>
          <a:p>
            <a:endParaRPr lang="en-US"/>
          </a:p>
        </p:txBody>
      </p:sp>
    </p:spTree>
    <p:extLst>
      <p:ext uri="{BB962C8B-B14F-4D97-AF65-F5344CB8AC3E}">
        <p14:creationId xmlns:p14="http://schemas.microsoft.com/office/powerpoint/2010/main" val="8853177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7884"/>
                                        </p:tgtEl>
                                        <p:attrNameLst>
                                          <p:attrName>style.visibility</p:attrName>
                                        </p:attrNameLst>
                                      </p:cBhvr>
                                      <p:to>
                                        <p:strVal val="visible"/>
                                      </p:to>
                                    </p:set>
                                    <p:animEffect transition="in" filter="wipe(left)">
                                      <p:cBhvr>
                                        <p:cTn id="7" dur="5000"/>
                                        <p:tgtEl>
                                          <p:spTgt spid="20788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7880"/>
                                        </p:tgtEl>
                                        <p:attrNameLst>
                                          <p:attrName>style.visibility</p:attrName>
                                        </p:attrNameLst>
                                      </p:cBhvr>
                                      <p:to>
                                        <p:strVal val="visible"/>
                                      </p:to>
                                    </p:set>
                                    <p:animEffect transition="in" filter="dissolve">
                                      <p:cBhvr>
                                        <p:cTn id="12" dur="500"/>
                                        <p:tgtEl>
                                          <p:spTgt spid="20788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7885"/>
                                        </p:tgtEl>
                                        <p:attrNameLst>
                                          <p:attrName>style.visibility</p:attrName>
                                        </p:attrNameLst>
                                      </p:cBhvr>
                                      <p:to>
                                        <p:strVal val="visible"/>
                                      </p:to>
                                    </p:set>
                                    <p:animEffect transition="in" filter="dissolve">
                                      <p:cBhvr>
                                        <p:cTn id="17" dur="500"/>
                                        <p:tgtEl>
                                          <p:spTgt spid="207885"/>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07888"/>
                                        </p:tgtEl>
                                        <p:attrNameLst>
                                          <p:attrName>style.visibility</p:attrName>
                                        </p:attrNameLst>
                                      </p:cBhvr>
                                      <p:to>
                                        <p:strVal val="visible"/>
                                      </p:to>
                                    </p:set>
                                    <p:animEffect transition="in" filter="dissolve">
                                      <p:cBhvr>
                                        <p:cTn id="20" dur="500"/>
                                        <p:tgtEl>
                                          <p:spTgt spid="20788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7892"/>
                                        </p:tgtEl>
                                        <p:attrNameLst>
                                          <p:attrName>style.visibility</p:attrName>
                                        </p:attrNameLst>
                                      </p:cBhvr>
                                      <p:to>
                                        <p:strVal val="visible"/>
                                      </p:to>
                                    </p:set>
                                    <p:animEffect transition="in" filter="dissolve">
                                      <p:cBhvr>
                                        <p:cTn id="25" dur="500"/>
                                        <p:tgtEl>
                                          <p:spTgt spid="20789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7886"/>
                                        </p:tgtEl>
                                        <p:attrNameLst>
                                          <p:attrName>style.visibility</p:attrName>
                                        </p:attrNameLst>
                                      </p:cBhvr>
                                      <p:to>
                                        <p:strVal val="visible"/>
                                      </p:to>
                                    </p:set>
                                    <p:animEffect transition="in" filter="dissolve">
                                      <p:cBhvr>
                                        <p:cTn id="28" dur="500"/>
                                        <p:tgtEl>
                                          <p:spTgt spid="207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88" grpId="0" animBg="1"/>
      <p:bldP spid="207880" grpId="0" animBg="1"/>
      <p:bldP spid="207884" grpId="0" animBg="1"/>
      <p:bldP spid="207885" grpId="0"/>
      <p:bldP spid="207886" grpId="0"/>
      <p:bldP spid="20789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smtClean="0"/>
              <a:t>Diversification Example</a:t>
            </a:r>
          </a:p>
        </p:txBody>
      </p:sp>
      <p:sp>
        <p:nvSpPr>
          <p:cNvPr id="22532" name="Rectangle 3"/>
          <p:cNvSpPr>
            <a:spLocks noGrp="1" noChangeArrowheads="1"/>
          </p:cNvSpPr>
          <p:nvPr>
            <p:ph type="body" idx="1"/>
          </p:nvPr>
        </p:nvSpPr>
        <p:spPr>
          <a:xfrm>
            <a:off x="381000" y="1295400"/>
            <a:ext cx="8382000" cy="4876800"/>
          </a:xfrm>
        </p:spPr>
        <p:txBody>
          <a:bodyPr/>
          <a:lstStyle/>
          <a:p>
            <a:pPr eaLnBrk="1" hangingPunct="1"/>
            <a:r>
              <a:rPr lang="en-US" dirty="0" smtClean="0"/>
              <a:t>Five Companies</a:t>
            </a:r>
          </a:p>
          <a:p>
            <a:pPr lvl="1" eaLnBrk="1" hangingPunct="1"/>
            <a:r>
              <a:rPr lang="en-US" dirty="0" smtClean="0"/>
              <a:t>Ford (F)</a:t>
            </a:r>
          </a:p>
          <a:p>
            <a:pPr lvl="1" eaLnBrk="1" hangingPunct="1"/>
            <a:endParaRPr lang="en-US" dirty="0" smtClean="0"/>
          </a:p>
          <a:p>
            <a:pPr lvl="1" eaLnBrk="1" hangingPunct="1"/>
            <a:r>
              <a:rPr lang="en-US" dirty="0" smtClean="0"/>
              <a:t>Walt Disney (DIS)</a:t>
            </a:r>
          </a:p>
          <a:p>
            <a:pPr lvl="1" eaLnBrk="1" hangingPunct="1"/>
            <a:endParaRPr lang="en-US" dirty="0" smtClean="0"/>
          </a:p>
          <a:p>
            <a:pPr lvl="1" eaLnBrk="1" hangingPunct="1"/>
            <a:r>
              <a:rPr lang="en-US" dirty="0" smtClean="0"/>
              <a:t>IBM</a:t>
            </a:r>
          </a:p>
          <a:p>
            <a:pPr lvl="1" eaLnBrk="1" hangingPunct="1"/>
            <a:endParaRPr lang="en-US" dirty="0" smtClean="0"/>
          </a:p>
          <a:p>
            <a:pPr lvl="1" eaLnBrk="1" hangingPunct="1"/>
            <a:r>
              <a:rPr lang="en-US" dirty="0" smtClean="0"/>
              <a:t>Marriott International (MAR)</a:t>
            </a:r>
          </a:p>
          <a:p>
            <a:pPr lvl="1" eaLnBrk="1" hangingPunct="1"/>
            <a:endParaRPr lang="en-US" dirty="0" smtClean="0"/>
          </a:p>
          <a:p>
            <a:pPr lvl="1" eaLnBrk="1" hangingPunct="1"/>
            <a:r>
              <a:rPr lang="en-US" dirty="0" smtClean="0"/>
              <a:t>Wal-Mart (WMT)</a:t>
            </a:r>
          </a:p>
        </p:txBody>
      </p:sp>
    </p:spTree>
    <p:extLst>
      <p:ext uri="{BB962C8B-B14F-4D97-AF65-F5344CB8AC3E}">
        <p14:creationId xmlns:p14="http://schemas.microsoft.com/office/powerpoint/2010/main" val="338951862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fontScale="90000"/>
          </a:bodyPr>
          <a:lstStyle/>
          <a:p>
            <a:pPr eaLnBrk="1" hangingPunct="1"/>
            <a:r>
              <a:rPr lang="en-US" smtClean="0"/>
              <a:t>Diversification Example (cont’d)</a:t>
            </a:r>
          </a:p>
        </p:txBody>
      </p:sp>
      <p:sp>
        <p:nvSpPr>
          <p:cNvPr id="23556" name="Rectangle 3"/>
          <p:cNvSpPr>
            <a:spLocks noGrp="1" noChangeArrowheads="1"/>
          </p:cNvSpPr>
          <p:nvPr>
            <p:ph type="body" idx="1"/>
          </p:nvPr>
        </p:nvSpPr>
        <p:spPr/>
        <p:txBody>
          <a:bodyPr/>
          <a:lstStyle/>
          <a:p>
            <a:pPr eaLnBrk="1" hangingPunct="1"/>
            <a:r>
              <a:rPr lang="en-US" dirty="0" smtClean="0"/>
              <a:t>Five Equally Weighted Portfolios</a:t>
            </a:r>
          </a:p>
          <a:p>
            <a:pPr eaLnBrk="1" hangingPunct="1">
              <a:buFont typeface="Wingdings" pitchFamily="2" charset="2"/>
              <a:buNone/>
            </a:pPr>
            <a:r>
              <a:rPr lang="en-US" sz="2400" dirty="0" smtClean="0"/>
              <a:t>	</a:t>
            </a:r>
            <a:r>
              <a:rPr lang="en-US" sz="2400" u="sng" dirty="0" smtClean="0"/>
              <a:t>Portfolio	Equal Value in…			  </a:t>
            </a:r>
          </a:p>
          <a:p>
            <a:pPr eaLnBrk="1" hangingPunct="1">
              <a:buFont typeface="Wingdings" pitchFamily="2" charset="2"/>
              <a:buNone/>
            </a:pPr>
            <a:r>
              <a:rPr lang="en-US" sz="2400" dirty="0" smtClean="0"/>
              <a:t>	F		Ford</a:t>
            </a:r>
          </a:p>
          <a:p>
            <a:pPr eaLnBrk="1" hangingPunct="1">
              <a:buFont typeface="Wingdings" pitchFamily="2" charset="2"/>
              <a:buNone/>
            </a:pPr>
            <a:r>
              <a:rPr lang="en-US" sz="2400" dirty="0" smtClean="0"/>
              <a:t>	F,D		Ford, Disney</a:t>
            </a:r>
          </a:p>
          <a:p>
            <a:pPr eaLnBrk="1" hangingPunct="1">
              <a:buFont typeface="Wingdings" pitchFamily="2" charset="2"/>
              <a:buNone/>
            </a:pPr>
            <a:r>
              <a:rPr lang="en-US" sz="2400" dirty="0" smtClean="0"/>
              <a:t>	F,D,I, 	Ford, Disney, IBM</a:t>
            </a:r>
          </a:p>
          <a:p>
            <a:pPr eaLnBrk="1" hangingPunct="1">
              <a:buFont typeface="Wingdings" pitchFamily="2" charset="2"/>
              <a:buNone/>
            </a:pPr>
            <a:r>
              <a:rPr lang="en-US" sz="2400" dirty="0" smtClean="0"/>
              <a:t>	F,D,I,M	Ford, Disney, IBM, Marriott</a:t>
            </a:r>
          </a:p>
          <a:p>
            <a:pPr eaLnBrk="1" hangingPunct="1">
              <a:buFont typeface="Wingdings" pitchFamily="2" charset="2"/>
              <a:buNone/>
            </a:pPr>
            <a:r>
              <a:rPr lang="en-US" sz="2400" dirty="0" smtClean="0"/>
              <a:t>	F,D,I,M,W	Ford, Disney, IBM, Marriott, Wal-Mart</a:t>
            </a:r>
          </a:p>
          <a:p>
            <a:pPr eaLnBrk="1" hangingPunct="1">
              <a:buFont typeface="Wingdings" pitchFamily="2" charset="2"/>
              <a:buNone/>
            </a:pPr>
            <a:endParaRPr lang="en-US" sz="2400" dirty="0" smtClean="0"/>
          </a:p>
          <a:p>
            <a:r>
              <a:rPr lang="en-US" dirty="0" smtClean="0"/>
              <a:t>Minimum Variance Portfolio (MVP)</a:t>
            </a:r>
          </a:p>
        </p:txBody>
      </p:sp>
    </p:spTree>
    <p:extLst>
      <p:ext uri="{BB962C8B-B14F-4D97-AF65-F5344CB8AC3E}">
        <p14:creationId xmlns:p14="http://schemas.microsoft.com/office/powerpoint/2010/main" val="23215231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smtClean="0"/>
              <a:t>Individual Returns</a:t>
            </a:r>
          </a:p>
        </p:txBody>
      </p:sp>
      <p:pic>
        <p:nvPicPr>
          <p:cNvPr id="24580" name="Picture 3"/>
          <p:cNvPicPr>
            <a:picLocks noChangeAspect="1" noChangeArrowheads="1"/>
          </p:cNvPicPr>
          <p:nvPr/>
        </p:nvPicPr>
        <p:blipFill>
          <a:blip r:embed="rId3" cstate="print"/>
          <a:srcRect/>
          <a:stretch>
            <a:fillRect/>
          </a:stretch>
        </p:blipFill>
        <p:spPr bwMode="auto">
          <a:xfrm>
            <a:off x="640080" y="1600200"/>
            <a:ext cx="6962134" cy="4572000"/>
          </a:xfrm>
          <a:prstGeom prst="rect">
            <a:avLst/>
          </a:prstGeom>
          <a:noFill/>
          <a:ln w="9525" algn="ctr">
            <a:noFill/>
            <a:miter lim="800000"/>
            <a:headEnd/>
            <a:tailEnd/>
          </a:ln>
        </p:spPr>
      </p:pic>
    </p:spTree>
    <p:extLst>
      <p:ext uri="{BB962C8B-B14F-4D97-AF65-F5344CB8AC3E}">
        <p14:creationId xmlns:p14="http://schemas.microsoft.com/office/powerpoint/2010/main" val="285360865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smtClean="0"/>
              <a:t>F Portfolio</a:t>
            </a:r>
          </a:p>
        </p:txBody>
      </p:sp>
      <p:pic>
        <p:nvPicPr>
          <p:cNvPr id="25604" name="Picture 3"/>
          <p:cNvPicPr>
            <a:picLocks noChangeAspect="1" noChangeArrowheads="1"/>
          </p:cNvPicPr>
          <p:nvPr/>
        </p:nvPicPr>
        <p:blipFill>
          <a:blip r:embed="rId3" cstate="print"/>
          <a:srcRect/>
          <a:stretch>
            <a:fillRect/>
          </a:stretch>
        </p:blipFill>
        <p:spPr bwMode="auto">
          <a:xfrm>
            <a:off x="640080" y="1600200"/>
            <a:ext cx="8356510" cy="4572000"/>
          </a:xfrm>
          <a:prstGeom prst="rect">
            <a:avLst/>
          </a:prstGeom>
          <a:noFill/>
          <a:ln w="9525" algn="ctr">
            <a:noFill/>
            <a:miter lim="800000"/>
            <a:headEnd/>
            <a:tailEnd/>
          </a:ln>
        </p:spPr>
      </p:pic>
    </p:spTree>
    <p:extLst>
      <p:ext uri="{BB962C8B-B14F-4D97-AF65-F5344CB8AC3E}">
        <p14:creationId xmlns:p14="http://schemas.microsoft.com/office/powerpoint/2010/main" val="99614215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1458861"/>
          </a:xfrm>
        </p:spPr>
        <p:txBody>
          <a:bodyPr/>
          <a:lstStyle/>
          <a:p>
            <a:pPr marL="514350" indent="-514350">
              <a:buFont typeface="+mj-lt"/>
              <a:buAutoNum type="arabicPeriod"/>
            </a:pPr>
            <a:r>
              <a:rPr lang="en-US" dirty="0" smtClean="0"/>
              <a:t>Diversification</a:t>
            </a:r>
          </a:p>
          <a:p>
            <a:pPr marL="517525" lvl="1" indent="0">
              <a:buNone/>
            </a:pPr>
            <a:endParaRPr lang="en-US" dirty="0" smtClean="0"/>
          </a:p>
          <a:p>
            <a:pPr marL="514350" indent="-514350">
              <a:buFont typeface="+mj-lt"/>
              <a:buAutoNum type="arabicPeriod"/>
            </a:pPr>
            <a:r>
              <a:rPr lang="en-US" dirty="0" smtClean="0"/>
              <a:t>Portfolio Mathematics</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dirty="0" smtClean="0"/>
              <a:t>F, D Portfolio</a:t>
            </a:r>
          </a:p>
        </p:txBody>
      </p:sp>
      <p:pic>
        <p:nvPicPr>
          <p:cNvPr id="26628" name="Picture 3"/>
          <p:cNvPicPr>
            <a:picLocks noChangeAspect="1" noChangeArrowheads="1"/>
          </p:cNvPicPr>
          <p:nvPr/>
        </p:nvPicPr>
        <p:blipFill>
          <a:blip r:embed="rId3" cstate="print"/>
          <a:srcRect/>
          <a:stretch>
            <a:fillRect/>
          </a:stretch>
        </p:blipFill>
        <p:spPr bwMode="auto">
          <a:xfrm>
            <a:off x="640080" y="1600200"/>
            <a:ext cx="8356510" cy="4572000"/>
          </a:xfrm>
          <a:prstGeom prst="rect">
            <a:avLst/>
          </a:prstGeom>
          <a:noFill/>
          <a:ln w="9525" algn="ctr">
            <a:noFill/>
            <a:miter lim="800000"/>
            <a:headEnd/>
            <a:tailEnd/>
          </a:ln>
        </p:spPr>
      </p:pic>
    </p:spTree>
    <p:extLst>
      <p:ext uri="{BB962C8B-B14F-4D97-AF65-F5344CB8AC3E}">
        <p14:creationId xmlns:p14="http://schemas.microsoft.com/office/powerpoint/2010/main" val="181352364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dirty="0" smtClean="0"/>
              <a:t>F, D, I Portfolio</a:t>
            </a:r>
          </a:p>
        </p:txBody>
      </p:sp>
      <p:pic>
        <p:nvPicPr>
          <p:cNvPr id="27652" name="Picture 3"/>
          <p:cNvPicPr>
            <a:picLocks noChangeAspect="1" noChangeArrowheads="1"/>
          </p:cNvPicPr>
          <p:nvPr/>
        </p:nvPicPr>
        <p:blipFill>
          <a:blip r:embed="rId3" cstate="print"/>
          <a:srcRect/>
          <a:stretch>
            <a:fillRect/>
          </a:stretch>
        </p:blipFill>
        <p:spPr bwMode="auto">
          <a:xfrm>
            <a:off x="640080" y="1600200"/>
            <a:ext cx="8356510" cy="4572000"/>
          </a:xfrm>
          <a:prstGeom prst="rect">
            <a:avLst/>
          </a:prstGeom>
          <a:noFill/>
          <a:ln w="9525" algn="ctr">
            <a:noFill/>
            <a:miter lim="800000"/>
            <a:headEnd/>
            <a:tailEnd/>
          </a:ln>
        </p:spPr>
      </p:pic>
    </p:spTree>
    <p:extLst>
      <p:ext uri="{BB962C8B-B14F-4D97-AF65-F5344CB8AC3E}">
        <p14:creationId xmlns:p14="http://schemas.microsoft.com/office/powerpoint/2010/main" val="139486723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dirty="0" smtClean="0"/>
              <a:t>F, D, I, M Portfolio</a:t>
            </a:r>
          </a:p>
        </p:txBody>
      </p:sp>
      <p:pic>
        <p:nvPicPr>
          <p:cNvPr id="28676" name="Picture 3"/>
          <p:cNvPicPr>
            <a:picLocks noChangeAspect="1" noChangeArrowheads="1"/>
          </p:cNvPicPr>
          <p:nvPr/>
        </p:nvPicPr>
        <p:blipFill>
          <a:blip r:embed="rId3" cstate="print"/>
          <a:srcRect/>
          <a:stretch>
            <a:fillRect/>
          </a:stretch>
        </p:blipFill>
        <p:spPr bwMode="auto">
          <a:xfrm>
            <a:off x="640080" y="1600200"/>
            <a:ext cx="8356510" cy="4572000"/>
          </a:xfrm>
          <a:prstGeom prst="rect">
            <a:avLst/>
          </a:prstGeom>
          <a:noFill/>
          <a:ln w="9525" algn="ctr">
            <a:noFill/>
            <a:miter lim="800000"/>
            <a:headEnd/>
            <a:tailEnd/>
          </a:ln>
        </p:spPr>
      </p:pic>
    </p:spTree>
    <p:extLst>
      <p:ext uri="{BB962C8B-B14F-4D97-AF65-F5344CB8AC3E}">
        <p14:creationId xmlns:p14="http://schemas.microsoft.com/office/powerpoint/2010/main" val="183954838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dirty="0" smtClean="0"/>
              <a:t>F, D, I, M, W Portfolio</a:t>
            </a:r>
          </a:p>
        </p:txBody>
      </p:sp>
      <p:pic>
        <p:nvPicPr>
          <p:cNvPr id="29700" name="Picture 3"/>
          <p:cNvPicPr>
            <a:picLocks noChangeAspect="1" noChangeArrowheads="1"/>
          </p:cNvPicPr>
          <p:nvPr/>
        </p:nvPicPr>
        <p:blipFill>
          <a:blip r:embed="rId3" cstate="print"/>
          <a:srcRect/>
          <a:stretch>
            <a:fillRect/>
          </a:stretch>
        </p:blipFill>
        <p:spPr bwMode="auto">
          <a:xfrm>
            <a:off x="640080" y="1600200"/>
            <a:ext cx="8356510" cy="4572000"/>
          </a:xfrm>
          <a:prstGeom prst="rect">
            <a:avLst/>
          </a:prstGeom>
          <a:noFill/>
          <a:ln w="9525" algn="ctr">
            <a:noFill/>
            <a:miter lim="800000"/>
            <a:headEnd/>
            <a:tailEnd/>
          </a:ln>
        </p:spPr>
      </p:pic>
    </p:spTree>
    <p:extLst>
      <p:ext uri="{BB962C8B-B14F-4D97-AF65-F5344CB8AC3E}">
        <p14:creationId xmlns:p14="http://schemas.microsoft.com/office/powerpoint/2010/main" val="85326376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dirty="0" smtClean="0"/>
              <a:t>F, D, I, M, W versus F Portfolio</a:t>
            </a:r>
          </a:p>
        </p:txBody>
      </p:sp>
      <p:pic>
        <p:nvPicPr>
          <p:cNvPr id="30724" name="Picture 3"/>
          <p:cNvPicPr>
            <a:picLocks noChangeAspect="1" noChangeArrowheads="1"/>
          </p:cNvPicPr>
          <p:nvPr/>
        </p:nvPicPr>
        <p:blipFill>
          <a:blip r:embed="rId3" cstate="print"/>
          <a:srcRect/>
          <a:stretch>
            <a:fillRect/>
          </a:stretch>
        </p:blipFill>
        <p:spPr bwMode="auto">
          <a:xfrm>
            <a:off x="640080" y="1600200"/>
            <a:ext cx="8356510" cy="4572000"/>
          </a:xfrm>
          <a:prstGeom prst="rect">
            <a:avLst/>
          </a:prstGeom>
          <a:noFill/>
          <a:ln w="9525" algn="ctr">
            <a:noFill/>
            <a:miter lim="800000"/>
            <a:headEnd/>
            <a:tailEnd/>
          </a:ln>
        </p:spPr>
      </p:pic>
    </p:spTree>
    <p:extLst>
      <p:ext uri="{BB962C8B-B14F-4D97-AF65-F5344CB8AC3E}">
        <p14:creationId xmlns:p14="http://schemas.microsoft.com/office/powerpoint/2010/main" val="338418891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Equally Weighted versus MVP</a:t>
            </a:r>
            <a:endParaRPr lang="en-US" dirty="0"/>
          </a:p>
        </p:txBody>
      </p:sp>
      <p:pic>
        <p:nvPicPr>
          <p:cNvPr id="502786" name="Picture 2"/>
          <p:cNvPicPr>
            <a:picLocks noChangeAspect="1" noChangeArrowheads="1"/>
          </p:cNvPicPr>
          <p:nvPr/>
        </p:nvPicPr>
        <p:blipFill>
          <a:blip r:embed="rId3" cstate="print"/>
          <a:srcRect/>
          <a:stretch>
            <a:fillRect/>
          </a:stretch>
        </p:blipFill>
        <p:spPr bwMode="auto">
          <a:xfrm>
            <a:off x="381000" y="1524000"/>
            <a:ext cx="4283075" cy="2911475"/>
          </a:xfrm>
          <a:prstGeom prst="rect">
            <a:avLst/>
          </a:prstGeom>
          <a:noFill/>
          <a:ln w="9525">
            <a:noFill/>
            <a:miter lim="800000"/>
            <a:headEnd/>
            <a:tailEnd/>
          </a:ln>
          <a:effectLst/>
        </p:spPr>
      </p:pic>
      <p:pic>
        <p:nvPicPr>
          <p:cNvPr id="502787" name="Picture 3"/>
          <p:cNvPicPr>
            <a:picLocks noChangeAspect="1" noChangeArrowheads="1"/>
          </p:cNvPicPr>
          <p:nvPr/>
        </p:nvPicPr>
        <p:blipFill>
          <a:blip r:embed="rId4" cstate="print"/>
          <a:srcRect/>
          <a:stretch>
            <a:fillRect/>
          </a:stretch>
        </p:blipFill>
        <p:spPr bwMode="auto">
          <a:xfrm>
            <a:off x="4419600" y="3124200"/>
            <a:ext cx="4283075" cy="2941637"/>
          </a:xfrm>
          <a:prstGeom prst="rect">
            <a:avLst/>
          </a:prstGeom>
          <a:noFill/>
          <a:ln w="9525">
            <a:noFill/>
            <a:miter lim="800000"/>
            <a:headEnd/>
            <a:tailEnd/>
          </a:ln>
          <a:effectLst/>
        </p:spPr>
      </p:pic>
    </p:spTree>
    <p:extLst>
      <p:ext uri="{BB962C8B-B14F-4D97-AF65-F5344CB8AC3E}">
        <p14:creationId xmlns:p14="http://schemas.microsoft.com/office/powerpoint/2010/main" val="266599288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dirty="0" smtClean="0"/>
              <a:t>MVP versus F Portfolio</a:t>
            </a:r>
          </a:p>
        </p:txBody>
      </p:sp>
      <p:pic>
        <p:nvPicPr>
          <p:cNvPr id="521218" name="Picture 2"/>
          <p:cNvPicPr>
            <a:picLocks noChangeAspect="1" noChangeArrowheads="1"/>
          </p:cNvPicPr>
          <p:nvPr/>
        </p:nvPicPr>
        <p:blipFill>
          <a:blip r:embed="rId3" cstate="print"/>
          <a:srcRect/>
          <a:stretch>
            <a:fillRect/>
          </a:stretch>
        </p:blipFill>
        <p:spPr bwMode="auto">
          <a:xfrm>
            <a:off x="640080" y="1600200"/>
            <a:ext cx="8344882" cy="4572000"/>
          </a:xfrm>
          <a:prstGeom prst="rect">
            <a:avLst/>
          </a:prstGeom>
          <a:noFill/>
          <a:ln w="9525">
            <a:noFill/>
            <a:miter lim="800000"/>
            <a:headEnd/>
            <a:tailEnd/>
          </a:ln>
          <a:effectLst/>
        </p:spPr>
      </p:pic>
    </p:spTree>
    <p:extLst>
      <p:ext uri="{BB962C8B-B14F-4D97-AF65-F5344CB8AC3E}">
        <p14:creationId xmlns:p14="http://schemas.microsoft.com/office/powerpoint/2010/main" val="424563736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smtClean="0"/>
              <a:t>Decreasing Risk</a:t>
            </a:r>
          </a:p>
        </p:txBody>
      </p:sp>
      <p:pic>
        <p:nvPicPr>
          <p:cNvPr id="520194" name="Picture 2"/>
          <p:cNvPicPr>
            <a:picLocks noChangeAspect="1" noChangeArrowheads="1"/>
          </p:cNvPicPr>
          <p:nvPr/>
        </p:nvPicPr>
        <p:blipFill>
          <a:blip r:embed="rId3" cstate="print"/>
          <a:srcRect/>
          <a:stretch>
            <a:fillRect/>
          </a:stretch>
        </p:blipFill>
        <p:spPr bwMode="auto">
          <a:xfrm>
            <a:off x="1074738" y="1535113"/>
            <a:ext cx="6994525" cy="3787775"/>
          </a:xfrm>
          <a:prstGeom prst="rect">
            <a:avLst/>
          </a:prstGeom>
          <a:noFill/>
          <a:ln w="9525">
            <a:noFill/>
            <a:miter lim="800000"/>
            <a:headEnd/>
            <a:tailEnd/>
          </a:ln>
          <a:effectLst/>
        </p:spPr>
      </p:pic>
      <p:pic>
        <p:nvPicPr>
          <p:cNvPr id="520196" name="Picture 4"/>
          <p:cNvPicPr>
            <a:picLocks noChangeAspect="1" noChangeArrowheads="1"/>
          </p:cNvPicPr>
          <p:nvPr/>
        </p:nvPicPr>
        <p:blipFill>
          <a:blip r:embed="rId4" cstate="print"/>
          <a:srcRect/>
          <a:stretch>
            <a:fillRect/>
          </a:stretch>
        </p:blipFill>
        <p:spPr bwMode="auto">
          <a:xfrm>
            <a:off x="990600" y="5410200"/>
            <a:ext cx="7208108" cy="533400"/>
          </a:xfrm>
          <a:prstGeom prst="rect">
            <a:avLst/>
          </a:prstGeom>
          <a:noFill/>
          <a:ln w="9525">
            <a:noFill/>
            <a:miter lim="800000"/>
            <a:headEnd/>
            <a:tailEnd/>
          </a:ln>
        </p:spPr>
      </p:pic>
    </p:spTree>
    <p:extLst>
      <p:ext uri="{BB962C8B-B14F-4D97-AF65-F5344CB8AC3E}">
        <p14:creationId xmlns:p14="http://schemas.microsoft.com/office/powerpoint/2010/main" val="55392831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t>A Well-Diversified Portfolio</a:t>
            </a:r>
          </a:p>
        </p:txBody>
      </p:sp>
      <p:sp>
        <p:nvSpPr>
          <p:cNvPr id="215043" name="Rectangle 3"/>
          <p:cNvSpPr>
            <a:spLocks noGrp="1" noChangeArrowheads="1"/>
          </p:cNvSpPr>
          <p:nvPr>
            <p:ph type="body" idx="1"/>
          </p:nvPr>
        </p:nvSpPr>
        <p:spPr>
          <a:xfrm>
            <a:off x="152400" y="1600200"/>
            <a:ext cx="8839200" cy="4525963"/>
          </a:xfrm>
        </p:spPr>
        <p:txBody>
          <a:bodyPr>
            <a:normAutofit/>
          </a:bodyPr>
          <a:lstStyle/>
          <a:p>
            <a:r>
              <a:rPr lang="en-US" dirty="0" smtClean="0"/>
              <a:t>‘Well-Diversified’ Portfolio </a:t>
            </a:r>
          </a:p>
          <a:p>
            <a:pPr lvl="1"/>
            <a:r>
              <a:rPr lang="en-US" dirty="0" smtClean="0"/>
              <a:t>Non-Market Risks Eliminated by Diversification</a:t>
            </a:r>
          </a:p>
          <a:p>
            <a:pPr lvl="1"/>
            <a:endParaRPr lang="en-US" dirty="0"/>
          </a:p>
          <a:p>
            <a:r>
              <a:rPr lang="en-US" dirty="0" smtClean="0"/>
              <a:t>Assumption: All Investors Hold Well-diversified Portfolios.</a:t>
            </a:r>
            <a:endParaRPr lang="en-US" dirty="0"/>
          </a:p>
          <a:p>
            <a:pPr lvl="1"/>
            <a:r>
              <a:rPr lang="en-US" dirty="0" smtClean="0"/>
              <a:t>Index funds</a:t>
            </a:r>
          </a:p>
          <a:p>
            <a:pPr lvl="2"/>
            <a:r>
              <a:rPr lang="en-US" dirty="0" smtClean="0"/>
              <a:t>S&amp;P 500</a:t>
            </a:r>
          </a:p>
          <a:p>
            <a:pPr lvl="2"/>
            <a:r>
              <a:rPr lang="en-US" dirty="0" smtClean="0"/>
              <a:t>Russell 2000</a:t>
            </a:r>
          </a:p>
          <a:p>
            <a:pPr lvl="2"/>
            <a:r>
              <a:rPr lang="en-US" dirty="0" smtClean="0"/>
              <a:t>Wilshire 5000</a:t>
            </a:r>
            <a:endParaRPr lang="en-US" dirty="0"/>
          </a:p>
        </p:txBody>
      </p:sp>
    </p:spTree>
    <p:extLst>
      <p:ext uri="{BB962C8B-B14F-4D97-AF65-F5344CB8AC3E}">
        <p14:creationId xmlns:p14="http://schemas.microsoft.com/office/powerpoint/2010/main" val="36001861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dirty="0" smtClean="0"/>
              <a:t>Implications</a:t>
            </a:r>
            <a:endParaRPr lang="en-US" dirty="0"/>
          </a:p>
        </p:txBody>
      </p:sp>
      <p:sp>
        <p:nvSpPr>
          <p:cNvPr id="224259" name="Rectangle 3"/>
          <p:cNvSpPr>
            <a:spLocks noGrp="1" noChangeArrowheads="1"/>
          </p:cNvSpPr>
          <p:nvPr>
            <p:ph type="body" idx="1"/>
          </p:nvPr>
        </p:nvSpPr>
        <p:spPr>
          <a:xfrm>
            <a:off x="381000" y="1676400"/>
            <a:ext cx="8382000" cy="3557897"/>
          </a:xfrm>
        </p:spPr>
        <p:txBody>
          <a:bodyPr/>
          <a:lstStyle/>
          <a:p>
            <a:r>
              <a:rPr lang="en-US" sz="2800" dirty="0"/>
              <a:t>If </a:t>
            </a:r>
            <a:r>
              <a:rPr lang="en-US" sz="2800" dirty="0" smtClean="0"/>
              <a:t>Investors Hold Well-diversified Portfolios</a:t>
            </a:r>
            <a:r>
              <a:rPr lang="en-US" sz="2800" dirty="0" smtClean="0">
                <a:cs typeface="Arial" charset="0"/>
              </a:rPr>
              <a:t>…</a:t>
            </a:r>
            <a:r>
              <a:rPr lang="en-US" sz="2800" dirty="0" smtClean="0"/>
              <a:t> </a:t>
            </a:r>
            <a:endParaRPr lang="en-US" sz="2800" dirty="0"/>
          </a:p>
          <a:p>
            <a:pPr lvl="1"/>
            <a:r>
              <a:rPr lang="en-US" sz="2400" dirty="0" smtClean="0"/>
              <a:t>Ignore </a:t>
            </a:r>
            <a:r>
              <a:rPr lang="en-US" sz="2400" dirty="0"/>
              <a:t>non-market </a:t>
            </a:r>
            <a:r>
              <a:rPr lang="en-US" sz="2400" dirty="0" smtClean="0"/>
              <a:t>risk</a:t>
            </a:r>
            <a:endParaRPr lang="en-US" sz="2400" dirty="0"/>
          </a:p>
          <a:p>
            <a:pPr lvl="1"/>
            <a:r>
              <a:rPr lang="en-US" sz="2400" dirty="0" smtClean="0"/>
              <a:t>No compensation </a:t>
            </a:r>
            <a:r>
              <a:rPr lang="en-US" sz="2400" dirty="0"/>
              <a:t>for non-market </a:t>
            </a:r>
            <a:r>
              <a:rPr lang="en-US" sz="2400" dirty="0" smtClean="0"/>
              <a:t>risk</a:t>
            </a:r>
            <a:endParaRPr lang="en-US" sz="2400" dirty="0"/>
          </a:p>
          <a:p>
            <a:pPr lvl="1"/>
            <a:r>
              <a:rPr lang="en-US" sz="2400" dirty="0" smtClean="0"/>
              <a:t>Only </a:t>
            </a:r>
            <a:r>
              <a:rPr lang="en-US" sz="2400" dirty="0"/>
              <a:t>concern is market </a:t>
            </a:r>
            <a:r>
              <a:rPr lang="en-US" sz="2400" dirty="0" smtClean="0"/>
              <a:t>risk</a:t>
            </a:r>
          </a:p>
          <a:p>
            <a:pPr lvl="1"/>
            <a:endParaRPr lang="en-US" sz="2400" dirty="0"/>
          </a:p>
          <a:p>
            <a:r>
              <a:rPr lang="en-US" sz="2800" dirty="0" smtClean="0"/>
              <a:t>Risk Identification</a:t>
            </a:r>
            <a:endParaRPr lang="en-US" sz="2800" dirty="0"/>
          </a:p>
          <a:p>
            <a:pPr lvl="1"/>
            <a:r>
              <a:rPr lang="en-US" sz="2400" dirty="0"/>
              <a:t>If you hold a well diversified portfolio, then your only exposure is to market </a:t>
            </a:r>
            <a:r>
              <a:rPr lang="en-US" sz="2400" dirty="0" smtClean="0"/>
              <a:t>risk (not stand-alone risk).</a:t>
            </a:r>
          </a:p>
        </p:txBody>
      </p:sp>
    </p:spTree>
    <p:extLst>
      <p:ext uri="{BB962C8B-B14F-4D97-AF65-F5344CB8AC3E}">
        <p14:creationId xmlns:p14="http://schemas.microsoft.com/office/powerpoint/2010/main" val="385699402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marL="800100" indent="-800100"/>
            <a:r>
              <a:rPr lang="en-US" dirty="0"/>
              <a:t>Diversification: An </a:t>
            </a:r>
            <a:r>
              <a:rPr lang="en-US" dirty="0" smtClean="0"/>
              <a:t>Example</a:t>
            </a:r>
            <a:endParaRPr lang="en-US" dirty="0"/>
          </a:p>
        </p:txBody>
      </p:sp>
      <p:sp>
        <p:nvSpPr>
          <p:cNvPr id="190467" name="Rectangle 3"/>
          <p:cNvSpPr>
            <a:spLocks noGrp="1" noChangeArrowheads="1"/>
          </p:cNvSpPr>
          <p:nvPr>
            <p:ph type="body" idx="1"/>
          </p:nvPr>
        </p:nvSpPr>
        <p:spPr>
          <a:xfrm>
            <a:off x="381000" y="1600200"/>
            <a:ext cx="8382000" cy="4800600"/>
          </a:xfrm>
        </p:spPr>
        <p:txBody>
          <a:bodyPr>
            <a:normAutofit/>
          </a:bodyPr>
          <a:lstStyle/>
          <a:p>
            <a:r>
              <a:rPr lang="en-US" sz="3200" dirty="0" smtClean="0"/>
              <a:t>We bounce a rubber </a:t>
            </a:r>
            <a:r>
              <a:rPr lang="en-US" sz="3200" dirty="0"/>
              <a:t>ball and record the </a:t>
            </a:r>
            <a:r>
              <a:rPr lang="en-US" sz="3200" dirty="0" smtClean="0"/>
              <a:t>height of each bounce.</a:t>
            </a:r>
            <a:endParaRPr lang="en-US" sz="3200" dirty="0"/>
          </a:p>
          <a:p>
            <a:pPr lvl="1"/>
            <a:r>
              <a:rPr lang="en-US" dirty="0" smtClean="0"/>
              <a:t>The average bounce height is </a:t>
            </a:r>
            <a:r>
              <a:rPr lang="en-US" dirty="0"/>
              <a:t>very </a:t>
            </a:r>
            <a:r>
              <a:rPr lang="en-US" dirty="0" smtClean="0"/>
              <a:t>volatile</a:t>
            </a:r>
          </a:p>
          <a:p>
            <a:pPr lvl="1"/>
            <a:endParaRPr lang="en-US" dirty="0" smtClean="0"/>
          </a:p>
          <a:p>
            <a:r>
              <a:rPr lang="en-US" sz="3200" dirty="0" smtClean="0"/>
              <a:t>As we add more balls…</a:t>
            </a:r>
            <a:endParaRPr lang="en-US" sz="3200" dirty="0"/>
          </a:p>
          <a:p>
            <a:pPr lvl="1"/>
            <a:r>
              <a:rPr lang="en-US" dirty="0" smtClean="0"/>
              <a:t>Average bounce height less volatile.</a:t>
            </a:r>
            <a:endParaRPr lang="en-US" dirty="0"/>
          </a:p>
          <a:p>
            <a:pPr lvl="1"/>
            <a:r>
              <a:rPr lang="en-US" dirty="0" smtClean="0"/>
              <a:t>Greater heights ‘</a:t>
            </a:r>
            <a:r>
              <a:rPr lang="en-US" dirty="0"/>
              <a:t>cancels’ </a:t>
            </a:r>
            <a:r>
              <a:rPr lang="en-US" dirty="0" smtClean="0"/>
              <a:t>smaller heights</a:t>
            </a:r>
            <a:endParaRPr lang="en-US" dirty="0"/>
          </a:p>
        </p:txBody>
      </p:sp>
    </p:spTree>
    <p:extLst>
      <p:ext uri="{BB962C8B-B14F-4D97-AF65-F5344CB8AC3E}">
        <p14:creationId xmlns:p14="http://schemas.microsoft.com/office/powerpoint/2010/main" val="397188159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normAutofit/>
          </a:bodyPr>
          <a:lstStyle/>
          <a:p>
            <a:r>
              <a:rPr lang="en-US"/>
              <a:t>Mathematics of Diversification</a:t>
            </a:r>
          </a:p>
        </p:txBody>
      </p:sp>
      <p:sp>
        <p:nvSpPr>
          <p:cNvPr id="214019" name="Rectangle 3"/>
          <p:cNvSpPr>
            <a:spLocks noGrp="1" noChangeArrowheads="1"/>
          </p:cNvSpPr>
          <p:nvPr>
            <p:ph type="body" idx="1"/>
          </p:nvPr>
        </p:nvSpPr>
        <p:spPr>
          <a:xfrm>
            <a:off x="381000" y="1676400"/>
            <a:ext cx="8382000" cy="4191000"/>
          </a:xfrm>
        </p:spPr>
        <p:txBody>
          <a:bodyPr/>
          <a:lstStyle/>
          <a:p>
            <a:r>
              <a:rPr lang="en-US" dirty="0" smtClean="0"/>
              <a:t>Current Diversification Strategy</a:t>
            </a:r>
          </a:p>
          <a:p>
            <a:pPr lvl="1"/>
            <a:r>
              <a:rPr lang="en-US" dirty="0" smtClean="0"/>
              <a:t>Randomly add </a:t>
            </a:r>
            <a:r>
              <a:rPr lang="en-US" dirty="0"/>
              <a:t>more stocks to </a:t>
            </a:r>
            <a:r>
              <a:rPr lang="en-US" dirty="0" smtClean="0"/>
              <a:t>portfolio.</a:t>
            </a:r>
          </a:p>
          <a:p>
            <a:pPr lvl="1"/>
            <a:endParaRPr lang="en-US" dirty="0"/>
          </a:p>
          <a:p>
            <a:r>
              <a:rPr lang="en-US" dirty="0" smtClean="0"/>
              <a:t>Better Method?</a:t>
            </a:r>
          </a:p>
          <a:p>
            <a:pPr lvl="1"/>
            <a:r>
              <a:rPr lang="en-US" dirty="0" smtClean="0"/>
              <a:t>What would </a:t>
            </a:r>
            <a:r>
              <a:rPr lang="en-US" dirty="0"/>
              <a:t>make a stock better at lowering the volatility of our portfolio</a:t>
            </a:r>
            <a:r>
              <a:rPr lang="en-US" dirty="0" smtClean="0"/>
              <a:t>?</a:t>
            </a:r>
          </a:p>
          <a:p>
            <a:pPr lvl="1"/>
            <a:endParaRPr lang="en-US" dirty="0"/>
          </a:p>
          <a:p>
            <a:r>
              <a:rPr lang="en-US" dirty="0"/>
              <a:t>Answer: Low Correlation</a:t>
            </a:r>
          </a:p>
        </p:txBody>
      </p:sp>
    </p:spTree>
    <p:extLst>
      <p:ext uri="{BB962C8B-B14F-4D97-AF65-F5344CB8AC3E}">
        <p14:creationId xmlns:p14="http://schemas.microsoft.com/office/powerpoint/2010/main" val="2676478915"/>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normAutofit/>
          </a:bodyPr>
          <a:lstStyle/>
          <a:p>
            <a:r>
              <a:rPr lang="en-US" dirty="0" smtClean="0"/>
              <a:t>Efficient Diversification</a:t>
            </a:r>
            <a:endParaRPr lang="en-US" dirty="0"/>
          </a:p>
        </p:txBody>
      </p:sp>
      <p:sp>
        <p:nvSpPr>
          <p:cNvPr id="216067" name="Rectangle 3"/>
          <p:cNvSpPr>
            <a:spLocks noGrp="1" noChangeArrowheads="1"/>
          </p:cNvSpPr>
          <p:nvPr>
            <p:ph type="body" idx="1"/>
          </p:nvPr>
        </p:nvSpPr>
        <p:spPr>
          <a:xfrm>
            <a:off x="381000" y="1676400"/>
            <a:ext cx="8382000" cy="4419600"/>
          </a:xfrm>
        </p:spPr>
        <p:txBody>
          <a:bodyPr>
            <a:normAutofit/>
          </a:bodyPr>
          <a:lstStyle/>
          <a:p>
            <a:r>
              <a:rPr lang="en-US" dirty="0" smtClean="0"/>
              <a:t>Optimal Diversification Strategy </a:t>
            </a:r>
          </a:p>
          <a:p>
            <a:pPr lvl="1"/>
            <a:endParaRPr lang="en-US" dirty="0" smtClean="0"/>
          </a:p>
          <a:p>
            <a:pPr lvl="1"/>
            <a:r>
              <a:rPr lang="en-US" dirty="0" smtClean="0"/>
              <a:t>Max diversification with min stocks</a:t>
            </a:r>
          </a:p>
          <a:p>
            <a:pPr lvl="1"/>
            <a:endParaRPr lang="en-US" dirty="0" smtClean="0"/>
          </a:p>
          <a:p>
            <a:pPr lvl="1"/>
            <a:r>
              <a:rPr lang="en-US" dirty="0" smtClean="0"/>
              <a:t>Add the stock </a:t>
            </a:r>
            <a:r>
              <a:rPr lang="en-US" i="1" dirty="0" smtClean="0"/>
              <a:t>least correlated</a:t>
            </a:r>
            <a:r>
              <a:rPr lang="en-US" dirty="0" smtClean="0"/>
              <a:t> with portfolio.</a:t>
            </a:r>
          </a:p>
          <a:p>
            <a:pPr lvl="1"/>
            <a:endParaRPr lang="en-US" dirty="0" smtClean="0"/>
          </a:p>
          <a:p>
            <a:r>
              <a:rPr lang="en-US" dirty="0" smtClean="0"/>
              <a:t>The </a:t>
            </a:r>
            <a:r>
              <a:rPr lang="en-US" dirty="0"/>
              <a:t>lower the correlation, the more effective the diversification.</a:t>
            </a:r>
          </a:p>
        </p:txBody>
      </p:sp>
    </p:spTree>
    <p:extLst>
      <p:ext uri="{BB962C8B-B14F-4D97-AF65-F5344CB8AC3E}">
        <p14:creationId xmlns:p14="http://schemas.microsoft.com/office/powerpoint/2010/main" val="382035333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smtClean="0"/>
              <a:t>Two </a:t>
            </a:r>
            <a:r>
              <a:rPr lang="en-US" dirty="0"/>
              <a:t>Asset </a:t>
            </a:r>
            <a:r>
              <a:rPr lang="en-US" dirty="0" smtClean="0"/>
              <a:t>Portfolio: Return</a:t>
            </a:r>
            <a:endParaRPr lang="en-US" dirty="0"/>
          </a:p>
        </p:txBody>
      </p:sp>
      <p:sp>
        <p:nvSpPr>
          <p:cNvPr id="217091" name="Rectangle 3"/>
          <p:cNvSpPr>
            <a:spLocks noGrp="1" noChangeArrowheads="1"/>
          </p:cNvSpPr>
          <p:nvPr>
            <p:ph type="body" idx="1"/>
          </p:nvPr>
        </p:nvSpPr>
        <p:spPr>
          <a:xfrm>
            <a:off x="381000" y="1676400"/>
            <a:ext cx="8382000" cy="4419600"/>
          </a:xfrm>
        </p:spPr>
        <p:txBody>
          <a:bodyPr>
            <a:normAutofit/>
          </a:bodyPr>
          <a:lstStyle/>
          <a:p>
            <a:r>
              <a:rPr lang="en-US" dirty="0" smtClean="0"/>
              <a:t>Return </a:t>
            </a:r>
            <a:r>
              <a:rPr lang="en-US" dirty="0"/>
              <a:t>of a Two Asset Portfolio:</a:t>
            </a:r>
          </a:p>
          <a:p>
            <a:endParaRPr lang="en-US" dirty="0"/>
          </a:p>
          <a:p>
            <a:endParaRPr lang="en-US" dirty="0" smtClean="0"/>
          </a:p>
          <a:p>
            <a:endParaRPr lang="en-US" dirty="0" smtClean="0"/>
          </a:p>
          <a:p>
            <a:endParaRPr lang="en-US" dirty="0"/>
          </a:p>
          <a:p>
            <a:endParaRPr lang="en-US" dirty="0"/>
          </a:p>
          <a:p>
            <a:r>
              <a:rPr lang="en-US" dirty="0" smtClean="0"/>
              <a:t>Returns are weighted averages.</a:t>
            </a:r>
            <a:endParaRPr lang="en-US" dirty="0"/>
          </a:p>
        </p:txBody>
      </p:sp>
      <p:sp>
        <p:nvSpPr>
          <p:cNvPr id="217093" name="Rectangle 5"/>
          <p:cNvSpPr>
            <a:spLocks noChangeArrowheads="1"/>
          </p:cNvSpPr>
          <p:nvPr/>
        </p:nvSpPr>
        <p:spPr bwMode="auto">
          <a:xfrm>
            <a:off x="0" y="330041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17092" name="Object 4"/>
          <p:cNvGraphicFramePr>
            <a:graphicFrameLocks noChangeAspect="1"/>
          </p:cNvGraphicFramePr>
          <p:nvPr>
            <p:extLst>
              <p:ext uri="{D42A27DB-BD31-4B8C-83A1-F6EECF244321}">
                <p14:modId xmlns:p14="http://schemas.microsoft.com/office/powerpoint/2010/main" val="2944929457"/>
              </p:ext>
            </p:extLst>
          </p:nvPr>
        </p:nvGraphicFramePr>
        <p:xfrm>
          <a:off x="1752600" y="2374107"/>
          <a:ext cx="3606800" cy="736600"/>
        </p:xfrm>
        <a:graphic>
          <a:graphicData uri="http://schemas.openxmlformats.org/presentationml/2006/ole">
            <mc:AlternateContent xmlns:mc="http://schemas.openxmlformats.org/markup-compatibility/2006">
              <mc:Choice xmlns:v="urn:schemas-microsoft-com:vml" Requires="v">
                <p:oleObj spid="_x0000_s17424" name="Equation" r:id="rId4" imgW="1257120" imgH="253800" progId="Equation.DSMT4">
                  <p:embed/>
                </p:oleObj>
              </mc:Choice>
              <mc:Fallback>
                <p:oleObj name="Equation" r:id="rId4" imgW="125712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374107"/>
                        <a:ext cx="36068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409194596"/>
              </p:ext>
            </p:extLst>
          </p:nvPr>
        </p:nvGraphicFramePr>
        <p:xfrm>
          <a:off x="3048000" y="3351214"/>
          <a:ext cx="3387725" cy="914400"/>
        </p:xfrm>
        <a:graphic>
          <a:graphicData uri="http://schemas.openxmlformats.org/presentationml/2006/ole">
            <mc:AlternateContent xmlns:mc="http://schemas.openxmlformats.org/markup-compatibility/2006">
              <mc:Choice xmlns:v="urn:schemas-microsoft-com:vml" Requires="v">
                <p:oleObj spid="_x0000_s17425" name="Equation" r:id="rId6" imgW="2692080" imgH="723600" progId="Equation.DSMT4">
                  <p:embed/>
                </p:oleObj>
              </mc:Choice>
              <mc:Fallback>
                <p:oleObj name="Equation" r:id="rId6" imgW="2692080" imgH="723600" progId="Equation.DSMT4">
                  <p:embed/>
                  <p:pic>
                    <p:nvPicPr>
                      <p:cNvPr id="0" name=""/>
                      <p:cNvPicPr>
                        <a:picLocks noChangeAspect="1" noChangeArrowheads="1"/>
                      </p:cNvPicPr>
                      <p:nvPr/>
                    </p:nvPicPr>
                    <p:blipFill>
                      <a:blip r:embed="rId7"/>
                      <a:srcRect/>
                      <a:stretch>
                        <a:fillRect/>
                      </a:stretch>
                    </p:blipFill>
                    <p:spPr bwMode="auto">
                      <a:xfrm>
                        <a:off x="3048000" y="3351214"/>
                        <a:ext cx="33877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071894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smtClean="0"/>
              <a:t>Two Asset Portfolio: Risk</a:t>
            </a:r>
            <a:endParaRPr lang="en-US" dirty="0"/>
          </a:p>
        </p:txBody>
      </p:sp>
      <p:sp>
        <p:nvSpPr>
          <p:cNvPr id="217091" name="Rectangle 3"/>
          <p:cNvSpPr>
            <a:spLocks noGrp="1" noChangeArrowheads="1"/>
          </p:cNvSpPr>
          <p:nvPr>
            <p:ph type="body" idx="1"/>
          </p:nvPr>
        </p:nvSpPr>
        <p:spPr>
          <a:xfrm>
            <a:off x="381000" y="1676400"/>
            <a:ext cx="8382000" cy="4572000"/>
          </a:xfrm>
        </p:spPr>
        <p:txBody>
          <a:bodyPr>
            <a:noAutofit/>
          </a:bodyPr>
          <a:lstStyle/>
          <a:p>
            <a:r>
              <a:rPr lang="en-US" dirty="0" smtClean="0"/>
              <a:t>Variance </a:t>
            </a:r>
            <a:r>
              <a:rPr lang="en-US" dirty="0"/>
              <a:t>of a Two Asset Portfolio:</a:t>
            </a:r>
          </a:p>
          <a:p>
            <a:endParaRPr lang="en-US" dirty="0"/>
          </a:p>
          <a:p>
            <a:endParaRPr lang="en-US" dirty="0" smtClean="0"/>
          </a:p>
          <a:p>
            <a:endParaRPr lang="en-US" dirty="0" smtClean="0"/>
          </a:p>
          <a:p>
            <a:endParaRPr lang="en-US" dirty="0" smtClean="0"/>
          </a:p>
          <a:p>
            <a:r>
              <a:rPr lang="en-US" dirty="0" smtClean="0"/>
              <a:t>Variance increases </a:t>
            </a:r>
            <a:r>
              <a:rPr lang="en-US" dirty="0"/>
              <a:t>and </a:t>
            </a:r>
            <a:r>
              <a:rPr lang="en-US" dirty="0" smtClean="0"/>
              <a:t>decreases </a:t>
            </a:r>
            <a:r>
              <a:rPr lang="en-US" dirty="0"/>
              <a:t>with </a:t>
            </a:r>
            <a:r>
              <a:rPr lang="en-US" dirty="0" smtClean="0"/>
              <a:t>correlation.</a:t>
            </a:r>
          </a:p>
          <a:p>
            <a:pPr lvl="1">
              <a:buNone/>
            </a:pPr>
            <a:r>
              <a:rPr lang="en-US" sz="1800" dirty="0" smtClean="0"/>
              <a:t>Notes:</a:t>
            </a:r>
          </a:p>
          <a:p>
            <a:pPr lvl="1">
              <a:buNone/>
            </a:pPr>
            <a:r>
              <a:rPr lang="en-US" sz="1800" dirty="0" smtClean="0"/>
              <a:t>	Remember </a:t>
            </a:r>
            <a:r>
              <a:rPr lang="en-US" sz="1800" dirty="0"/>
              <a:t>-1 &lt; </a:t>
            </a:r>
            <a:r>
              <a:rPr lang="en-US" sz="1800" dirty="0">
                <a:latin typeface="Symbol" pitchFamily="18" charset="2"/>
              </a:rPr>
              <a:t>r</a:t>
            </a:r>
            <a:r>
              <a:rPr lang="en-US" sz="1800" dirty="0"/>
              <a:t> &lt; </a:t>
            </a:r>
            <a:r>
              <a:rPr lang="en-US" sz="1800" dirty="0" smtClean="0"/>
              <a:t>1</a:t>
            </a:r>
          </a:p>
          <a:p>
            <a:pPr lvl="1">
              <a:buNone/>
            </a:pPr>
            <a:r>
              <a:rPr lang="en-US" sz="1800" dirty="0" smtClean="0"/>
              <a:t>	Be careful not to confuse </a:t>
            </a:r>
            <a:r>
              <a:rPr lang="en-US" sz="1800" dirty="0" smtClean="0">
                <a:latin typeface="Symbol" pitchFamily="18" charset="2"/>
              </a:rPr>
              <a:t>s</a:t>
            </a:r>
            <a:r>
              <a:rPr lang="en-US" sz="1800" baseline="30000" dirty="0" smtClean="0"/>
              <a:t>2</a:t>
            </a:r>
            <a:r>
              <a:rPr lang="en-US" sz="1800" dirty="0" smtClean="0"/>
              <a:t> and </a:t>
            </a:r>
            <a:r>
              <a:rPr lang="en-US" sz="1800" dirty="0" smtClean="0">
                <a:latin typeface="Symbol" pitchFamily="18" charset="2"/>
              </a:rPr>
              <a:t>s</a:t>
            </a:r>
            <a:r>
              <a:rPr lang="en-US" sz="1800" dirty="0" smtClean="0"/>
              <a:t>.</a:t>
            </a:r>
            <a:endParaRPr lang="en-US" sz="1800" dirty="0"/>
          </a:p>
        </p:txBody>
      </p:sp>
      <p:sp>
        <p:nvSpPr>
          <p:cNvPr id="217093" name="Rectangle 5"/>
          <p:cNvSpPr>
            <a:spLocks noChangeArrowheads="1"/>
          </p:cNvSpPr>
          <p:nvPr/>
        </p:nvSpPr>
        <p:spPr bwMode="auto">
          <a:xfrm>
            <a:off x="0" y="330041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17092" name="Object 4"/>
          <p:cNvGraphicFramePr>
            <a:graphicFrameLocks noChangeAspect="1"/>
          </p:cNvGraphicFramePr>
          <p:nvPr>
            <p:extLst/>
          </p:nvPr>
        </p:nvGraphicFramePr>
        <p:xfrm>
          <a:off x="990600" y="2438400"/>
          <a:ext cx="6884988" cy="736600"/>
        </p:xfrm>
        <a:graphic>
          <a:graphicData uri="http://schemas.openxmlformats.org/presentationml/2006/ole">
            <mc:AlternateContent xmlns:mc="http://schemas.openxmlformats.org/markup-compatibility/2006">
              <mc:Choice xmlns:v="urn:schemas-microsoft-com:vml" Requires="v">
                <p:oleObj spid="_x0000_s18448" name="Equation" r:id="rId4" imgW="2400120" imgH="253800" progId="Equation.DSMT4">
                  <p:embed/>
                </p:oleObj>
              </mc:Choice>
              <mc:Fallback>
                <p:oleObj name="Equation" r:id="rId4" imgW="2400120" imgH="253800" progId="Equation.DSMT4">
                  <p:embed/>
                  <p:pic>
                    <p:nvPicPr>
                      <p:cNvPr id="0" name=""/>
                      <p:cNvPicPr>
                        <a:picLocks noChangeAspect="1" noChangeArrowheads="1"/>
                      </p:cNvPicPr>
                      <p:nvPr/>
                    </p:nvPicPr>
                    <p:blipFill>
                      <a:blip r:embed="rId5"/>
                      <a:srcRect/>
                      <a:stretch>
                        <a:fillRect/>
                      </a:stretch>
                    </p:blipFill>
                    <p:spPr bwMode="auto">
                      <a:xfrm>
                        <a:off x="990600" y="2438400"/>
                        <a:ext cx="6884988"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nvPr>
        </p:nvGraphicFramePr>
        <p:xfrm>
          <a:off x="1600200" y="3200400"/>
          <a:ext cx="6699250" cy="962025"/>
        </p:xfrm>
        <a:graphic>
          <a:graphicData uri="http://schemas.openxmlformats.org/presentationml/2006/ole">
            <mc:AlternateContent xmlns:mc="http://schemas.openxmlformats.org/markup-compatibility/2006">
              <mc:Choice xmlns:v="urn:schemas-microsoft-com:vml" Requires="v">
                <p:oleObj spid="_x0000_s18449" name="Equation" r:id="rId6" imgW="5321160" imgH="761760" progId="Equation.DSMT4">
                  <p:embed/>
                </p:oleObj>
              </mc:Choice>
              <mc:Fallback>
                <p:oleObj name="Equation" r:id="rId6" imgW="5321160" imgH="761760" progId="Equation.DSMT4">
                  <p:embed/>
                  <p:pic>
                    <p:nvPicPr>
                      <p:cNvPr id="0" name=""/>
                      <p:cNvPicPr>
                        <a:picLocks noChangeAspect="1" noChangeArrowheads="1"/>
                      </p:cNvPicPr>
                      <p:nvPr/>
                    </p:nvPicPr>
                    <p:blipFill>
                      <a:blip r:embed="rId7"/>
                      <a:srcRect/>
                      <a:stretch>
                        <a:fillRect/>
                      </a:stretch>
                    </p:blipFill>
                    <p:spPr bwMode="auto">
                      <a:xfrm>
                        <a:off x="1600200" y="3200400"/>
                        <a:ext cx="66992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32400519"/>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Two Asset Portfolio: Example</a:t>
            </a:r>
            <a:endParaRPr lang="en-US" dirty="0"/>
          </a:p>
        </p:txBody>
      </p:sp>
      <p:graphicFrame>
        <p:nvGraphicFramePr>
          <p:cNvPr id="4" name="Table 3"/>
          <p:cNvGraphicFramePr>
            <a:graphicFrameLocks noGrp="1"/>
          </p:cNvGraphicFramePr>
          <p:nvPr/>
        </p:nvGraphicFramePr>
        <p:xfrm>
          <a:off x="1371600" y="15240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lgn="ctr"/>
                      <a:r>
                        <a:rPr lang="en-US" dirty="0" smtClean="0">
                          <a:latin typeface="Century Gothic" pitchFamily="34" charset="0"/>
                        </a:rPr>
                        <a:t>Asset</a:t>
                      </a:r>
                      <a:endParaRPr lang="en-US" dirty="0">
                        <a:latin typeface="Century Gothic" pitchFamily="34" charset="0"/>
                      </a:endParaRPr>
                    </a:p>
                  </a:txBody>
                  <a:tcPr/>
                </a:tc>
                <a:tc>
                  <a:txBody>
                    <a:bodyPr/>
                    <a:lstStyle/>
                    <a:p>
                      <a:pPr algn="ctr"/>
                      <a:r>
                        <a:rPr lang="en-US" dirty="0" smtClean="0">
                          <a:latin typeface="Century Gothic" pitchFamily="34" charset="0"/>
                        </a:rPr>
                        <a:t>Return</a:t>
                      </a:r>
                      <a:endParaRPr lang="en-US" dirty="0">
                        <a:latin typeface="Century Gothic" pitchFamily="34" charset="0"/>
                      </a:endParaRPr>
                    </a:p>
                  </a:txBody>
                  <a:tcPr/>
                </a:tc>
                <a:tc>
                  <a:txBody>
                    <a:bodyPr/>
                    <a:lstStyle/>
                    <a:p>
                      <a:pPr algn="ctr"/>
                      <a:r>
                        <a:rPr lang="en-US" dirty="0" smtClean="0">
                          <a:latin typeface="Symbol" pitchFamily="18" charset="2"/>
                        </a:rPr>
                        <a:t>s</a:t>
                      </a:r>
                      <a:endParaRPr lang="en-US" dirty="0">
                        <a:latin typeface="Symbol" pitchFamily="18" charset="2"/>
                      </a:endParaRPr>
                    </a:p>
                  </a:txBody>
                  <a:tcPr/>
                </a:tc>
                <a:tc>
                  <a:txBody>
                    <a:bodyPr/>
                    <a:lstStyle/>
                    <a:p>
                      <a:pPr algn="ctr"/>
                      <a:r>
                        <a:rPr lang="en-US" dirty="0" smtClean="0">
                          <a:latin typeface="Century Gothic" pitchFamily="34" charset="0"/>
                        </a:rPr>
                        <a:t>Weight</a:t>
                      </a:r>
                      <a:endParaRPr lang="en-US" dirty="0">
                        <a:latin typeface="Century Gothic" pitchFamily="34" charset="0"/>
                      </a:endParaRPr>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b="1" dirty="0" smtClean="0">
                          <a:solidFill>
                            <a:schemeClr val="lt1"/>
                          </a:solidFill>
                          <a:latin typeface="Symbol" pitchFamily="18" charset="2"/>
                          <a:ea typeface="+mn-ea"/>
                          <a:cs typeface="+mn-cs"/>
                        </a:rPr>
                        <a:t>r</a:t>
                      </a:r>
                    </a:p>
                  </a:txBody>
                  <a:tcPr/>
                </a:tc>
              </a:tr>
              <a:tr h="370840">
                <a:tc>
                  <a:txBody>
                    <a:bodyPr/>
                    <a:lstStyle/>
                    <a:p>
                      <a:pPr algn="ctr"/>
                      <a:r>
                        <a:rPr lang="en-US" dirty="0" smtClean="0">
                          <a:latin typeface="Century Gothic" pitchFamily="34" charset="0"/>
                        </a:rPr>
                        <a:t>A</a:t>
                      </a:r>
                    </a:p>
                  </a:txBody>
                  <a:tcPr/>
                </a:tc>
                <a:tc>
                  <a:txBody>
                    <a:bodyPr/>
                    <a:lstStyle/>
                    <a:p>
                      <a:pPr algn="ctr"/>
                      <a:r>
                        <a:rPr lang="en-US" dirty="0" smtClean="0">
                          <a:latin typeface="Century Gothic" pitchFamily="34" charset="0"/>
                        </a:rPr>
                        <a:t>7%</a:t>
                      </a:r>
                      <a:endParaRPr lang="en-US" dirty="0">
                        <a:latin typeface="Century Gothic" pitchFamily="34" charset="0"/>
                      </a:endParaRPr>
                    </a:p>
                  </a:txBody>
                  <a:tcPr/>
                </a:tc>
                <a:tc>
                  <a:txBody>
                    <a:bodyPr/>
                    <a:lstStyle/>
                    <a:p>
                      <a:pPr algn="ctr"/>
                      <a:r>
                        <a:rPr lang="en-US" dirty="0" smtClean="0">
                          <a:latin typeface="Century Gothic" pitchFamily="34" charset="0"/>
                        </a:rPr>
                        <a:t>19%</a:t>
                      </a:r>
                      <a:endParaRPr lang="en-US" dirty="0">
                        <a:latin typeface="Century Gothic" pitchFamily="34" charset="0"/>
                      </a:endParaRPr>
                    </a:p>
                  </a:txBody>
                  <a:tcPr/>
                </a:tc>
                <a:tc>
                  <a:txBody>
                    <a:bodyPr/>
                    <a:lstStyle/>
                    <a:p>
                      <a:pPr algn="ctr"/>
                      <a:r>
                        <a:rPr lang="en-US" dirty="0" smtClean="0">
                          <a:latin typeface="Century Gothic" pitchFamily="34" charset="0"/>
                        </a:rPr>
                        <a:t>80%</a:t>
                      </a:r>
                      <a:endParaRPr lang="en-US" dirty="0">
                        <a:latin typeface="Century Gothic" pitchFamily="34" charset="0"/>
                      </a:endParaRPr>
                    </a:p>
                  </a:txBody>
                  <a:tcPr/>
                </a:tc>
                <a:tc>
                  <a:txBody>
                    <a:bodyPr/>
                    <a:lstStyle/>
                    <a:p>
                      <a:pPr algn="ctr"/>
                      <a:r>
                        <a:rPr lang="en-US" dirty="0" smtClean="0">
                          <a:latin typeface="Century Gothic" pitchFamily="34" charset="0"/>
                        </a:rPr>
                        <a:t>0.8</a:t>
                      </a:r>
                      <a:endParaRPr lang="en-US" dirty="0">
                        <a:latin typeface="Century Gothic" pitchFamily="34" charset="0"/>
                      </a:endParaRPr>
                    </a:p>
                  </a:txBody>
                  <a:tcPr/>
                </a:tc>
              </a:tr>
              <a:tr h="370840">
                <a:tc>
                  <a:txBody>
                    <a:bodyPr/>
                    <a:lstStyle/>
                    <a:p>
                      <a:pPr algn="ctr"/>
                      <a:r>
                        <a:rPr lang="en-US" dirty="0" smtClean="0">
                          <a:latin typeface="Century Gothic" pitchFamily="34" charset="0"/>
                        </a:rPr>
                        <a:t>B</a:t>
                      </a:r>
                      <a:endParaRPr lang="en-US" dirty="0">
                        <a:latin typeface="Century Gothic" pitchFamily="34" charset="0"/>
                      </a:endParaRPr>
                    </a:p>
                  </a:txBody>
                  <a:tcPr/>
                </a:tc>
                <a:tc>
                  <a:txBody>
                    <a:bodyPr/>
                    <a:lstStyle/>
                    <a:p>
                      <a:pPr algn="ctr"/>
                      <a:r>
                        <a:rPr lang="en-US" dirty="0" smtClean="0">
                          <a:latin typeface="Century Gothic" pitchFamily="34" charset="0"/>
                        </a:rPr>
                        <a:t>11%</a:t>
                      </a:r>
                      <a:endParaRPr lang="en-US" dirty="0">
                        <a:latin typeface="Century Gothic" pitchFamily="34" charset="0"/>
                      </a:endParaRPr>
                    </a:p>
                  </a:txBody>
                  <a:tcPr/>
                </a:tc>
                <a:tc>
                  <a:txBody>
                    <a:bodyPr/>
                    <a:lstStyle/>
                    <a:p>
                      <a:pPr algn="ctr"/>
                      <a:r>
                        <a:rPr lang="en-US" dirty="0" smtClean="0">
                          <a:latin typeface="Century Gothic" pitchFamily="34" charset="0"/>
                        </a:rPr>
                        <a:t>22%</a:t>
                      </a:r>
                      <a:endParaRPr lang="en-US" dirty="0">
                        <a:latin typeface="Century Gothic" pitchFamily="34" charset="0"/>
                      </a:endParaRPr>
                    </a:p>
                  </a:txBody>
                  <a:tcPr/>
                </a:tc>
                <a:tc>
                  <a:txBody>
                    <a:bodyPr/>
                    <a:lstStyle/>
                    <a:p>
                      <a:pPr algn="ctr"/>
                      <a:r>
                        <a:rPr lang="en-US" dirty="0" smtClean="0">
                          <a:latin typeface="Century Gothic" pitchFamily="34" charset="0"/>
                        </a:rPr>
                        <a:t>20%</a:t>
                      </a:r>
                      <a:endParaRPr lang="en-US" dirty="0">
                        <a:latin typeface="Century Gothic" pitchFamily="34" charset="0"/>
                      </a:endParaRPr>
                    </a:p>
                  </a:txBody>
                  <a:tcPr/>
                </a:tc>
                <a:tc>
                  <a:txBody>
                    <a:bodyPr/>
                    <a:lstStyle/>
                    <a:p>
                      <a:pPr algn="ctr"/>
                      <a:endParaRPr lang="en-US" dirty="0">
                        <a:latin typeface="Century Gothic" pitchFamily="34" charset="0"/>
                      </a:endParaRPr>
                    </a:p>
                  </a:txBody>
                  <a:tcPr/>
                </a:tc>
              </a:tr>
            </a:tbl>
          </a:graphicData>
        </a:graphic>
      </p:graphicFrame>
      <p:graphicFrame>
        <p:nvGraphicFramePr>
          <p:cNvPr id="504834" name="Object 2"/>
          <p:cNvGraphicFramePr>
            <a:graphicFrameLocks noChangeAspect="1"/>
          </p:cNvGraphicFramePr>
          <p:nvPr>
            <p:extLst/>
          </p:nvPr>
        </p:nvGraphicFramePr>
        <p:xfrm>
          <a:off x="381000" y="3657600"/>
          <a:ext cx="8253412" cy="1587500"/>
        </p:xfrm>
        <a:graphic>
          <a:graphicData uri="http://schemas.openxmlformats.org/presentationml/2006/ole">
            <mc:AlternateContent xmlns:mc="http://schemas.openxmlformats.org/markup-compatibility/2006">
              <mc:Choice xmlns:v="urn:schemas-microsoft-com:vml" Requires="v">
                <p:oleObj spid="_x0000_s19472" name="Equation" r:id="rId4" imgW="4609800" imgH="876240" progId="Equation.DSMT4">
                  <p:embed/>
                </p:oleObj>
              </mc:Choice>
              <mc:Fallback>
                <p:oleObj name="Equation" r:id="rId4" imgW="4609800" imgH="876240" progId="Equation.DSMT4">
                  <p:embed/>
                  <p:pic>
                    <p:nvPicPr>
                      <p:cNvPr id="0" name=""/>
                      <p:cNvPicPr>
                        <a:picLocks noChangeAspect="1" noChangeArrowheads="1"/>
                      </p:cNvPicPr>
                      <p:nvPr/>
                    </p:nvPicPr>
                    <p:blipFill>
                      <a:blip r:embed="rId5"/>
                      <a:srcRect/>
                      <a:stretch>
                        <a:fillRect/>
                      </a:stretch>
                    </p:blipFill>
                    <p:spPr bwMode="auto">
                      <a:xfrm>
                        <a:off x="381000" y="3657600"/>
                        <a:ext cx="8253412"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4835" name="Object 3"/>
          <p:cNvGraphicFramePr>
            <a:graphicFrameLocks noChangeAspect="1"/>
          </p:cNvGraphicFramePr>
          <p:nvPr/>
        </p:nvGraphicFramePr>
        <p:xfrm>
          <a:off x="304800" y="2743200"/>
          <a:ext cx="4454525" cy="914400"/>
        </p:xfrm>
        <a:graphic>
          <a:graphicData uri="http://schemas.openxmlformats.org/presentationml/2006/ole">
            <mc:AlternateContent xmlns:mc="http://schemas.openxmlformats.org/markup-compatibility/2006">
              <mc:Choice xmlns:v="urn:schemas-microsoft-com:vml" Requires="v">
                <p:oleObj spid="_x0000_s19473" name="Equation" r:id="rId6" imgW="2501640" imgH="507960" progId="Equation.DSMT4">
                  <p:embed/>
                </p:oleObj>
              </mc:Choice>
              <mc:Fallback>
                <p:oleObj name="Equation" r:id="rId6" imgW="2501640" imgH="5079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743200"/>
                        <a:ext cx="445452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txBox="1">
            <a:spLocks noChangeArrowheads="1"/>
          </p:cNvSpPr>
          <p:nvPr/>
        </p:nvSpPr>
        <p:spPr>
          <a:xfrm>
            <a:off x="304800" y="5334000"/>
            <a:ext cx="8229600" cy="685800"/>
          </a:xfrm>
          <a:prstGeom prst="rect">
            <a:avLst/>
          </a:prstGeom>
        </p:spPr>
        <p:txBody>
          <a:bodyPr>
            <a:normAutofit/>
          </a:bodyPr>
          <a:lstStyle/>
          <a:p>
            <a:pPr marL="342900" indent="-342900"/>
            <a:r>
              <a:rPr kumimoji="0" lang="en-US" sz="2400" b="0" i="0" u="none" strike="noStrike" kern="0" cap="none" spc="0" normalizeH="0" baseline="0" noProof="0" dirty="0" smtClean="0">
                <a:ln>
                  <a:noFill/>
                </a:ln>
                <a:solidFill>
                  <a:sysClr val="windowText" lastClr="000000"/>
                </a:solidFill>
                <a:effectLst/>
                <a:uLnTx/>
                <a:uFillTx/>
                <a:latin typeface="Century Gothic" pitchFamily="34" charset="0"/>
              </a:rPr>
              <a:t>NOTE: </a:t>
            </a:r>
            <a:r>
              <a:rPr kumimoji="0" lang="en-US" sz="2400" b="0" i="0" u="none" strike="noStrike" kern="0" cap="none" spc="0" normalizeH="0" baseline="0" noProof="0" dirty="0" smtClean="0">
                <a:ln>
                  <a:noFill/>
                </a:ln>
                <a:solidFill>
                  <a:sysClr val="windowText" lastClr="000000"/>
                </a:solidFill>
                <a:effectLst/>
                <a:uLnTx/>
                <a:uFillTx/>
                <a:latin typeface="Symbol" pitchFamily="18" charset="2"/>
              </a:rPr>
              <a:t>s</a:t>
            </a:r>
            <a:r>
              <a:rPr kumimoji="0" lang="en-US" sz="2400" b="0" i="0" u="none" strike="noStrike" kern="0" cap="none" spc="0" normalizeH="0" baseline="-25000" noProof="0" dirty="0" smtClean="0">
                <a:ln>
                  <a:noFill/>
                </a:ln>
                <a:solidFill>
                  <a:sysClr val="windowText" lastClr="000000"/>
                </a:solidFill>
                <a:effectLst/>
                <a:uLnTx/>
                <a:uFillTx/>
                <a:latin typeface="Century Gothic" pitchFamily="34" charset="0"/>
              </a:rPr>
              <a:t>p</a:t>
            </a:r>
            <a:r>
              <a:rPr kumimoji="0" lang="en-US" sz="2400" b="0" i="0" u="none" strike="noStrike" kern="0" cap="none" spc="0" normalizeH="0" baseline="0" noProof="0" dirty="0" smtClean="0">
                <a:ln>
                  <a:noFill/>
                </a:ln>
                <a:solidFill>
                  <a:sysClr val="windowText" lastClr="000000"/>
                </a:solidFill>
                <a:effectLst/>
                <a:uLnTx/>
                <a:uFillTx/>
                <a:latin typeface="Century Gothic" pitchFamily="34" charset="0"/>
              </a:rPr>
              <a:t> &lt; </a:t>
            </a:r>
            <a:r>
              <a:rPr lang="en-US" sz="2400" kern="0" dirty="0" err="1" smtClean="0">
                <a:solidFill>
                  <a:sysClr val="windowText" lastClr="000000"/>
                </a:solidFill>
                <a:latin typeface="Symbol" pitchFamily="18" charset="2"/>
              </a:rPr>
              <a:t>s</a:t>
            </a:r>
            <a:r>
              <a:rPr lang="en-US" sz="2400" kern="0" baseline="-25000" dirty="0" err="1" smtClean="0">
                <a:solidFill>
                  <a:sysClr val="windowText" lastClr="000000"/>
                </a:solidFill>
                <a:latin typeface="Century Gothic" pitchFamily="34" charset="0"/>
              </a:rPr>
              <a:t>A</a:t>
            </a:r>
            <a:r>
              <a:rPr lang="en-US" sz="2400" kern="0" baseline="-25000" dirty="0" smtClean="0">
                <a:solidFill>
                  <a:sysClr val="windowText" lastClr="000000"/>
                </a:solidFill>
                <a:latin typeface="Century Gothic" pitchFamily="34" charset="0"/>
              </a:rPr>
              <a:t> </a:t>
            </a:r>
            <a:r>
              <a:rPr lang="en-US" sz="2400" kern="0" dirty="0" smtClean="0">
                <a:solidFill>
                  <a:sysClr val="windowText" lastClr="000000"/>
                </a:solidFill>
                <a:latin typeface="Century Gothic" pitchFamily="34" charset="0"/>
              </a:rPr>
              <a:t>and </a:t>
            </a:r>
            <a:r>
              <a:rPr lang="en-US" sz="2400" kern="0" dirty="0" smtClean="0">
                <a:solidFill>
                  <a:sysClr val="windowText" lastClr="000000"/>
                </a:solidFill>
                <a:latin typeface="Symbol" pitchFamily="18" charset="2"/>
              </a:rPr>
              <a:t>s</a:t>
            </a:r>
            <a:r>
              <a:rPr lang="en-US" sz="2400" kern="0" baseline="-25000" dirty="0" smtClean="0">
                <a:solidFill>
                  <a:sysClr val="windowText" lastClr="000000"/>
                </a:solidFill>
                <a:latin typeface="Century Gothic" pitchFamily="34" charset="0"/>
              </a:rPr>
              <a:t>p</a:t>
            </a:r>
            <a:r>
              <a:rPr lang="en-US" sz="2400" kern="0" dirty="0" smtClean="0">
                <a:solidFill>
                  <a:sysClr val="windowText" lastClr="000000"/>
                </a:solidFill>
                <a:latin typeface="Century Gothic" pitchFamily="34" charset="0"/>
              </a:rPr>
              <a:t> &lt; </a:t>
            </a:r>
            <a:r>
              <a:rPr lang="en-US" sz="2400" kern="0" dirty="0" err="1" smtClean="0">
                <a:solidFill>
                  <a:sysClr val="windowText" lastClr="000000"/>
                </a:solidFill>
                <a:latin typeface="Symbol" pitchFamily="18" charset="2"/>
              </a:rPr>
              <a:t>s</a:t>
            </a:r>
            <a:r>
              <a:rPr lang="en-US" sz="2400" kern="0" baseline="-25000" dirty="0" err="1" smtClean="0">
                <a:solidFill>
                  <a:sysClr val="windowText" lastClr="000000"/>
                </a:solidFill>
                <a:latin typeface="Century Gothic" pitchFamily="34" charset="0"/>
              </a:rPr>
              <a:t>B</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Tree>
    <p:extLst>
      <p:ext uri="{BB962C8B-B14F-4D97-AF65-F5344CB8AC3E}">
        <p14:creationId xmlns:p14="http://schemas.microsoft.com/office/powerpoint/2010/main" val="148009870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Two Asset Portfolio: Example</a:t>
            </a:r>
            <a:r>
              <a:rPr lang="en-US" dirty="0" smtClean="0">
                <a:latin typeface="Century Gothic"/>
              </a:rPr>
              <a:t>▪</a:t>
            </a:r>
            <a:endParaRPr lang="en-US" dirty="0"/>
          </a:p>
        </p:txBody>
      </p:sp>
      <p:cxnSp>
        <p:nvCxnSpPr>
          <p:cNvPr id="5" name="Straight Connector 4"/>
          <p:cNvCxnSpPr/>
          <p:nvPr/>
        </p:nvCxnSpPr>
        <p:spPr>
          <a:xfrm>
            <a:off x="1143000" y="18288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143000" y="5486400"/>
            <a:ext cx="51054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4259177" y="2085975"/>
            <a:ext cx="1589173" cy="3105150"/>
          </a:xfrm>
          <a:custGeom>
            <a:avLst/>
            <a:gdLst>
              <a:gd name="connsiteX0" fmla="*/ 1589173 w 1589173"/>
              <a:gd name="connsiteY0" fmla="*/ 0 h 3105150"/>
              <a:gd name="connsiteX1" fmla="*/ 74698 w 1589173"/>
              <a:gd name="connsiteY1" fmla="*/ 1514475 h 3105150"/>
              <a:gd name="connsiteX2" fmla="*/ 369973 w 1589173"/>
              <a:gd name="connsiteY2" fmla="*/ 3105150 h 3105150"/>
            </a:gdLst>
            <a:ahLst/>
            <a:cxnLst>
              <a:cxn ang="0">
                <a:pos x="connsiteX0" y="connsiteY0"/>
              </a:cxn>
              <a:cxn ang="0">
                <a:pos x="connsiteX1" y="connsiteY1"/>
              </a:cxn>
              <a:cxn ang="0">
                <a:pos x="connsiteX2" y="connsiteY2"/>
              </a:cxn>
            </a:cxnLst>
            <a:rect l="l" t="t" r="r" b="b"/>
            <a:pathLst>
              <a:path w="1589173" h="3105150">
                <a:moveTo>
                  <a:pt x="1589173" y="0"/>
                </a:moveTo>
                <a:cubicBezTo>
                  <a:pt x="933535" y="498475"/>
                  <a:pt x="277898" y="996950"/>
                  <a:pt x="74698" y="1514475"/>
                </a:cubicBezTo>
                <a:cubicBezTo>
                  <a:pt x="-128502" y="2032000"/>
                  <a:pt x="120735" y="2568575"/>
                  <a:pt x="369973" y="310515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2" name="Straight Connector 11"/>
          <p:cNvCxnSpPr>
            <a:stCxn id="10" idx="0"/>
            <a:endCxn id="10" idx="2"/>
          </p:cNvCxnSpPr>
          <p:nvPr/>
        </p:nvCxnSpPr>
        <p:spPr>
          <a:xfrm flipH="1">
            <a:off x="4629150" y="2085975"/>
            <a:ext cx="1219200" cy="31051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3394503" y="2105025"/>
            <a:ext cx="2444322" cy="3095625"/>
          </a:xfrm>
          <a:custGeom>
            <a:avLst/>
            <a:gdLst>
              <a:gd name="connsiteX0" fmla="*/ 2444322 w 2444322"/>
              <a:gd name="connsiteY0" fmla="*/ 0 h 3095625"/>
              <a:gd name="connsiteX1" fmla="*/ 34497 w 2444322"/>
              <a:gd name="connsiteY1" fmla="*/ 1466850 h 3095625"/>
              <a:gd name="connsiteX2" fmla="*/ 1244172 w 2444322"/>
              <a:gd name="connsiteY2" fmla="*/ 3095625 h 3095625"/>
            </a:gdLst>
            <a:ahLst/>
            <a:cxnLst>
              <a:cxn ang="0">
                <a:pos x="connsiteX0" y="connsiteY0"/>
              </a:cxn>
              <a:cxn ang="0">
                <a:pos x="connsiteX1" y="connsiteY1"/>
              </a:cxn>
              <a:cxn ang="0">
                <a:pos x="connsiteX2" y="connsiteY2"/>
              </a:cxn>
            </a:cxnLst>
            <a:rect l="l" t="t" r="r" b="b"/>
            <a:pathLst>
              <a:path w="2444322" h="3095625">
                <a:moveTo>
                  <a:pt x="2444322" y="0"/>
                </a:moveTo>
                <a:cubicBezTo>
                  <a:pt x="1339422" y="475456"/>
                  <a:pt x="234522" y="950912"/>
                  <a:pt x="34497" y="1466850"/>
                </a:cubicBezTo>
                <a:cubicBezTo>
                  <a:pt x="-165528" y="1982788"/>
                  <a:pt x="539322" y="2539206"/>
                  <a:pt x="1244172" y="3095625"/>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p:nvPr/>
        </p:nvCxnSpPr>
        <p:spPr>
          <a:xfrm flipH="1">
            <a:off x="1143000" y="2085975"/>
            <a:ext cx="4705350" cy="14192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2"/>
          </p:cNvCxnSpPr>
          <p:nvPr/>
        </p:nvCxnSpPr>
        <p:spPr>
          <a:xfrm flipH="1" flipV="1">
            <a:off x="1143001" y="3505200"/>
            <a:ext cx="3486149" cy="16859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759664" y="1745218"/>
            <a:ext cx="400050" cy="369332"/>
          </a:xfrm>
          <a:prstGeom prst="rect">
            <a:avLst/>
          </a:prstGeom>
          <a:noFill/>
        </p:spPr>
        <p:txBody>
          <a:bodyPr wrap="square" rtlCol="0">
            <a:spAutoFit/>
          </a:bodyPr>
          <a:lstStyle/>
          <a:p>
            <a:r>
              <a:rPr lang="en-US" dirty="0" smtClean="0"/>
              <a:t>A</a:t>
            </a:r>
            <a:endParaRPr lang="en-US" dirty="0"/>
          </a:p>
        </p:txBody>
      </p:sp>
      <p:sp>
        <p:nvSpPr>
          <p:cNvPr id="29" name="TextBox 28"/>
          <p:cNvSpPr txBox="1"/>
          <p:nvPr/>
        </p:nvSpPr>
        <p:spPr>
          <a:xfrm>
            <a:off x="4597614" y="5117068"/>
            <a:ext cx="400050" cy="369332"/>
          </a:xfrm>
          <a:prstGeom prst="rect">
            <a:avLst/>
          </a:prstGeom>
          <a:noFill/>
        </p:spPr>
        <p:txBody>
          <a:bodyPr wrap="square" rtlCol="0">
            <a:spAutoFit/>
          </a:bodyPr>
          <a:lstStyle/>
          <a:p>
            <a:r>
              <a:rPr lang="en-US" dirty="0" smtClean="0"/>
              <a:t>B</a:t>
            </a:r>
            <a:endParaRPr lang="en-US" dirty="0"/>
          </a:p>
        </p:txBody>
      </p:sp>
      <p:sp>
        <p:nvSpPr>
          <p:cNvPr id="30" name="TextBox 29"/>
          <p:cNvSpPr txBox="1"/>
          <p:nvPr/>
        </p:nvSpPr>
        <p:spPr>
          <a:xfrm>
            <a:off x="733425" y="1838325"/>
            <a:ext cx="400050" cy="369332"/>
          </a:xfrm>
          <a:prstGeom prst="rect">
            <a:avLst/>
          </a:prstGeom>
          <a:noFill/>
        </p:spPr>
        <p:txBody>
          <a:bodyPr wrap="square" rtlCol="0">
            <a:spAutoFit/>
          </a:bodyPr>
          <a:lstStyle/>
          <a:p>
            <a:r>
              <a:rPr lang="en-US" dirty="0" smtClean="0"/>
              <a:t>r</a:t>
            </a:r>
            <a:endParaRPr lang="en-US" dirty="0"/>
          </a:p>
        </p:txBody>
      </p:sp>
      <p:sp>
        <p:nvSpPr>
          <p:cNvPr id="31" name="TextBox 30"/>
          <p:cNvSpPr txBox="1"/>
          <p:nvPr/>
        </p:nvSpPr>
        <p:spPr>
          <a:xfrm>
            <a:off x="5848350" y="5503307"/>
            <a:ext cx="400050" cy="369332"/>
          </a:xfrm>
          <a:prstGeom prst="rect">
            <a:avLst/>
          </a:prstGeom>
          <a:noFill/>
        </p:spPr>
        <p:txBody>
          <a:bodyPr wrap="square" rtlCol="0">
            <a:spAutoFit/>
          </a:bodyPr>
          <a:lstStyle/>
          <a:p>
            <a:r>
              <a:rPr lang="en-US" dirty="0" smtClean="0">
                <a:latin typeface="Symbol" pitchFamily="18" charset="2"/>
              </a:rPr>
              <a:t>s</a:t>
            </a:r>
            <a:endParaRPr lang="en-US" dirty="0">
              <a:latin typeface="Symbol" pitchFamily="18" charset="2"/>
            </a:endParaRPr>
          </a:p>
        </p:txBody>
      </p:sp>
      <p:sp>
        <p:nvSpPr>
          <p:cNvPr id="32" name="TextBox 31"/>
          <p:cNvSpPr txBox="1"/>
          <p:nvPr/>
        </p:nvSpPr>
        <p:spPr>
          <a:xfrm>
            <a:off x="7086600" y="2362200"/>
            <a:ext cx="781050" cy="369332"/>
          </a:xfrm>
          <a:prstGeom prst="rect">
            <a:avLst/>
          </a:prstGeom>
          <a:noFill/>
        </p:spPr>
        <p:txBody>
          <a:bodyPr wrap="square" rtlCol="0">
            <a:spAutoFit/>
          </a:bodyPr>
          <a:lstStyle/>
          <a:p>
            <a:r>
              <a:rPr lang="en-US" dirty="0" smtClean="0">
                <a:latin typeface="Symbol" pitchFamily="18" charset="2"/>
              </a:rPr>
              <a:t>r = 1</a:t>
            </a:r>
            <a:endParaRPr lang="en-US" dirty="0">
              <a:latin typeface="Symbol" pitchFamily="18" charset="2"/>
            </a:endParaRPr>
          </a:p>
        </p:txBody>
      </p:sp>
      <p:sp>
        <p:nvSpPr>
          <p:cNvPr id="33" name="TextBox 32"/>
          <p:cNvSpPr txBox="1"/>
          <p:nvPr/>
        </p:nvSpPr>
        <p:spPr>
          <a:xfrm>
            <a:off x="7086600" y="2731532"/>
            <a:ext cx="914400" cy="369332"/>
          </a:xfrm>
          <a:prstGeom prst="rect">
            <a:avLst/>
          </a:prstGeom>
          <a:noFill/>
        </p:spPr>
        <p:txBody>
          <a:bodyPr wrap="square" rtlCol="0">
            <a:spAutoFit/>
          </a:bodyPr>
          <a:lstStyle/>
          <a:p>
            <a:r>
              <a:rPr lang="en-US" dirty="0" smtClean="0">
                <a:latin typeface="Symbol" pitchFamily="18" charset="2"/>
              </a:rPr>
              <a:t>r = 0.2</a:t>
            </a:r>
            <a:endParaRPr lang="en-US" dirty="0">
              <a:latin typeface="Symbol" pitchFamily="18" charset="2"/>
            </a:endParaRPr>
          </a:p>
        </p:txBody>
      </p:sp>
      <p:sp>
        <p:nvSpPr>
          <p:cNvPr id="34" name="TextBox 33"/>
          <p:cNvSpPr txBox="1"/>
          <p:nvPr/>
        </p:nvSpPr>
        <p:spPr>
          <a:xfrm>
            <a:off x="7086600" y="3100864"/>
            <a:ext cx="990600" cy="369332"/>
          </a:xfrm>
          <a:prstGeom prst="rect">
            <a:avLst/>
          </a:prstGeom>
          <a:noFill/>
        </p:spPr>
        <p:txBody>
          <a:bodyPr wrap="square" rtlCol="0">
            <a:spAutoFit/>
          </a:bodyPr>
          <a:lstStyle/>
          <a:p>
            <a:r>
              <a:rPr lang="en-US" dirty="0" smtClean="0">
                <a:latin typeface="Symbol" pitchFamily="18" charset="2"/>
              </a:rPr>
              <a:t>r = -0.1</a:t>
            </a:r>
            <a:endParaRPr lang="en-US" dirty="0">
              <a:latin typeface="Symbol" pitchFamily="18" charset="2"/>
            </a:endParaRPr>
          </a:p>
        </p:txBody>
      </p:sp>
      <p:sp>
        <p:nvSpPr>
          <p:cNvPr id="35" name="TextBox 34"/>
          <p:cNvSpPr txBox="1"/>
          <p:nvPr/>
        </p:nvSpPr>
        <p:spPr>
          <a:xfrm>
            <a:off x="7086600" y="3472934"/>
            <a:ext cx="914400" cy="369332"/>
          </a:xfrm>
          <a:prstGeom prst="rect">
            <a:avLst/>
          </a:prstGeom>
          <a:noFill/>
        </p:spPr>
        <p:txBody>
          <a:bodyPr wrap="square" rtlCol="0">
            <a:spAutoFit/>
          </a:bodyPr>
          <a:lstStyle/>
          <a:p>
            <a:r>
              <a:rPr lang="en-US" dirty="0" smtClean="0">
                <a:latin typeface="Symbol" pitchFamily="18" charset="2"/>
              </a:rPr>
              <a:t>r = -1</a:t>
            </a:r>
            <a:endParaRPr lang="en-US" dirty="0">
              <a:latin typeface="Symbol" pitchFamily="18" charset="2"/>
            </a:endParaRPr>
          </a:p>
        </p:txBody>
      </p:sp>
      <p:cxnSp>
        <p:nvCxnSpPr>
          <p:cNvPr id="28" name="Straight Arrow Connector 27"/>
          <p:cNvCxnSpPr>
            <a:stCxn id="32" idx="1"/>
          </p:cNvCxnSpPr>
          <p:nvPr/>
        </p:nvCxnSpPr>
        <p:spPr>
          <a:xfrm flipH="1">
            <a:off x="5562600" y="2546866"/>
            <a:ext cx="1524000" cy="120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4616664" y="2923580"/>
            <a:ext cx="2469936"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6" idx="1"/>
          </p:cNvCxnSpPr>
          <p:nvPr/>
        </p:nvCxnSpPr>
        <p:spPr>
          <a:xfrm flipH="1">
            <a:off x="3429000" y="3320534"/>
            <a:ext cx="3657600" cy="2513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286000" y="3689866"/>
            <a:ext cx="4800600" cy="369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813532" y="2054483"/>
            <a:ext cx="76200" cy="101084"/>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72000" y="5140583"/>
            <a:ext cx="76200" cy="101084"/>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26257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500"/>
                                        <p:tgtEl>
                                          <p:spTgt spid="33"/>
                                        </p:tgtEl>
                                      </p:cBhvr>
                                    </p:animEffect>
                                  </p:childTnLst>
                                </p:cTn>
                              </p:par>
                              <p:par>
                                <p:cTn id="19" presetID="10"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par>
                                <p:cTn id="30" presetID="10" presetClass="entr" presetSubtype="0" fill="hold"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par>
                                <p:cTn id="41" presetID="10" presetClass="entr" presetSubtype="0"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par>
                                <p:cTn id="44" presetID="10" presetClass="entr" presetSubtype="0"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par>
                                <p:cTn id="47" presetID="10"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32" grpId="0"/>
      <p:bldP spid="33" grpId="0"/>
      <p:bldP spid="34" grpId="0"/>
      <p:bldP spid="3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sz="4000" dirty="0" smtClean="0"/>
              <a:t>Failure of Standard Deviation</a:t>
            </a:r>
            <a:endParaRPr lang="en-US" sz="4000" dirty="0"/>
          </a:p>
        </p:txBody>
      </p:sp>
      <p:sp>
        <p:nvSpPr>
          <p:cNvPr id="222211" name="Rectangle 3"/>
          <p:cNvSpPr>
            <a:spLocks noGrp="1" noChangeArrowheads="1"/>
          </p:cNvSpPr>
          <p:nvPr>
            <p:ph type="body" idx="1"/>
          </p:nvPr>
        </p:nvSpPr>
        <p:spPr/>
        <p:txBody>
          <a:bodyPr/>
          <a:lstStyle/>
          <a:p>
            <a:r>
              <a:rPr lang="en-US" dirty="0" smtClean="0"/>
              <a:t>Risk exposure: </a:t>
            </a:r>
            <a:r>
              <a:rPr lang="en-US" i="1" dirty="0" smtClean="0"/>
              <a:t>Only</a:t>
            </a:r>
            <a:r>
              <a:rPr lang="en-US" dirty="0" smtClean="0"/>
              <a:t> market </a:t>
            </a:r>
            <a:r>
              <a:rPr lang="en-US" dirty="0"/>
              <a:t>risk</a:t>
            </a:r>
            <a:r>
              <a:rPr lang="en-US" dirty="0" smtClean="0"/>
              <a:t>.</a:t>
            </a:r>
          </a:p>
          <a:p>
            <a:endParaRPr lang="en-US" dirty="0"/>
          </a:p>
          <a:p>
            <a:r>
              <a:rPr lang="en-US" dirty="0" smtClean="0"/>
              <a:t>Problem: </a:t>
            </a:r>
            <a:r>
              <a:rPr lang="en-US" i="1" dirty="0"/>
              <a:t>standard deviation and variance do not measure market risk</a:t>
            </a:r>
            <a:r>
              <a:rPr lang="en-US" dirty="0" smtClean="0"/>
              <a:t>.</a:t>
            </a:r>
            <a:endParaRPr lang="en-US" dirty="0"/>
          </a:p>
          <a:p>
            <a:pPr lvl="1"/>
            <a:r>
              <a:rPr lang="en-US" dirty="0"/>
              <a:t>They measure </a:t>
            </a:r>
            <a:r>
              <a:rPr lang="en-US" i="1" dirty="0"/>
              <a:t>total risk</a:t>
            </a:r>
            <a:r>
              <a:rPr lang="en-US" dirty="0"/>
              <a:t>, i.e., the effects of market risk and non-market risks.</a:t>
            </a:r>
          </a:p>
        </p:txBody>
      </p:sp>
    </p:spTree>
    <p:extLst>
      <p:ext uri="{BB962C8B-B14F-4D97-AF65-F5344CB8AC3E}">
        <p14:creationId xmlns:p14="http://schemas.microsoft.com/office/powerpoint/2010/main" val="350262018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381000" y="230188"/>
            <a:ext cx="8382000" cy="526298"/>
          </a:xfrm>
        </p:spPr>
        <p:txBody>
          <a:bodyPr/>
          <a:lstStyle/>
          <a:p>
            <a:r>
              <a:rPr lang="en-US" sz="3800" dirty="0" smtClean="0"/>
              <a:t>Example</a:t>
            </a:r>
            <a:r>
              <a:rPr lang="en-US" sz="3800" baseline="-25000" dirty="0" smtClean="0"/>
              <a:t>▪</a:t>
            </a:r>
            <a:endParaRPr lang="en-US" sz="3800" baseline="-25000" dirty="0"/>
          </a:p>
        </p:txBody>
      </p:sp>
      <p:sp>
        <p:nvSpPr>
          <p:cNvPr id="235523" name="Rectangle 3"/>
          <p:cNvSpPr>
            <a:spLocks noGrp="1" noChangeArrowheads="1"/>
          </p:cNvSpPr>
          <p:nvPr>
            <p:ph type="body" idx="1"/>
          </p:nvPr>
        </p:nvSpPr>
        <p:spPr>
          <a:xfrm>
            <a:off x="381000" y="1219200"/>
            <a:ext cx="8382000" cy="4495800"/>
          </a:xfrm>
        </p:spPr>
        <p:txBody>
          <a:bodyPr/>
          <a:lstStyle/>
          <a:p>
            <a:pPr>
              <a:lnSpc>
                <a:spcPct val="90000"/>
              </a:lnSpc>
            </a:pPr>
            <a:r>
              <a:rPr lang="en-US" sz="2800" dirty="0" smtClean="0"/>
              <a:t>If </a:t>
            </a:r>
            <a:r>
              <a:rPr lang="en-US" sz="2800" dirty="0"/>
              <a:t>I hold a stock with a standard deviation of 20%, would I get more diversification by adding a stock with a standard deviation of 10% or 30%?</a:t>
            </a:r>
          </a:p>
          <a:p>
            <a:pPr lvl="1">
              <a:lnSpc>
                <a:spcPct val="90000"/>
              </a:lnSpc>
            </a:pPr>
            <a:endParaRPr lang="en-US" sz="2400" dirty="0" smtClean="0"/>
          </a:p>
          <a:p>
            <a:pPr>
              <a:lnSpc>
                <a:spcPct val="90000"/>
              </a:lnSpc>
            </a:pPr>
            <a:r>
              <a:rPr lang="en-US" sz="2800" dirty="0" smtClean="0"/>
              <a:t>If </a:t>
            </a:r>
            <a:r>
              <a:rPr lang="en-US" sz="2800" dirty="0"/>
              <a:t>I added two stocks each with a standard deviation of 25%, the standard deviation of the portfolio could be anywhere from 25% to 0%</a:t>
            </a:r>
            <a:r>
              <a:rPr lang="en-US" sz="2800" dirty="0">
                <a:cs typeface="Arial" charset="0"/>
              </a:rPr>
              <a:t>–depending on the </a:t>
            </a:r>
            <a:r>
              <a:rPr lang="en-US" sz="2800" dirty="0" smtClean="0">
                <a:cs typeface="Arial" charset="0"/>
              </a:rPr>
              <a:t>correlation.</a:t>
            </a:r>
          </a:p>
          <a:p>
            <a:pPr lvl="1">
              <a:lnSpc>
                <a:spcPct val="90000"/>
              </a:lnSpc>
            </a:pPr>
            <a:r>
              <a:rPr lang="en-US" sz="2000" dirty="0" smtClean="0">
                <a:cs typeface="Arial" charset="0"/>
              </a:rPr>
              <a:t>If </a:t>
            </a:r>
            <a:r>
              <a:rPr lang="en-US" sz="2000" dirty="0" smtClean="0">
                <a:latin typeface="Symbol" pitchFamily="18" charset="2"/>
              </a:rPr>
              <a:t>r</a:t>
            </a:r>
            <a:r>
              <a:rPr lang="en-US" sz="2000" dirty="0" smtClean="0"/>
              <a:t> = 1, </a:t>
            </a:r>
            <a:r>
              <a:rPr lang="en-US" sz="2000" dirty="0" smtClean="0">
                <a:latin typeface="Symbol" pitchFamily="18" charset="2"/>
              </a:rPr>
              <a:t>s</a:t>
            </a:r>
            <a:r>
              <a:rPr lang="en-US" sz="2000" dirty="0" smtClean="0"/>
              <a:t> = 25%</a:t>
            </a:r>
          </a:p>
          <a:p>
            <a:pPr lvl="1">
              <a:lnSpc>
                <a:spcPct val="90000"/>
              </a:lnSpc>
            </a:pPr>
            <a:r>
              <a:rPr lang="en-US" sz="2000" dirty="0" smtClean="0">
                <a:cs typeface="Arial" charset="0"/>
              </a:rPr>
              <a:t>If </a:t>
            </a:r>
            <a:r>
              <a:rPr lang="en-US" sz="2000" dirty="0" smtClean="0">
                <a:latin typeface="Symbol" pitchFamily="18" charset="2"/>
              </a:rPr>
              <a:t>r</a:t>
            </a:r>
            <a:r>
              <a:rPr lang="en-US" sz="2000" dirty="0" smtClean="0"/>
              <a:t> = -1, </a:t>
            </a:r>
            <a:r>
              <a:rPr lang="en-US" sz="2000" dirty="0" smtClean="0">
                <a:latin typeface="Symbol" pitchFamily="18" charset="2"/>
              </a:rPr>
              <a:t>s</a:t>
            </a:r>
            <a:r>
              <a:rPr lang="en-US" sz="2000" dirty="0" smtClean="0"/>
              <a:t> = 0% (with the optimal weights)</a:t>
            </a:r>
            <a:endParaRPr lang="en-US" sz="2000" dirty="0" smtClean="0">
              <a:cs typeface="Arial" charset="0"/>
            </a:endParaRPr>
          </a:p>
          <a:p>
            <a:pPr lvl="1">
              <a:lnSpc>
                <a:spcPct val="90000"/>
              </a:lnSpc>
            </a:pPr>
            <a:endParaRPr lang="en-US" sz="2000" dirty="0">
              <a:cs typeface="Arial" charset="0"/>
            </a:endParaRPr>
          </a:p>
        </p:txBody>
      </p:sp>
    </p:spTree>
    <p:extLst>
      <p:ext uri="{BB962C8B-B14F-4D97-AF65-F5344CB8AC3E}">
        <p14:creationId xmlns:p14="http://schemas.microsoft.com/office/powerpoint/2010/main" val="1336816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z="3800" dirty="0"/>
              <a:t>Standard Deviation and Stock Risk</a:t>
            </a:r>
          </a:p>
        </p:txBody>
      </p:sp>
      <p:sp>
        <p:nvSpPr>
          <p:cNvPr id="236547" name="Rectangle 3"/>
          <p:cNvSpPr>
            <a:spLocks noGrp="1" noChangeArrowheads="1"/>
          </p:cNvSpPr>
          <p:nvPr>
            <p:ph type="body" idx="1"/>
          </p:nvPr>
        </p:nvSpPr>
        <p:spPr>
          <a:xfrm>
            <a:off x="266700" y="1219200"/>
            <a:ext cx="8610600" cy="4525963"/>
          </a:xfrm>
        </p:spPr>
        <p:txBody>
          <a:bodyPr>
            <a:normAutofit/>
          </a:bodyPr>
          <a:lstStyle/>
          <a:p>
            <a:pPr>
              <a:lnSpc>
                <a:spcPct val="90000"/>
              </a:lnSpc>
            </a:pPr>
            <a:r>
              <a:rPr lang="en-US" sz="3200" dirty="0" smtClean="0"/>
              <a:t>Standard </a:t>
            </a:r>
            <a:r>
              <a:rPr lang="en-US" sz="3200" dirty="0"/>
              <a:t>deviation </a:t>
            </a:r>
            <a:r>
              <a:rPr lang="en-US" sz="3200" dirty="0" smtClean="0"/>
              <a:t>tells nothing </a:t>
            </a:r>
            <a:r>
              <a:rPr lang="en-US" sz="3200" dirty="0"/>
              <a:t>about</a:t>
            </a:r>
            <a:r>
              <a:rPr lang="en-US" sz="3200" dirty="0">
                <a:cs typeface="Arial" charset="0"/>
              </a:rPr>
              <a:t>…</a:t>
            </a:r>
          </a:p>
          <a:p>
            <a:pPr lvl="1">
              <a:lnSpc>
                <a:spcPct val="90000"/>
              </a:lnSpc>
            </a:pPr>
            <a:r>
              <a:rPr lang="en-US" sz="2400" dirty="0" smtClean="0"/>
              <a:t>Stock’s </a:t>
            </a:r>
            <a:r>
              <a:rPr lang="en-US" sz="2400" dirty="0"/>
              <a:t>diversification effect on a portfolio; or</a:t>
            </a:r>
          </a:p>
          <a:p>
            <a:pPr lvl="1">
              <a:lnSpc>
                <a:spcPct val="90000"/>
              </a:lnSpc>
            </a:pPr>
            <a:r>
              <a:rPr lang="en-US" sz="2400" dirty="0"/>
              <a:t>Whether including that stock will increase or decrease the exposure to market risk</a:t>
            </a:r>
            <a:r>
              <a:rPr lang="en-US" sz="2400" dirty="0" smtClean="0"/>
              <a:t>.</a:t>
            </a:r>
          </a:p>
          <a:p>
            <a:pPr lvl="1">
              <a:lnSpc>
                <a:spcPct val="90000"/>
              </a:lnSpc>
            </a:pPr>
            <a:endParaRPr lang="en-US" sz="2400" dirty="0"/>
          </a:p>
          <a:p>
            <a:pPr>
              <a:lnSpc>
                <a:spcPct val="90000"/>
              </a:lnSpc>
            </a:pPr>
            <a:r>
              <a:rPr lang="en-US" sz="3200" dirty="0"/>
              <a:t>Thus, standard deviation (and </a:t>
            </a:r>
            <a:r>
              <a:rPr lang="en-US" sz="3200" dirty="0" smtClean="0"/>
              <a:t>variance)</a:t>
            </a:r>
          </a:p>
          <a:p>
            <a:pPr lvl="1">
              <a:lnSpc>
                <a:spcPct val="90000"/>
              </a:lnSpc>
            </a:pPr>
            <a:r>
              <a:rPr lang="en-US" sz="2400" dirty="0" smtClean="0"/>
              <a:t>Not </a:t>
            </a:r>
            <a:r>
              <a:rPr lang="en-US" sz="2400" dirty="0"/>
              <a:t>a correct measure of market risk, and </a:t>
            </a:r>
            <a:endParaRPr lang="en-US" sz="2400" dirty="0" smtClean="0"/>
          </a:p>
          <a:p>
            <a:pPr lvl="1">
              <a:lnSpc>
                <a:spcPct val="90000"/>
              </a:lnSpc>
            </a:pPr>
            <a:r>
              <a:rPr lang="en-US" sz="2400" dirty="0" smtClean="0"/>
              <a:t>Cannot </a:t>
            </a:r>
            <a:r>
              <a:rPr lang="en-US" sz="2400" dirty="0"/>
              <a:t>be used as our measure of risk in the analysis of stocks.</a:t>
            </a:r>
          </a:p>
        </p:txBody>
      </p:sp>
    </p:spTree>
    <p:extLst>
      <p:ext uri="{BB962C8B-B14F-4D97-AF65-F5344CB8AC3E}">
        <p14:creationId xmlns:p14="http://schemas.microsoft.com/office/powerpoint/2010/main" val="341467655"/>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13 (Topic 3.3):</a:t>
            </a:r>
            <a:br>
              <a:rPr lang="en-US" dirty="0" smtClean="0"/>
            </a:br>
            <a:r>
              <a:rPr lang="en-US" dirty="0">
                <a:effectLst/>
              </a:rPr>
              <a:t>Diversification</a:t>
            </a:r>
            <a:r>
              <a:rPr lang="en-US" dirty="0" smtClean="0"/>
              <a:t/>
            </a:r>
            <a:br>
              <a:rPr lang="en-US" dirty="0" smtClean="0"/>
            </a:br>
            <a:endParaRPr lang="en-US" dirty="0"/>
          </a:p>
        </p:txBody>
      </p:sp>
    </p:spTree>
    <p:extLst>
      <p:ext uri="{BB962C8B-B14F-4D97-AF65-F5344CB8AC3E}">
        <p14:creationId xmlns:p14="http://schemas.microsoft.com/office/powerpoint/2010/main" val="16390442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Bounce</a:t>
            </a:r>
            <a:endParaRPr lang="en-US" dirty="0"/>
          </a:p>
        </p:txBody>
      </p:sp>
      <p:pic>
        <p:nvPicPr>
          <p:cNvPr id="495620" name="Picture 4"/>
          <p:cNvPicPr>
            <a:picLocks noChangeAspect="1" noChangeArrowheads="1"/>
          </p:cNvPicPr>
          <p:nvPr/>
        </p:nvPicPr>
        <p:blipFill>
          <a:blip r:embed="rId3" cstate="print"/>
          <a:srcRect/>
          <a:stretch>
            <a:fillRect/>
          </a:stretch>
        </p:blipFill>
        <p:spPr bwMode="auto">
          <a:xfrm>
            <a:off x="640080" y="1600200"/>
            <a:ext cx="7595504" cy="4572000"/>
          </a:xfrm>
          <a:prstGeom prst="rect">
            <a:avLst/>
          </a:prstGeom>
          <a:noFill/>
          <a:ln w="9525">
            <a:noFill/>
            <a:miter lim="800000"/>
            <a:headEnd/>
            <a:tailEnd/>
          </a:ln>
          <a:effectLst/>
        </p:spPr>
      </p:pic>
    </p:spTree>
    <p:extLst>
      <p:ext uri="{BB962C8B-B14F-4D97-AF65-F5344CB8AC3E}">
        <p14:creationId xmlns:p14="http://schemas.microsoft.com/office/powerpoint/2010/main" val="23550593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Bounce</a:t>
            </a:r>
            <a:endParaRPr lang="en-US" dirty="0"/>
          </a:p>
        </p:txBody>
      </p:sp>
      <p:pic>
        <p:nvPicPr>
          <p:cNvPr id="498691" name="Picture 3"/>
          <p:cNvPicPr>
            <a:picLocks noChangeAspect="1" noChangeArrowheads="1"/>
          </p:cNvPicPr>
          <p:nvPr/>
        </p:nvPicPr>
        <p:blipFill>
          <a:blip r:embed="rId3" cstate="print"/>
          <a:srcRect/>
          <a:stretch>
            <a:fillRect/>
          </a:stretch>
        </p:blipFill>
        <p:spPr bwMode="auto">
          <a:xfrm>
            <a:off x="640080" y="1600200"/>
            <a:ext cx="7595504" cy="4572000"/>
          </a:xfrm>
          <a:prstGeom prst="rect">
            <a:avLst/>
          </a:prstGeom>
          <a:noFill/>
          <a:ln w="9525">
            <a:noFill/>
            <a:miter lim="800000"/>
            <a:headEnd/>
            <a:tailEnd/>
          </a:ln>
          <a:effectLst/>
        </p:spPr>
      </p:pic>
    </p:spTree>
    <p:extLst>
      <p:ext uri="{BB962C8B-B14F-4D97-AF65-F5344CB8AC3E}">
        <p14:creationId xmlns:p14="http://schemas.microsoft.com/office/powerpoint/2010/main" val="254273755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Bounce</a:t>
            </a:r>
            <a:endParaRPr lang="en-US" dirty="0"/>
          </a:p>
        </p:txBody>
      </p:sp>
      <p:pic>
        <p:nvPicPr>
          <p:cNvPr id="499715" name="Picture 3"/>
          <p:cNvPicPr>
            <a:picLocks noChangeAspect="1" noChangeArrowheads="1"/>
          </p:cNvPicPr>
          <p:nvPr/>
        </p:nvPicPr>
        <p:blipFill>
          <a:blip r:embed="rId3" cstate="print"/>
          <a:srcRect/>
          <a:stretch>
            <a:fillRect/>
          </a:stretch>
        </p:blipFill>
        <p:spPr bwMode="auto">
          <a:xfrm>
            <a:off x="640080" y="1600200"/>
            <a:ext cx="7585006" cy="4572000"/>
          </a:xfrm>
          <a:prstGeom prst="rect">
            <a:avLst/>
          </a:prstGeom>
          <a:noFill/>
          <a:ln w="9525">
            <a:noFill/>
            <a:miter lim="800000"/>
            <a:headEnd/>
            <a:tailEnd/>
          </a:ln>
          <a:effectLst/>
        </p:spPr>
      </p:pic>
    </p:spTree>
    <p:extLst>
      <p:ext uri="{BB962C8B-B14F-4D97-AF65-F5344CB8AC3E}">
        <p14:creationId xmlns:p14="http://schemas.microsoft.com/office/powerpoint/2010/main" val="236052477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Bounce</a:t>
            </a:r>
            <a:endParaRPr lang="en-US" dirty="0"/>
          </a:p>
        </p:txBody>
      </p:sp>
      <p:pic>
        <p:nvPicPr>
          <p:cNvPr id="500738" name="Picture 2"/>
          <p:cNvPicPr>
            <a:picLocks noChangeAspect="1" noChangeArrowheads="1"/>
          </p:cNvPicPr>
          <p:nvPr/>
        </p:nvPicPr>
        <p:blipFill>
          <a:blip r:embed="rId3" cstate="print"/>
          <a:srcRect/>
          <a:stretch>
            <a:fillRect/>
          </a:stretch>
        </p:blipFill>
        <p:spPr bwMode="auto">
          <a:xfrm>
            <a:off x="640080" y="1600200"/>
            <a:ext cx="7585006" cy="4572000"/>
          </a:xfrm>
          <a:prstGeom prst="rect">
            <a:avLst/>
          </a:prstGeom>
          <a:noFill/>
          <a:ln w="9525">
            <a:noFill/>
            <a:miter lim="800000"/>
            <a:headEnd/>
            <a:tailEnd/>
          </a:ln>
          <a:effectLst/>
        </p:spPr>
      </p:pic>
    </p:spTree>
    <p:extLst>
      <p:ext uri="{BB962C8B-B14F-4D97-AF65-F5344CB8AC3E}">
        <p14:creationId xmlns:p14="http://schemas.microsoft.com/office/powerpoint/2010/main" val="1336266336"/>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9465"/>
            <a:ext cx="8382000" cy="1143000"/>
          </a:xfrm>
        </p:spPr>
        <p:txBody>
          <a:bodyPr>
            <a:normAutofit fontScale="90000"/>
          </a:bodyPr>
          <a:lstStyle/>
          <a:p>
            <a:r>
              <a:rPr lang="en-US" dirty="0" smtClean="0"/>
              <a:t>Bouncing Ball Standard Deviation</a:t>
            </a:r>
            <a:endParaRPr lang="en-US" dirty="0"/>
          </a:p>
        </p:txBody>
      </p:sp>
      <p:pic>
        <p:nvPicPr>
          <p:cNvPr id="501763" name="Picture 3"/>
          <p:cNvPicPr>
            <a:picLocks noChangeAspect="1" noChangeArrowheads="1"/>
          </p:cNvPicPr>
          <p:nvPr/>
        </p:nvPicPr>
        <p:blipFill>
          <a:blip r:embed="rId3" cstate="print"/>
          <a:srcRect/>
          <a:stretch>
            <a:fillRect/>
          </a:stretch>
        </p:blipFill>
        <p:spPr bwMode="auto">
          <a:xfrm>
            <a:off x="640080" y="1600200"/>
            <a:ext cx="7595504" cy="4572000"/>
          </a:xfrm>
          <a:prstGeom prst="rect">
            <a:avLst/>
          </a:prstGeom>
          <a:noFill/>
          <a:ln w="9525">
            <a:noFill/>
            <a:miter lim="800000"/>
            <a:headEnd/>
            <a:tailEnd/>
          </a:ln>
          <a:effectLst/>
        </p:spPr>
      </p:pic>
    </p:spTree>
    <p:extLst>
      <p:ext uri="{BB962C8B-B14F-4D97-AF65-F5344CB8AC3E}">
        <p14:creationId xmlns:p14="http://schemas.microsoft.com/office/powerpoint/2010/main" val="148544472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marL="800100" indent="-800100"/>
            <a:r>
              <a:rPr lang="en-US" dirty="0"/>
              <a:t>Diversification: An Analogy</a:t>
            </a:r>
          </a:p>
        </p:txBody>
      </p:sp>
      <p:sp>
        <p:nvSpPr>
          <p:cNvPr id="190467" name="Rectangle 3"/>
          <p:cNvSpPr>
            <a:spLocks noGrp="1" noChangeArrowheads="1"/>
          </p:cNvSpPr>
          <p:nvPr>
            <p:ph type="body" idx="1"/>
          </p:nvPr>
        </p:nvSpPr>
        <p:spPr>
          <a:xfrm>
            <a:off x="381000" y="1600200"/>
            <a:ext cx="8382000" cy="4800600"/>
          </a:xfrm>
        </p:spPr>
        <p:txBody>
          <a:bodyPr>
            <a:normAutofit/>
          </a:bodyPr>
          <a:lstStyle/>
          <a:p>
            <a:r>
              <a:rPr lang="en-US" sz="3200" dirty="0" smtClean="0"/>
              <a:t>‘Cancellation’ Effect = Diversification</a:t>
            </a:r>
          </a:p>
          <a:p>
            <a:endParaRPr lang="en-US" sz="3200" dirty="0" smtClean="0"/>
          </a:p>
          <a:p>
            <a:r>
              <a:rPr lang="en-US" sz="3200" dirty="0" smtClean="0"/>
              <a:t>Hold One Stock and Record Daily Return</a:t>
            </a:r>
            <a:endParaRPr lang="en-US" sz="3200" dirty="0"/>
          </a:p>
          <a:p>
            <a:pPr lvl="1"/>
            <a:r>
              <a:rPr lang="en-US" dirty="0" smtClean="0"/>
              <a:t>The return is </a:t>
            </a:r>
            <a:r>
              <a:rPr lang="en-US" dirty="0"/>
              <a:t>very </a:t>
            </a:r>
            <a:r>
              <a:rPr lang="en-US" dirty="0" smtClean="0"/>
              <a:t>volatile.</a:t>
            </a:r>
          </a:p>
          <a:p>
            <a:pPr lvl="1"/>
            <a:endParaRPr lang="en-US" dirty="0" smtClean="0"/>
          </a:p>
          <a:p>
            <a:r>
              <a:rPr lang="en-US" sz="3200" dirty="0" smtClean="0"/>
              <a:t>As We Add More Stock…</a:t>
            </a:r>
            <a:endParaRPr lang="en-US" sz="3200" dirty="0"/>
          </a:p>
          <a:p>
            <a:pPr lvl="1"/>
            <a:r>
              <a:rPr lang="en-US" dirty="0" smtClean="0"/>
              <a:t>Average return less volatile</a:t>
            </a:r>
            <a:endParaRPr lang="en-US" dirty="0"/>
          </a:p>
          <a:p>
            <a:pPr lvl="1"/>
            <a:r>
              <a:rPr lang="en-US" dirty="0" smtClean="0"/>
              <a:t>Larger returns ‘cancels</a:t>
            </a:r>
            <a:r>
              <a:rPr lang="en-US" dirty="0"/>
              <a:t>’ </a:t>
            </a:r>
            <a:r>
              <a:rPr lang="en-US" dirty="0" smtClean="0"/>
              <a:t>smaller returns</a:t>
            </a:r>
            <a:endParaRPr lang="en-US" dirty="0"/>
          </a:p>
        </p:txBody>
      </p:sp>
    </p:spTree>
    <p:extLst>
      <p:ext uri="{BB962C8B-B14F-4D97-AF65-F5344CB8AC3E}">
        <p14:creationId xmlns:p14="http://schemas.microsoft.com/office/powerpoint/2010/main" val="2628244144"/>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318"/>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783</TotalTime>
  <Words>1065</Words>
  <Application>Microsoft Office PowerPoint</Application>
  <PresentationFormat>On-screen Show (4:3)</PresentationFormat>
  <Paragraphs>230</Paragraphs>
  <Slides>39</Slides>
  <Notes>39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8" baseType="lpstr">
      <vt:lpstr>Arial</vt:lpstr>
      <vt:lpstr>Calibri</vt:lpstr>
      <vt:lpstr>Century Gothic</vt:lpstr>
      <vt:lpstr>Courier New</vt:lpstr>
      <vt:lpstr>Symbol</vt:lpstr>
      <vt:lpstr>Wingdings</vt:lpstr>
      <vt:lpstr>Blue Segoe 4-3 template-template_April-17-2007</vt:lpstr>
      <vt:lpstr>White with Courier font for code slides</vt:lpstr>
      <vt:lpstr>Equation</vt:lpstr>
      <vt:lpstr>Video 13 (Topic 3.3): Diversification </vt:lpstr>
      <vt:lpstr>Topics</vt:lpstr>
      <vt:lpstr>Diversification: An Example</vt:lpstr>
      <vt:lpstr>Average Bounce</vt:lpstr>
      <vt:lpstr>Average Bounce</vt:lpstr>
      <vt:lpstr>Average Bounce</vt:lpstr>
      <vt:lpstr>Average Bounce</vt:lpstr>
      <vt:lpstr>Bouncing Ball Standard Deviation</vt:lpstr>
      <vt:lpstr>Diversification: An Analogy</vt:lpstr>
      <vt:lpstr>Diversification: The Dis-Analogy</vt:lpstr>
      <vt:lpstr>Stock Diversification</vt:lpstr>
      <vt:lpstr>What Different about Stocks?</vt:lpstr>
      <vt:lpstr>What Different about Stocks?</vt:lpstr>
      <vt:lpstr>Diversification and Market Risk</vt:lpstr>
      <vt:lpstr>What Happens in Stock Diversification?▪</vt:lpstr>
      <vt:lpstr>Diversification Example</vt:lpstr>
      <vt:lpstr>Diversification Example (cont’d)</vt:lpstr>
      <vt:lpstr>Individual Returns</vt:lpstr>
      <vt:lpstr>F Portfolio</vt:lpstr>
      <vt:lpstr>F, D Portfolio</vt:lpstr>
      <vt:lpstr>F, D, I Portfolio</vt:lpstr>
      <vt:lpstr>F, D, I, M Portfolio</vt:lpstr>
      <vt:lpstr>F, D, I, M, W Portfolio</vt:lpstr>
      <vt:lpstr>F, D, I, M, W versus F Portfolio</vt:lpstr>
      <vt:lpstr>Equally Weighted versus MVP</vt:lpstr>
      <vt:lpstr>MVP versus F Portfolio</vt:lpstr>
      <vt:lpstr>Decreasing Risk</vt:lpstr>
      <vt:lpstr>A Well-Diversified Portfolio</vt:lpstr>
      <vt:lpstr>Implications</vt:lpstr>
      <vt:lpstr>Mathematics of Diversification</vt:lpstr>
      <vt:lpstr>Efficient Diversification</vt:lpstr>
      <vt:lpstr>Two Asset Portfolio: Return</vt:lpstr>
      <vt:lpstr>Two Asset Portfolio: Risk</vt:lpstr>
      <vt:lpstr>Two Asset Portfolio: Example</vt:lpstr>
      <vt:lpstr>Two Asset Portfolio: Example▪</vt:lpstr>
      <vt:lpstr>Failure of Standard Deviation</vt:lpstr>
      <vt:lpstr>Example▪</vt:lpstr>
      <vt:lpstr>Standard Deviation and Stock Risk</vt:lpstr>
      <vt:lpstr>Video 13 (Topic 3.3): Diversification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94</cp:revision>
  <dcterms:created xsi:type="dcterms:W3CDTF">2014-06-29T21:19:00Z</dcterms:created>
  <dcterms:modified xsi:type="dcterms:W3CDTF">2014-07-10T15:05:34Z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