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42"/>
  </p:notesMasterIdLst>
  <p:sldIdLst>
    <p:sldId id="257" r:id="rId4"/>
    <p:sldId id="259" r:id="rId5"/>
    <p:sldId id="271" r:id="rId6"/>
    <p:sldId id="273"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96" r:id="rId29"/>
    <p:sldId id="298" r:id="rId30"/>
    <p:sldId id="302" r:id="rId31"/>
    <p:sldId id="310" r:id="rId32"/>
    <p:sldId id="309" r:id="rId33"/>
    <p:sldId id="311" r:id="rId34"/>
    <p:sldId id="308" r:id="rId35"/>
    <p:sldId id="307" r:id="rId36"/>
    <p:sldId id="306" r:id="rId37"/>
    <p:sldId id="313" r:id="rId38"/>
    <p:sldId id="312" r:id="rId39"/>
    <p:sldId id="299" r:id="rId40"/>
    <p:sldId id="272" r:id="rId41"/>
  </p:sldIdLst>
  <p:sldSz cx="9144000" cy="6858000" type="screen4x3"/>
  <p:notesSz cx="6858000" cy="9144000"/>
  <p:custDataLst>
    <p:tags r:id="rId4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ags" Target="tags/tag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S&amp;P </a:t>
            </a:r>
            <a:r>
              <a:rPr lang="en-US" dirty="0" smtClean="0"/>
              <a:t>500</a:t>
            </a:r>
            <a:endParaRPr lang="en-US" dirty="0"/>
          </a:p>
        </c:rich>
      </c:tx>
      <c:layout/>
      <c:overlay val="0"/>
    </c:title>
    <c:autoTitleDeleted val="0"/>
    <c:plotArea>
      <c:layout/>
      <c:scatterChart>
        <c:scatterStyle val="lineMarker"/>
        <c:varyColors val="0"/>
        <c:ser>
          <c:idx val="0"/>
          <c:order val="0"/>
          <c:tx>
            <c:v>IBM</c:v>
          </c:tx>
          <c:spPr>
            <a:ln w="19050">
              <a:noFill/>
            </a:ln>
          </c:spPr>
          <c:marker>
            <c:spPr>
              <a:solidFill>
                <a:schemeClr val="tx1">
                  <a:lumMod val="95000"/>
                  <a:lumOff val="5000"/>
                </a:schemeClr>
              </a:solidFill>
            </c:spPr>
          </c:marker>
          <c:xVal>
            <c:numRef>
              <c:f>Sheet1!$I$4:$I$29</c:f>
              <c:numCache>
                <c:formatCode>0.00%</c:formatCode>
                <c:ptCount val="26"/>
                <c:pt idx="0">
                  <c:v>-7.048770004803708E-3</c:v>
                </c:pt>
                <c:pt idx="1">
                  <c:v>-3.9235635425900368E-3</c:v>
                </c:pt>
                <c:pt idx="2">
                  <c:v>5.4795353029950897E-3</c:v>
                </c:pt>
                <c:pt idx="3">
                  <c:v>6.5878823505561928E-4</c:v>
                </c:pt>
                <c:pt idx="4">
                  <c:v>6.6777878106140188E-3</c:v>
                </c:pt>
                <c:pt idx="5">
                  <c:v>-3.7226664490862547E-4</c:v>
                </c:pt>
                <c:pt idx="6">
                  <c:v>1.9108735860046439E-3</c:v>
                </c:pt>
                <c:pt idx="7">
                  <c:v>-1.178854112976043E-3</c:v>
                </c:pt>
                <c:pt idx="8">
                  <c:v>4.8974861280628289E-3</c:v>
                </c:pt>
                <c:pt idx="9">
                  <c:v>-6.4353080846423294E-3</c:v>
                </c:pt>
                <c:pt idx="10">
                  <c:v>-1.3245910325186637E-4</c:v>
                </c:pt>
                <c:pt idx="11">
                  <c:v>1.7300508298119259E-3</c:v>
                </c:pt>
                <c:pt idx="12">
                  <c:v>1.2774785639096977E-3</c:v>
                </c:pt>
                <c:pt idx="13">
                  <c:v>7.7188862970458188E-3</c:v>
                </c:pt>
                <c:pt idx="14">
                  <c:v>2.1725892516178493E-3</c:v>
                </c:pt>
                <c:pt idx="15">
                  <c:v>8.3670771010654638E-4</c:v>
                </c:pt>
                <c:pt idx="16">
                  <c:v>3.1345363735746576E-3</c:v>
                </c:pt>
                <c:pt idx="17">
                  <c:v>-7.0888784859226596E-3</c:v>
                </c:pt>
                <c:pt idx="18">
                  <c:v>-3.5370285884179556E-3</c:v>
                </c:pt>
                <c:pt idx="19">
                  <c:v>-2.4599363491470589E-4</c:v>
                </c:pt>
                <c:pt idx="20">
                  <c:v>9.3873112278394159E-4</c:v>
                </c:pt>
                <c:pt idx="21">
                  <c:v>4.6277686734073455E-3</c:v>
                </c:pt>
                <c:pt idx="22">
                  <c:v>6.5253024047139483E-3</c:v>
                </c:pt>
                <c:pt idx="23">
                  <c:v>1.8916559264957073E-3</c:v>
                </c:pt>
                <c:pt idx="24">
                  <c:v>-3.792266892471146E-4</c:v>
                </c:pt>
                <c:pt idx="25">
                  <c:v>7.278133886471982E-4</c:v>
                </c:pt>
              </c:numCache>
            </c:numRef>
          </c:xVal>
          <c:yVal>
            <c:numRef>
              <c:f>Sheet1!$H$4:$H$29</c:f>
              <c:numCache>
                <c:formatCode>0.00%</c:formatCode>
                <c:ptCount val="26"/>
                <c:pt idx="0">
                  <c:v>-4.3607743033396784E-3</c:v>
                </c:pt>
                <c:pt idx="1">
                  <c:v>-2.5990558531799133E-3</c:v>
                </c:pt>
                <c:pt idx="2">
                  <c:v>7.431392324434141E-4</c:v>
                </c:pt>
                <c:pt idx="3">
                  <c:v>1.0947142473839508E-2</c:v>
                </c:pt>
                <c:pt idx="4">
                  <c:v>2.8024493848954508E-2</c:v>
                </c:pt>
                <c:pt idx="5">
                  <c:v>-2.4214407572505513E-3</c:v>
                </c:pt>
                <c:pt idx="6">
                  <c:v>7.4291733658590859E-3</c:v>
                </c:pt>
                <c:pt idx="7">
                  <c:v>-1.9366976538290966E-3</c:v>
                </c:pt>
                <c:pt idx="8">
                  <c:v>-8.8456435205659331E-4</c:v>
                </c:pt>
                <c:pt idx="9">
                  <c:v>-6.9177555726363839E-3</c:v>
                </c:pt>
                <c:pt idx="10">
                  <c:v>3.2497934453317267E-3</c:v>
                </c:pt>
                <c:pt idx="11">
                  <c:v>-6.9467235532216492E-3</c:v>
                </c:pt>
                <c:pt idx="12">
                  <c:v>-4.248366013071902E-3</c:v>
                </c:pt>
                <c:pt idx="13">
                  <c:v>7.3521343136179274E-3</c:v>
                </c:pt>
                <c:pt idx="14">
                  <c:v>-4.935563476830459E-4</c:v>
                </c:pt>
                <c:pt idx="15">
                  <c:v>-1.1503067484663013E-3</c:v>
                </c:pt>
                <c:pt idx="16">
                  <c:v>7.3943273369385465E-3</c:v>
                </c:pt>
                <c:pt idx="17">
                  <c:v>-5.6515775034293612E-3</c:v>
                </c:pt>
                <c:pt idx="18">
                  <c:v>-1.1069510011395041E-2</c:v>
                </c:pt>
                <c:pt idx="19">
                  <c:v>-1.036408549028035E-2</c:v>
                </c:pt>
                <c:pt idx="20">
                  <c:v>-8.0485056607826192E-4</c:v>
                </c:pt>
                <c:pt idx="21">
                  <c:v>2.0969996773847446E-3</c:v>
                </c:pt>
                <c:pt idx="22">
                  <c:v>7.967047856484737E-3</c:v>
                </c:pt>
                <c:pt idx="23">
                  <c:v>7.5934262624063756E-4</c:v>
                </c:pt>
                <c:pt idx="24">
                  <c:v>-7.1086218967095329E-3</c:v>
                </c:pt>
                <c:pt idx="25">
                  <c:v>7.214146235625862E-3</c:v>
                </c:pt>
              </c:numCache>
            </c:numRef>
          </c:yVal>
          <c:smooth val="0"/>
        </c:ser>
        <c:ser>
          <c:idx val="1"/>
          <c:order val="1"/>
          <c:tx>
            <c:v>Predicted IBM</c:v>
          </c:tx>
          <c:spPr>
            <a:ln w="19050">
              <a:noFill/>
            </a:ln>
          </c:spPr>
          <c:xVal>
            <c:numRef>
              <c:f>Sheet1!$I$4:$I$29</c:f>
              <c:numCache>
                <c:formatCode>0.00%</c:formatCode>
                <c:ptCount val="26"/>
                <c:pt idx="0">
                  <c:v>-7.048770004803708E-3</c:v>
                </c:pt>
                <c:pt idx="1">
                  <c:v>-3.9235635425900368E-3</c:v>
                </c:pt>
                <c:pt idx="2">
                  <c:v>5.4795353029950897E-3</c:v>
                </c:pt>
                <c:pt idx="3">
                  <c:v>6.5878823505561928E-4</c:v>
                </c:pt>
                <c:pt idx="4">
                  <c:v>6.6777878106140188E-3</c:v>
                </c:pt>
                <c:pt idx="5">
                  <c:v>-3.7226664490862547E-4</c:v>
                </c:pt>
                <c:pt idx="6">
                  <c:v>1.9108735860046439E-3</c:v>
                </c:pt>
                <c:pt idx="7">
                  <c:v>-1.178854112976043E-3</c:v>
                </c:pt>
                <c:pt idx="8">
                  <c:v>4.8974861280628289E-3</c:v>
                </c:pt>
                <c:pt idx="9">
                  <c:v>-6.4353080846423294E-3</c:v>
                </c:pt>
                <c:pt idx="10">
                  <c:v>-1.3245910325186637E-4</c:v>
                </c:pt>
                <c:pt idx="11">
                  <c:v>1.7300508298119259E-3</c:v>
                </c:pt>
                <c:pt idx="12">
                  <c:v>1.2774785639096977E-3</c:v>
                </c:pt>
                <c:pt idx="13">
                  <c:v>7.7188862970458188E-3</c:v>
                </c:pt>
                <c:pt idx="14">
                  <c:v>2.1725892516178493E-3</c:v>
                </c:pt>
                <c:pt idx="15">
                  <c:v>8.3670771010654638E-4</c:v>
                </c:pt>
                <c:pt idx="16">
                  <c:v>3.1345363735746576E-3</c:v>
                </c:pt>
                <c:pt idx="17">
                  <c:v>-7.0888784859226596E-3</c:v>
                </c:pt>
                <c:pt idx="18">
                  <c:v>-3.5370285884179556E-3</c:v>
                </c:pt>
                <c:pt idx="19">
                  <c:v>-2.4599363491470589E-4</c:v>
                </c:pt>
                <c:pt idx="20">
                  <c:v>9.3873112278394159E-4</c:v>
                </c:pt>
                <c:pt idx="21">
                  <c:v>4.6277686734073455E-3</c:v>
                </c:pt>
                <c:pt idx="22">
                  <c:v>6.5253024047139483E-3</c:v>
                </c:pt>
                <c:pt idx="23">
                  <c:v>1.8916559264957073E-3</c:v>
                </c:pt>
                <c:pt idx="24">
                  <c:v>-3.792266892471146E-4</c:v>
                </c:pt>
                <c:pt idx="25">
                  <c:v>7.278133886471982E-4</c:v>
                </c:pt>
              </c:numCache>
            </c:numRef>
          </c:xVal>
          <c:yVal>
            <c:numRef>
              <c:f>Sheet1!$N$30:$N$55</c:f>
              <c:numCache>
                <c:formatCode>General</c:formatCode>
                <c:ptCount val="26"/>
                <c:pt idx="0">
                  <c:v>-8.982522411814426E-3</c:v>
                </c:pt>
                <c:pt idx="1">
                  <c:v>-5.1586738949967129E-3</c:v>
                </c:pt>
                <c:pt idx="2">
                  <c:v>6.3464941663519056E-3</c:v>
                </c:pt>
                <c:pt idx="3">
                  <c:v>4.4806577495644481E-4</c:v>
                </c:pt>
                <c:pt idx="4">
                  <c:v>7.812616846383175E-3</c:v>
                </c:pt>
                <c:pt idx="5">
                  <c:v>-8.1348213273484105E-4</c:v>
                </c:pt>
                <c:pt idx="6">
                  <c:v>1.9800556674783908E-3</c:v>
                </c:pt>
                <c:pt idx="7">
                  <c:v>-1.8003827841780984E-3</c:v>
                </c:pt>
                <c:pt idx="8">
                  <c:v>5.6343274979445976E-3</c:v>
                </c:pt>
                <c:pt idx="9">
                  <c:v>-8.2319206573717284E-3</c:v>
                </c:pt>
                <c:pt idx="10">
                  <c:v>-5.2006545016585262E-4</c:v>
                </c:pt>
                <c:pt idx="11">
                  <c:v>1.7588098597423319E-3</c:v>
                </c:pt>
                <c:pt idx="12">
                  <c:v>1.2050647524519617E-3</c:v>
                </c:pt>
                <c:pt idx="13">
                  <c:v>9.0864536156773073E-3</c:v>
                </c:pt>
                <c:pt idx="14">
                  <c:v>2.3002780501859164E-3</c:v>
                </c:pt>
                <c:pt idx="15">
                  <c:v>6.6575927105416255E-4</c:v>
                </c:pt>
                <c:pt idx="16">
                  <c:v>3.4772691130247335E-3</c:v>
                </c:pt>
                <c:pt idx="17">
                  <c:v>-9.0315971714800252E-3</c:v>
                </c:pt>
                <c:pt idx="18">
                  <c:v>-4.6857287859039297E-3</c:v>
                </c:pt>
                <c:pt idx="19">
                  <c:v>-6.589807044876519E-4</c:v>
                </c:pt>
                <c:pt idx="20">
                  <c:v>7.9059008782228252E-4</c:v>
                </c:pt>
                <c:pt idx="21">
                  <c:v>5.3043145207495876E-3</c:v>
                </c:pt>
                <c:pt idx="22">
                  <c:v>7.6260432230922772E-3</c:v>
                </c:pt>
                <c:pt idx="23">
                  <c:v>1.9565418869655019E-3</c:v>
                </c:pt>
                <c:pt idx="24">
                  <c:v>-8.2199809977334063E-4</c:v>
                </c:pt>
                <c:pt idx="25">
                  <c:v>5.3252154911906336E-4</c:v>
                </c:pt>
              </c:numCache>
            </c:numRef>
          </c:yVal>
          <c:smooth val="0"/>
        </c:ser>
        <c:dLbls>
          <c:showLegendKey val="0"/>
          <c:showVal val="0"/>
          <c:showCatName val="0"/>
          <c:showSerName val="0"/>
          <c:showPercent val="0"/>
          <c:showBubbleSize val="0"/>
        </c:dLbls>
        <c:axId val="361781480"/>
        <c:axId val="361781872"/>
      </c:scatterChart>
      <c:valAx>
        <c:axId val="361781480"/>
        <c:scaling>
          <c:orientation val="minMax"/>
        </c:scaling>
        <c:delete val="0"/>
        <c:axPos val="b"/>
        <c:title>
          <c:tx>
            <c:rich>
              <a:bodyPr/>
              <a:lstStyle/>
              <a:p>
                <a:pPr>
                  <a:defRPr/>
                </a:pPr>
                <a:r>
                  <a:rPr lang="en-US"/>
                  <a:t>S&amp;P 500</a:t>
                </a:r>
              </a:p>
            </c:rich>
          </c:tx>
          <c:layout/>
          <c:overlay val="0"/>
        </c:title>
        <c:numFmt formatCode="0.00%" sourceLinked="1"/>
        <c:majorTickMark val="out"/>
        <c:minorTickMark val="none"/>
        <c:tickLblPos val="nextTo"/>
        <c:crossAx val="361781872"/>
        <c:crosses val="autoZero"/>
        <c:crossBetween val="midCat"/>
      </c:valAx>
      <c:valAx>
        <c:axId val="361781872"/>
        <c:scaling>
          <c:orientation val="minMax"/>
        </c:scaling>
        <c:delete val="0"/>
        <c:axPos val="l"/>
        <c:title>
          <c:tx>
            <c:rich>
              <a:bodyPr/>
              <a:lstStyle/>
              <a:p>
                <a:pPr>
                  <a:defRPr/>
                </a:pPr>
                <a:r>
                  <a:rPr lang="en-US"/>
                  <a:t>IBM</a:t>
                </a:r>
              </a:p>
            </c:rich>
          </c:tx>
          <c:layout/>
          <c:overlay val="0"/>
        </c:title>
        <c:numFmt formatCode="0.00%" sourceLinked="1"/>
        <c:majorTickMark val="out"/>
        <c:minorTickMark val="none"/>
        <c:tickLblPos val="nextTo"/>
        <c:crossAx val="361781480"/>
        <c:crosses val="autoZero"/>
        <c:crossBetween val="midCat"/>
      </c:valAx>
    </c:plotArea>
    <c:legend>
      <c:legendPos val="r"/>
      <c:layout/>
      <c:overlay val="0"/>
    </c:legend>
    <c:plotVisOnly val="1"/>
    <c:dispBlanksAs val="gap"/>
    <c:showDLblsOverMax val="0"/>
  </c:chart>
  <c:externalData r:id="rId2">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3.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8.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9:02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18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0757511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44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053581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54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1729484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28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387931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49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5437722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59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182194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69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849510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80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5725328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18</a:t>
            </a:fld>
            <a:endParaRPr lang="en-US"/>
          </a:p>
        </p:txBody>
      </p:sp>
    </p:spTree>
    <p:extLst>
      <p:ext uri="{BB962C8B-B14F-4D97-AF65-F5344CB8AC3E}">
        <p14:creationId xmlns:p14="http://schemas.microsoft.com/office/powerpoint/2010/main" val="15273809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90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192514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2646957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00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2229842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107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735753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331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8681549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02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602715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13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1581811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23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4027619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433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3364160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707611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28</a:t>
            </a:fld>
            <a:endParaRPr lang="en-US"/>
          </a:p>
        </p:txBody>
      </p:sp>
    </p:spTree>
    <p:extLst>
      <p:ext uri="{BB962C8B-B14F-4D97-AF65-F5344CB8AC3E}">
        <p14:creationId xmlns:p14="http://schemas.microsoft.com/office/powerpoint/2010/main" val="25958546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46984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881528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404927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345689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2918203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19830349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81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536000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4993404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0703432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92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6896956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9:02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38</a:t>
            </a:fld>
            <a:endParaRPr lang="en-US" dirty="0"/>
          </a:p>
        </p:txBody>
      </p:sp>
    </p:spTree>
    <p:extLst>
      <p:ext uri="{BB962C8B-B14F-4D97-AF65-F5344CB8AC3E}">
        <p14:creationId xmlns:p14="http://schemas.microsoft.com/office/powerpoint/2010/main" val="41892697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15210294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035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80246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137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07704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240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02565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218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0570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342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987583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139C01D3-C8B3-4501-9530-6E025F08DF54}" type="slidenum">
              <a:rPr lang="en-US"/>
              <a:pPr/>
              <a:t>‹#›</a:t>
            </a:fld>
            <a:endParaRPr lang="en-US"/>
          </a:p>
        </p:txBody>
      </p:sp>
    </p:spTree>
    <p:extLst>
      <p:ext uri="{BB962C8B-B14F-4D97-AF65-F5344CB8AC3E}">
        <p14:creationId xmlns:p14="http://schemas.microsoft.com/office/powerpoint/2010/main" val="1947251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21779922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5.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6">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 id="2147483677" r:id="rId14"/>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8"/>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9"/>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9"/>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13.wmf"/><Relationship Id="rId4"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7" Type="http://schemas.openxmlformats.org/officeDocument/2006/relationships/image" Target="../media/image15.wmf"/><Relationship Id="rId2" Type="http://schemas.openxmlformats.org/officeDocument/2006/relationships/slideLayout" Target="../slideLayouts/slideLayout4.xml"/><Relationship Id="rId1" Type="http://schemas.openxmlformats.org/officeDocument/2006/relationships/vmlDrawing" Target="../drawings/vmlDrawing5.vml"/><Relationship Id="rId6" Type="http://schemas.openxmlformats.org/officeDocument/2006/relationships/oleObject" Target="../embeddings/oleObject9.bin"/><Relationship Id="rId5" Type="http://schemas.openxmlformats.org/officeDocument/2006/relationships/image" Target="../media/image14.w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8.wmf"/><Relationship Id="rId2" Type="http://schemas.openxmlformats.org/officeDocument/2006/relationships/slideLayout" Target="../slideLayouts/slideLayout4.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7.w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4.xml"/><Relationship Id="rId1" Type="http://schemas.openxmlformats.org/officeDocument/2006/relationships/vmlDrawing" Target="../drawings/vmlDrawing8.vml"/><Relationship Id="rId5" Type="http://schemas.openxmlformats.org/officeDocument/2006/relationships/image" Target="../media/image19.wmf"/><Relationship Id="rId4" Type="http://schemas.openxmlformats.org/officeDocument/2006/relationships/oleObject" Target="../embeddings/oleObject1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21.wmf"/><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oleObject" Target="../embeddings/oleObject15.bin"/><Relationship Id="rId5" Type="http://schemas.openxmlformats.org/officeDocument/2006/relationships/image" Target="../media/image20.wmf"/><Relationship Id="rId4" Type="http://schemas.openxmlformats.org/officeDocument/2006/relationships/oleObject" Target="../embeddings/oleObject14.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10.vml"/><Relationship Id="rId5" Type="http://schemas.openxmlformats.org/officeDocument/2006/relationships/image" Target="../media/image22.wmf"/><Relationship Id="rId4" Type="http://schemas.openxmlformats.org/officeDocument/2006/relationships/oleObject" Target="../embeddings/oleObject16.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4.wmf"/><Relationship Id="rId2" Type="http://schemas.openxmlformats.org/officeDocument/2006/relationships/slideLayout" Target="../slideLayouts/slideLayout4.xml"/><Relationship Id="rId1" Type="http://schemas.openxmlformats.org/officeDocument/2006/relationships/vmlDrawing" Target="../drawings/vmlDrawing11.vml"/><Relationship Id="rId6" Type="http://schemas.openxmlformats.org/officeDocument/2006/relationships/oleObject" Target="../embeddings/oleObject18.bin"/><Relationship Id="rId5" Type="http://schemas.openxmlformats.org/officeDocument/2006/relationships/image" Target="../media/image23.wmf"/><Relationship Id="rId4" Type="http://schemas.openxmlformats.org/officeDocument/2006/relationships/oleObject" Target="../embeddings/oleObject17.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13.xml"/><Relationship Id="rId1" Type="http://schemas.openxmlformats.org/officeDocument/2006/relationships/vmlDrawing" Target="../drawings/vmlDrawing12.vml"/><Relationship Id="rId6" Type="http://schemas.openxmlformats.org/officeDocument/2006/relationships/image" Target="../media/image26.wmf"/><Relationship Id="rId5" Type="http://schemas.openxmlformats.org/officeDocument/2006/relationships/image" Target="../media/image25.wmf"/><Relationship Id="rId4" Type="http://schemas.openxmlformats.org/officeDocument/2006/relationships/oleObject" Target="../embeddings/oleObject19.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vmlDrawing" Target="../drawings/vmlDrawing13.vml"/><Relationship Id="rId5" Type="http://schemas.openxmlformats.org/officeDocument/2006/relationships/image" Target="../media/image27.wmf"/><Relationship Id="rId4" Type="http://schemas.openxmlformats.org/officeDocument/2006/relationships/oleObject" Target="../embeddings/oleObject20.bin"/></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4.xml"/><Relationship Id="rId1" Type="http://schemas.openxmlformats.org/officeDocument/2006/relationships/vmlDrawing" Target="../drawings/vmlDrawing14.vml"/><Relationship Id="rId5" Type="http://schemas.openxmlformats.org/officeDocument/2006/relationships/image" Target="../media/image28.emf"/><Relationship Id="rId4" Type="http://schemas.openxmlformats.org/officeDocument/2006/relationships/package" Target="../embeddings/Microsoft_Excel_Worksheet1.xlsx"/></Relationships>
</file>

<file path=ppt/slides/_rels/slide3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4.xml"/><Relationship Id="rId1" Type="http://schemas.openxmlformats.org/officeDocument/2006/relationships/vmlDrawing" Target="../drawings/vmlDrawing15.vml"/><Relationship Id="rId5" Type="http://schemas.openxmlformats.org/officeDocument/2006/relationships/image" Target="../media/image29.emf"/><Relationship Id="rId4" Type="http://schemas.openxmlformats.org/officeDocument/2006/relationships/package" Target="../embeddings/Microsoft_Excel_Worksheet3.xlsx"/></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7.xml"/><Relationship Id="rId7" Type="http://schemas.openxmlformats.org/officeDocument/2006/relationships/image" Target="../media/image8.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 Id="rId9"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10.wmf"/><Relationship Id="rId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2.wmf"/><Relationship Id="rId2" Type="http://schemas.openxmlformats.org/officeDocument/2006/relationships/slideLayout" Target="../slideLayouts/slideLayout4.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11.wmf"/><Relationship Id="rId4" Type="http://schemas.openxmlformats.org/officeDocument/2006/relationships/oleObject" Target="../embeddings/oleObject5.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11 (Topic 3.1):</a:t>
            </a:r>
            <a:br>
              <a:rPr lang="en-US" dirty="0" smtClean="0"/>
            </a:br>
            <a:r>
              <a:rPr lang="en-US" dirty="0">
                <a:effectLst/>
              </a:rPr>
              <a:t>Statistical Calculations</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8" name="Rectangle 8"/>
          <p:cNvSpPr>
            <a:spLocks noGrp="1" noChangeArrowheads="1"/>
          </p:cNvSpPr>
          <p:nvPr>
            <p:ph type="title"/>
          </p:nvPr>
        </p:nvSpPr>
        <p:spPr/>
        <p:txBody>
          <a:bodyPr/>
          <a:lstStyle/>
          <a:p>
            <a:r>
              <a:rPr lang="en-US"/>
              <a:t>Mean (Average)</a:t>
            </a:r>
          </a:p>
        </p:txBody>
      </p:sp>
      <p:sp>
        <p:nvSpPr>
          <p:cNvPr id="112643" name="Rectangle 3"/>
          <p:cNvSpPr>
            <a:spLocks noGrp="1" noChangeArrowheads="1"/>
          </p:cNvSpPr>
          <p:nvPr>
            <p:ph type="body" sz="half" idx="1"/>
          </p:nvPr>
        </p:nvSpPr>
        <p:spPr>
          <a:xfrm>
            <a:off x="609600" y="1600200"/>
            <a:ext cx="8077200" cy="4419600"/>
          </a:xfrm>
        </p:spPr>
        <p:txBody>
          <a:bodyPr/>
          <a:lstStyle/>
          <a:p>
            <a:r>
              <a:rPr lang="en-US" sz="2800" dirty="0"/>
              <a:t>Calculating the </a:t>
            </a:r>
            <a:r>
              <a:rPr lang="en-US" sz="2800" dirty="0" smtClean="0"/>
              <a:t>Unequally Weighted Average</a:t>
            </a:r>
            <a:endParaRPr lang="en-US" sz="2800" dirty="0"/>
          </a:p>
        </p:txBody>
      </p:sp>
      <p:graphicFrame>
        <p:nvGraphicFramePr>
          <p:cNvPr id="112647" name="Object 7"/>
          <p:cNvGraphicFramePr>
            <a:graphicFrameLocks noGrp="1" noChangeAspect="1"/>
          </p:cNvGraphicFramePr>
          <p:nvPr>
            <p:ph sz="half" idx="2"/>
            <p:extLst>
              <p:ext uri="{D42A27DB-BD31-4B8C-83A1-F6EECF244321}">
                <p14:modId xmlns:p14="http://schemas.microsoft.com/office/powerpoint/2010/main" val="2393173491"/>
              </p:ext>
            </p:extLst>
          </p:nvPr>
        </p:nvGraphicFramePr>
        <p:xfrm>
          <a:off x="2743200" y="2895600"/>
          <a:ext cx="3775612" cy="2480292"/>
        </p:xfrm>
        <a:graphic>
          <a:graphicData uri="http://schemas.openxmlformats.org/presentationml/2006/ole">
            <mc:AlternateContent xmlns:mc="http://schemas.openxmlformats.org/markup-compatibility/2006">
              <mc:Choice xmlns:v="urn:schemas-microsoft-com:vml" Requires="v">
                <p:oleObj spid="_x0000_s4107" name="Equation" r:id="rId4" imgW="1701720" imgH="1117440" progId="Equation.DSMT4">
                  <p:embed/>
                </p:oleObj>
              </mc:Choice>
              <mc:Fallback>
                <p:oleObj name="Equation" r:id="rId4" imgW="1701720" imgH="1117440" progId="Equation.DSMT4">
                  <p:embed/>
                  <p:pic>
                    <p:nvPicPr>
                      <p:cNvPr id="0" name=""/>
                      <p:cNvPicPr>
                        <a:picLocks noChangeAspect="1" noChangeArrowheads="1"/>
                      </p:cNvPicPr>
                      <p:nvPr/>
                    </p:nvPicPr>
                    <p:blipFill>
                      <a:blip r:embed="rId5"/>
                      <a:srcRect/>
                      <a:stretch>
                        <a:fillRect/>
                      </a:stretch>
                    </p:blipFill>
                    <p:spPr bwMode="auto">
                      <a:xfrm>
                        <a:off x="2743200" y="2895600"/>
                        <a:ext cx="3775612" cy="2480292"/>
                      </a:xfrm>
                      <a:prstGeom prst="rect">
                        <a:avLst/>
                      </a:prstGeom>
                      <a:noFill/>
                      <a:extLst/>
                    </p:spPr>
                  </p:pic>
                </p:oleObj>
              </mc:Fallback>
            </mc:AlternateContent>
          </a:graphicData>
        </a:graphic>
      </p:graphicFrame>
    </p:spTree>
    <p:extLst>
      <p:ext uri="{BB962C8B-B14F-4D97-AF65-F5344CB8AC3E}">
        <p14:creationId xmlns:p14="http://schemas.microsoft.com/office/powerpoint/2010/main" val="725235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t>Mode</a:t>
            </a:r>
          </a:p>
        </p:txBody>
      </p:sp>
      <p:sp>
        <p:nvSpPr>
          <p:cNvPr id="97283" name="Rectangle 3"/>
          <p:cNvSpPr>
            <a:spLocks noGrp="1" noChangeArrowheads="1"/>
          </p:cNvSpPr>
          <p:nvPr>
            <p:ph type="body" idx="1"/>
          </p:nvPr>
        </p:nvSpPr>
        <p:spPr/>
        <p:txBody>
          <a:bodyPr/>
          <a:lstStyle/>
          <a:p>
            <a:r>
              <a:rPr lang="en-US" dirty="0" smtClean="0"/>
              <a:t>The mode is the </a:t>
            </a:r>
            <a:r>
              <a:rPr lang="en-US" dirty="0"/>
              <a:t>most </a:t>
            </a:r>
            <a:r>
              <a:rPr lang="en-US" dirty="0" smtClean="0"/>
              <a:t>frequent number.</a:t>
            </a:r>
          </a:p>
          <a:p>
            <a:endParaRPr lang="en-US" dirty="0"/>
          </a:p>
          <a:p>
            <a:pPr lvl="1"/>
            <a:r>
              <a:rPr lang="en-US" dirty="0">
                <a:solidFill>
                  <a:srgbClr val="FF0000"/>
                </a:solidFill>
              </a:rPr>
              <a:t>2</a:t>
            </a:r>
            <a:r>
              <a:rPr lang="en-US" dirty="0"/>
              <a:t>, 3, 4, </a:t>
            </a:r>
            <a:r>
              <a:rPr lang="en-US" dirty="0">
                <a:solidFill>
                  <a:srgbClr val="FF0000"/>
                </a:solidFill>
              </a:rPr>
              <a:t>2</a:t>
            </a:r>
            <a:r>
              <a:rPr lang="en-US" dirty="0"/>
              <a:t>, 5, 7, 8, </a:t>
            </a:r>
            <a:r>
              <a:rPr lang="en-US" dirty="0">
                <a:solidFill>
                  <a:srgbClr val="FF0000"/>
                </a:solidFill>
              </a:rPr>
              <a:t>2</a:t>
            </a:r>
            <a:r>
              <a:rPr lang="en-US" dirty="0"/>
              <a:t>, </a:t>
            </a:r>
            <a:r>
              <a:rPr lang="en-US" dirty="0" smtClean="0"/>
              <a:t>3</a:t>
            </a:r>
          </a:p>
          <a:p>
            <a:pPr lvl="1"/>
            <a:endParaRPr lang="en-US" dirty="0"/>
          </a:p>
          <a:p>
            <a:pPr lvl="1"/>
            <a:r>
              <a:rPr lang="en-US" dirty="0"/>
              <a:t>The mode is 2</a:t>
            </a:r>
          </a:p>
        </p:txBody>
      </p:sp>
    </p:spTree>
    <p:extLst>
      <p:ext uri="{BB962C8B-B14F-4D97-AF65-F5344CB8AC3E}">
        <p14:creationId xmlns:p14="http://schemas.microsoft.com/office/powerpoint/2010/main" val="274199764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a:t>Median</a:t>
            </a:r>
          </a:p>
        </p:txBody>
      </p:sp>
      <p:sp>
        <p:nvSpPr>
          <p:cNvPr id="98307" name="Rectangle 3"/>
          <p:cNvSpPr>
            <a:spLocks noGrp="1" noChangeArrowheads="1"/>
          </p:cNvSpPr>
          <p:nvPr>
            <p:ph type="body" idx="1"/>
          </p:nvPr>
        </p:nvSpPr>
        <p:spPr/>
        <p:txBody>
          <a:bodyPr/>
          <a:lstStyle/>
          <a:p>
            <a:r>
              <a:rPr lang="en-US" dirty="0" smtClean="0"/>
              <a:t>The median is the </a:t>
            </a:r>
            <a:r>
              <a:rPr lang="en-US" dirty="0"/>
              <a:t>‘middle’ number</a:t>
            </a:r>
            <a:r>
              <a:rPr lang="en-US" dirty="0" smtClean="0"/>
              <a:t>.</a:t>
            </a:r>
          </a:p>
          <a:p>
            <a:endParaRPr lang="en-US" dirty="0"/>
          </a:p>
          <a:p>
            <a:pPr lvl="1"/>
            <a:r>
              <a:rPr lang="en-US" dirty="0"/>
              <a:t>2, 3, 4, 2, 5, 7, 8, 2, </a:t>
            </a:r>
            <a:r>
              <a:rPr lang="en-US" dirty="0" smtClean="0"/>
              <a:t>3</a:t>
            </a:r>
          </a:p>
          <a:p>
            <a:pPr lvl="1"/>
            <a:endParaRPr lang="en-US" dirty="0"/>
          </a:p>
          <a:p>
            <a:pPr lvl="1"/>
            <a:r>
              <a:rPr lang="en-US" dirty="0"/>
              <a:t>Ordered: 2, 2, 2, 3, </a:t>
            </a:r>
            <a:r>
              <a:rPr lang="en-US" dirty="0">
                <a:solidFill>
                  <a:srgbClr val="FF0000"/>
                </a:solidFill>
              </a:rPr>
              <a:t>3</a:t>
            </a:r>
            <a:r>
              <a:rPr lang="en-US" dirty="0"/>
              <a:t>, 4, 5, 7, </a:t>
            </a:r>
            <a:r>
              <a:rPr lang="en-US" dirty="0" smtClean="0"/>
              <a:t>8</a:t>
            </a:r>
          </a:p>
          <a:p>
            <a:pPr lvl="1"/>
            <a:endParaRPr lang="en-US" dirty="0"/>
          </a:p>
          <a:p>
            <a:pPr lvl="1"/>
            <a:r>
              <a:rPr lang="en-US" dirty="0"/>
              <a:t>The </a:t>
            </a:r>
            <a:r>
              <a:rPr lang="en-US" dirty="0" smtClean="0"/>
              <a:t>median </a:t>
            </a:r>
            <a:r>
              <a:rPr lang="en-US" dirty="0"/>
              <a:t>is </a:t>
            </a:r>
            <a:r>
              <a:rPr lang="en-US" dirty="0" smtClean="0"/>
              <a:t>3.</a:t>
            </a:r>
            <a:endParaRPr lang="en-US" dirty="0"/>
          </a:p>
        </p:txBody>
      </p:sp>
    </p:spTree>
    <p:extLst>
      <p:ext uri="{BB962C8B-B14F-4D97-AF65-F5344CB8AC3E}">
        <p14:creationId xmlns:p14="http://schemas.microsoft.com/office/powerpoint/2010/main" val="723677447"/>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marL="800100" indent="-800100"/>
            <a:r>
              <a:rPr lang="en-US"/>
              <a:t>Measures of Dispersion</a:t>
            </a:r>
          </a:p>
        </p:txBody>
      </p:sp>
      <p:sp>
        <p:nvSpPr>
          <p:cNvPr id="108547" name="Rectangle 3"/>
          <p:cNvSpPr>
            <a:spLocks noGrp="1" noChangeArrowheads="1"/>
          </p:cNvSpPr>
          <p:nvPr>
            <p:ph type="body" idx="1"/>
          </p:nvPr>
        </p:nvSpPr>
        <p:spPr>
          <a:xfrm>
            <a:off x="381000" y="1676400"/>
            <a:ext cx="8382000" cy="443198"/>
          </a:xfrm>
        </p:spPr>
        <p:txBody>
          <a:bodyPr/>
          <a:lstStyle/>
          <a:p>
            <a:pPr marL="0" indent="0">
              <a:buNone/>
            </a:pPr>
            <a:r>
              <a:rPr lang="en-US" dirty="0"/>
              <a:t>What is a Measure of Dispersion?</a:t>
            </a:r>
          </a:p>
        </p:txBody>
      </p:sp>
      <p:sp>
        <p:nvSpPr>
          <p:cNvPr id="108548"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p>
        </p:txBody>
      </p:sp>
      <p:sp>
        <p:nvSpPr>
          <p:cNvPr id="108549" name="Freeform 5"/>
          <p:cNvSpPr>
            <a:spLocks/>
          </p:cNvSpPr>
          <p:nvPr/>
        </p:nvSpPr>
        <p:spPr bwMode="auto">
          <a:xfrm>
            <a:off x="1600200" y="2895600"/>
            <a:ext cx="5562600" cy="2438400"/>
          </a:xfrm>
          <a:custGeom>
            <a:avLst/>
            <a:gdLst/>
            <a:ahLst/>
            <a:cxnLst>
              <a:cxn ang="0">
                <a:pos x="0" y="1536"/>
              </a:cxn>
              <a:cxn ang="0">
                <a:pos x="1392" y="0"/>
              </a:cxn>
              <a:cxn ang="0">
                <a:pos x="3504" y="1536"/>
              </a:cxn>
            </a:cxnLst>
            <a:rect l="0" t="0" r="r" b="b"/>
            <a:pathLst>
              <a:path w="3504" h="1536">
                <a:moveTo>
                  <a:pt x="0" y="1536"/>
                </a:moveTo>
                <a:cubicBezTo>
                  <a:pt x="404" y="768"/>
                  <a:pt x="808" y="0"/>
                  <a:pt x="1392" y="0"/>
                </a:cubicBezTo>
                <a:cubicBezTo>
                  <a:pt x="1976" y="0"/>
                  <a:pt x="2740" y="768"/>
                  <a:pt x="3504" y="1536"/>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08552" name="Line 8"/>
          <p:cNvSpPr>
            <a:spLocks noChangeShapeType="1"/>
          </p:cNvSpPr>
          <p:nvPr/>
        </p:nvSpPr>
        <p:spPr bwMode="auto">
          <a:xfrm>
            <a:off x="1600200" y="5486400"/>
            <a:ext cx="5562600" cy="0"/>
          </a:xfrm>
          <a:prstGeom prst="line">
            <a:avLst/>
          </a:prstGeom>
          <a:noFill/>
          <a:ln w="12700">
            <a:solidFill>
              <a:srgbClr val="FF0000"/>
            </a:solidFill>
            <a:round/>
            <a:headEnd type="diamond" w="lg" len="lg"/>
            <a:tailEnd type="diamond" w="lg" len="lg"/>
          </a:ln>
          <a:effectLst/>
        </p:spPr>
        <p:txBody>
          <a:bodyPr/>
          <a:lstStyle/>
          <a:p>
            <a:endParaRPr lang="en-US"/>
          </a:p>
        </p:txBody>
      </p:sp>
    </p:spTree>
    <p:extLst>
      <p:ext uri="{BB962C8B-B14F-4D97-AF65-F5344CB8AC3E}">
        <p14:creationId xmlns:p14="http://schemas.microsoft.com/office/powerpoint/2010/main" val="1669349718"/>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t>Variance</a:t>
            </a:r>
          </a:p>
        </p:txBody>
      </p:sp>
      <p:sp>
        <p:nvSpPr>
          <p:cNvPr id="109571" name="Rectangle 3"/>
          <p:cNvSpPr>
            <a:spLocks noGrp="1" noChangeArrowheads="1"/>
          </p:cNvSpPr>
          <p:nvPr>
            <p:ph type="body" idx="1"/>
          </p:nvPr>
        </p:nvSpPr>
        <p:spPr>
          <a:xfrm>
            <a:off x="381000" y="1676400"/>
            <a:ext cx="8382000" cy="4343400"/>
          </a:xfrm>
        </p:spPr>
        <p:txBody>
          <a:bodyPr>
            <a:noAutofit/>
          </a:bodyPr>
          <a:lstStyle/>
          <a:p>
            <a:r>
              <a:rPr lang="en-US" dirty="0"/>
              <a:t>Variance (</a:t>
            </a:r>
            <a:r>
              <a:rPr lang="en-US" dirty="0" err="1">
                <a:latin typeface="Symbol" pitchFamily="18" charset="2"/>
              </a:rPr>
              <a:t>s</a:t>
            </a:r>
            <a:r>
              <a:rPr lang="en-US" baseline="30000" dirty="0" err="1"/>
              <a:t>2</a:t>
            </a:r>
            <a:r>
              <a:rPr lang="en-US" dirty="0" smtClean="0"/>
              <a:t>)</a:t>
            </a:r>
          </a:p>
          <a:p>
            <a:r>
              <a:rPr lang="en-US" dirty="0" smtClean="0"/>
              <a:t>Applications</a:t>
            </a:r>
          </a:p>
          <a:p>
            <a:r>
              <a:rPr lang="en-US" dirty="0" smtClean="0"/>
              <a:t>Calculation:</a:t>
            </a:r>
            <a:endParaRPr lang="en-US" dirty="0"/>
          </a:p>
          <a:p>
            <a:endParaRPr lang="en-US" dirty="0" smtClean="0"/>
          </a:p>
          <a:p>
            <a:endParaRPr lang="en-US" dirty="0"/>
          </a:p>
          <a:p>
            <a:endParaRPr lang="en-US" dirty="0" smtClean="0"/>
          </a:p>
          <a:p>
            <a:endParaRPr lang="en-US" dirty="0"/>
          </a:p>
          <a:p>
            <a:pPr lvl="1"/>
            <a:r>
              <a:rPr lang="en-US" dirty="0" smtClean="0"/>
              <a:t>Sample versus Population</a:t>
            </a:r>
          </a:p>
        </p:txBody>
      </p:sp>
      <p:sp>
        <p:nvSpPr>
          <p:cNvPr id="109573" name="Rectangle 5"/>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09572" name="Object 4"/>
          <p:cNvGraphicFramePr>
            <a:graphicFrameLocks noChangeAspect="1"/>
          </p:cNvGraphicFramePr>
          <p:nvPr>
            <p:extLst>
              <p:ext uri="{D42A27DB-BD31-4B8C-83A1-F6EECF244321}">
                <p14:modId xmlns:p14="http://schemas.microsoft.com/office/powerpoint/2010/main" val="643062583"/>
              </p:ext>
            </p:extLst>
          </p:nvPr>
        </p:nvGraphicFramePr>
        <p:xfrm>
          <a:off x="3962400" y="1965859"/>
          <a:ext cx="3124200" cy="1679575"/>
        </p:xfrm>
        <a:graphic>
          <a:graphicData uri="http://schemas.openxmlformats.org/presentationml/2006/ole">
            <mc:AlternateContent xmlns:mc="http://schemas.openxmlformats.org/markup-compatibility/2006">
              <mc:Choice xmlns:v="urn:schemas-microsoft-com:vml" Requires="v">
                <p:oleObj spid="_x0000_s5142" name="Equation" r:id="rId4" imgW="1129810" imgH="609336" progId="Equation.DSMT4">
                  <p:embed/>
                </p:oleObj>
              </mc:Choice>
              <mc:Fallback>
                <p:oleObj name="Equation" r:id="rId4" imgW="1129810" imgH="609336"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2400" y="1965859"/>
                        <a:ext cx="3124200" cy="167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770566920"/>
              </p:ext>
            </p:extLst>
          </p:nvPr>
        </p:nvGraphicFramePr>
        <p:xfrm>
          <a:off x="5257800" y="3980748"/>
          <a:ext cx="2927350" cy="1123950"/>
        </p:xfrm>
        <a:graphic>
          <a:graphicData uri="http://schemas.openxmlformats.org/presentationml/2006/ole">
            <mc:AlternateContent xmlns:mc="http://schemas.openxmlformats.org/markup-compatibility/2006">
              <mc:Choice xmlns:v="urn:schemas-microsoft-com:vml" Requires="v">
                <p:oleObj spid="_x0000_s5143" name="Equation" r:id="rId6" imgW="2323800" imgH="888840" progId="Equation.DSMT4">
                  <p:embed/>
                </p:oleObj>
              </mc:Choice>
              <mc:Fallback>
                <p:oleObj name="Equation" r:id="rId6" imgW="2323800" imgH="888840" progId="Equation.DSMT4">
                  <p:embed/>
                  <p:pic>
                    <p:nvPicPr>
                      <p:cNvPr id="0" name=""/>
                      <p:cNvPicPr>
                        <a:picLocks noChangeAspect="1" noChangeArrowheads="1"/>
                      </p:cNvPicPr>
                      <p:nvPr/>
                    </p:nvPicPr>
                    <p:blipFill>
                      <a:blip r:embed="rId7"/>
                      <a:srcRect/>
                      <a:stretch>
                        <a:fillRect/>
                      </a:stretch>
                    </p:blipFill>
                    <p:spPr bwMode="auto">
                      <a:xfrm>
                        <a:off x="5257800" y="3980748"/>
                        <a:ext cx="292735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3971089"/>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r>
              <a:rPr lang="en-US"/>
              <a:t>Variance</a:t>
            </a:r>
          </a:p>
        </p:txBody>
      </p:sp>
      <p:sp>
        <p:nvSpPr>
          <p:cNvPr id="111619" name="Rectangle 3"/>
          <p:cNvSpPr>
            <a:spLocks noGrp="1" noChangeArrowheads="1"/>
          </p:cNvSpPr>
          <p:nvPr>
            <p:ph type="body" idx="1"/>
          </p:nvPr>
        </p:nvSpPr>
        <p:spPr/>
        <p:txBody>
          <a:bodyPr/>
          <a:lstStyle/>
          <a:p>
            <a:r>
              <a:rPr lang="en-US"/>
              <a:t>Calculating Variance</a:t>
            </a:r>
          </a:p>
        </p:txBody>
      </p:sp>
      <p:sp>
        <p:nvSpPr>
          <p:cNvPr id="111620" name="Rectangle 4"/>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11621" name="Object 5"/>
          <p:cNvGraphicFramePr>
            <a:graphicFrameLocks noChangeAspect="1"/>
          </p:cNvGraphicFramePr>
          <p:nvPr>
            <p:extLst>
              <p:ext uri="{D42A27DB-BD31-4B8C-83A1-F6EECF244321}">
                <p14:modId xmlns:p14="http://schemas.microsoft.com/office/powerpoint/2010/main" val="1410442514"/>
              </p:ext>
            </p:extLst>
          </p:nvPr>
        </p:nvGraphicFramePr>
        <p:xfrm>
          <a:off x="990600" y="2781831"/>
          <a:ext cx="7467600" cy="2312988"/>
        </p:xfrm>
        <a:graphic>
          <a:graphicData uri="http://schemas.openxmlformats.org/presentationml/2006/ole">
            <mc:AlternateContent xmlns:mc="http://schemas.openxmlformats.org/markup-compatibility/2006">
              <mc:Choice xmlns:v="urn:schemas-microsoft-com:vml" Requires="v">
                <p:oleObj spid="_x0000_s6155" name="Equation" r:id="rId4" imgW="3593880" imgH="1117440" progId="Equation.DSMT4">
                  <p:embed/>
                </p:oleObj>
              </mc:Choice>
              <mc:Fallback>
                <p:oleObj name="Equation" r:id="rId4" imgW="3593880" imgH="1117440" progId="Equation.DSMT4">
                  <p:embed/>
                  <p:pic>
                    <p:nvPicPr>
                      <p:cNvPr id="0" name=""/>
                      <p:cNvPicPr>
                        <a:picLocks noChangeAspect="1" noChangeArrowheads="1"/>
                      </p:cNvPicPr>
                      <p:nvPr/>
                    </p:nvPicPr>
                    <p:blipFill>
                      <a:blip r:embed="rId5"/>
                      <a:srcRect/>
                      <a:stretch>
                        <a:fillRect/>
                      </a:stretch>
                    </p:blipFill>
                    <p:spPr bwMode="auto">
                      <a:xfrm>
                        <a:off x="990600" y="2781831"/>
                        <a:ext cx="7467600" cy="23129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6837158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t>Standard Deviation </a:t>
            </a:r>
          </a:p>
        </p:txBody>
      </p:sp>
      <p:sp>
        <p:nvSpPr>
          <p:cNvPr id="115715" name="Rectangle 3"/>
          <p:cNvSpPr>
            <a:spLocks noGrp="1" noChangeArrowheads="1"/>
          </p:cNvSpPr>
          <p:nvPr>
            <p:ph type="body" idx="1"/>
          </p:nvPr>
        </p:nvSpPr>
        <p:spPr/>
        <p:txBody>
          <a:bodyPr/>
          <a:lstStyle/>
          <a:p>
            <a:r>
              <a:rPr lang="en-US"/>
              <a:t>Standard Deviation (</a:t>
            </a:r>
            <a:r>
              <a:rPr lang="en-US">
                <a:latin typeface="Symbol" pitchFamily="18" charset="2"/>
              </a:rPr>
              <a:t>s</a:t>
            </a:r>
            <a:r>
              <a:rPr lang="en-US"/>
              <a:t>)</a:t>
            </a:r>
          </a:p>
        </p:txBody>
      </p:sp>
      <p:sp>
        <p:nvSpPr>
          <p:cNvPr id="115716" name="Rectangle 4"/>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15717" name="Object 5"/>
          <p:cNvGraphicFramePr>
            <a:graphicFrameLocks noChangeAspect="1"/>
          </p:cNvGraphicFramePr>
          <p:nvPr>
            <p:extLst/>
          </p:nvPr>
        </p:nvGraphicFramePr>
        <p:xfrm>
          <a:off x="1828800" y="2362200"/>
          <a:ext cx="4492625" cy="1819275"/>
        </p:xfrm>
        <a:graphic>
          <a:graphicData uri="http://schemas.openxmlformats.org/presentationml/2006/ole">
            <mc:AlternateContent xmlns:mc="http://schemas.openxmlformats.org/markup-compatibility/2006">
              <mc:Choice xmlns:v="urn:schemas-microsoft-com:vml" Requires="v">
                <p:oleObj spid="_x0000_s7188" name="Equation" r:id="rId4" imgW="1625400" imgH="660240" progId="Equation.DSMT4">
                  <p:embed/>
                </p:oleObj>
              </mc:Choice>
              <mc:Fallback>
                <p:oleObj name="Equation" r:id="rId4" imgW="1625400" imgH="66024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28800" y="2362200"/>
                        <a:ext cx="4492625" cy="181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570734610"/>
              </p:ext>
            </p:extLst>
          </p:nvPr>
        </p:nvGraphicFramePr>
        <p:xfrm>
          <a:off x="4572000" y="4495800"/>
          <a:ext cx="2927350" cy="1412875"/>
        </p:xfrm>
        <a:graphic>
          <a:graphicData uri="http://schemas.openxmlformats.org/presentationml/2006/ole">
            <mc:AlternateContent xmlns:mc="http://schemas.openxmlformats.org/markup-compatibility/2006">
              <mc:Choice xmlns:v="urn:schemas-microsoft-com:vml" Requires="v">
                <p:oleObj spid="_x0000_s7189" name="Equation" r:id="rId6" imgW="2323800" imgH="1117440" progId="Equation.DSMT4">
                  <p:embed/>
                </p:oleObj>
              </mc:Choice>
              <mc:Fallback>
                <p:oleObj name="Equation" r:id="rId6" imgW="2323800" imgH="1117440" progId="Equation.DSMT4">
                  <p:embed/>
                  <p:pic>
                    <p:nvPicPr>
                      <p:cNvPr id="0" name=""/>
                      <p:cNvPicPr>
                        <a:picLocks noChangeAspect="1" noChangeArrowheads="1"/>
                      </p:cNvPicPr>
                      <p:nvPr/>
                    </p:nvPicPr>
                    <p:blipFill>
                      <a:blip r:embed="rId7"/>
                      <a:srcRect/>
                      <a:stretch>
                        <a:fillRect/>
                      </a:stretch>
                    </p:blipFill>
                    <p:spPr bwMode="auto">
                      <a:xfrm>
                        <a:off x="4572000" y="4495800"/>
                        <a:ext cx="29273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50983552"/>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t>Standard Deviation </a:t>
            </a:r>
          </a:p>
        </p:txBody>
      </p:sp>
      <p:sp>
        <p:nvSpPr>
          <p:cNvPr id="117763" name="Rectangle 3"/>
          <p:cNvSpPr>
            <a:spLocks noGrp="1" noChangeArrowheads="1"/>
          </p:cNvSpPr>
          <p:nvPr>
            <p:ph type="body" idx="1"/>
          </p:nvPr>
        </p:nvSpPr>
        <p:spPr/>
        <p:txBody>
          <a:bodyPr/>
          <a:lstStyle/>
          <a:p>
            <a:r>
              <a:rPr lang="en-US"/>
              <a:t>Calculating Standard Deviation </a:t>
            </a:r>
          </a:p>
        </p:txBody>
      </p:sp>
      <p:sp>
        <p:nvSpPr>
          <p:cNvPr id="117764" name="Rectangle 4"/>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17765" name="Object 5"/>
          <p:cNvGraphicFramePr>
            <a:graphicFrameLocks noChangeAspect="1"/>
          </p:cNvGraphicFramePr>
          <p:nvPr>
            <p:extLst/>
          </p:nvPr>
        </p:nvGraphicFramePr>
        <p:xfrm>
          <a:off x="1143000" y="2971800"/>
          <a:ext cx="7072312" cy="1946275"/>
        </p:xfrm>
        <a:graphic>
          <a:graphicData uri="http://schemas.openxmlformats.org/presentationml/2006/ole">
            <mc:AlternateContent xmlns:mc="http://schemas.openxmlformats.org/markup-compatibility/2006">
              <mc:Choice xmlns:v="urn:schemas-microsoft-com:vml" Requires="v">
                <p:oleObj spid="_x0000_s8202" name="Equation" r:id="rId4" imgW="3403440" imgH="939600" progId="Equation.DSMT4">
                  <p:embed/>
                </p:oleObj>
              </mc:Choice>
              <mc:Fallback>
                <p:oleObj name="Equation" r:id="rId4" imgW="3403440" imgH="939600" progId="Equation.DSMT4">
                  <p:embed/>
                  <p:pic>
                    <p:nvPicPr>
                      <p:cNvPr id="0" name=""/>
                      <p:cNvPicPr>
                        <a:picLocks noChangeAspect="1" noChangeArrowheads="1"/>
                      </p:cNvPicPr>
                      <p:nvPr/>
                    </p:nvPicPr>
                    <p:blipFill>
                      <a:blip r:embed="rId5"/>
                      <a:srcRect/>
                      <a:stretch>
                        <a:fillRect/>
                      </a:stretch>
                    </p:blipFill>
                    <p:spPr bwMode="auto">
                      <a:xfrm>
                        <a:off x="1143000" y="2971800"/>
                        <a:ext cx="7072312" cy="194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72859488"/>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1412875"/>
            <a:ext cx="8382000" cy="3939540"/>
          </a:xfrm>
        </p:spPr>
        <p:txBody>
          <a:bodyPr/>
          <a:lstStyle/>
          <a:p>
            <a:r>
              <a:rPr lang="en-US" dirty="0" smtClean="0"/>
              <a:t>On the exams you may use the formulae or your calculator to calculate these probability measures.</a:t>
            </a:r>
          </a:p>
          <a:p>
            <a:endParaRPr lang="en-US" dirty="0"/>
          </a:p>
          <a:p>
            <a:pPr lvl="1"/>
            <a:r>
              <a:rPr lang="en-US" sz="2400" dirty="0" smtClean="0"/>
              <a:t>NOTE: There is one significant drawback to using your calculator for these calculations: I give partial credit if your answer demonstrates some knowledge even if it is not correct. If you use the calculator functions I cannot see any of your work, so I cannot give partial credit. </a:t>
            </a:r>
          </a:p>
        </p:txBody>
      </p:sp>
      <p:sp>
        <p:nvSpPr>
          <p:cNvPr id="3" name="Title 2"/>
          <p:cNvSpPr>
            <a:spLocks noGrp="1"/>
          </p:cNvSpPr>
          <p:nvPr>
            <p:ph type="title"/>
          </p:nvPr>
        </p:nvSpPr>
        <p:spPr>
          <a:xfrm>
            <a:off x="457200" y="359465"/>
            <a:ext cx="8229600" cy="859735"/>
          </a:xfrm>
        </p:spPr>
        <p:txBody>
          <a:bodyPr/>
          <a:lstStyle/>
          <a:p>
            <a:r>
              <a:rPr lang="en-US" dirty="0" smtClean="0"/>
              <a:t>Using your Calculator</a:t>
            </a:r>
            <a:endParaRPr lang="en-US" dirty="0"/>
          </a:p>
        </p:txBody>
      </p:sp>
    </p:spTree>
    <p:extLst>
      <p:ext uri="{BB962C8B-B14F-4D97-AF65-F5344CB8AC3E}">
        <p14:creationId xmlns:p14="http://schemas.microsoft.com/office/powerpoint/2010/main" val="3531289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pPr marL="800100" indent="-800100"/>
            <a:r>
              <a:rPr lang="en-US"/>
              <a:t>Higher Moments</a:t>
            </a:r>
          </a:p>
        </p:txBody>
      </p:sp>
      <p:sp>
        <p:nvSpPr>
          <p:cNvPr id="118787" name="Rectangle 3"/>
          <p:cNvSpPr>
            <a:spLocks noGrp="1" noChangeArrowheads="1"/>
          </p:cNvSpPr>
          <p:nvPr>
            <p:ph type="body" idx="1"/>
          </p:nvPr>
        </p:nvSpPr>
        <p:spPr>
          <a:xfrm>
            <a:off x="381000" y="1676400"/>
            <a:ext cx="8382000" cy="443198"/>
          </a:xfrm>
        </p:spPr>
        <p:txBody>
          <a:bodyPr/>
          <a:lstStyle/>
          <a:p>
            <a:pPr marL="0" indent="0">
              <a:buNone/>
            </a:pPr>
            <a:r>
              <a:rPr lang="en-US" dirty="0"/>
              <a:t>What is a Higher Moment?</a:t>
            </a:r>
          </a:p>
        </p:txBody>
      </p:sp>
      <p:sp>
        <p:nvSpPr>
          <p:cNvPr id="118788"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p>
        </p:txBody>
      </p:sp>
      <p:sp>
        <p:nvSpPr>
          <p:cNvPr id="118789" name="Freeform 5"/>
          <p:cNvSpPr>
            <a:spLocks/>
          </p:cNvSpPr>
          <p:nvPr/>
        </p:nvSpPr>
        <p:spPr bwMode="auto">
          <a:xfrm>
            <a:off x="1600200" y="2895600"/>
            <a:ext cx="5562600" cy="2438400"/>
          </a:xfrm>
          <a:custGeom>
            <a:avLst/>
            <a:gdLst/>
            <a:ahLst/>
            <a:cxnLst>
              <a:cxn ang="0">
                <a:pos x="0" y="1536"/>
              </a:cxn>
              <a:cxn ang="0">
                <a:pos x="1392" y="0"/>
              </a:cxn>
              <a:cxn ang="0">
                <a:pos x="3504" y="1536"/>
              </a:cxn>
            </a:cxnLst>
            <a:rect l="0" t="0" r="r" b="b"/>
            <a:pathLst>
              <a:path w="3504" h="1536">
                <a:moveTo>
                  <a:pt x="0" y="1536"/>
                </a:moveTo>
                <a:cubicBezTo>
                  <a:pt x="404" y="768"/>
                  <a:pt x="808" y="0"/>
                  <a:pt x="1392" y="0"/>
                </a:cubicBezTo>
                <a:cubicBezTo>
                  <a:pt x="1976" y="0"/>
                  <a:pt x="2740" y="768"/>
                  <a:pt x="3504" y="1536"/>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18792" name="Line 8"/>
          <p:cNvSpPr>
            <a:spLocks noChangeShapeType="1"/>
          </p:cNvSpPr>
          <p:nvPr/>
        </p:nvSpPr>
        <p:spPr bwMode="auto">
          <a:xfrm flipH="1">
            <a:off x="2438400" y="2514600"/>
            <a:ext cx="1981200" cy="0"/>
          </a:xfrm>
          <a:prstGeom prst="line">
            <a:avLst/>
          </a:prstGeom>
          <a:noFill/>
          <a:ln w="76200">
            <a:solidFill>
              <a:srgbClr val="FF0000"/>
            </a:solidFill>
            <a:round/>
            <a:headEnd/>
            <a:tailEnd type="triangle" w="med" len="med"/>
          </a:ln>
          <a:effectLst/>
        </p:spPr>
        <p:txBody>
          <a:bodyPr/>
          <a:lstStyle/>
          <a:p>
            <a:endParaRPr lang="en-US"/>
          </a:p>
        </p:txBody>
      </p:sp>
      <p:sp>
        <p:nvSpPr>
          <p:cNvPr id="118793" name="Line 9"/>
          <p:cNvSpPr>
            <a:spLocks noChangeShapeType="1"/>
          </p:cNvSpPr>
          <p:nvPr/>
        </p:nvSpPr>
        <p:spPr bwMode="auto">
          <a:xfrm>
            <a:off x="1752600" y="5105400"/>
            <a:ext cx="0" cy="228600"/>
          </a:xfrm>
          <a:prstGeom prst="line">
            <a:avLst/>
          </a:prstGeom>
          <a:noFill/>
          <a:ln w="28575">
            <a:solidFill>
              <a:srgbClr val="FF0000"/>
            </a:solidFill>
            <a:round/>
            <a:headEnd type="triangle" w="sm" len="sm"/>
            <a:tailEnd type="triangle" w="sm" len="sm"/>
          </a:ln>
          <a:effectLst/>
        </p:spPr>
        <p:txBody>
          <a:bodyPr/>
          <a:lstStyle/>
          <a:p>
            <a:endParaRPr lang="en-US"/>
          </a:p>
        </p:txBody>
      </p:sp>
      <p:sp>
        <p:nvSpPr>
          <p:cNvPr id="118794" name="Line 10"/>
          <p:cNvSpPr>
            <a:spLocks noChangeShapeType="1"/>
          </p:cNvSpPr>
          <p:nvPr/>
        </p:nvSpPr>
        <p:spPr bwMode="auto">
          <a:xfrm>
            <a:off x="6934200" y="5105400"/>
            <a:ext cx="0" cy="228600"/>
          </a:xfrm>
          <a:prstGeom prst="line">
            <a:avLst/>
          </a:prstGeom>
          <a:noFill/>
          <a:ln w="28575">
            <a:solidFill>
              <a:srgbClr val="FF0000"/>
            </a:solidFill>
            <a:round/>
            <a:headEnd type="triangle" w="sm" len="sm"/>
            <a:tailEnd type="triangle" w="sm" len="sm"/>
          </a:ln>
          <a:effectLst/>
        </p:spPr>
        <p:txBody>
          <a:bodyPr/>
          <a:lstStyle/>
          <a:p>
            <a:endParaRPr lang="en-US"/>
          </a:p>
        </p:txBody>
      </p:sp>
    </p:spTree>
    <p:extLst>
      <p:ext uri="{BB962C8B-B14F-4D97-AF65-F5344CB8AC3E}">
        <p14:creationId xmlns:p14="http://schemas.microsoft.com/office/powerpoint/2010/main" val="93034567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4438138"/>
          </a:xfrm>
        </p:spPr>
        <p:txBody>
          <a:bodyPr/>
          <a:lstStyle/>
          <a:p>
            <a:pPr marL="514350" indent="-514350">
              <a:buFont typeface="+mj-lt"/>
              <a:buAutoNum type="arabicPeriod"/>
            </a:pPr>
            <a:r>
              <a:rPr lang="en-US" dirty="0"/>
              <a:t>Why Statistics?</a:t>
            </a:r>
          </a:p>
          <a:p>
            <a:pPr marL="514350" indent="-514350">
              <a:buFont typeface="+mj-lt"/>
              <a:buAutoNum type="arabicPeriod"/>
            </a:pPr>
            <a:endParaRPr lang="en-US" dirty="0" smtClean="0"/>
          </a:p>
          <a:p>
            <a:pPr marL="514350" indent="-514350">
              <a:buFont typeface="+mj-lt"/>
              <a:buAutoNum type="arabicPeriod"/>
            </a:pPr>
            <a:r>
              <a:rPr lang="en-US" dirty="0" smtClean="0"/>
              <a:t>Probability Measures</a:t>
            </a:r>
          </a:p>
          <a:p>
            <a:pPr marL="1031875" lvl="1" indent="-514350">
              <a:buFont typeface="+mj-lt"/>
              <a:buAutoNum type="arabicPeriod"/>
            </a:pPr>
            <a:r>
              <a:rPr lang="en-US" dirty="0" smtClean="0"/>
              <a:t>Mean, Median, Mode</a:t>
            </a:r>
          </a:p>
          <a:p>
            <a:pPr marL="1031875" lvl="1" indent="-514350">
              <a:buFont typeface="+mj-lt"/>
              <a:buAutoNum type="arabicPeriod"/>
            </a:pPr>
            <a:r>
              <a:rPr lang="en-US" dirty="0" smtClean="0"/>
              <a:t>Standard Deviation, Variance	</a:t>
            </a:r>
          </a:p>
          <a:p>
            <a:pPr marL="1031875" lvl="1" indent="-514350">
              <a:buFont typeface="+mj-lt"/>
              <a:buAutoNum type="arabicPeriod"/>
            </a:pPr>
            <a:r>
              <a:rPr lang="en-US" dirty="0" smtClean="0"/>
              <a:t>Covariance, Correlation</a:t>
            </a:r>
          </a:p>
          <a:p>
            <a:pPr marL="1031875" lvl="1" indent="-514350">
              <a:buFont typeface="+mj-lt"/>
              <a:buAutoNum type="arabicPeriod"/>
            </a:pPr>
            <a:r>
              <a:rPr lang="en-US" dirty="0" smtClean="0"/>
              <a:t>Skewness, Kurtosis</a:t>
            </a:r>
          </a:p>
          <a:p>
            <a:pPr marL="517525" lvl="1" indent="0">
              <a:buNone/>
            </a:pPr>
            <a:endParaRPr lang="en-US" dirty="0" smtClean="0"/>
          </a:p>
          <a:p>
            <a:pPr marL="514350" indent="-514350">
              <a:buFont typeface="+mj-lt"/>
              <a:buAutoNum type="arabicPeriod"/>
            </a:pPr>
            <a:r>
              <a:rPr lang="en-US" dirty="0" smtClean="0"/>
              <a:t>Linear Regression</a:t>
            </a:r>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normAutofit fontScale="90000"/>
          </a:bodyPr>
          <a:lstStyle/>
          <a:p>
            <a:r>
              <a:rPr lang="en-US" sz="3800"/>
              <a:t>Skewness</a:t>
            </a:r>
            <a:br>
              <a:rPr lang="en-US" sz="3800"/>
            </a:br>
            <a:endParaRPr lang="en-US" sz="3800"/>
          </a:p>
        </p:txBody>
      </p:sp>
      <p:sp>
        <p:nvSpPr>
          <p:cNvPr id="119811" name="Rectangle 3"/>
          <p:cNvSpPr>
            <a:spLocks noGrp="1" noChangeArrowheads="1"/>
          </p:cNvSpPr>
          <p:nvPr>
            <p:ph type="body" idx="1"/>
          </p:nvPr>
        </p:nvSpPr>
        <p:spPr/>
        <p:txBody>
          <a:bodyPr/>
          <a:lstStyle/>
          <a:p>
            <a:r>
              <a:rPr lang="en-US"/>
              <a:t>Normal Distribution has a skewness of 0</a:t>
            </a:r>
          </a:p>
          <a:p>
            <a:pPr lvl="1"/>
            <a:endParaRPr lang="en-US"/>
          </a:p>
        </p:txBody>
      </p:sp>
      <p:sp>
        <p:nvSpPr>
          <p:cNvPr id="119812"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p>
        </p:txBody>
      </p:sp>
      <p:sp>
        <p:nvSpPr>
          <p:cNvPr id="119814" name="Line 6"/>
          <p:cNvSpPr>
            <a:spLocks noChangeShapeType="1"/>
          </p:cNvSpPr>
          <p:nvPr/>
        </p:nvSpPr>
        <p:spPr bwMode="auto">
          <a:xfrm flipH="1">
            <a:off x="2362200" y="2590800"/>
            <a:ext cx="1981200" cy="0"/>
          </a:xfrm>
          <a:prstGeom prst="line">
            <a:avLst/>
          </a:prstGeom>
          <a:noFill/>
          <a:ln w="76200">
            <a:solidFill>
              <a:srgbClr val="FF0000"/>
            </a:solidFill>
            <a:round/>
            <a:headEnd/>
            <a:tailEnd type="triangle" w="med" len="med"/>
          </a:ln>
          <a:effectLst/>
        </p:spPr>
        <p:txBody>
          <a:bodyPr/>
          <a:lstStyle/>
          <a:p>
            <a:endParaRPr lang="en-US"/>
          </a:p>
        </p:txBody>
      </p:sp>
      <p:sp>
        <p:nvSpPr>
          <p:cNvPr id="119818" name="Freeform 10"/>
          <p:cNvSpPr>
            <a:spLocks/>
          </p:cNvSpPr>
          <p:nvPr/>
        </p:nvSpPr>
        <p:spPr bwMode="auto">
          <a:xfrm>
            <a:off x="1447800" y="2870200"/>
            <a:ext cx="5638800" cy="2463800"/>
          </a:xfrm>
          <a:custGeom>
            <a:avLst/>
            <a:gdLst/>
            <a:ahLst/>
            <a:cxnLst>
              <a:cxn ang="0">
                <a:pos x="0" y="1552"/>
              </a:cxn>
              <a:cxn ang="0">
                <a:pos x="624" y="64"/>
              </a:cxn>
              <a:cxn ang="0">
                <a:pos x="1392" y="1168"/>
              </a:cxn>
              <a:cxn ang="0">
                <a:pos x="3552" y="1552"/>
              </a:cxn>
            </a:cxnLst>
            <a:rect l="0" t="0" r="r" b="b"/>
            <a:pathLst>
              <a:path w="3552" h="1552">
                <a:moveTo>
                  <a:pt x="0" y="1552"/>
                </a:moveTo>
                <a:cubicBezTo>
                  <a:pt x="196" y="840"/>
                  <a:pt x="392" y="128"/>
                  <a:pt x="624" y="64"/>
                </a:cubicBezTo>
                <a:cubicBezTo>
                  <a:pt x="856" y="0"/>
                  <a:pt x="904" y="920"/>
                  <a:pt x="1392" y="1168"/>
                </a:cubicBezTo>
                <a:cubicBezTo>
                  <a:pt x="1880" y="1416"/>
                  <a:pt x="2716" y="1484"/>
                  <a:pt x="3552" y="1552"/>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Tree>
    <p:extLst>
      <p:ext uri="{BB962C8B-B14F-4D97-AF65-F5344CB8AC3E}">
        <p14:creationId xmlns:p14="http://schemas.microsoft.com/office/powerpoint/2010/main" val="2962819774"/>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normAutofit fontScale="90000"/>
          </a:bodyPr>
          <a:lstStyle/>
          <a:p>
            <a:r>
              <a:rPr lang="en-US" sz="3800"/>
              <a:t>Kurtosis</a:t>
            </a:r>
            <a:br>
              <a:rPr lang="en-US" sz="3800"/>
            </a:br>
            <a:endParaRPr lang="en-US" sz="3800"/>
          </a:p>
        </p:txBody>
      </p:sp>
      <p:sp>
        <p:nvSpPr>
          <p:cNvPr id="120835" name="Rectangle 3"/>
          <p:cNvSpPr>
            <a:spLocks noGrp="1" noChangeArrowheads="1"/>
          </p:cNvSpPr>
          <p:nvPr>
            <p:ph type="body" idx="1"/>
          </p:nvPr>
        </p:nvSpPr>
        <p:spPr/>
        <p:txBody>
          <a:bodyPr/>
          <a:lstStyle/>
          <a:p>
            <a:r>
              <a:rPr lang="en-US"/>
              <a:t>Normal Distribution has a kurtosis of 3</a:t>
            </a:r>
          </a:p>
        </p:txBody>
      </p:sp>
      <p:sp>
        <p:nvSpPr>
          <p:cNvPr id="120836"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p>
        </p:txBody>
      </p:sp>
      <p:sp>
        <p:nvSpPr>
          <p:cNvPr id="120837" name="Freeform 5"/>
          <p:cNvSpPr>
            <a:spLocks/>
          </p:cNvSpPr>
          <p:nvPr/>
        </p:nvSpPr>
        <p:spPr bwMode="auto">
          <a:xfrm>
            <a:off x="1600200" y="2895600"/>
            <a:ext cx="5562600" cy="2438400"/>
          </a:xfrm>
          <a:custGeom>
            <a:avLst/>
            <a:gdLst/>
            <a:ahLst/>
            <a:cxnLst>
              <a:cxn ang="0">
                <a:pos x="0" y="1536"/>
              </a:cxn>
              <a:cxn ang="0">
                <a:pos x="1392" y="0"/>
              </a:cxn>
              <a:cxn ang="0">
                <a:pos x="3504" y="1536"/>
              </a:cxn>
            </a:cxnLst>
            <a:rect l="0" t="0" r="r" b="b"/>
            <a:pathLst>
              <a:path w="3504" h="1536">
                <a:moveTo>
                  <a:pt x="0" y="1536"/>
                </a:moveTo>
                <a:cubicBezTo>
                  <a:pt x="404" y="768"/>
                  <a:pt x="808" y="0"/>
                  <a:pt x="1392" y="0"/>
                </a:cubicBezTo>
                <a:cubicBezTo>
                  <a:pt x="1976" y="0"/>
                  <a:pt x="2740" y="768"/>
                  <a:pt x="3504" y="1536"/>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120839" name="Line 7"/>
          <p:cNvSpPr>
            <a:spLocks noChangeShapeType="1"/>
          </p:cNvSpPr>
          <p:nvPr/>
        </p:nvSpPr>
        <p:spPr bwMode="auto">
          <a:xfrm>
            <a:off x="1752600" y="5105400"/>
            <a:ext cx="0" cy="228600"/>
          </a:xfrm>
          <a:prstGeom prst="line">
            <a:avLst/>
          </a:prstGeom>
          <a:noFill/>
          <a:ln w="28575">
            <a:solidFill>
              <a:srgbClr val="FF0000"/>
            </a:solidFill>
            <a:round/>
            <a:headEnd type="triangle" w="sm" len="sm"/>
            <a:tailEnd type="triangle" w="sm" len="sm"/>
          </a:ln>
          <a:effectLst/>
        </p:spPr>
        <p:txBody>
          <a:bodyPr/>
          <a:lstStyle/>
          <a:p>
            <a:endParaRPr lang="en-US"/>
          </a:p>
        </p:txBody>
      </p:sp>
      <p:sp>
        <p:nvSpPr>
          <p:cNvPr id="120840" name="Line 8"/>
          <p:cNvSpPr>
            <a:spLocks noChangeShapeType="1"/>
          </p:cNvSpPr>
          <p:nvPr/>
        </p:nvSpPr>
        <p:spPr bwMode="auto">
          <a:xfrm>
            <a:off x="6934200" y="5105400"/>
            <a:ext cx="0" cy="228600"/>
          </a:xfrm>
          <a:prstGeom prst="line">
            <a:avLst/>
          </a:prstGeom>
          <a:noFill/>
          <a:ln w="28575">
            <a:solidFill>
              <a:srgbClr val="FF0000"/>
            </a:solidFill>
            <a:round/>
            <a:headEnd type="triangle" w="sm" len="sm"/>
            <a:tailEnd type="triangle" w="sm" len="sm"/>
          </a:ln>
          <a:effectLst/>
        </p:spPr>
        <p:txBody>
          <a:bodyPr/>
          <a:lstStyle/>
          <a:p>
            <a:endParaRPr lang="en-US"/>
          </a:p>
        </p:txBody>
      </p:sp>
    </p:spTree>
    <p:extLst>
      <p:ext uri="{BB962C8B-B14F-4D97-AF65-F5344CB8AC3E}">
        <p14:creationId xmlns:p14="http://schemas.microsoft.com/office/powerpoint/2010/main" val="734087704"/>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pPr marL="800100" indent="-800100"/>
            <a:r>
              <a:rPr lang="en-US" dirty="0"/>
              <a:t>Measures of </a:t>
            </a:r>
            <a:r>
              <a:rPr lang="en-US" dirty="0" smtClean="0"/>
              <a:t>Dependence</a:t>
            </a:r>
            <a:endParaRPr lang="en-US" dirty="0"/>
          </a:p>
        </p:txBody>
      </p:sp>
      <p:sp>
        <p:nvSpPr>
          <p:cNvPr id="132099" name="Rectangle 3"/>
          <p:cNvSpPr>
            <a:spLocks noGrp="1" noChangeArrowheads="1"/>
          </p:cNvSpPr>
          <p:nvPr>
            <p:ph type="body" idx="1"/>
          </p:nvPr>
        </p:nvSpPr>
        <p:spPr>
          <a:xfrm>
            <a:off x="381000" y="1676400"/>
            <a:ext cx="8382000" cy="443198"/>
          </a:xfrm>
        </p:spPr>
        <p:txBody>
          <a:bodyPr/>
          <a:lstStyle/>
          <a:p>
            <a:pPr marL="0" indent="0">
              <a:buNone/>
            </a:pPr>
            <a:r>
              <a:rPr lang="en-US" dirty="0"/>
              <a:t>What is a Measure of </a:t>
            </a:r>
            <a:r>
              <a:rPr lang="en-US" dirty="0" smtClean="0"/>
              <a:t>Dependence?</a:t>
            </a:r>
            <a:endParaRPr lang="en-US" dirty="0"/>
          </a:p>
        </p:txBody>
      </p:sp>
      <p:sp>
        <p:nvSpPr>
          <p:cNvPr id="132100" name="Freeform 4"/>
          <p:cNvSpPr>
            <a:spLocks/>
          </p:cNvSpPr>
          <p:nvPr/>
        </p:nvSpPr>
        <p:spPr bwMode="auto">
          <a:xfrm>
            <a:off x="914400" y="2641600"/>
            <a:ext cx="7620000" cy="2552700"/>
          </a:xfrm>
          <a:custGeom>
            <a:avLst/>
            <a:gdLst/>
            <a:ahLst/>
            <a:cxnLst>
              <a:cxn ang="0">
                <a:pos x="0" y="1168"/>
              </a:cxn>
              <a:cxn ang="0">
                <a:pos x="672" y="304"/>
              </a:cxn>
              <a:cxn ang="0">
                <a:pos x="1440" y="1024"/>
              </a:cxn>
              <a:cxn ang="0">
                <a:pos x="2304" y="448"/>
              </a:cxn>
              <a:cxn ang="0">
                <a:pos x="3072" y="1024"/>
              </a:cxn>
              <a:cxn ang="0">
                <a:pos x="3552" y="64"/>
              </a:cxn>
              <a:cxn ang="0">
                <a:pos x="4560" y="1408"/>
              </a:cxn>
              <a:cxn ang="0">
                <a:pos x="4800" y="1264"/>
              </a:cxn>
            </a:cxnLst>
            <a:rect l="0" t="0" r="r" b="b"/>
            <a:pathLst>
              <a:path w="4800" h="1608">
                <a:moveTo>
                  <a:pt x="0" y="1168"/>
                </a:moveTo>
                <a:cubicBezTo>
                  <a:pt x="216" y="748"/>
                  <a:pt x="432" y="328"/>
                  <a:pt x="672" y="304"/>
                </a:cubicBezTo>
                <a:cubicBezTo>
                  <a:pt x="912" y="280"/>
                  <a:pt x="1168" y="1000"/>
                  <a:pt x="1440" y="1024"/>
                </a:cubicBezTo>
                <a:cubicBezTo>
                  <a:pt x="1712" y="1048"/>
                  <a:pt x="2032" y="448"/>
                  <a:pt x="2304" y="448"/>
                </a:cubicBezTo>
                <a:cubicBezTo>
                  <a:pt x="2576" y="448"/>
                  <a:pt x="2864" y="1088"/>
                  <a:pt x="3072" y="1024"/>
                </a:cubicBezTo>
                <a:cubicBezTo>
                  <a:pt x="3280" y="960"/>
                  <a:pt x="3304" y="0"/>
                  <a:pt x="3552" y="64"/>
                </a:cubicBezTo>
                <a:cubicBezTo>
                  <a:pt x="3800" y="128"/>
                  <a:pt x="4352" y="1208"/>
                  <a:pt x="4560" y="1408"/>
                </a:cubicBezTo>
                <a:cubicBezTo>
                  <a:pt x="4768" y="1608"/>
                  <a:pt x="4784" y="1436"/>
                  <a:pt x="4800" y="1264"/>
                </a:cubicBezTo>
              </a:path>
            </a:pathLst>
          </a:custGeom>
          <a:noFill/>
          <a:ln w="28575" cap="flat" cmpd="sng">
            <a:solidFill>
              <a:srgbClr val="FF0000"/>
            </a:solidFill>
            <a:prstDash val="solid"/>
            <a:round/>
            <a:headEnd type="none" w="sm" len="sm"/>
            <a:tailEnd type="none" w="sm" len="sm"/>
          </a:ln>
          <a:effectLst/>
        </p:spPr>
        <p:txBody>
          <a:bodyPr/>
          <a:lstStyle/>
          <a:p>
            <a:endParaRPr lang="en-US"/>
          </a:p>
        </p:txBody>
      </p:sp>
      <p:sp>
        <p:nvSpPr>
          <p:cNvPr id="132102" name="Freeform 6"/>
          <p:cNvSpPr>
            <a:spLocks/>
          </p:cNvSpPr>
          <p:nvPr/>
        </p:nvSpPr>
        <p:spPr bwMode="auto">
          <a:xfrm>
            <a:off x="1066800" y="2667000"/>
            <a:ext cx="7162800" cy="3149600"/>
          </a:xfrm>
          <a:custGeom>
            <a:avLst/>
            <a:gdLst/>
            <a:ahLst/>
            <a:cxnLst>
              <a:cxn ang="0">
                <a:pos x="0" y="1152"/>
              </a:cxn>
              <a:cxn ang="0">
                <a:pos x="288" y="192"/>
              </a:cxn>
              <a:cxn ang="0">
                <a:pos x="1200" y="1968"/>
              </a:cxn>
              <a:cxn ang="0">
                <a:pos x="2784" y="288"/>
              </a:cxn>
              <a:cxn ang="0">
                <a:pos x="3648" y="1056"/>
              </a:cxn>
              <a:cxn ang="0">
                <a:pos x="4512" y="0"/>
              </a:cxn>
            </a:cxnLst>
            <a:rect l="0" t="0" r="r" b="b"/>
            <a:pathLst>
              <a:path w="4512" h="1984">
                <a:moveTo>
                  <a:pt x="0" y="1152"/>
                </a:moveTo>
                <a:cubicBezTo>
                  <a:pt x="44" y="604"/>
                  <a:pt x="88" y="56"/>
                  <a:pt x="288" y="192"/>
                </a:cubicBezTo>
                <a:cubicBezTo>
                  <a:pt x="488" y="328"/>
                  <a:pt x="784" y="1952"/>
                  <a:pt x="1200" y="1968"/>
                </a:cubicBezTo>
                <a:cubicBezTo>
                  <a:pt x="1616" y="1984"/>
                  <a:pt x="2376" y="440"/>
                  <a:pt x="2784" y="288"/>
                </a:cubicBezTo>
                <a:cubicBezTo>
                  <a:pt x="3192" y="136"/>
                  <a:pt x="3360" y="1104"/>
                  <a:pt x="3648" y="1056"/>
                </a:cubicBezTo>
                <a:cubicBezTo>
                  <a:pt x="3936" y="1008"/>
                  <a:pt x="4224" y="504"/>
                  <a:pt x="4512" y="0"/>
                </a:cubicBezTo>
              </a:path>
            </a:pathLst>
          </a:custGeom>
          <a:noFill/>
          <a:ln w="28575" cap="flat" cmpd="sng">
            <a:solidFill>
              <a:srgbClr val="0000FF"/>
            </a:solidFill>
            <a:prstDash val="solid"/>
            <a:round/>
            <a:headEnd type="none" w="sm" len="sm"/>
            <a:tailEnd type="none" w="sm" len="sm"/>
          </a:ln>
          <a:effectLst/>
        </p:spPr>
        <p:txBody>
          <a:bodyPr/>
          <a:lstStyle/>
          <a:p>
            <a:endParaRPr lang="en-US"/>
          </a:p>
        </p:txBody>
      </p:sp>
    </p:spTree>
    <p:extLst>
      <p:ext uri="{BB962C8B-B14F-4D97-AF65-F5344CB8AC3E}">
        <p14:creationId xmlns:p14="http://schemas.microsoft.com/office/powerpoint/2010/main" val="291160752"/>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pPr marL="800100" indent="-800100"/>
            <a:r>
              <a:rPr lang="en-US"/>
              <a:t>Covariance</a:t>
            </a:r>
          </a:p>
        </p:txBody>
      </p:sp>
      <p:sp>
        <p:nvSpPr>
          <p:cNvPr id="134147" name="Rectangle 3"/>
          <p:cNvSpPr>
            <a:spLocks noGrp="1" noChangeArrowheads="1"/>
          </p:cNvSpPr>
          <p:nvPr>
            <p:ph type="body" idx="1"/>
          </p:nvPr>
        </p:nvSpPr>
        <p:spPr>
          <a:xfrm>
            <a:off x="381000" y="1676400"/>
            <a:ext cx="8382000" cy="4419600"/>
          </a:xfrm>
        </p:spPr>
        <p:txBody>
          <a:bodyPr>
            <a:normAutofit/>
          </a:bodyPr>
          <a:lstStyle/>
          <a:p>
            <a:pPr marL="609600" indent="-609600"/>
            <a:r>
              <a:rPr lang="en-US" dirty="0"/>
              <a:t>Covariance (</a:t>
            </a:r>
            <a:r>
              <a:rPr lang="en-US" dirty="0" err="1" smtClean="0">
                <a:latin typeface="Symbol" pitchFamily="18" charset="2"/>
              </a:rPr>
              <a:t>s</a:t>
            </a:r>
            <a:r>
              <a:rPr lang="en-US" baseline="-25000" dirty="0" err="1" smtClean="0"/>
              <a:t>X,Y</a:t>
            </a:r>
            <a:r>
              <a:rPr lang="en-US" dirty="0" smtClean="0"/>
              <a:t>)</a:t>
            </a:r>
          </a:p>
          <a:p>
            <a:pPr marL="609600" indent="-609600"/>
            <a:r>
              <a:rPr lang="en-US" dirty="0" smtClean="0"/>
              <a:t>Applications</a:t>
            </a:r>
            <a:endParaRPr lang="en-US" dirty="0"/>
          </a:p>
          <a:p>
            <a:pPr marL="609600" indent="-609600"/>
            <a:r>
              <a:rPr lang="en-US" dirty="0" smtClean="0"/>
              <a:t>Calculation:</a:t>
            </a:r>
          </a:p>
          <a:p>
            <a:pPr marL="609600" indent="-609600"/>
            <a:endParaRPr lang="en-US" dirty="0" smtClean="0"/>
          </a:p>
          <a:p>
            <a:pPr marL="609600" indent="-609600"/>
            <a:endParaRPr lang="en-US" dirty="0"/>
          </a:p>
          <a:p>
            <a:pPr marL="609600" indent="-609600"/>
            <a:endParaRPr lang="en-US" dirty="0" smtClean="0"/>
          </a:p>
          <a:p>
            <a:pPr marL="609600" indent="-609600"/>
            <a:endParaRPr lang="en-US" dirty="0"/>
          </a:p>
          <a:p>
            <a:pPr marL="1009650" lvl="1" indent="-609600"/>
            <a:r>
              <a:rPr lang="en-US" dirty="0" smtClean="0"/>
              <a:t>Variance versus Covariance</a:t>
            </a:r>
            <a:endParaRPr lang="en-US" dirty="0"/>
          </a:p>
        </p:txBody>
      </p:sp>
      <p:sp>
        <p:nvSpPr>
          <p:cNvPr id="134150" name="Rectangle 6"/>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34149" name="Object 5"/>
          <p:cNvGraphicFramePr>
            <a:graphicFrameLocks noChangeAspect="1"/>
          </p:cNvGraphicFramePr>
          <p:nvPr>
            <p:extLst>
              <p:ext uri="{D42A27DB-BD31-4B8C-83A1-F6EECF244321}">
                <p14:modId xmlns:p14="http://schemas.microsoft.com/office/powerpoint/2010/main" val="4199007894"/>
              </p:ext>
            </p:extLst>
          </p:nvPr>
        </p:nvGraphicFramePr>
        <p:xfrm>
          <a:off x="4025900" y="2088967"/>
          <a:ext cx="4224338" cy="1558925"/>
        </p:xfrm>
        <a:graphic>
          <a:graphicData uri="http://schemas.openxmlformats.org/presentationml/2006/ole">
            <mc:AlternateContent xmlns:mc="http://schemas.openxmlformats.org/markup-compatibility/2006">
              <mc:Choice xmlns:v="urn:schemas-microsoft-com:vml" Requires="v">
                <p:oleObj spid="_x0000_s9236" name="Equation" r:id="rId4" imgW="1650960" imgH="609480" progId="Equation.DSMT4">
                  <p:embed/>
                </p:oleObj>
              </mc:Choice>
              <mc:Fallback>
                <p:oleObj name="Equation" r:id="rId4" imgW="1650960" imgH="609480" progId="Equation.DSMT4">
                  <p:embed/>
                  <p:pic>
                    <p:nvPicPr>
                      <p:cNvPr id="0" name=""/>
                      <p:cNvPicPr>
                        <a:picLocks noChangeAspect="1" noChangeArrowheads="1"/>
                      </p:cNvPicPr>
                      <p:nvPr/>
                    </p:nvPicPr>
                    <p:blipFill>
                      <a:blip r:embed="rId5"/>
                      <a:srcRect/>
                      <a:stretch>
                        <a:fillRect/>
                      </a:stretch>
                    </p:blipFill>
                    <p:spPr bwMode="auto">
                      <a:xfrm>
                        <a:off x="4025900" y="2088967"/>
                        <a:ext cx="4224338" cy="1558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17109202"/>
              </p:ext>
            </p:extLst>
          </p:nvPr>
        </p:nvGraphicFramePr>
        <p:xfrm>
          <a:off x="5611812" y="3886200"/>
          <a:ext cx="3151188" cy="1123950"/>
        </p:xfrm>
        <a:graphic>
          <a:graphicData uri="http://schemas.openxmlformats.org/presentationml/2006/ole">
            <mc:AlternateContent xmlns:mc="http://schemas.openxmlformats.org/markup-compatibility/2006">
              <mc:Choice xmlns:v="urn:schemas-microsoft-com:vml" Requires="v">
                <p:oleObj spid="_x0000_s9237" name="Equation" r:id="rId6" imgW="2501640" imgH="888840" progId="Equation.DSMT4">
                  <p:embed/>
                </p:oleObj>
              </mc:Choice>
              <mc:Fallback>
                <p:oleObj name="Equation" r:id="rId6" imgW="2501640" imgH="888840" progId="Equation.DSMT4">
                  <p:embed/>
                  <p:pic>
                    <p:nvPicPr>
                      <p:cNvPr id="0" name=""/>
                      <p:cNvPicPr>
                        <a:picLocks noChangeAspect="1" noChangeArrowheads="1"/>
                      </p:cNvPicPr>
                      <p:nvPr/>
                    </p:nvPicPr>
                    <p:blipFill>
                      <a:blip r:embed="rId7"/>
                      <a:srcRect/>
                      <a:stretch>
                        <a:fillRect/>
                      </a:stretch>
                    </p:blipFill>
                    <p:spPr bwMode="auto">
                      <a:xfrm>
                        <a:off x="5611812" y="3886200"/>
                        <a:ext cx="3151188"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5190669"/>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pPr marL="800100" indent="-800100"/>
            <a:r>
              <a:rPr lang="en-US"/>
              <a:t>Covariance</a:t>
            </a:r>
          </a:p>
        </p:txBody>
      </p:sp>
      <p:sp>
        <p:nvSpPr>
          <p:cNvPr id="135171" name="Rectangle 3"/>
          <p:cNvSpPr>
            <a:spLocks noGrp="1" noChangeArrowheads="1"/>
          </p:cNvSpPr>
          <p:nvPr>
            <p:ph type="body" sz="half" idx="1"/>
          </p:nvPr>
        </p:nvSpPr>
        <p:spPr>
          <a:xfrm>
            <a:off x="609600" y="1600200"/>
            <a:ext cx="7467600" cy="4031873"/>
          </a:xfrm>
        </p:spPr>
        <p:txBody>
          <a:bodyPr/>
          <a:lstStyle/>
          <a:p>
            <a:pPr marL="609600" indent="-609600"/>
            <a:r>
              <a:rPr lang="en-US" dirty="0"/>
              <a:t>Calculating </a:t>
            </a:r>
            <a:r>
              <a:rPr lang="en-US" dirty="0" smtClean="0"/>
              <a:t>Covariance</a:t>
            </a:r>
          </a:p>
          <a:p>
            <a:pPr marL="609600" indent="-609600"/>
            <a:endParaRPr lang="en-US" dirty="0" smtClean="0"/>
          </a:p>
          <a:p>
            <a:pPr marL="609600" indent="-609600"/>
            <a:endParaRPr lang="en-US" dirty="0" smtClean="0"/>
          </a:p>
          <a:p>
            <a:pPr marL="609600" indent="-609600"/>
            <a:endParaRPr lang="en-US" dirty="0" smtClean="0"/>
          </a:p>
          <a:p>
            <a:pPr marL="609600" indent="-609600"/>
            <a:endParaRPr lang="en-US" dirty="0" smtClean="0"/>
          </a:p>
          <a:p>
            <a:pPr marL="609600" indent="-609600"/>
            <a:endParaRPr lang="en-US" dirty="0" smtClean="0"/>
          </a:p>
          <a:p>
            <a:pPr marL="609600" indent="-609600"/>
            <a:endParaRPr lang="en-US" dirty="0" smtClean="0"/>
          </a:p>
          <a:p>
            <a:pPr marL="400050" lvl="1" indent="0">
              <a:buNone/>
            </a:pPr>
            <a:r>
              <a:rPr lang="en-US" sz="2000" dirty="0" smtClean="0"/>
              <a:t>	Note: Unit Dependence</a:t>
            </a:r>
            <a:endParaRPr lang="en-US" sz="2000" dirty="0"/>
          </a:p>
        </p:txBody>
      </p:sp>
      <p:graphicFrame>
        <p:nvGraphicFramePr>
          <p:cNvPr id="135175" name="Object 7"/>
          <p:cNvGraphicFramePr>
            <a:graphicFrameLocks noGrp="1" noChangeAspect="1"/>
          </p:cNvGraphicFramePr>
          <p:nvPr>
            <p:ph sz="half" idx="2"/>
            <p:extLst>
              <p:ext uri="{D42A27DB-BD31-4B8C-83A1-F6EECF244321}">
                <p14:modId xmlns:p14="http://schemas.microsoft.com/office/powerpoint/2010/main" val="1130538954"/>
              </p:ext>
            </p:extLst>
          </p:nvPr>
        </p:nvGraphicFramePr>
        <p:xfrm>
          <a:off x="1394120" y="2362200"/>
          <a:ext cx="6828568" cy="2587625"/>
        </p:xfrm>
        <a:graphic>
          <a:graphicData uri="http://schemas.openxmlformats.org/presentationml/2006/ole">
            <mc:AlternateContent xmlns:mc="http://schemas.openxmlformats.org/markup-compatibility/2006">
              <mc:Choice xmlns:v="urn:schemas-microsoft-com:vml" Requires="v">
                <p:oleObj spid="_x0000_s10251" name="Equation" r:id="rId4" imgW="3619440" imgH="1371600" progId="Equation.DSMT4">
                  <p:embed/>
                </p:oleObj>
              </mc:Choice>
              <mc:Fallback>
                <p:oleObj name="Equation" r:id="rId4" imgW="3619440" imgH="1371600" progId="Equation.DSMT4">
                  <p:embed/>
                  <p:pic>
                    <p:nvPicPr>
                      <p:cNvPr id="0" name=""/>
                      <p:cNvPicPr>
                        <a:picLocks noChangeAspect="1" noChangeArrowheads="1"/>
                      </p:cNvPicPr>
                      <p:nvPr/>
                    </p:nvPicPr>
                    <p:blipFill>
                      <a:blip r:embed="rId5"/>
                      <a:srcRect/>
                      <a:stretch>
                        <a:fillRect/>
                      </a:stretch>
                    </p:blipFill>
                    <p:spPr bwMode="auto">
                      <a:xfrm>
                        <a:off x="1394120" y="2362200"/>
                        <a:ext cx="6828568" cy="2587625"/>
                      </a:xfrm>
                      <a:prstGeom prst="rect">
                        <a:avLst/>
                      </a:prstGeom>
                      <a:noFill/>
                      <a:extLst/>
                    </p:spPr>
                  </p:pic>
                </p:oleObj>
              </mc:Fallback>
            </mc:AlternateContent>
          </a:graphicData>
        </a:graphic>
      </p:graphicFrame>
    </p:spTree>
    <p:extLst>
      <p:ext uri="{BB962C8B-B14F-4D97-AF65-F5344CB8AC3E}">
        <p14:creationId xmlns:p14="http://schemas.microsoft.com/office/powerpoint/2010/main" val="39628150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t>Correlation </a:t>
            </a:r>
          </a:p>
        </p:txBody>
      </p:sp>
      <p:sp>
        <p:nvSpPr>
          <p:cNvPr id="137219" name="Rectangle 3"/>
          <p:cNvSpPr>
            <a:spLocks noGrp="1" noChangeArrowheads="1"/>
          </p:cNvSpPr>
          <p:nvPr>
            <p:ph type="body" idx="1"/>
          </p:nvPr>
        </p:nvSpPr>
        <p:spPr>
          <a:xfrm>
            <a:off x="381000" y="1676400"/>
            <a:ext cx="8382000" cy="4191000"/>
          </a:xfrm>
        </p:spPr>
        <p:txBody>
          <a:bodyPr>
            <a:normAutofit/>
          </a:bodyPr>
          <a:lstStyle/>
          <a:p>
            <a:r>
              <a:rPr lang="en-US" dirty="0"/>
              <a:t>Correlation (</a:t>
            </a:r>
            <a:r>
              <a:rPr lang="en-US" dirty="0" err="1" smtClean="0">
                <a:latin typeface="Symbol" pitchFamily="18" charset="2"/>
              </a:rPr>
              <a:t>r</a:t>
            </a:r>
            <a:r>
              <a:rPr lang="en-US" baseline="-25000" dirty="0" err="1" smtClean="0"/>
              <a:t>X,Y</a:t>
            </a:r>
            <a:r>
              <a:rPr lang="en-US" dirty="0" smtClean="0"/>
              <a:t>)</a:t>
            </a:r>
          </a:p>
          <a:p>
            <a:r>
              <a:rPr lang="en-US" dirty="0" smtClean="0"/>
              <a:t>Applications</a:t>
            </a:r>
            <a:endParaRPr lang="en-US" dirty="0"/>
          </a:p>
          <a:p>
            <a:r>
              <a:rPr lang="en-US" dirty="0" smtClean="0"/>
              <a:t>Calculation:</a:t>
            </a:r>
          </a:p>
          <a:p>
            <a:pPr marL="609600" indent="-609600"/>
            <a:endParaRPr lang="en-US" dirty="0" smtClean="0"/>
          </a:p>
          <a:p>
            <a:pPr marL="609600" indent="-609600"/>
            <a:endParaRPr lang="en-US" dirty="0"/>
          </a:p>
          <a:p>
            <a:pPr marL="609600" indent="-609600"/>
            <a:endParaRPr lang="en-US" dirty="0" smtClean="0"/>
          </a:p>
          <a:p>
            <a:pPr marL="609600" indent="-609600"/>
            <a:endParaRPr lang="en-US" dirty="0"/>
          </a:p>
          <a:p>
            <a:pPr marL="1009650" lvl="1" indent="-609600"/>
            <a:r>
              <a:rPr lang="en-US" dirty="0" smtClean="0"/>
              <a:t>Range: -1 &lt; </a:t>
            </a:r>
            <a:r>
              <a:rPr lang="en-US" dirty="0" smtClean="0">
                <a:latin typeface="Symbol" pitchFamily="18" charset="2"/>
              </a:rPr>
              <a:t>r</a:t>
            </a:r>
            <a:r>
              <a:rPr lang="en-US" dirty="0" smtClean="0"/>
              <a:t> &lt;1</a:t>
            </a:r>
          </a:p>
          <a:p>
            <a:pPr>
              <a:buNone/>
            </a:pPr>
            <a:endParaRPr lang="en-US" dirty="0"/>
          </a:p>
        </p:txBody>
      </p:sp>
      <p:sp>
        <p:nvSpPr>
          <p:cNvPr id="137221" name="Rectangle 5"/>
          <p:cNvSpPr>
            <a:spLocks noChangeArrowheads="1"/>
          </p:cNvSpPr>
          <p:nvPr/>
        </p:nvSpPr>
        <p:spPr bwMode="auto">
          <a:xfrm>
            <a:off x="0" y="32004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137220" name="Object 4"/>
          <p:cNvGraphicFramePr>
            <a:graphicFrameLocks noChangeAspect="1"/>
          </p:cNvGraphicFramePr>
          <p:nvPr>
            <p:extLst>
              <p:ext uri="{D42A27DB-BD31-4B8C-83A1-F6EECF244321}">
                <p14:modId xmlns:p14="http://schemas.microsoft.com/office/powerpoint/2010/main" val="1638644745"/>
              </p:ext>
            </p:extLst>
          </p:nvPr>
        </p:nvGraphicFramePr>
        <p:xfrm>
          <a:off x="4191000" y="2362200"/>
          <a:ext cx="2347912" cy="1247775"/>
        </p:xfrm>
        <a:graphic>
          <a:graphicData uri="http://schemas.openxmlformats.org/presentationml/2006/ole">
            <mc:AlternateContent xmlns:mc="http://schemas.openxmlformats.org/markup-compatibility/2006">
              <mc:Choice xmlns:v="urn:schemas-microsoft-com:vml" Requires="v">
                <p:oleObj spid="_x0000_s11286" name="Equation" r:id="rId4" imgW="863280" imgH="457200" progId="Equation.DSMT4">
                  <p:embed/>
                </p:oleObj>
              </mc:Choice>
              <mc:Fallback>
                <p:oleObj name="Equation" r:id="rId4" imgW="863280" imgH="457200" progId="Equation.DSMT4">
                  <p:embed/>
                  <p:pic>
                    <p:nvPicPr>
                      <p:cNvPr id="0" name=""/>
                      <p:cNvPicPr>
                        <a:picLocks noChangeAspect="1" noChangeArrowheads="1"/>
                      </p:cNvPicPr>
                      <p:nvPr/>
                    </p:nvPicPr>
                    <p:blipFill>
                      <a:blip r:embed="rId5"/>
                      <a:srcRect/>
                      <a:stretch>
                        <a:fillRect/>
                      </a:stretch>
                    </p:blipFill>
                    <p:spPr bwMode="auto">
                      <a:xfrm>
                        <a:off x="4191000" y="2362200"/>
                        <a:ext cx="2347912" cy="124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600661539"/>
              </p:ext>
            </p:extLst>
          </p:nvPr>
        </p:nvGraphicFramePr>
        <p:xfrm>
          <a:off x="5105400" y="4089302"/>
          <a:ext cx="3151188" cy="900113"/>
        </p:xfrm>
        <a:graphic>
          <a:graphicData uri="http://schemas.openxmlformats.org/presentationml/2006/ole">
            <mc:AlternateContent xmlns:mc="http://schemas.openxmlformats.org/markup-compatibility/2006">
              <mc:Choice xmlns:v="urn:schemas-microsoft-com:vml" Requires="v">
                <p:oleObj spid="_x0000_s11287" name="Equation" r:id="rId6" imgW="2501640" imgH="711000" progId="Equation.DSMT4">
                  <p:embed/>
                </p:oleObj>
              </mc:Choice>
              <mc:Fallback>
                <p:oleObj name="Equation" r:id="rId6" imgW="2501640" imgH="711000" progId="Equation.DSMT4">
                  <p:embed/>
                  <p:pic>
                    <p:nvPicPr>
                      <p:cNvPr id="0" name=""/>
                      <p:cNvPicPr>
                        <a:picLocks noChangeAspect="1" noChangeArrowheads="1"/>
                      </p:cNvPicPr>
                      <p:nvPr/>
                    </p:nvPicPr>
                    <p:blipFill>
                      <a:blip r:embed="rId7"/>
                      <a:srcRect/>
                      <a:stretch>
                        <a:fillRect/>
                      </a:stretch>
                    </p:blipFill>
                    <p:spPr bwMode="auto">
                      <a:xfrm>
                        <a:off x="5105400" y="4089302"/>
                        <a:ext cx="3151188"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922219"/>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Correlation </a:t>
            </a:r>
          </a:p>
        </p:txBody>
      </p:sp>
      <p:sp>
        <p:nvSpPr>
          <p:cNvPr id="138243" name="Rectangle 3"/>
          <p:cNvSpPr>
            <a:spLocks noGrp="1" noChangeArrowheads="1"/>
          </p:cNvSpPr>
          <p:nvPr>
            <p:ph type="body" sz="half" idx="1"/>
          </p:nvPr>
        </p:nvSpPr>
        <p:spPr>
          <a:xfrm>
            <a:off x="609600" y="1143000"/>
            <a:ext cx="7543800" cy="4876800"/>
          </a:xfrm>
        </p:spPr>
        <p:txBody>
          <a:bodyPr/>
          <a:lstStyle/>
          <a:p>
            <a:r>
              <a:rPr lang="en-US" sz="2800" dirty="0"/>
              <a:t>Calculating Correlation </a:t>
            </a:r>
          </a:p>
        </p:txBody>
      </p:sp>
      <p:graphicFrame>
        <p:nvGraphicFramePr>
          <p:cNvPr id="138244" name="Object 4"/>
          <p:cNvGraphicFramePr>
            <a:graphicFrameLocks noGrp="1" noChangeAspect="1"/>
          </p:cNvGraphicFramePr>
          <p:nvPr>
            <p:ph sz="half" idx="2"/>
            <p:extLst>
              <p:ext uri="{D42A27DB-BD31-4B8C-83A1-F6EECF244321}">
                <p14:modId xmlns:p14="http://schemas.microsoft.com/office/powerpoint/2010/main" val="2733407646"/>
              </p:ext>
            </p:extLst>
          </p:nvPr>
        </p:nvGraphicFramePr>
        <p:xfrm>
          <a:off x="1143000" y="1744662"/>
          <a:ext cx="2743200" cy="625475"/>
        </p:xfrm>
        <a:graphic>
          <a:graphicData uri="http://schemas.openxmlformats.org/presentationml/2006/ole">
            <mc:AlternateContent xmlns:mc="http://schemas.openxmlformats.org/markup-compatibility/2006">
              <mc:Choice xmlns:v="urn:schemas-microsoft-com:vml" Requires="v">
                <p:oleObj spid="_x0000_s12300" name="Equation" r:id="rId4" imgW="1726920" imgH="393480" progId="Equation.DSMT4">
                  <p:embed/>
                </p:oleObj>
              </mc:Choice>
              <mc:Fallback>
                <p:oleObj name="Equation" r:id="rId4" imgW="1726920" imgH="393480" progId="Equation.DSMT4">
                  <p:embed/>
                  <p:pic>
                    <p:nvPicPr>
                      <p:cNvPr id="0" name=""/>
                      <p:cNvPicPr>
                        <a:picLocks noChangeAspect="1" noChangeArrowheads="1"/>
                      </p:cNvPicPr>
                      <p:nvPr/>
                    </p:nvPicPr>
                    <p:blipFill>
                      <a:blip r:embed="rId5"/>
                      <a:srcRect/>
                      <a:stretch>
                        <a:fillRect/>
                      </a:stretch>
                    </p:blipFill>
                    <p:spPr bwMode="auto">
                      <a:xfrm>
                        <a:off x="1143000" y="1744662"/>
                        <a:ext cx="2743200" cy="625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38246" name="Picture 6"/>
          <p:cNvPicPr>
            <a:picLocks noChangeAspect="1" noChangeArrowheads="1"/>
          </p:cNvPicPr>
          <p:nvPr/>
        </p:nvPicPr>
        <p:blipFill>
          <a:blip r:embed="rId6" cstate="print"/>
          <a:srcRect/>
          <a:stretch>
            <a:fillRect/>
          </a:stretch>
        </p:blipFill>
        <p:spPr bwMode="auto">
          <a:xfrm>
            <a:off x="2438400" y="2819400"/>
            <a:ext cx="4038600" cy="2799748"/>
          </a:xfrm>
          <a:prstGeom prst="rect">
            <a:avLst/>
          </a:prstGeom>
          <a:noFill/>
          <a:ln w="12700">
            <a:noFill/>
            <a:miter lim="800000"/>
            <a:headEnd type="none" w="sm" len="sm"/>
            <a:tailEnd type="none" w="sm" len="sm"/>
          </a:ln>
          <a:effectLst/>
        </p:spPr>
      </p:pic>
    </p:spTree>
    <p:extLst>
      <p:ext uri="{BB962C8B-B14F-4D97-AF65-F5344CB8AC3E}">
        <p14:creationId xmlns:p14="http://schemas.microsoft.com/office/powerpoint/2010/main" val="13554196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p:txBody>
          <a:bodyPr/>
          <a:lstStyle/>
          <a:p>
            <a:pPr marL="800100" indent="-800100"/>
            <a:r>
              <a:rPr lang="en-US" sz="3800"/>
              <a:t>The Method of Linear Regression</a:t>
            </a:r>
          </a:p>
        </p:txBody>
      </p:sp>
      <p:sp>
        <p:nvSpPr>
          <p:cNvPr id="169987" name="Rectangle 3"/>
          <p:cNvSpPr>
            <a:spLocks noGrp="1" noChangeArrowheads="1"/>
          </p:cNvSpPr>
          <p:nvPr>
            <p:ph type="body" idx="1"/>
          </p:nvPr>
        </p:nvSpPr>
        <p:spPr>
          <a:xfrm>
            <a:off x="381000" y="1676400"/>
            <a:ext cx="8382000" cy="4419600"/>
          </a:xfrm>
        </p:spPr>
        <p:txBody>
          <a:bodyPr>
            <a:normAutofit/>
          </a:bodyPr>
          <a:lstStyle/>
          <a:p>
            <a:r>
              <a:rPr lang="en-US" dirty="0" smtClean="0"/>
              <a:t>Best Linear Fit</a:t>
            </a:r>
            <a:endParaRPr lang="en-US" dirty="0"/>
          </a:p>
          <a:p>
            <a:pPr lvl="1"/>
            <a:endParaRPr lang="en-US" dirty="0" smtClean="0"/>
          </a:p>
          <a:p>
            <a:pPr lvl="1"/>
            <a:r>
              <a:rPr lang="en-US" dirty="0" smtClean="0"/>
              <a:t>BLUE</a:t>
            </a:r>
            <a:endParaRPr lang="en-US" dirty="0"/>
          </a:p>
          <a:p>
            <a:pPr lvl="1"/>
            <a:endParaRPr lang="en-US" dirty="0" smtClean="0"/>
          </a:p>
          <a:p>
            <a:pPr lvl="1"/>
            <a:r>
              <a:rPr lang="en-US" dirty="0" smtClean="0"/>
              <a:t>‘</a:t>
            </a:r>
            <a:r>
              <a:rPr lang="en-US" dirty="0"/>
              <a:t>Least Squares’ Criterion</a:t>
            </a:r>
          </a:p>
          <a:p>
            <a:pPr lvl="1"/>
            <a:endParaRPr lang="en-US" dirty="0" smtClean="0"/>
          </a:p>
          <a:p>
            <a:pPr lvl="1"/>
            <a:r>
              <a:rPr lang="en-US" dirty="0" smtClean="0"/>
              <a:t>Dependent </a:t>
            </a:r>
            <a:r>
              <a:rPr lang="en-US" dirty="0"/>
              <a:t>versus Independent </a:t>
            </a:r>
            <a:r>
              <a:rPr lang="en-US" dirty="0" smtClean="0"/>
              <a:t>Variable</a:t>
            </a:r>
          </a:p>
          <a:p>
            <a:pPr lvl="1"/>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3517248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Minimize the sum of squared differences from the mean</a:t>
            </a:r>
            <a:endParaRPr lang="en-US" dirty="0"/>
          </a:p>
        </p:txBody>
      </p:sp>
      <p:sp>
        <p:nvSpPr>
          <p:cNvPr id="3" name="Title 2"/>
          <p:cNvSpPr>
            <a:spLocks noGrp="1"/>
          </p:cNvSpPr>
          <p:nvPr>
            <p:ph type="title"/>
          </p:nvPr>
        </p:nvSpPr>
        <p:spPr/>
        <p:txBody>
          <a:bodyPr/>
          <a:lstStyle/>
          <a:p>
            <a:r>
              <a:rPr lang="en-US" dirty="0" smtClean="0"/>
              <a:t>Optimization</a:t>
            </a:r>
            <a:endParaRPr lang="en-US" dirty="0"/>
          </a:p>
        </p:txBody>
      </p:sp>
      <p:graphicFrame>
        <p:nvGraphicFramePr>
          <p:cNvPr id="4" name="Object 3"/>
          <p:cNvGraphicFramePr>
            <a:graphicFrameLocks noChangeAspect="1"/>
          </p:cNvGraphicFramePr>
          <p:nvPr/>
        </p:nvGraphicFramePr>
        <p:xfrm>
          <a:off x="1600200" y="3124200"/>
          <a:ext cx="5107459" cy="2362200"/>
        </p:xfrm>
        <a:graphic>
          <a:graphicData uri="http://schemas.openxmlformats.org/presentationml/2006/ole">
            <mc:AlternateContent xmlns:mc="http://schemas.openxmlformats.org/markup-compatibility/2006">
              <mc:Choice xmlns:v="urn:schemas-microsoft-com:vml" Requires="v">
                <p:oleObj spid="_x0000_s13320" name="Equation" r:id="rId4" imgW="1015920" imgH="469800" progId="Equation.DSMT4">
                  <p:embed/>
                </p:oleObj>
              </mc:Choice>
              <mc:Fallback>
                <p:oleObj name="Equation" r:id="rId4" imgW="1015920" imgH="4698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00200" y="3124200"/>
                        <a:ext cx="5107459" cy="2362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 name="Straight Arrow Connector 5"/>
          <p:cNvCxnSpPr/>
          <p:nvPr/>
        </p:nvCxnSpPr>
        <p:spPr>
          <a:xfrm rot="16200000" flipH="1">
            <a:off x="1219200" y="2743200"/>
            <a:ext cx="18288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5400000">
            <a:off x="3048000" y="2667000"/>
            <a:ext cx="1676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6200000" flipH="1">
            <a:off x="5676900" y="2552700"/>
            <a:ext cx="11430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endCxn id="13" idx="1"/>
          </p:cNvCxnSpPr>
          <p:nvPr/>
        </p:nvCxnSpPr>
        <p:spPr>
          <a:xfrm>
            <a:off x="2743200" y="2590800"/>
            <a:ext cx="23622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Left Brace 12"/>
          <p:cNvSpPr/>
          <p:nvPr/>
        </p:nvSpPr>
        <p:spPr>
          <a:xfrm rot="5400000">
            <a:off x="4953000" y="2743200"/>
            <a:ext cx="304800" cy="2133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82911182"/>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a:t>Example: Education versus Income</a:t>
            </a:r>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2018" y="4457700"/>
            <a:ext cx="1447800" cy="381000"/>
          </a:xfrm>
          <a:prstGeom prst="rect">
            <a:avLst/>
          </a:prstGeom>
          <a:noFill/>
        </p:spPr>
        <p:txBody>
          <a:bodyPr wrap="square" rtlCol="0">
            <a:spAutoFit/>
          </a:bodyPr>
          <a:lstStyle/>
          <a:p>
            <a:endParaRPr lang="en-US" dirty="0"/>
          </a:p>
        </p:txBody>
      </p:sp>
      <p:sp>
        <p:nvSpPr>
          <p:cNvPr id="8" name="TextBox 7"/>
          <p:cNvSpPr txBox="1"/>
          <p:nvPr/>
        </p:nvSpPr>
        <p:spPr>
          <a:xfrm>
            <a:off x="6484418" y="5534615"/>
            <a:ext cx="1600200" cy="369332"/>
          </a:xfrm>
          <a:prstGeom prst="rect">
            <a:avLst/>
          </a:prstGeom>
          <a:noFill/>
        </p:spPr>
        <p:txBody>
          <a:bodyPr wrap="square" rtlCol="0">
            <a:spAutoFit/>
          </a:bodyPr>
          <a:lstStyle/>
          <a:p>
            <a:r>
              <a:rPr lang="en-US" dirty="0" smtClean="0">
                <a:latin typeface="Century Gothic" panose="020B0502020202020204" pitchFamily="34" charset="0"/>
              </a:rPr>
              <a:t>Education</a:t>
            </a:r>
            <a:endParaRPr lang="en-US" dirty="0">
              <a:latin typeface="Century Gothic" panose="020B0502020202020204" pitchFamily="34" charset="0"/>
            </a:endParaRPr>
          </a:p>
        </p:txBody>
      </p:sp>
      <p:sp>
        <p:nvSpPr>
          <p:cNvPr id="11" name="TextBox 10"/>
          <p:cNvSpPr txBox="1"/>
          <p:nvPr/>
        </p:nvSpPr>
        <p:spPr>
          <a:xfrm rot="16200000">
            <a:off x="-74616" y="1617127"/>
            <a:ext cx="1600200" cy="369332"/>
          </a:xfrm>
          <a:prstGeom prst="rect">
            <a:avLst/>
          </a:prstGeom>
          <a:noFill/>
        </p:spPr>
        <p:txBody>
          <a:bodyPr wrap="square" rtlCol="0">
            <a:spAutoFit/>
          </a:bodyPr>
          <a:lstStyle/>
          <a:p>
            <a:r>
              <a:rPr lang="en-US" dirty="0" smtClean="0">
                <a:latin typeface="Century Gothic" panose="020B0502020202020204" pitchFamily="34" charset="0"/>
              </a:rPr>
              <a:t>Income</a:t>
            </a:r>
            <a:endParaRPr lang="en-US" dirty="0">
              <a:latin typeface="Century Gothic" panose="020B0502020202020204" pitchFamily="34" charset="0"/>
            </a:endParaRPr>
          </a:p>
        </p:txBody>
      </p:sp>
    </p:spTree>
    <p:extLst>
      <p:ext uri="{BB962C8B-B14F-4D97-AF65-F5344CB8AC3E}">
        <p14:creationId xmlns:p14="http://schemas.microsoft.com/office/powerpoint/2010/main" val="16464755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smtClean="0"/>
              <a:t>Why Statistics?</a:t>
            </a:r>
            <a:endParaRPr lang="en-US" sz="4400" dirty="0"/>
          </a:p>
        </p:txBody>
      </p:sp>
      <p:sp>
        <p:nvSpPr>
          <p:cNvPr id="3" name="Text Placeholder 2"/>
          <p:cNvSpPr>
            <a:spLocks noGrp="1"/>
          </p:cNvSpPr>
          <p:nvPr>
            <p:ph type="body" sz="quarter" idx="10"/>
          </p:nvPr>
        </p:nvSpPr>
        <p:spPr>
          <a:xfrm>
            <a:off x="381000" y="1600200"/>
            <a:ext cx="8382000" cy="3693319"/>
          </a:xfrm>
        </p:spPr>
        <p:txBody>
          <a:bodyPr/>
          <a:lstStyle/>
          <a:p>
            <a:r>
              <a:rPr lang="en-US" dirty="0" smtClean="0"/>
              <a:t>Evaluate the Data and Claims</a:t>
            </a:r>
          </a:p>
          <a:p>
            <a:endParaRPr lang="en-US" dirty="0" smtClean="0"/>
          </a:p>
          <a:p>
            <a:r>
              <a:rPr lang="en-US" dirty="0" smtClean="0"/>
              <a:t>Distinguish Good from Faulty Reasoning</a:t>
            </a:r>
          </a:p>
          <a:p>
            <a:endParaRPr lang="en-US" dirty="0"/>
          </a:p>
          <a:p>
            <a:r>
              <a:rPr lang="en-US" dirty="0" smtClean="0"/>
              <a:t>Forecasting</a:t>
            </a:r>
          </a:p>
          <a:p>
            <a:endParaRPr lang="en-US" dirty="0"/>
          </a:p>
          <a:p>
            <a:r>
              <a:rPr lang="en-US" dirty="0" smtClean="0"/>
              <a:t>Overcome Innate Biases</a:t>
            </a:r>
            <a:endParaRPr lang="en-US" dirty="0"/>
          </a:p>
        </p:txBody>
      </p:sp>
    </p:spTree>
    <p:extLst>
      <p:ext uri="{BB962C8B-B14F-4D97-AF65-F5344CB8AC3E}">
        <p14:creationId xmlns:p14="http://schemas.microsoft.com/office/powerpoint/2010/main" val="1828151780"/>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a:t>Example: Education versus Income</a:t>
            </a:r>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2018" y="4457700"/>
            <a:ext cx="1447800" cy="381000"/>
          </a:xfrm>
          <a:prstGeom prst="rect">
            <a:avLst/>
          </a:prstGeom>
          <a:noFill/>
        </p:spPr>
        <p:txBody>
          <a:bodyPr wrap="square" rtlCol="0">
            <a:spAutoFit/>
          </a:bodyPr>
          <a:lstStyle/>
          <a:p>
            <a:endParaRPr lang="en-US" dirty="0"/>
          </a:p>
        </p:txBody>
      </p:sp>
      <p:sp>
        <p:nvSpPr>
          <p:cNvPr id="8" name="TextBox 7"/>
          <p:cNvSpPr txBox="1"/>
          <p:nvPr/>
        </p:nvSpPr>
        <p:spPr>
          <a:xfrm>
            <a:off x="6484418" y="5534615"/>
            <a:ext cx="1600200" cy="369332"/>
          </a:xfrm>
          <a:prstGeom prst="rect">
            <a:avLst/>
          </a:prstGeom>
          <a:noFill/>
        </p:spPr>
        <p:txBody>
          <a:bodyPr wrap="square" rtlCol="0">
            <a:spAutoFit/>
          </a:bodyPr>
          <a:lstStyle/>
          <a:p>
            <a:r>
              <a:rPr lang="en-US" dirty="0" smtClean="0">
                <a:latin typeface="Century Gothic" panose="020B0502020202020204" pitchFamily="34" charset="0"/>
              </a:rPr>
              <a:t>Education</a:t>
            </a:r>
            <a:endParaRPr lang="en-US" dirty="0">
              <a:latin typeface="Century Gothic" panose="020B0502020202020204" pitchFamily="34" charset="0"/>
            </a:endParaRPr>
          </a:p>
        </p:txBody>
      </p:sp>
      <p:sp>
        <p:nvSpPr>
          <p:cNvPr id="11" name="TextBox 10"/>
          <p:cNvSpPr txBox="1"/>
          <p:nvPr/>
        </p:nvSpPr>
        <p:spPr>
          <a:xfrm rot="16200000">
            <a:off x="-74616" y="1617127"/>
            <a:ext cx="1600200" cy="369332"/>
          </a:xfrm>
          <a:prstGeom prst="rect">
            <a:avLst/>
          </a:prstGeom>
          <a:noFill/>
        </p:spPr>
        <p:txBody>
          <a:bodyPr wrap="square" rtlCol="0">
            <a:spAutoFit/>
          </a:bodyPr>
          <a:lstStyle/>
          <a:p>
            <a:r>
              <a:rPr lang="en-US" dirty="0" smtClean="0">
                <a:latin typeface="Century Gothic" panose="020B0502020202020204" pitchFamily="34" charset="0"/>
              </a:rPr>
              <a:t>Income</a:t>
            </a:r>
            <a:endParaRPr lang="en-US" dirty="0">
              <a:latin typeface="Century Gothic" panose="020B0502020202020204" pitchFamily="34" charset="0"/>
            </a:endParaRPr>
          </a:p>
        </p:txBody>
      </p:sp>
      <p:sp>
        <p:nvSpPr>
          <p:cNvPr id="9" name="4-Point Star 8"/>
          <p:cNvSpPr/>
          <p:nvPr/>
        </p:nvSpPr>
        <p:spPr bwMode="auto">
          <a:xfrm>
            <a:off x="1455219" y="4556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4-Point Star 12"/>
          <p:cNvSpPr/>
          <p:nvPr/>
        </p:nvSpPr>
        <p:spPr bwMode="auto">
          <a:xfrm>
            <a:off x="5417618" y="33147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4-Point Star 13"/>
          <p:cNvSpPr/>
          <p:nvPr/>
        </p:nvSpPr>
        <p:spPr bwMode="auto">
          <a:xfrm>
            <a:off x="4046018" y="20955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4-Point Star 14"/>
          <p:cNvSpPr/>
          <p:nvPr/>
        </p:nvSpPr>
        <p:spPr bwMode="auto">
          <a:xfrm>
            <a:off x="2636318" y="3523407"/>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4-Point Star 15"/>
          <p:cNvSpPr/>
          <p:nvPr/>
        </p:nvSpPr>
        <p:spPr bwMode="auto">
          <a:xfrm>
            <a:off x="2939095" y="4597221"/>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4-Point Star 16"/>
          <p:cNvSpPr/>
          <p:nvPr/>
        </p:nvSpPr>
        <p:spPr bwMode="auto">
          <a:xfrm>
            <a:off x="3817418"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4-Point Star 17"/>
          <p:cNvSpPr/>
          <p:nvPr/>
        </p:nvSpPr>
        <p:spPr bwMode="auto">
          <a:xfrm>
            <a:off x="2129350" y="18017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4-Point Star 18"/>
          <p:cNvSpPr/>
          <p:nvPr/>
        </p:nvSpPr>
        <p:spPr bwMode="auto">
          <a:xfrm>
            <a:off x="6659745" y="34290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4-Point Star 19"/>
          <p:cNvSpPr/>
          <p:nvPr/>
        </p:nvSpPr>
        <p:spPr bwMode="auto">
          <a:xfrm>
            <a:off x="5112818" y="1578739"/>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4-Point Star 20"/>
          <p:cNvSpPr/>
          <p:nvPr/>
        </p:nvSpPr>
        <p:spPr bwMode="auto">
          <a:xfrm>
            <a:off x="3638382" y="3794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4-Point Star 21"/>
          <p:cNvSpPr/>
          <p:nvPr/>
        </p:nvSpPr>
        <p:spPr bwMode="auto">
          <a:xfrm>
            <a:off x="6354271" y="21642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4-Point Star 22"/>
          <p:cNvSpPr/>
          <p:nvPr/>
        </p:nvSpPr>
        <p:spPr bwMode="auto">
          <a:xfrm>
            <a:off x="6489138" y="49149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Tree>
    <p:extLst>
      <p:ext uri="{BB962C8B-B14F-4D97-AF65-F5344CB8AC3E}">
        <p14:creationId xmlns:p14="http://schemas.microsoft.com/office/powerpoint/2010/main" val="3913081578"/>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a:t>Example: Education versus Income</a:t>
            </a:r>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2018" y="4457700"/>
            <a:ext cx="1447800" cy="381000"/>
          </a:xfrm>
          <a:prstGeom prst="rect">
            <a:avLst/>
          </a:prstGeom>
          <a:noFill/>
        </p:spPr>
        <p:txBody>
          <a:bodyPr wrap="square" rtlCol="0">
            <a:spAutoFit/>
          </a:bodyPr>
          <a:lstStyle/>
          <a:p>
            <a:endParaRPr lang="en-US" dirty="0"/>
          </a:p>
        </p:txBody>
      </p:sp>
      <p:sp>
        <p:nvSpPr>
          <p:cNvPr id="8" name="TextBox 7"/>
          <p:cNvSpPr txBox="1"/>
          <p:nvPr/>
        </p:nvSpPr>
        <p:spPr>
          <a:xfrm>
            <a:off x="6484418" y="5534615"/>
            <a:ext cx="1600200" cy="369332"/>
          </a:xfrm>
          <a:prstGeom prst="rect">
            <a:avLst/>
          </a:prstGeom>
          <a:noFill/>
        </p:spPr>
        <p:txBody>
          <a:bodyPr wrap="square" rtlCol="0">
            <a:spAutoFit/>
          </a:bodyPr>
          <a:lstStyle/>
          <a:p>
            <a:r>
              <a:rPr lang="en-US" dirty="0" smtClean="0">
                <a:latin typeface="Century Gothic" panose="020B0502020202020204" pitchFamily="34" charset="0"/>
              </a:rPr>
              <a:t>Education</a:t>
            </a:r>
            <a:endParaRPr lang="en-US" dirty="0">
              <a:latin typeface="Century Gothic" panose="020B0502020202020204" pitchFamily="34" charset="0"/>
            </a:endParaRPr>
          </a:p>
        </p:txBody>
      </p:sp>
      <p:sp>
        <p:nvSpPr>
          <p:cNvPr id="11" name="TextBox 10"/>
          <p:cNvSpPr txBox="1"/>
          <p:nvPr/>
        </p:nvSpPr>
        <p:spPr>
          <a:xfrm rot="16200000">
            <a:off x="-74616" y="1617127"/>
            <a:ext cx="1600200" cy="369332"/>
          </a:xfrm>
          <a:prstGeom prst="rect">
            <a:avLst/>
          </a:prstGeom>
          <a:noFill/>
        </p:spPr>
        <p:txBody>
          <a:bodyPr wrap="square" rtlCol="0">
            <a:spAutoFit/>
          </a:bodyPr>
          <a:lstStyle/>
          <a:p>
            <a:r>
              <a:rPr lang="en-US" dirty="0" smtClean="0">
                <a:latin typeface="Century Gothic" panose="020B0502020202020204" pitchFamily="34" charset="0"/>
              </a:rPr>
              <a:t>Income</a:t>
            </a:r>
            <a:endParaRPr lang="en-US" dirty="0">
              <a:latin typeface="Century Gothic" panose="020B0502020202020204" pitchFamily="34" charset="0"/>
            </a:endParaRPr>
          </a:p>
        </p:txBody>
      </p:sp>
      <p:sp>
        <p:nvSpPr>
          <p:cNvPr id="9" name="4-Point Star 8"/>
          <p:cNvSpPr/>
          <p:nvPr/>
        </p:nvSpPr>
        <p:spPr bwMode="auto">
          <a:xfrm>
            <a:off x="1455219" y="4556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4-Point Star 12"/>
          <p:cNvSpPr/>
          <p:nvPr/>
        </p:nvSpPr>
        <p:spPr bwMode="auto">
          <a:xfrm>
            <a:off x="5417618" y="33147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4-Point Star 13"/>
          <p:cNvSpPr/>
          <p:nvPr/>
        </p:nvSpPr>
        <p:spPr bwMode="auto">
          <a:xfrm>
            <a:off x="4046018" y="20955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4-Point Star 14"/>
          <p:cNvSpPr/>
          <p:nvPr/>
        </p:nvSpPr>
        <p:spPr bwMode="auto">
          <a:xfrm>
            <a:off x="2636318" y="3523407"/>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4-Point Star 15"/>
          <p:cNvSpPr/>
          <p:nvPr/>
        </p:nvSpPr>
        <p:spPr bwMode="auto">
          <a:xfrm>
            <a:off x="2939095" y="4597221"/>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4-Point Star 16"/>
          <p:cNvSpPr/>
          <p:nvPr/>
        </p:nvSpPr>
        <p:spPr bwMode="auto">
          <a:xfrm>
            <a:off x="3817418"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4-Point Star 17"/>
          <p:cNvSpPr/>
          <p:nvPr/>
        </p:nvSpPr>
        <p:spPr bwMode="auto">
          <a:xfrm>
            <a:off x="2129350" y="18017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4-Point Star 18"/>
          <p:cNvSpPr/>
          <p:nvPr/>
        </p:nvSpPr>
        <p:spPr bwMode="auto">
          <a:xfrm>
            <a:off x="6659745" y="34290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4-Point Star 19"/>
          <p:cNvSpPr/>
          <p:nvPr/>
        </p:nvSpPr>
        <p:spPr bwMode="auto">
          <a:xfrm>
            <a:off x="5112818" y="1578739"/>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4-Point Star 20"/>
          <p:cNvSpPr/>
          <p:nvPr/>
        </p:nvSpPr>
        <p:spPr bwMode="auto">
          <a:xfrm>
            <a:off x="3638382" y="3794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4-Point Star 21"/>
          <p:cNvSpPr/>
          <p:nvPr/>
        </p:nvSpPr>
        <p:spPr bwMode="auto">
          <a:xfrm>
            <a:off x="6354271" y="21642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4-Point Star 22"/>
          <p:cNvSpPr/>
          <p:nvPr/>
        </p:nvSpPr>
        <p:spPr bwMode="auto">
          <a:xfrm>
            <a:off x="6489138" y="49149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2" name="Straight Connector 11"/>
          <p:cNvCxnSpPr/>
          <p:nvPr/>
        </p:nvCxnSpPr>
        <p:spPr>
          <a:xfrm flipV="1">
            <a:off x="1607619" y="1485900"/>
            <a:ext cx="5791199" cy="35052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3608007"/>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a:t>Example: Education versus Income</a:t>
            </a:r>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2018" y="4457700"/>
            <a:ext cx="1447800" cy="381000"/>
          </a:xfrm>
          <a:prstGeom prst="rect">
            <a:avLst/>
          </a:prstGeom>
          <a:noFill/>
        </p:spPr>
        <p:txBody>
          <a:bodyPr wrap="square" rtlCol="0">
            <a:spAutoFit/>
          </a:bodyPr>
          <a:lstStyle/>
          <a:p>
            <a:endParaRPr lang="en-US" dirty="0"/>
          </a:p>
        </p:txBody>
      </p:sp>
      <p:sp>
        <p:nvSpPr>
          <p:cNvPr id="8" name="TextBox 7"/>
          <p:cNvSpPr txBox="1"/>
          <p:nvPr/>
        </p:nvSpPr>
        <p:spPr>
          <a:xfrm>
            <a:off x="6484418" y="5534615"/>
            <a:ext cx="1600200" cy="369332"/>
          </a:xfrm>
          <a:prstGeom prst="rect">
            <a:avLst/>
          </a:prstGeom>
          <a:noFill/>
        </p:spPr>
        <p:txBody>
          <a:bodyPr wrap="square" rtlCol="0">
            <a:spAutoFit/>
          </a:bodyPr>
          <a:lstStyle/>
          <a:p>
            <a:r>
              <a:rPr lang="en-US" dirty="0" smtClean="0">
                <a:latin typeface="Century Gothic" panose="020B0502020202020204" pitchFamily="34" charset="0"/>
              </a:rPr>
              <a:t>Education</a:t>
            </a:r>
            <a:endParaRPr lang="en-US" dirty="0">
              <a:latin typeface="Century Gothic" panose="020B0502020202020204" pitchFamily="34" charset="0"/>
            </a:endParaRPr>
          </a:p>
        </p:txBody>
      </p:sp>
      <p:sp>
        <p:nvSpPr>
          <p:cNvPr id="11" name="TextBox 10"/>
          <p:cNvSpPr txBox="1"/>
          <p:nvPr/>
        </p:nvSpPr>
        <p:spPr>
          <a:xfrm rot="16200000">
            <a:off x="-74616" y="1617127"/>
            <a:ext cx="1600200" cy="369332"/>
          </a:xfrm>
          <a:prstGeom prst="rect">
            <a:avLst/>
          </a:prstGeom>
          <a:noFill/>
        </p:spPr>
        <p:txBody>
          <a:bodyPr wrap="square" rtlCol="0">
            <a:spAutoFit/>
          </a:bodyPr>
          <a:lstStyle/>
          <a:p>
            <a:r>
              <a:rPr lang="en-US" dirty="0" smtClean="0">
                <a:latin typeface="Century Gothic" panose="020B0502020202020204" pitchFamily="34" charset="0"/>
              </a:rPr>
              <a:t>Income</a:t>
            </a:r>
            <a:endParaRPr lang="en-US" dirty="0">
              <a:latin typeface="Century Gothic" panose="020B0502020202020204" pitchFamily="34" charset="0"/>
            </a:endParaRPr>
          </a:p>
        </p:txBody>
      </p:sp>
      <p:sp>
        <p:nvSpPr>
          <p:cNvPr id="9" name="4-Point Star 8"/>
          <p:cNvSpPr/>
          <p:nvPr/>
        </p:nvSpPr>
        <p:spPr bwMode="auto">
          <a:xfrm>
            <a:off x="1455219" y="4556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4-Point Star 12"/>
          <p:cNvSpPr/>
          <p:nvPr/>
        </p:nvSpPr>
        <p:spPr bwMode="auto">
          <a:xfrm>
            <a:off x="5417618" y="33147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4-Point Star 13"/>
          <p:cNvSpPr/>
          <p:nvPr/>
        </p:nvSpPr>
        <p:spPr bwMode="auto">
          <a:xfrm>
            <a:off x="4046018" y="20955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4-Point Star 14"/>
          <p:cNvSpPr/>
          <p:nvPr/>
        </p:nvSpPr>
        <p:spPr bwMode="auto">
          <a:xfrm>
            <a:off x="2636318" y="3523407"/>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4-Point Star 15"/>
          <p:cNvSpPr/>
          <p:nvPr/>
        </p:nvSpPr>
        <p:spPr bwMode="auto">
          <a:xfrm>
            <a:off x="2939095" y="4597221"/>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4-Point Star 16"/>
          <p:cNvSpPr/>
          <p:nvPr/>
        </p:nvSpPr>
        <p:spPr bwMode="auto">
          <a:xfrm>
            <a:off x="3817418"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4-Point Star 17"/>
          <p:cNvSpPr/>
          <p:nvPr/>
        </p:nvSpPr>
        <p:spPr bwMode="auto">
          <a:xfrm>
            <a:off x="2129350" y="18017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4-Point Star 18"/>
          <p:cNvSpPr/>
          <p:nvPr/>
        </p:nvSpPr>
        <p:spPr bwMode="auto">
          <a:xfrm>
            <a:off x="6659745" y="34290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4-Point Star 19"/>
          <p:cNvSpPr/>
          <p:nvPr/>
        </p:nvSpPr>
        <p:spPr bwMode="auto">
          <a:xfrm>
            <a:off x="5112818" y="1578739"/>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4-Point Star 20"/>
          <p:cNvSpPr/>
          <p:nvPr/>
        </p:nvSpPr>
        <p:spPr bwMode="auto">
          <a:xfrm>
            <a:off x="3638382" y="3794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4-Point Star 21"/>
          <p:cNvSpPr/>
          <p:nvPr/>
        </p:nvSpPr>
        <p:spPr bwMode="auto">
          <a:xfrm>
            <a:off x="6354271" y="21642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4-Point Star 22"/>
          <p:cNvSpPr/>
          <p:nvPr/>
        </p:nvSpPr>
        <p:spPr bwMode="auto">
          <a:xfrm>
            <a:off x="6489138" y="49149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2" name="Straight Connector 11"/>
          <p:cNvCxnSpPr/>
          <p:nvPr/>
        </p:nvCxnSpPr>
        <p:spPr>
          <a:xfrm flipV="1">
            <a:off x="1607619" y="1485900"/>
            <a:ext cx="5791199" cy="35052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579418" y="3238500"/>
            <a:ext cx="1371600" cy="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951018" y="2476500"/>
            <a:ext cx="0" cy="76200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22160" y="2651547"/>
            <a:ext cx="664221" cy="307777"/>
          </a:xfrm>
          <a:prstGeom prst="rect">
            <a:avLst/>
          </a:prstGeom>
          <a:noFill/>
        </p:spPr>
        <p:txBody>
          <a:bodyPr wrap="square" rtlCol="0">
            <a:spAutoFit/>
          </a:bodyPr>
          <a:lstStyle/>
          <a:p>
            <a:r>
              <a:rPr lang="en-US" sz="1400" dirty="0" smtClean="0">
                <a:latin typeface="Century Gothic" panose="020B0502020202020204" pitchFamily="34" charset="0"/>
              </a:rPr>
              <a:t>Rise</a:t>
            </a:r>
            <a:endParaRPr lang="en-US" sz="1400" dirty="0">
              <a:latin typeface="Century Gothic" panose="020B0502020202020204" pitchFamily="34" charset="0"/>
            </a:endParaRPr>
          </a:p>
        </p:txBody>
      </p:sp>
      <p:sp>
        <p:nvSpPr>
          <p:cNvPr id="32" name="TextBox 31"/>
          <p:cNvSpPr txBox="1"/>
          <p:nvPr/>
        </p:nvSpPr>
        <p:spPr>
          <a:xfrm>
            <a:off x="4677197" y="3297725"/>
            <a:ext cx="664221" cy="307777"/>
          </a:xfrm>
          <a:prstGeom prst="rect">
            <a:avLst/>
          </a:prstGeom>
          <a:noFill/>
        </p:spPr>
        <p:txBody>
          <a:bodyPr wrap="square" rtlCol="0">
            <a:spAutoFit/>
          </a:bodyPr>
          <a:lstStyle/>
          <a:p>
            <a:r>
              <a:rPr lang="en-US" sz="1400" dirty="0" smtClean="0">
                <a:latin typeface="Century Gothic" panose="020B0502020202020204" pitchFamily="34" charset="0"/>
              </a:rPr>
              <a:t>Run</a:t>
            </a:r>
            <a:endParaRPr lang="en-US" sz="1400" dirty="0">
              <a:latin typeface="Century Gothic" panose="020B0502020202020204" pitchFamily="34" charset="0"/>
            </a:endParaRPr>
          </a:p>
        </p:txBody>
      </p:sp>
    </p:spTree>
    <p:extLst>
      <p:ext uri="{BB962C8B-B14F-4D97-AF65-F5344CB8AC3E}">
        <p14:creationId xmlns:p14="http://schemas.microsoft.com/office/powerpoint/2010/main" val="1962805234"/>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a:t>Example: Education versus Income</a:t>
            </a:r>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2018" y="4457700"/>
            <a:ext cx="1447800" cy="381000"/>
          </a:xfrm>
          <a:prstGeom prst="rect">
            <a:avLst/>
          </a:prstGeom>
          <a:noFill/>
        </p:spPr>
        <p:txBody>
          <a:bodyPr wrap="square" rtlCol="0">
            <a:spAutoFit/>
          </a:bodyPr>
          <a:lstStyle/>
          <a:p>
            <a:endParaRPr lang="en-US" dirty="0"/>
          </a:p>
        </p:txBody>
      </p:sp>
      <p:sp>
        <p:nvSpPr>
          <p:cNvPr id="8" name="TextBox 7"/>
          <p:cNvSpPr txBox="1"/>
          <p:nvPr/>
        </p:nvSpPr>
        <p:spPr>
          <a:xfrm>
            <a:off x="6484418" y="5534615"/>
            <a:ext cx="1600200" cy="369332"/>
          </a:xfrm>
          <a:prstGeom prst="rect">
            <a:avLst/>
          </a:prstGeom>
          <a:noFill/>
        </p:spPr>
        <p:txBody>
          <a:bodyPr wrap="square" rtlCol="0">
            <a:spAutoFit/>
          </a:bodyPr>
          <a:lstStyle/>
          <a:p>
            <a:r>
              <a:rPr lang="en-US" dirty="0" smtClean="0">
                <a:latin typeface="Century Gothic" panose="020B0502020202020204" pitchFamily="34" charset="0"/>
              </a:rPr>
              <a:t>Education</a:t>
            </a:r>
            <a:endParaRPr lang="en-US" dirty="0">
              <a:latin typeface="Century Gothic" panose="020B0502020202020204" pitchFamily="34" charset="0"/>
            </a:endParaRPr>
          </a:p>
        </p:txBody>
      </p:sp>
      <p:sp>
        <p:nvSpPr>
          <p:cNvPr id="11" name="TextBox 10"/>
          <p:cNvSpPr txBox="1"/>
          <p:nvPr/>
        </p:nvSpPr>
        <p:spPr>
          <a:xfrm rot="16200000">
            <a:off x="-74616" y="1617127"/>
            <a:ext cx="1600200" cy="369332"/>
          </a:xfrm>
          <a:prstGeom prst="rect">
            <a:avLst/>
          </a:prstGeom>
          <a:noFill/>
        </p:spPr>
        <p:txBody>
          <a:bodyPr wrap="square" rtlCol="0">
            <a:spAutoFit/>
          </a:bodyPr>
          <a:lstStyle/>
          <a:p>
            <a:r>
              <a:rPr lang="en-US" dirty="0" smtClean="0">
                <a:latin typeface="Century Gothic" panose="020B0502020202020204" pitchFamily="34" charset="0"/>
              </a:rPr>
              <a:t>Income</a:t>
            </a:r>
            <a:endParaRPr lang="en-US" dirty="0">
              <a:latin typeface="Century Gothic" panose="020B0502020202020204" pitchFamily="34" charset="0"/>
            </a:endParaRPr>
          </a:p>
        </p:txBody>
      </p:sp>
      <p:sp>
        <p:nvSpPr>
          <p:cNvPr id="9" name="4-Point Star 8"/>
          <p:cNvSpPr/>
          <p:nvPr/>
        </p:nvSpPr>
        <p:spPr bwMode="auto">
          <a:xfrm>
            <a:off x="1455219" y="4556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4-Point Star 12"/>
          <p:cNvSpPr/>
          <p:nvPr/>
        </p:nvSpPr>
        <p:spPr bwMode="auto">
          <a:xfrm>
            <a:off x="5417618" y="33147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4-Point Star 13"/>
          <p:cNvSpPr/>
          <p:nvPr/>
        </p:nvSpPr>
        <p:spPr bwMode="auto">
          <a:xfrm>
            <a:off x="4046018" y="20955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4-Point Star 14"/>
          <p:cNvSpPr/>
          <p:nvPr/>
        </p:nvSpPr>
        <p:spPr bwMode="auto">
          <a:xfrm>
            <a:off x="2636318" y="3523407"/>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4-Point Star 15"/>
          <p:cNvSpPr/>
          <p:nvPr/>
        </p:nvSpPr>
        <p:spPr bwMode="auto">
          <a:xfrm>
            <a:off x="2939095" y="4597221"/>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4-Point Star 16"/>
          <p:cNvSpPr/>
          <p:nvPr/>
        </p:nvSpPr>
        <p:spPr bwMode="auto">
          <a:xfrm>
            <a:off x="3817418"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4-Point Star 17"/>
          <p:cNvSpPr/>
          <p:nvPr/>
        </p:nvSpPr>
        <p:spPr bwMode="auto">
          <a:xfrm>
            <a:off x="2129350" y="18017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4-Point Star 18"/>
          <p:cNvSpPr/>
          <p:nvPr/>
        </p:nvSpPr>
        <p:spPr bwMode="auto">
          <a:xfrm>
            <a:off x="6659745" y="34290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4-Point Star 19"/>
          <p:cNvSpPr/>
          <p:nvPr/>
        </p:nvSpPr>
        <p:spPr bwMode="auto">
          <a:xfrm>
            <a:off x="5112818" y="1578739"/>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4-Point Star 20"/>
          <p:cNvSpPr/>
          <p:nvPr/>
        </p:nvSpPr>
        <p:spPr bwMode="auto">
          <a:xfrm>
            <a:off x="3638382" y="3794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4-Point Star 21"/>
          <p:cNvSpPr/>
          <p:nvPr/>
        </p:nvSpPr>
        <p:spPr bwMode="auto">
          <a:xfrm>
            <a:off x="6354271" y="21642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4-Point Star 22"/>
          <p:cNvSpPr/>
          <p:nvPr/>
        </p:nvSpPr>
        <p:spPr bwMode="auto">
          <a:xfrm>
            <a:off x="6489138" y="49149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2" name="Straight Connector 11"/>
          <p:cNvCxnSpPr/>
          <p:nvPr/>
        </p:nvCxnSpPr>
        <p:spPr>
          <a:xfrm flipV="1">
            <a:off x="1607619" y="1485900"/>
            <a:ext cx="5791199" cy="35052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579418" y="3238500"/>
            <a:ext cx="1371600" cy="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951018" y="2476500"/>
            <a:ext cx="0" cy="76200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22160" y="2651547"/>
            <a:ext cx="664221" cy="307777"/>
          </a:xfrm>
          <a:prstGeom prst="rect">
            <a:avLst/>
          </a:prstGeom>
          <a:noFill/>
        </p:spPr>
        <p:txBody>
          <a:bodyPr wrap="square" rtlCol="0">
            <a:spAutoFit/>
          </a:bodyPr>
          <a:lstStyle/>
          <a:p>
            <a:r>
              <a:rPr lang="en-US" sz="1400" dirty="0" smtClean="0">
                <a:latin typeface="Century Gothic" panose="020B0502020202020204" pitchFamily="34" charset="0"/>
              </a:rPr>
              <a:t>Rise</a:t>
            </a:r>
            <a:endParaRPr lang="en-US" sz="1400" dirty="0">
              <a:latin typeface="Century Gothic" panose="020B0502020202020204" pitchFamily="34" charset="0"/>
            </a:endParaRPr>
          </a:p>
        </p:txBody>
      </p:sp>
      <p:sp>
        <p:nvSpPr>
          <p:cNvPr id="32" name="TextBox 31"/>
          <p:cNvSpPr txBox="1"/>
          <p:nvPr/>
        </p:nvSpPr>
        <p:spPr>
          <a:xfrm>
            <a:off x="4677197" y="3297725"/>
            <a:ext cx="664221" cy="307777"/>
          </a:xfrm>
          <a:prstGeom prst="rect">
            <a:avLst/>
          </a:prstGeom>
          <a:noFill/>
        </p:spPr>
        <p:txBody>
          <a:bodyPr wrap="square" rtlCol="0">
            <a:spAutoFit/>
          </a:bodyPr>
          <a:lstStyle/>
          <a:p>
            <a:r>
              <a:rPr lang="en-US" sz="1400" dirty="0" smtClean="0">
                <a:latin typeface="Century Gothic" panose="020B0502020202020204" pitchFamily="34" charset="0"/>
              </a:rPr>
              <a:t>Run</a:t>
            </a:r>
            <a:endParaRPr lang="en-US" sz="1400" dirty="0">
              <a:latin typeface="Century Gothic" panose="020B0502020202020204" pitchFamily="34" charset="0"/>
            </a:endParaRPr>
          </a:p>
        </p:txBody>
      </p:sp>
      <p:sp>
        <p:nvSpPr>
          <p:cNvPr id="33" name="TextBox 32"/>
          <p:cNvSpPr txBox="1"/>
          <p:nvPr/>
        </p:nvSpPr>
        <p:spPr>
          <a:xfrm>
            <a:off x="7195674" y="2095500"/>
            <a:ext cx="1777887" cy="307777"/>
          </a:xfrm>
          <a:prstGeom prst="rect">
            <a:avLst/>
          </a:prstGeom>
          <a:noFill/>
        </p:spPr>
        <p:txBody>
          <a:bodyPr wrap="square" rtlCol="0">
            <a:spAutoFit/>
          </a:bodyPr>
          <a:lstStyle/>
          <a:p>
            <a:r>
              <a:rPr lang="en-US" sz="1400" dirty="0" smtClean="0">
                <a:latin typeface="Century Gothic" panose="020B0502020202020204" pitchFamily="34" charset="0"/>
              </a:rPr>
              <a:t>Rise/Run = Slope</a:t>
            </a:r>
            <a:endParaRPr lang="en-US" sz="1400" dirty="0">
              <a:latin typeface="Century Gothic" panose="020B0502020202020204" pitchFamily="34" charset="0"/>
            </a:endParaRPr>
          </a:p>
        </p:txBody>
      </p:sp>
    </p:spTree>
    <p:extLst>
      <p:ext uri="{BB962C8B-B14F-4D97-AF65-F5344CB8AC3E}">
        <p14:creationId xmlns:p14="http://schemas.microsoft.com/office/powerpoint/2010/main" val="2433809332"/>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2"/>
          <p:cNvSpPr>
            <a:spLocks noGrp="1" noChangeArrowheads="1"/>
          </p:cNvSpPr>
          <p:nvPr>
            <p:ph type="title"/>
          </p:nvPr>
        </p:nvSpPr>
        <p:spPr>
          <a:xfrm>
            <a:off x="312218" y="192088"/>
            <a:ext cx="8382000" cy="553998"/>
          </a:xfrm>
        </p:spPr>
        <p:txBody>
          <a:bodyPr/>
          <a:lstStyle/>
          <a:p>
            <a:r>
              <a:rPr lang="en-US" sz="4000" dirty="0"/>
              <a:t>Example: Education versus Income</a:t>
            </a:r>
          </a:p>
        </p:txBody>
      </p:sp>
      <p:cxnSp>
        <p:nvCxnSpPr>
          <p:cNvPr id="4" name="Straight Connector 3"/>
          <p:cNvCxnSpPr/>
          <p:nvPr/>
        </p:nvCxnSpPr>
        <p:spPr>
          <a:xfrm>
            <a:off x="1074218" y="1485900"/>
            <a:ext cx="0" cy="40386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1074218" y="5448300"/>
            <a:ext cx="6675120" cy="7620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332018" y="4457700"/>
            <a:ext cx="1447800" cy="381000"/>
          </a:xfrm>
          <a:prstGeom prst="rect">
            <a:avLst/>
          </a:prstGeom>
          <a:noFill/>
        </p:spPr>
        <p:txBody>
          <a:bodyPr wrap="square" rtlCol="0">
            <a:spAutoFit/>
          </a:bodyPr>
          <a:lstStyle/>
          <a:p>
            <a:endParaRPr lang="en-US" dirty="0"/>
          </a:p>
        </p:txBody>
      </p:sp>
      <p:sp>
        <p:nvSpPr>
          <p:cNvPr id="8" name="TextBox 7"/>
          <p:cNvSpPr txBox="1"/>
          <p:nvPr/>
        </p:nvSpPr>
        <p:spPr>
          <a:xfrm>
            <a:off x="6484418" y="5534615"/>
            <a:ext cx="1600200" cy="369332"/>
          </a:xfrm>
          <a:prstGeom prst="rect">
            <a:avLst/>
          </a:prstGeom>
          <a:noFill/>
        </p:spPr>
        <p:txBody>
          <a:bodyPr wrap="square" rtlCol="0">
            <a:spAutoFit/>
          </a:bodyPr>
          <a:lstStyle/>
          <a:p>
            <a:r>
              <a:rPr lang="en-US" dirty="0" smtClean="0">
                <a:latin typeface="Century Gothic" panose="020B0502020202020204" pitchFamily="34" charset="0"/>
              </a:rPr>
              <a:t>Education</a:t>
            </a:r>
            <a:endParaRPr lang="en-US" dirty="0">
              <a:latin typeface="Century Gothic" panose="020B0502020202020204" pitchFamily="34" charset="0"/>
            </a:endParaRPr>
          </a:p>
        </p:txBody>
      </p:sp>
      <p:sp>
        <p:nvSpPr>
          <p:cNvPr id="11" name="TextBox 10"/>
          <p:cNvSpPr txBox="1"/>
          <p:nvPr/>
        </p:nvSpPr>
        <p:spPr>
          <a:xfrm rot="16200000">
            <a:off x="-74616" y="1617127"/>
            <a:ext cx="1600200" cy="369332"/>
          </a:xfrm>
          <a:prstGeom prst="rect">
            <a:avLst/>
          </a:prstGeom>
          <a:noFill/>
        </p:spPr>
        <p:txBody>
          <a:bodyPr wrap="square" rtlCol="0">
            <a:spAutoFit/>
          </a:bodyPr>
          <a:lstStyle/>
          <a:p>
            <a:r>
              <a:rPr lang="en-US" dirty="0" smtClean="0">
                <a:latin typeface="Century Gothic" panose="020B0502020202020204" pitchFamily="34" charset="0"/>
              </a:rPr>
              <a:t>Income</a:t>
            </a:r>
            <a:endParaRPr lang="en-US" dirty="0">
              <a:latin typeface="Century Gothic" panose="020B0502020202020204" pitchFamily="34" charset="0"/>
            </a:endParaRPr>
          </a:p>
        </p:txBody>
      </p:sp>
      <p:sp>
        <p:nvSpPr>
          <p:cNvPr id="9" name="4-Point Star 8"/>
          <p:cNvSpPr/>
          <p:nvPr/>
        </p:nvSpPr>
        <p:spPr bwMode="auto">
          <a:xfrm>
            <a:off x="1455219" y="4556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3" name="4-Point Star 12"/>
          <p:cNvSpPr/>
          <p:nvPr/>
        </p:nvSpPr>
        <p:spPr bwMode="auto">
          <a:xfrm>
            <a:off x="5417618" y="33147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4" name="4-Point Star 13"/>
          <p:cNvSpPr/>
          <p:nvPr/>
        </p:nvSpPr>
        <p:spPr bwMode="auto">
          <a:xfrm>
            <a:off x="4046018" y="20955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5" name="4-Point Star 14"/>
          <p:cNvSpPr/>
          <p:nvPr/>
        </p:nvSpPr>
        <p:spPr bwMode="auto">
          <a:xfrm>
            <a:off x="2636318" y="3523407"/>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6" name="4-Point Star 15"/>
          <p:cNvSpPr/>
          <p:nvPr/>
        </p:nvSpPr>
        <p:spPr bwMode="auto">
          <a:xfrm>
            <a:off x="2939095" y="4597221"/>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7" name="4-Point Star 16"/>
          <p:cNvSpPr/>
          <p:nvPr/>
        </p:nvSpPr>
        <p:spPr bwMode="auto">
          <a:xfrm>
            <a:off x="3817418" y="27161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8" name="4-Point Star 17"/>
          <p:cNvSpPr/>
          <p:nvPr/>
        </p:nvSpPr>
        <p:spPr bwMode="auto">
          <a:xfrm>
            <a:off x="2129350" y="1801793"/>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19" name="4-Point Star 18"/>
          <p:cNvSpPr/>
          <p:nvPr/>
        </p:nvSpPr>
        <p:spPr bwMode="auto">
          <a:xfrm>
            <a:off x="6659745" y="34290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0" name="4-Point Star 19"/>
          <p:cNvSpPr/>
          <p:nvPr/>
        </p:nvSpPr>
        <p:spPr bwMode="auto">
          <a:xfrm>
            <a:off x="5112818" y="1578739"/>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1" name="4-Point Star 20"/>
          <p:cNvSpPr/>
          <p:nvPr/>
        </p:nvSpPr>
        <p:spPr bwMode="auto">
          <a:xfrm>
            <a:off x="3638382" y="3794086"/>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2" name="4-Point Star 21"/>
          <p:cNvSpPr/>
          <p:nvPr/>
        </p:nvSpPr>
        <p:spPr bwMode="auto">
          <a:xfrm>
            <a:off x="6354271" y="2164282"/>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3" name="4-Point Star 22"/>
          <p:cNvSpPr/>
          <p:nvPr/>
        </p:nvSpPr>
        <p:spPr bwMode="auto">
          <a:xfrm>
            <a:off x="6489138" y="4914900"/>
            <a:ext cx="152400" cy="152400"/>
          </a:xfrm>
          <a:prstGeom prst="star4">
            <a:avLst/>
          </a:prstGeom>
          <a:ln>
            <a:headEnd type="none" w="med" len="med"/>
            <a:tailEnd type="none" w="med" len="med"/>
          </a:ln>
        </p:spPr>
        <p:style>
          <a:lnRef idx="0">
            <a:schemeClr val="accent3"/>
          </a:lnRef>
          <a:fillRef idx="3">
            <a:schemeClr val="accent3"/>
          </a:fillRef>
          <a:effectRef idx="3">
            <a:schemeClr val="accent3"/>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cxnSp>
        <p:nvCxnSpPr>
          <p:cNvPr id="12" name="Straight Connector 11"/>
          <p:cNvCxnSpPr/>
          <p:nvPr/>
        </p:nvCxnSpPr>
        <p:spPr>
          <a:xfrm flipV="1">
            <a:off x="1607619" y="1485900"/>
            <a:ext cx="5791199" cy="3505200"/>
          </a:xfrm>
          <a:prstGeom prst="line">
            <a:avLst/>
          </a:prstGeom>
          <a:ln w="25400">
            <a:solidFill>
              <a:schemeClr val="accent4">
                <a:lumMod val="5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4579418" y="3238500"/>
            <a:ext cx="1371600" cy="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5951018" y="2476500"/>
            <a:ext cx="0" cy="762000"/>
          </a:xfrm>
          <a:prstGeom prst="line">
            <a:avLst/>
          </a:prstGeom>
          <a:ln w="12700">
            <a:prstDash val="lgDash"/>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6022160" y="2651547"/>
            <a:ext cx="664221" cy="307777"/>
          </a:xfrm>
          <a:prstGeom prst="rect">
            <a:avLst/>
          </a:prstGeom>
          <a:noFill/>
        </p:spPr>
        <p:txBody>
          <a:bodyPr wrap="square" rtlCol="0">
            <a:spAutoFit/>
          </a:bodyPr>
          <a:lstStyle/>
          <a:p>
            <a:r>
              <a:rPr lang="en-US" sz="1400" dirty="0" smtClean="0">
                <a:latin typeface="Century Gothic" panose="020B0502020202020204" pitchFamily="34" charset="0"/>
              </a:rPr>
              <a:t>Rise</a:t>
            </a:r>
            <a:endParaRPr lang="en-US" sz="1400" dirty="0">
              <a:latin typeface="Century Gothic" panose="020B0502020202020204" pitchFamily="34" charset="0"/>
            </a:endParaRPr>
          </a:p>
        </p:txBody>
      </p:sp>
      <p:sp>
        <p:nvSpPr>
          <p:cNvPr id="32" name="TextBox 31"/>
          <p:cNvSpPr txBox="1"/>
          <p:nvPr/>
        </p:nvSpPr>
        <p:spPr>
          <a:xfrm>
            <a:off x="4677197" y="3297725"/>
            <a:ext cx="664221" cy="307777"/>
          </a:xfrm>
          <a:prstGeom prst="rect">
            <a:avLst/>
          </a:prstGeom>
          <a:noFill/>
        </p:spPr>
        <p:txBody>
          <a:bodyPr wrap="square" rtlCol="0">
            <a:spAutoFit/>
          </a:bodyPr>
          <a:lstStyle/>
          <a:p>
            <a:r>
              <a:rPr lang="en-US" sz="1400" dirty="0" smtClean="0">
                <a:latin typeface="Century Gothic" panose="020B0502020202020204" pitchFamily="34" charset="0"/>
              </a:rPr>
              <a:t>Run</a:t>
            </a:r>
            <a:endParaRPr lang="en-US" sz="1400" dirty="0">
              <a:latin typeface="Century Gothic" panose="020B0502020202020204" pitchFamily="34" charset="0"/>
            </a:endParaRPr>
          </a:p>
        </p:txBody>
      </p:sp>
      <p:sp>
        <p:nvSpPr>
          <p:cNvPr id="33" name="TextBox 32"/>
          <p:cNvSpPr txBox="1"/>
          <p:nvPr/>
        </p:nvSpPr>
        <p:spPr>
          <a:xfrm>
            <a:off x="7195674" y="2095500"/>
            <a:ext cx="1777887" cy="307777"/>
          </a:xfrm>
          <a:prstGeom prst="rect">
            <a:avLst/>
          </a:prstGeom>
          <a:noFill/>
        </p:spPr>
        <p:txBody>
          <a:bodyPr wrap="square" rtlCol="0">
            <a:spAutoFit/>
          </a:bodyPr>
          <a:lstStyle/>
          <a:p>
            <a:r>
              <a:rPr lang="en-US" sz="1400" dirty="0" smtClean="0">
                <a:latin typeface="Century Gothic" panose="020B0502020202020204" pitchFamily="34" charset="0"/>
              </a:rPr>
              <a:t>Rise/Run = Slope</a:t>
            </a:r>
            <a:endParaRPr lang="en-US" sz="1400" dirty="0">
              <a:latin typeface="Century Gothic" panose="020B0502020202020204" pitchFamily="34" charset="0"/>
            </a:endParaRPr>
          </a:p>
        </p:txBody>
      </p:sp>
      <p:sp>
        <p:nvSpPr>
          <p:cNvPr id="34" name="TextBox 33"/>
          <p:cNvSpPr txBox="1"/>
          <p:nvPr/>
        </p:nvSpPr>
        <p:spPr>
          <a:xfrm>
            <a:off x="7195674" y="2605519"/>
            <a:ext cx="1777887" cy="307777"/>
          </a:xfrm>
          <a:prstGeom prst="rect">
            <a:avLst/>
          </a:prstGeom>
          <a:noFill/>
        </p:spPr>
        <p:txBody>
          <a:bodyPr wrap="square" rtlCol="0">
            <a:spAutoFit/>
          </a:bodyPr>
          <a:lstStyle/>
          <a:p>
            <a:r>
              <a:rPr lang="en-US" sz="1400" dirty="0" smtClean="0">
                <a:latin typeface="Century Gothic" panose="020B0502020202020204" pitchFamily="34" charset="0"/>
              </a:rPr>
              <a:t>Slope = $3,000</a:t>
            </a:r>
            <a:endParaRPr lang="en-US" sz="1400" dirty="0">
              <a:latin typeface="Century Gothic" panose="020B0502020202020204" pitchFamily="34" charset="0"/>
            </a:endParaRPr>
          </a:p>
        </p:txBody>
      </p:sp>
    </p:spTree>
    <p:extLst>
      <p:ext uri="{BB962C8B-B14F-4D97-AF65-F5344CB8AC3E}">
        <p14:creationId xmlns:p14="http://schemas.microsoft.com/office/powerpoint/2010/main" val="1603887523"/>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81000" y="230188"/>
            <a:ext cx="8382000" cy="526298"/>
          </a:xfrm>
        </p:spPr>
        <p:txBody>
          <a:bodyPr/>
          <a:lstStyle/>
          <a:p>
            <a:r>
              <a:rPr lang="en-US" sz="3800" dirty="0" smtClean="0"/>
              <a:t>Example: Stock Returns</a:t>
            </a:r>
            <a:endParaRPr lang="en-US" sz="3800" dirty="0"/>
          </a:p>
        </p:txBody>
      </p:sp>
      <p:sp>
        <p:nvSpPr>
          <p:cNvPr id="171011" name="Rectangle 3"/>
          <p:cNvSpPr>
            <a:spLocks noGrp="1" noChangeArrowheads="1"/>
          </p:cNvSpPr>
          <p:nvPr>
            <p:ph type="body" idx="1"/>
          </p:nvPr>
        </p:nvSpPr>
        <p:spPr>
          <a:xfrm>
            <a:off x="381000" y="1676400"/>
            <a:ext cx="4724400" cy="984885"/>
          </a:xfrm>
        </p:spPr>
        <p:txBody>
          <a:bodyPr/>
          <a:lstStyle/>
          <a:p>
            <a:r>
              <a:rPr lang="en-US" dirty="0" smtClean="0"/>
              <a:t>Data: Daily Return</a:t>
            </a:r>
            <a:endParaRPr lang="en-US" dirty="0"/>
          </a:p>
          <a:p>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3898217473"/>
              </p:ext>
            </p:extLst>
          </p:nvPr>
        </p:nvGraphicFramePr>
        <p:xfrm>
          <a:off x="4876800" y="990600"/>
          <a:ext cx="2161789" cy="4955368"/>
        </p:xfrm>
        <a:graphic>
          <a:graphicData uri="http://schemas.openxmlformats.org/presentationml/2006/ole">
            <mc:AlternateContent xmlns:mc="http://schemas.openxmlformats.org/markup-compatibility/2006">
              <mc:Choice xmlns:v="urn:schemas-microsoft-com:vml" Requires="v">
                <p:oleObj spid="_x0000_s15367" name="Worksheet" r:id="rId4" imgW="2705111" imgH="6200820" progId="Excel.Sheet.12">
                  <p:embed/>
                </p:oleObj>
              </mc:Choice>
              <mc:Fallback>
                <p:oleObj name="Worksheet" r:id="rId4" imgW="2705111" imgH="6200820" progId="Excel.Sheet.12">
                  <p:embed/>
                  <p:pic>
                    <p:nvPicPr>
                      <p:cNvPr id="0" name=""/>
                      <p:cNvPicPr/>
                      <p:nvPr/>
                    </p:nvPicPr>
                    <p:blipFill>
                      <a:blip r:embed="rId5"/>
                      <a:stretch>
                        <a:fillRect/>
                      </a:stretch>
                    </p:blipFill>
                    <p:spPr>
                      <a:xfrm>
                        <a:off x="4876800" y="990600"/>
                        <a:ext cx="2161789" cy="4955368"/>
                      </a:xfrm>
                      <a:prstGeom prst="rect">
                        <a:avLst/>
                      </a:prstGeom>
                    </p:spPr>
                  </p:pic>
                </p:oleObj>
              </mc:Fallback>
            </mc:AlternateContent>
          </a:graphicData>
        </a:graphic>
      </p:graphicFrame>
    </p:spTree>
    <p:extLst>
      <p:ext uri="{BB962C8B-B14F-4D97-AF65-F5344CB8AC3E}">
        <p14:creationId xmlns:p14="http://schemas.microsoft.com/office/powerpoint/2010/main" val="1367669552"/>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81000" y="230188"/>
            <a:ext cx="8382000" cy="526298"/>
          </a:xfrm>
        </p:spPr>
        <p:txBody>
          <a:bodyPr/>
          <a:lstStyle/>
          <a:p>
            <a:r>
              <a:rPr lang="en-US" sz="3800" dirty="0" smtClean="0"/>
              <a:t>Example: Stock Returns</a:t>
            </a:r>
            <a:endParaRPr lang="en-US" sz="3800" dirty="0"/>
          </a:p>
        </p:txBody>
      </p:sp>
      <p:graphicFrame>
        <p:nvGraphicFramePr>
          <p:cNvPr id="9" name="Chart 8"/>
          <p:cNvGraphicFramePr>
            <a:graphicFrameLocks/>
          </p:cNvGraphicFramePr>
          <p:nvPr>
            <p:extLst>
              <p:ext uri="{D42A27DB-BD31-4B8C-83A1-F6EECF244321}">
                <p14:modId xmlns:p14="http://schemas.microsoft.com/office/powerpoint/2010/main" val="2555846656"/>
              </p:ext>
            </p:extLst>
          </p:nvPr>
        </p:nvGraphicFramePr>
        <p:xfrm>
          <a:off x="1295400" y="1066800"/>
          <a:ext cx="6615112" cy="51387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05794561"/>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81000" y="230188"/>
            <a:ext cx="8382000" cy="526298"/>
          </a:xfrm>
        </p:spPr>
        <p:txBody>
          <a:bodyPr/>
          <a:lstStyle/>
          <a:p>
            <a:r>
              <a:rPr lang="en-US" sz="3800" dirty="0" smtClean="0"/>
              <a:t>Example: Stock Returns</a:t>
            </a:r>
            <a:endParaRPr lang="en-US" sz="3800" dirty="0"/>
          </a:p>
        </p:txBody>
      </p:sp>
      <p:graphicFrame>
        <p:nvGraphicFramePr>
          <p:cNvPr id="14" name="Object 13"/>
          <p:cNvGraphicFramePr>
            <a:graphicFrameLocks noChangeAspect="1"/>
          </p:cNvGraphicFramePr>
          <p:nvPr>
            <p:extLst>
              <p:ext uri="{D42A27DB-BD31-4B8C-83A1-F6EECF244321}">
                <p14:modId xmlns:p14="http://schemas.microsoft.com/office/powerpoint/2010/main" val="578559185"/>
              </p:ext>
            </p:extLst>
          </p:nvPr>
        </p:nvGraphicFramePr>
        <p:xfrm>
          <a:off x="552137" y="1676400"/>
          <a:ext cx="8210863" cy="3513138"/>
        </p:xfrm>
        <a:graphic>
          <a:graphicData uri="http://schemas.openxmlformats.org/presentationml/2006/ole">
            <mc:AlternateContent xmlns:mc="http://schemas.openxmlformats.org/markup-compatibility/2006">
              <mc:Choice xmlns:v="urn:schemas-microsoft-com:vml" Requires="v">
                <p:oleObj spid="_x0000_s14343" name="Worksheet" r:id="rId4" imgW="10039221" imgH="4295700" progId="Excel.Sheet.12">
                  <p:embed/>
                </p:oleObj>
              </mc:Choice>
              <mc:Fallback>
                <p:oleObj name="Worksheet" r:id="rId4" imgW="10039221" imgH="4295700" progId="Excel.Sheet.12">
                  <p:embed/>
                  <p:pic>
                    <p:nvPicPr>
                      <p:cNvPr id="0" name=""/>
                      <p:cNvPicPr/>
                      <p:nvPr/>
                    </p:nvPicPr>
                    <p:blipFill>
                      <a:blip r:embed="rId5"/>
                      <a:stretch>
                        <a:fillRect/>
                      </a:stretch>
                    </p:blipFill>
                    <p:spPr>
                      <a:xfrm>
                        <a:off x="552137" y="1676400"/>
                        <a:ext cx="8210863" cy="3513138"/>
                      </a:xfrm>
                      <a:prstGeom prst="rect">
                        <a:avLst/>
                      </a:prstGeom>
                    </p:spPr>
                  </p:pic>
                </p:oleObj>
              </mc:Fallback>
            </mc:AlternateContent>
          </a:graphicData>
        </a:graphic>
      </p:graphicFrame>
    </p:spTree>
    <p:extLst>
      <p:ext uri="{BB962C8B-B14F-4D97-AF65-F5344CB8AC3E}">
        <p14:creationId xmlns:p14="http://schemas.microsoft.com/office/powerpoint/2010/main" val="1438597280"/>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11 (Topic 3.1):</a:t>
            </a:r>
            <a:br>
              <a:rPr lang="en-US" dirty="0" smtClean="0"/>
            </a:br>
            <a:r>
              <a:rPr lang="en-US" dirty="0">
                <a:effectLst/>
              </a:rPr>
              <a:t>Statistical Calculations</a:t>
            </a:r>
            <a:r>
              <a:rPr lang="en-US" dirty="0" smtClean="0"/>
              <a:t/>
            </a:r>
            <a:br>
              <a:rPr lang="en-US" dirty="0" smtClean="0"/>
            </a:br>
            <a:endParaRPr lang="en-US" dirty="0"/>
          </a:p>
        </p:txBody>
      </p:sp>
    </p:spTree>
    <p:extLst>
      <p:ext uri="{BB962C8B-B14F-4D97-AF65-F5344CB8AC3E}">
        <p14:creationId xmlns:p14="http://schemas.microsoft.com/office/powerpoint/2010/main" val="158573308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smtClean="0"/>
              <a:t>Descriptive vs. Inferential </a:t>
            </a:r>
            <a:r>
              <a:rPr lang="en-US" sz="4400" dirty="0" smtClean="0"/>
              <a:t>Statistics</a:t>
            </a:r>
            <a:endParaRPr lang="en-US" sz="4400" dirty="0"/>
          </a:p>
        </p:txBody>
      </p:sp>
      <p:sp>
        <p:nvSpPr>
          <p:cNvPr id="3" name="Text Placeholder 2"/>
          <p:cNvSpPr>
            <a:spLocks noGrp="1"/>
          </p:cNvSpPr>
          <p:nvPr>
            <p:ph type="body" sz="quarter" idx="10"/>
          </p:nvPr>
        </p:nvSpPr>
        <p:spPr>
          <a:xfrm>
            <a:off x="381000" y="1600200"/>
            <a:ext cx="8382000" cy="2856167"/>
          </a:xfrm>
        </p:spPr>
        <p:txBody>
          <a:bodyPr/>
          <a:lstStyle/>
          <a:p>
            <a:r>
              <a:rPr lang="en-US" dirty="0"/>
              <a:t>Descriptive </a:t>
            </a:r>
            <a:r>
              <a:rPr lang="en-US" dirty="0" smtClean="0"/>
              <a:t>Statistics–Describing </a:t>
            </a:r>
            <a:r>
              <a:rPr lang="en-US" dirty="0" smtClean="0"/>
              <a:t>the Basic Features of the Data</a:t>
            </a:r>
          </a:p>
          <a:p>
            <a:endParaRPr lang="en-US" dirty="0" smtClean="0"/>
          </a:p>
          <a:p>
            <a:r>
              <a:rPr lang="en-US" dirty="0" smtClean="0"/>
              <a:t>Inferential </a:t>
            </a:r>
            <a:r>
              <a:rPr lang="en-US" dirty="0" smtClean="0"/>
              <a:t>Statistics–Trying to Reach Conclusions that Extend Beyond the Immediate Data </a:t>
            </a:r>
            <a:endParaRPr lang="en-US" dirty="0"/>
          </a:p>
        </p:txBody>
      </p:sp>
    </p:spTree>
    <p:extLst>
      <p:ext uri="{BB962C8B-B14F-4D97-AF65-F5344CB8AC3E}">
        <p14:creationId xmlns:p14="http://schemas.microsoft.com/office/powerpoint/2010/main" val="121974886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marL="800100" indent="-800100"/>
            <a:r>
              <a:rPr lang="en-US"/>
              <a:t>Probability Measures</a:t>
            </a:r>
          </a:p>
        </p:txBody>
      </p:sp>
      <p:sp>
        <p:nvSpPr>
          <p:cNvPr id="93187" name="Rectangle 3"/>
          <p:cNvSpPr>
            <a:spLocks noGrp="1" noChangeArrowheads="1"/>
          </p:cNvSpPr>
          <p:nvPr>
            <p:ph type="body" idx="1"/>
          </p:nvPr>
        </p:nvSpPr>
        <p:spPr>
          <a:xfrm>
            <a:off x="381000" y="1676400"/>
            <a:ext cx="8382000" cy="4343400"/>
          </a:xfrm>
        </p:spPr>
        <p:txBody>
          <a:bodyPr/>
          <a:lstStyle/>
          <a:p>
            <a:pPr marL="609600" indent="-609600"/>
            <a:r>
              <a:rPr lang="en-US" dirty="0"/>
              <a:t>Measures of Central Tendency</a:t>
            </a:r>
          </a:p>
          <a:p>
            <a:pPr marL="990600" lvl="1" indent="-533400"/>
            <a:r>
              <a:rPr lang="en-US" dirty="0"/>
              <a:t>Mean, </a:t>
            </a:r>
            <a:r>
              <a:rPr lang="en-US" dirty="0" smtClean="0"/>
              <a:t>Median, </a:t>
            </a:r>
            <a:r>
              <a:rPr lang="en-US" dirty="0"/>
              <a:t>Mode</a:t>
            </a:r>
          </a:p>
          <a:p>
            <a:pPr marL="609600" indent="-609600"/>
            <a:r>
              <a:rPr lang="en-US" dirty="0"/>
              <a:t>Measures of Dispersion</a:t>
            </a:r>
          </a:p>
          <a:p>
            <a:pPr marL="990600" lvl="1" indent="-533400"/>
            <a:r>
              <a:rPr lang="en-US" dirty="0"/>
              <a:t>Standard Deviation, Variance</a:t>
            </a:r>
          </a:p>
          <a:p>
            <a:pPr marL="609600" indent="-609600"/>
            <a:r>
              <a:rPr lang="en-US" dirty="0"/>
              <a:t>Higher Moments</a:t>
            </a:r>
          </a:p>
          <a:p>
            <a:pPr marL="990600" lvl="1" indent="-533400"/>
            <a:r>
              <a:rPr lang="en-US" dirty="0"/>
              <a:t>Skewness, Kurtosis</a:t>
            </a:r>
          </a:p>
          <a:p>
            <a:pPr marL="609600" indent="-609600"/>
            <a:r>
              <a:rPr lang="en-US" dirty="0"/>
              <a:t>Measures of </a:t>
            </a:r>
            <a:r>
              <a:rPr lang="en-US" dirty="0" smtClean="0"/>
              <a:t>Dependence</a:t>
            </a:r>
            <a:endParaRPr lang="en-US" dirty="0"/>
          </a:p>
          <a:p>
            <a:pPr marL="990600" lvl="1" indent="-533400"/>
            <a:r>
              <a:rPr lang="en-US" dirty="0"/>
              <a:t>Covariance, Correlation</a:t>
            </a:r>
          </a:p>
        </p:txBody>
      </p:sp>
    </p:spTree>
    <p:extLst>
      <p:ext uri="{BB962C8B-B14F-4D97-AF65-F5344CB8AC3E}">
        <p14:creationId xmlns:p14="http://schemas.microsoft.com/office/powerpoint/2010/main" val="238899795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normAutofit fontScale="90000"/>
          </a:bodyPr>
          <a:lstStyle/>
          <a:p>
            <a:r>
              <a:rPr lang="en-US"/>
              <a:t>Measures of Central Tendency</a:t>
            </a:r>
          </a:p>
        </p:txBody>
      </p:sp>
      <p:sp>
        <p:nvSpPr>
          <p:cNvPr id="94211" name="Rectangle 3"/>
          <p:cNvSpPr>
            <a:spLocks noGrp="1" noChangeArrowheads="1"/>
          </p:cNvSpPr>
          <p:nvPr>
            <p:ph type="body" idx="1"/>
          </p:nvPr>
        </p:nvSpPr>
        <p:spPr>
          <a:xfrm>
            <a:off x="381000" y="1676400"/>
            <a:ext cx="8382000" cy="443198"/>
          </a:xfrm>
        </p:spPr>
        <p:txBody>
          <a:bodyPr/>
          <a:lstStyle/>
          <a:p>
            <a:pPr marL="0" indent="0">
              <a:buNone/>
            </a:pPr>
            <a:r>
              <a:rPr lang="en-US" dirty="0"/>
              <a:t>What is a Measure of Central </a:t>
            </a:r>
            <a:r>
              <a:rPr lang="en-US" dirty="0" smtClean="0"/>
              <a:t>Tendency? </a:t>
            </a:r>
            <a:endParaRPr lang="en-US" dirty="0"/>
          </a:p>
        </p:txBody>
      </p:sp>
      <p:sp>
        <p:nvSpPr>
          <p:cNvPr id="94212" name="Line 4"/>
          <p:cNvSpPr>
            <a:spLocks noChangeShapeType="1"/>
          </p:cNvSpPr>
          <p:nvPr/>
        </p:nvSpPr>
        <p:spPr bwMode="auto">
          <a:xfrm>
            <a:off x="1447800" y="5334000"/>
            <a:ext cx="5791200" cy="0"/>
          </a:xfrm>
          <a:prstGeom prst="line">
            <a:avLst/>
          </a:prstGeom>
          <a:noFill/>
          <a:ln w="12700">
            <a:solidFill>
              <a:schemeClr val="tx1"/>
            </a:solidFill>
            <a:round/>
            <a:headEnd type="none" w="sm" len="sm"/>
            <a:tailEnd type="none" w="sm" len="sm"/>
          </a:ln>
          <a:effectLst/>
        </p:spPr>
        <p:txBody>
          <a:bodyPr/>
          <a:lstStyle/>
          <a:p>
            <a:endParaRPr lang="en-US"/>
          </a:p>
        </p:txBody>
      </p:sp>
      <p:sp>
        <p:nvSpPr>
          <p:cNvPr id="94213" name="Freeform 5"/>
          <p:cNvSpPr>
            <a:spLocks/>
          </p:cNvSpPr>
          <p:nvPr/>
        </p:nvSpPr>
        <p:spPr bwMode="auto">
          <a:xfrm>
            <a:off x="1600200" y="2895600"/>
            <a:ext cx="5562600" cy="2438400"/>
          </a:xfrm>
          <a:custGeom>
            <a:avLst/>
            <a:gdLst/>
            <a:ahLst/>
            <a:cxnLst>
              <a:cxn ang="0">
                <a:pos x="0" y="1536"/>
              </a:cxn>
              <a:cxn ang="0">
                <a:pos x="1392" y="0"/>
              </a:cxn>
              <a:cxn ang="0">
                <a:pos x="3504" y="1536"/>
              </a:cxn>
            </a:cxnLst>
            <a:rect l="0" t="0" r="r" b="b"/>
            <a:pathLst>
              <a:path w="3504" h="1536">
                <a:moveTo>
                  <a:pt x="0" y="1536"/>
                </a:moveTo>
                <a:cubicBezTo>
                  <a:pt x="404" y="768"/>
                  <a:pt x="808" y="0"/>
                  <a:pt x="1392" y="0"/>
                </a:cubicBezTo>
                <a:cubicBezTo>
                  <a:pt x="1976" y="0"/>
                  <a:pt x="2740" y="768"/>
                  <a:pt x="3504" y="1536"/>
                </a:cubicBezTo>
              </a:path>
            </a:pathLst>
          </a:custGeom>
          <a:noFill/>
          <a:ln w="12700" cap="flat" cmpd="sng">
            <a:solidFill>
              <a:schemeClr val="tx1"/>
            </a:solidFill>
            <a:prstDash val="solid"/>
            <a:round/>
            <a:headEnd type="none" w="sm" len="sm"/>
            <a:tailEnd type="none" w="sm" len="sm"/>
          </a:ln>
          <a:effectLst/>
        </p:spPr>
        <p:txBody>
          <a:bodyPr/>
          <a:lstStyle/>
          <a:p>
            <a:endParaRPr lang="en-US"/>
          </a:p>
        </p:txBody>
      </p:sp>
      <p:sp>
        <p:nvSpPr>
          <p:cNvPr id="94214" name="Line 6"/>
          <p:cNvSpPr>
            <a:spLocks noChangeShapeType="1"/>
          </p:cNvSpPr>
          <p:nvPr/>
        </p:nvSpPr>
        <p:spPr bwMode="auto">
          <a:xfrm>
            <a:off x="3810000" y="2286000"/>
            <a:ext cx="0" cy="3048000"/>
          </a:xfrm>
          <a:prstGeom prst="line">
            <a:avLst/>
          </a:prstGeom>
          <a:noFill/>
          <a:ln w="12700">
            <a:solidFill>
              <a:srgbClr val="FF0000"/>
            </a:solidFill>
            <a:round/>
            <a:headEnd type="none" w="sm" len="sm"/>
            <a:tailEnd type="none" w="sm" len="sm"/>
          </a:ln>
          <a:effectLst/>
        </p:spPr>
        <p:txBody>
          <a:bodyPr/>
          <a:lstStyle/>
          <a:p>
            <a:endParaRPr lang="en-US"/>
          </a:p>
        </p:txBody>
      </p:sp>
    </p:spTree>
    <p:extLst>
      <p:ext uri="{BB962C8B-B14F-4D97-AF65-F5344CB8AC3E}">
        <p14:creationId xmlns:p14="http://schemas.microsoft.com/office/powerpoint/2010/main" val="283219328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marL="800100" indent="-800100"/>
            <a:r>
              <a:rPr lang="en-US" dirty="0"/>
              <a:t>Mean (Average)</a:t>
            </a:r>
          </a:p>
        </p:txBody>
      </p:sp>
      <p:sp>
        <p:nvSpPr>
          <p:cNvPr id="95235" name="Rectangle 3"/>
          <p:cNvSpPr>
            <a:spLocks noGrp="1" noChangeArrowheads="1"/>
          </p:cNvSpPr>
          <p:nvPr>
            <p:ph type="body" idx="1"/>
          </p:nvPr>
        </p:nvSpPr>
        <p:spPr/>
        <p:txBody>
          <a:bodyPr/>
          <a:lstStyle/>
          <a:p>
            <a:pPr marL="660400" indent="-660400"/>
            <a:r>
              <a:rPr lang="en-US" dirty="0"/>
              <a:t>Equal Weighted </a:t>
            </a:r>
            <a:r>
              <a:rPr lang="en-US" dirty="0" smtClean="0"/>
              <a:t>Average (</a:t>
            </a:r>
            <a:r>
              <a:rPr lang="en-US" dirty="0" smtClean="0">
                <a:latin typeface="Symbol" panose="05050102010706020507" pitchFamily="18" charset="2"/>
              </a:rPr>
              <a:t>m</a:t>
            </a:r>
            <a:r>
              <a:rPr lang="en-US" dirty="0" smtClean="0"/>
              <a:t>,   ) </a:t>
            </a:r>
            <a:endParaRPr lang="en-US" dirty="0"/>
          </a:p>
          <a:p>
            <a:pPr marL="660400" indent="-660400"/>
            <a:r>
              <a:rPr lang="en-US" dirty="0"/>
              <a:t>Applications</a:t>
            </a:r>
          </a:p>
          <a:p>
            <a:pPr marL="660400" indent="-660400"/>
            <a:r>
              <a:rPr lang="en-US" dirty="0"/>
              <a:t>Calculation:</a:t>
            </a:r>
          </a:p>
        </p:txBody>
      </p:sp>
      <p:sp>
        <p:nvSpPr>
          <p:cNvPr id="95237" name="Rectangle 5"/>
          <p:cNvSpPr>
            <a:spLocks noChangeArrowheads="1"/>
          </p:cNvSpPr>
          <p:nvPr/>
        </p:nvSpPr>
        <p:spPr bwMode="auto">
          <a:xfrm>
            <a:off x="0" y="3214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95239" name="Rectangle 7"/>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95238" name="Object 6"/>
          <p:cNvGraphicFramePr>
            <a:graphicFrameLocks noChangeAspect="1"/>
          </p:cNvGraphicFramePr>
          <p:nvPr>
            <p:extLst>
              <p:ext uri="{D42A27DB-BD31-4B8C-83A1-F6EECF244321}">
                <p14:modId xmlns:p14="http://schemas.microsoft.com/office/powerpoint/2010/main" val="3439155538"/>
              </p:ext>
            </p:extLst>
          </p:nvPr>
        </p:nvGraphicFramePr>
        <p:xfrm>
          <a:off x="3962400" y="2301040"/>
          <a:ext cx="4043362" cy="2366963"/>
        </p:xfrm>
        <a:graphic>
          <a:graphicData uri="http://schemas.openxmlformats.org/presentationml/2006/ole">
            <mc:AlternateContent xmlns:mc="http://schemas.openxmlformats.org/markup-compatibility/2006">
              <mc:Choice xmlns:v="urn:schemas-microsoft-com:vml" Requires="v">
                <p:oleObj spid="_x0000_s1065" name="Equation" r:id="rId4" imgW="1041120" imgH="609480" progId="Equation.DSMT4">
                  <p:embed/>
                </p:oleObj>
              </mc:Choice>
              <mc:Fallback>
                <p:oleObj name="Equation" r:id="rId4" imgW="1041120" imgH="609480" progId="Equation.DSMT4">
                  <p:embed/>
                  <p:pic>
                    <p:nvPicPr>
                      <p:cNvPr id="0" name=""/>
                      <p:cNvPicPr>
                        <a:picLocks noChangeAspect="1" noChangeArrowheads="1"/>
                      </p:cNvPicPr>
                      <p:nvPr/>
                    </p:nvPicPr>
                    <p:blipFill>
                      <a:blip r:embed="rId5"/>
                      <a:srcRect/>
                      <a:stretch>
                        <a:fillRect/>
                      </a:stretch>
                    </p:blipFill>
                    <p:spPr bwMode="auto">
                      <a:xfrm>
                        <a:off x="3962400" y="2301040"/>
                        <a:ext cx="4043362" cy="2366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4091457326"/>
              </p:ext>
            </p:extLst>
          </p:nvPr>
        </p:nvGraphicFramePr>
        <p:xfrm>
          <a:off x="6629400" y="1673028"/>
          <a:ext cx="386862" cy="457200"/>
        </p:xfrm>
        <a:graphic>
          <a:graphicData uri="http://schemas.openxmlformats.org/presentationml/2006/ole">
            <mc:AlternateContent xmlns:mc="http://schemas.openxmlformats.org/markup-compatibility/2006">
              <mc:Choice xmlns:v="urn:schemas-microsoft-com:vml" Requires="v">
                <p:oleObj spid="_x0000_s1066" name="Equation" r:id="rId6" imgW="139680" imgH="164880" progId="Equation.DSMT4">
                  <p:embed/>
                </p:oleObj>
              </mc:Choice>
              <mc:Fallback>
                <p:oleObj name="Equation" r:id="rId6" imgW="139680" imgH="164880" progId="Equation.DSMT4">
                  <p:embed/>
                  <p:pic>
                    <p:nvPicPr>
                      <p:cNvPr id="0" name=""/>
                      <p:cNvPicPr/>
                      <p:nvPr/>
                    </p:nvPicPr>
                    <p:blipFill>
                      <a:blip r:embed="rId7"/>
                      <a:stretch>
                        <a:fillRect/>
                      </a:stretch>
                    </p:blipFill>
                    <p:spPr>
                      <a:xfrm>
                        <a:off x="6629400" y="1673028"/>
                        <a:ext cx="386862" cy="457200"/>
                      </a:xfrm>
                      <a:prstGeom prst="rect">
                        <a:avLst/>
                      </a:prstGeom>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80719886"/>
              </p:ext>
            </p:extLst>
          </p:nvPr>
        </p:nvGraphicFramePr>
        <p:xfrm>
          <a:off x="5352012" y="5090319"/>
          <a:ext cx="2941638" cy="801687"/>
        </p:xfrm>
        <a:graphic>
          <a:graphicData uri="http://schemas.openxmlformats.org/presentationml/2006/ole">
            <mc:AlternateContent xmlns:mc="http://schemas.openxmlformats.org/markup-compatibility/2006">
              <mc:Choice xmlns:v="urn:schemas-microsoft-com:vml" Requires="v">
                <p:oleObj spid="_x0000_s1067" name="Equation" r:id="rId8" imgW="2336760" imgH="634680" progId="Equation.DSMT4">
                  <p:embed/>
                </p:oleObj>
              </mc:Choice>
              <mc:Fallback>
                <p:oleObj name="Equation" r:id="rId8" imgW="2336760" imgH="634680" progId="Equation.DSMT4">
                  <p:embed/>
                  <p:pic>
                    <p:nvPicPr>
                      <p:cNvPr id="0" name=""/>
                      <p:cNvPicPr>
                        <a:picLocks noChangeAspect="1" noChangeArrowheads="1"/>
                      </p:cNvPicPr>
                      <p:nvPr/>
                    </p:nvPicPr>
                    <p:blipFill>
                      <a:blip r:embed="rId9"/>
                      <a:srcRect/>
                      <a:stretch>
                        <a:fillRect/>
                      </a:stretch>
                    </p:blipFill>
                    <p:spPr bwMode="auto">
                      <a:xfrm>
                        <a:off x="5352012" y="5090319"/>
                        <a:ext cx="2941638" cy="801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518743523"/>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8" name="Rectangle 8"/>
          <p:cNvSpPr>
            <a:spLocks noGrp="1" noChangeArrowheads="1"/>
          </p:cNvSpPr>
          <p:nvPr>
            <p:ph type="title"/>
          </p:nvPr>
        </p:nvSpPr>
        <p:spPr/>
        <p:txBody>
          <a:bodyPr/>
          <a:lstStyle/>
          <a:p>
            <a:r>
              <a:rPr lang="en-US"/>
              <a:t>Mean (Average)</a:t>
            </a:r>
          </a:p>
        </p:txBody>
      </p:sp>
      <p:sp>
        <p:nvSpPr>
          <p:cNvPr id="112643" name="Rectangle 3"/>
          <p:cNvSpPr>
            <a:spLocks noGrp="1" noChangeArrowheads="1"/>
          </p:cNvSpPr>
          <p:nvPr>
            <p:ph type="body" sz="half" idx="1"/>
          </p:nvPr>
        </p:nvSpPr>
        <p:spPr>
          <a:xfrm>
            <a:off x="609600" y="1600200"/>
            <a:ext cx="8077200" cy="886397"/>
          </a:xfrm>
        </p:spPr>
        <p:txBody>
          <a:bodyPr/>
          <a:lstStyle/>
          <a:p>
            <a:r>
              <a:rPr lang="en-US" dirty="0"/>
              <a:t>Calculating the </a:t>
            </a:r>
            <a:r>
              <a:rPr lang="en-US" dirty="0" smtClean="0"/>
              <a:t>(Equally Weighted) Average</a:t>
            </a:r>
            <a:endParaRPr lang="en-US" dirty="0"/>
          </a:p>
        </p:txBody>
      </p:sp>
      <p:graphicFrame>
        <p:nvGraphicFramePr>
          <p:cNvPr id="112647" name="Object 7"/>
          <p:cNvGraphicFramePr>
            <a:graphicFrameLocks noGrp="1" noChangeAspect="1"/>
          </p:cNvGraphicFramePr>
          <p:nvPr>
            <p:ph sz="half" idx="2"/>
            <p:extLst>
              <p:ext uri="{D42A27DB-BD31-4B8C-83A1-F6EECF244321}">
                <p14:modId xmlns:p14="http://schemas.microsoft.com/office/powerpoint/2010/main" val="2390253445"/>
              </p:ext>
            </p:extLst>
          </p:nvPr>
        </p:nvGraphicFramePr>
        <p:xfrm>
          <a:off x="2667000" y="2943797"/>
          <a:ext cx="3885232" cy="2133600"/>
        </p:xfrm>
        <a:graphic>
          <a:graphicData uri="http://schemas.openxmlformats.org/presentationml/2006/ole">
            <mc:AlternateContent xmlns:mc="http://schemas.openxmlformats.org/markup-compatibility/2006">
              <mc:Choice xmlns:v="urn:schemas-microsoft-com:vml" Requires="v">
                <p:oleObj spid="_x0000_s2059" name="Equation" r:id="rId4" imgW="1549080" imgH="850680" progId="Equation.DSMT4">
                  <p:embed/>
                </p:oleObj>
              </mc:Choice>
              <mc:Fallback>
                <p:oleObj name="Equation" r:id="rId4" imgW="1549080" imgH="850680" progId="Equation.DSMT4">
                  <p:embed/>
                  <p:pic>
                    <p:nvPicPr>
                      <p:cNvPr id="0" name=""/>
                      <p:cNvPicPr>
                        <a:picLocks noChangeAspect="1" noChangeArrowheads="1"/>
                      </p:cNvPicPr>
                      <p:nvPr/>
                    </p:nvPicPr>
                    <p:blipFill>
                      <a:blip r:embed="rId5"/>
                      <a:srcRect/>
                      <a:stretch>
                        <a:fillRect/>
                      </a:stretch>
                    </p:blipFill>
                    <p:spPr bwMode="auto">
                      <a:xfrm>
                        <a:off x="2667000" y="2943797"/>
                        <a:ext cx="3885232" cy="2133600"/>
                      </a:xfrm>
                      <a:prstGeom prst="rect">
                        <a:avLst/>
                      </a:prstGeom>
                      <a:noFill/>
                      <a:extLst/>
                    </p:spPr>
                  </p:pic>
                </p:oleObj>
              </mc:Fallback>
            </mc:AlternateContent>
          </a:graphicData>
        </a:graphic>
      </p:graphicFrame>
    </p:spTree>
    <p:extLst>
      <p:ext uri="{BB962C8B-B14F-4D97-AF65-F5344CB8AC3E}">
        <p14:creationId xmlns:p14="http://schemas.microsoft.com/office/powerpoint/2010/main" val="20557022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marL="800100" indent="-800100"/>
            <a:r>
              <a:rPr lang="en-US"/>
              <a:t>Mean (Average)</a:t>
            </a:r>
          </a:p>
        </p:txBody>
      </p:sp>
      <p:sp>
        <p:nvSpPr>
          <p:cNvPr id="96259" name="Rectangle 3"/>
          <p:cNvSpPr>
            <a:spLocks noGrp="1" noChangeArrowheads="1"/>
          </p:cNvSpPr>
          <p:nvPr>
            <p:ph type="body" idx="1"/>
          </p:nvPr>
        </p:nvSpPr>
        <p:spPr/>
        <p:txBody>
          <a:bodyPr/>
          <a:lstStyle/>
          <a:p>
            <a:pPr marL="660400" indent="-660400"/>
            <a:r>
              <a:rPr lang="en-US" dirty="0" smtClean="0"/>
              <a:t>(Unequally) </a:t>
            </a:r>
            <a:r>
              <a:rPr lang="en-US" dirty="0"/>
              <a:t>Weighted </a:t>
            </a:r>
            <a:r>
              <a:rPr lang="en-US" dirty="0" smtClean="0"/>
              <a:t>Average</a:t>
            </a:r>
          </a:p>
          <a:p>
            <a:pPr marL="660400" indent="-660400"/>
            <a:endParaRPr lang="en-US" dirty="0"/>
          </a:p>
          <a:p>
            <a:pPr marL="660400" indent="-660400"/>
            <a:r>
              <a:rPr lang="en-US" dirty="0" smtClean="0"/>
              <a:t>Applications</a:t>
            </a:r>
          </a:p>
          <a:p>
            <a:pPr marL="660400" indent="-660400"/>
            <a:endParaRPr lang="en-US" dirty="0"/>
          </a:p>
          <a:p>
            <a:pPr marL="660400" indent="-660400"/>
            <a:r>
              <a:rPr lang="en-US" dirty="0"/>
              <a:t>Calculation:</a:t>
            </a:r>
          </a:p>
        </p:txBody>
      </p:sp>
      <p:sp>
        <p:nvSpPr>
          <p:cNvPr id="96260" name="Rectangle 4"/>
          <p:cNvSpPr>
            <a:spLocks noChangeArrowheads="1"/>
          </p:cNvSpPr>
          <p:nvPr/>
        </p:nvSpPr>
        <p:spPr bwMode="auto">
          <a:xfrm>
            <a:off x="0" y="3214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96261" name="Rectangle 5"/>
          <p:cNvSpPr>
            <a:spLocks noChangeArrowheads="1"/>
          </p:cNvSpPr>
          <p:nvPr/>
        </p:nvSpPr>
        <p:spPr bwMode="auto">
          <a:xfrm>
            <a:off x="0" y="3124200"/>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sp>
        <p:nvSpPr>
          <p:cNvPr id="96264" name="Rectangle 8"/>
          <p:cNvSpPr>
            <a:spLocks noChangeArrowheads="1"/>
          </p:cNvSpPr>
          <p:nvPr/>
        </p:nvSpPr>
        <p:spPr bwMode="auto">
          <a:xfrm>
            <a:off x="0" y="3214688"/>
            <a:ext cx="9144000" cy="0"/>
          </a:xfrm>
          <a:prstGeom prst="rect">
            <a:avLst/>
          </a:prstGeom>
          <a:noFill/>
          <a:ln w="12700">
            <a:noFill/>
            <a:miter lim="800000"/>
            <a:headEnd type="none" w="sm" len="sm"/>
            <a:tailEnd type="none" w="sm" len="sm"/>
          </a:ln>
          <a:effectLst/>
        </p:spPr>
        <p:txBody>
          <a:bodyPr wrap="none" anchor="ctr">
            <a:spAutoFit/>
          </a:bodyPr>
          <a:lstStyle/>
          <a:p>
            <a:endParaRPr lang="en-US"/>
          </a:p>
        </p:txBody>
      </p:sp>
      <p:graphicFrame>
        <p:nvGraphicFramePr>
          <p:cNvPr id="96263" name="Object 7"/>
          <p:cNvGraphicFramePr>
            <a:graphicFrameLocks noChangeAspect="1"/>
          </p:cNvGraphicFramePr>
          <p:nvPr>
            <p:extLst>
              <p:ext uri="{D42A27DB-BD31-4B8C-83A1-F6EECF244321}">
                <p14:modId xmlns:p14="http://schemas.microsoft.com/office/powerpoint/2010/main" val="876013391"/>
              </p:ext>
            </p:extLst>
          </p:nvPr>
        </p:nvGraphicFramePr>
        <p:xfrm>
          <a:off x="3810000" y="3118805"/>
          <a:ext cx="4765675" cy="1779587"/>
        </p:xfrm>
        <a:graphic>
          <a:graphicData uri="http://schemas.openxmlformats.org/presentationml/2006/ole">
            <mc:AlternateContent xmlns:mc="http://schemas.openxmlformats.org/markup-compatibility/2006">
              <mc:Choice xmlns:v="urn:schemas-microsoft-com:vml" Requires="v">
                <p:oleObj spid="_x0000_s3090" name="Equation" r:id="rId4" imgW="1143000" imgH="431640" progId="Equation.DSMT4">
                  <p:embed/>
                </p:oleObj>
              </mc:Choice>
              <mc:Fallback>
                <p:oleObj name="Equation" r:id="rId4" imgW="1143000" imgH="431640" progId="Equation.DSMT4">
                  <p:embed/>
                  <p:pic>
                    <p:nvPicPr>
                      <p:cNvPr id="0" name=""/>
                      <p:cNvPicPr>
                        <a:picLocks noChangeAspect="1" noChangeArrowheads="1"/>
                      </p:cNvPicPr>
                      <p:nvPr/>
                    </p:nvPicPr>
                    <p:blipFill>
                      <a:blip r:embed="rId5"/>
                      <a:srcRect/>
                      <a:stretch>
                        <a:fillRect/>
                      </a:stretch>
                    </p:blipFill>
                    <p:spPr bwMode="auto">
                      <a:xfrm>
                        <a:off x="3810000" y="3118805"/>
                        <a:ext cx="4765675" cy="1779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30885188"/>
              </p:ext>
            </p:extLst>
          </p:nvPr>
        </p:nvGraphicFramePr>
        <p:xfrm>
          <a:off x="4858284" y="5105400"/>
          <a:ext cx="3870325" cy="850900"/>
        </p:xfrm>
        <a:graphic>
          <a:graphicData uri="http://schemas.openxmlformats.org/presentationml/2006/ole">
            <mc:AlternateContent xmlns:mc="http://schemas.openxmlformats.org/markup-compatibility/2006">
              <mc:Choice xmlns:v="urn:schemas-microsoft-com:vml" Requires="v">
                <p:oleObj spid="_x0000_s3091" name="Equation" r:id="rId6" imgW="3073320" imgH="672840" progId="Equation.DSMT4">
                  <p:embed/>
                </p:oleObj>
              </mc:Choice>
              <mc:Fallback>
                <p:oleObj name="Equation" r:id="rId6" imgW="3073320" imgH="672840" progId="Equation.DSMT4">
                  <p:embed/>
                  <p:pic>
                    <p:nvPicPr>
                      <p:cNvPr id="0" name=""/>
                      <p:cNvPicPr>
                        <a:picLocks noChangeAspect="1" noChangeArrowheads="1"/>
                      </p:cNvPicPr>
                      <p:nvPr/>
                    </p:nvPicPr>
                    <p:blipFill>
                      <a:blip r:embed="rId7"/>
                      <a:srcRect/>
                      <a:stretch>
                        <a:fillRect/>
                      </a:stretch>
                    </p:blipFill>
                    <p:spPr bwMode="auto">
                      <a:xfrm>
                        <a:off x="4858284" y="5105400"/>
                        <a:ext cx="387032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480646839"/>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86"/>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565</TotalTime>
  <Words>746</Words>
  <Application>Microsoft Office PowerPoint</Application>
  <PresentationFormat>On-screen Show (4:3)</PresentationFormat>
  <Paragraphs>185</Paragraphs>
  <Slides>38</Slides>
  <Notes>38</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2</vt:i4>
      </vt:variant>
      <vt:variant>
        <vt:lpstr>Slide Titles</vt:lpstr>
      </vt:variant>
      <vt:variant>
        <vt:i4>38</vt:i4>
      </vt:variant>
    </vt:vector>
  </HeadingPairs>
  <TitlesOfParts>
    <vt:vector size="49" baseType="lpstr">
      <vt:lpstr>Arial</vt:lpstr>
      <vt:lpstr>Calibri</vt:lpstr>
      <vt:lpstr>Century Gothic</vt:lpstr>
      <vt:lpstr>Courier New</vt:lpstr>
      <vt:lpstr>Segoe</vt:lpstr>
      <vt:lpstr>Symbol</vt:lpstr>
      <vt:lpstr>Wingdings</vt:lpstr>
      <vt:lpstr>Blue Segoe 4-3 template-template_April-17-2007</vt:lpstr>
      <vt:lpstr>White with Courier font for code slides</vt:lpstr>
      <vt:lpstr>Equation</vt:lpstr>
      <vt:lpstr>Worksheet</vt:lpstr>
      <vt:lpstr>Video 11 (Topic 3.1): Statistical Calculations </vt:lpstr>
      <vt:lpstr>Topics</vt:lpstr>
      <vt:lpstr>Why Statistics?</vt:lpstr>
      <vt:lpstr>Descriptive vs. Inferential Statistics</vt:lpstr>
      <vt:lpstr>Probability Measures</vt:lpstr>
      <vt:lpstr>Measures of Central Tendency</vt:lpstr>
      <vt:lpstr>Mean (Average)</vt:lpstr>
      <vt:lpstr>Mean (Average)</vt:lpstr>
      <vt:lpstr>Mean (Average)</vt:lpstr>
      <vt:lpstr>Mean (Average)</vt:lpstr>
      <vt:lpstr>Mode</vt:lpstr>
      <vt:lpstr>Median</vt:lpstr>
      <vt:lpstr>Measures of Dispersion</vt:lpstr>
      <vt:lpstr>Variance</vt:lpstr>
      <vt:lpstr>Variance</vt:lpstr>
      <vt:lpstr>Standard Deviation </vt:lpstr>
      <vt:lpstr>Standard Deviation </vt:lpstr>
      <vt:lpstr>Using your Calculator</vt:lpstr>
      <vt:lpstr>Higher Moments</vt:lpstr>
      <vt:lpstr>Skewness </vt:lpstr>
      <vt:lpstr>Kurtosis </vt:lpstr>
      <vt:lpstr>Measures of Dependence</vt:lpstr>
      <vt:lpstr>Covariance</vt:lpstr>
      <vt:lpstr>Covariance</vt:lpstr>
      <vt:lpstr>Correlation </vt:lpstr>
      <vt:lpstr>Correlation </vt:lpstr>
      <vt:lpstr>The Method of Linear Regression</vt:lpstr>
      <vt:lpstr>Optimization</vt:lpstr>
      <vt:lpstr>Example: Education versus Income</vt:lpstr>
      <vt:lpstr>Example: Education versus Income</vt:lpstr>
      <vt:lpstr>Example: Education versus Income</vt:lpstr>
      <vt:lpstr>Example: Education versus Income</vt:lpstr>
      <vt:lpstr>Example: Education versus Income</vt:lpstr>
      <vt:lpstr>Example: Education versus Income</vt:lpstr>
      <vt:lpstr>Example: Stock Returns</vt:lpstr>
      <vt:lpstr>Example: Stock Returns</vt:lpstr>
      <vt:lpstr>Example: Stock Returns</vt:lpstr>
      <vt:lpstr>Video 11 (Topic 3.1): Statistical Calculations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82</cp:revision>
  <dcterms:created xsi:type="dcterms:W3CDTF">2014-06-29T21:19:00Z</dcterms:created>
  <dcterms:modified xsi:type="dcterms:W3CDTF">2014-07-10T14:17:03Z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