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256" r:id="rId2"/>
    <p:sldId id="26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1" r:id="rId26"/>
    <p:sldId id="302" r:id="rId27"/>
    <p:sldId id="303" r:id="rId28"/>
    <p:sldId id="304" r:id="rId29"/>
    <p:sldId id="305" r:id="rId30"/>
    <p:sldId id="306" r:id="rId31"/>
    <p:sldId id="312" r:id="rId32"/>
    <p:sldId id="313" r:id="rId33"/>
    <p:sldId id="314" r:id="rId34"/>
    <p:sldId id="315" r:id="rId35"/>
    <p:sldId id="316" r:id="rId36"/>
    <p:sldId id="317" r:id="rId37"/>
    <p:sldId id="31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7" autoAdjust="0"/>
    <p:restoredTop sz="94660"/>
  </p:normalViewPr>
  <p:slideViewPr>
    <p:cSldViewPr>
      <p:cViewPr>
        <p:scale>
          <a:sx n="100" d="100"/>
          <a:sy n="100" d="100"/>
        </p:scale>
        <p:origin x="-42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471D-5952-40FD-AF84-98F4C29F01E9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2A37-D258-438C-A4BE-EAE7FE82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9C01D3-C8B3-4501-9530-6E025F08DF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0E61E5-D14B-45F0-ACF5-29BA384FE4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</a:t>
            </a:r>
            <a:r>
              <a:rPr lang="en-US" dirty="0" smtClean="0">
                <a:latin typeface="Century Gothic" pitchFamily="34" charset="0"/>
              </a:rPr>
              <a:t>37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8:59 AM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2800">
          <a:latin typeface="Century Gothic" pitchFamily="34" charset="0"/>
        </a:defRPr>
      </a:lvl2pPr>
      <a:lvl3pPr marL="1143000" indent="-228600" eaLnBrk="1" hangingPunct="1">
        <a:buChar char="•"/>
        <a:defRPr sz="2400">
          <a:latin typeface="Century Gothic" pitchFamily="34" charset="0"/>
        </a:defRPr>
      </a:lvl3pPr>
      <a:lvl4pPr marL="1600200" indent="-228600" eaLnBrk="1" hangingPunct="1">
        <a:buChar char="–"/>
        <a:defRPr sz="2000">
          <a:latin typeface="Century Gothic" pitchFamily="34" charset="0"/>
        </a:defRPr>
      </a:lvl4pPr>
      <a:lvl5pPr marL="2057400" indent="-228600" eaLnBrk="1" hangingPunct="1">
        <a:buChar char="»"/>
        <a:defRPr sz="1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2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2" Type="http://schemas.openxmlformats.org/officeDocument/2006/relationships/audio" Target="../media/audio24.wa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5.wav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audio" Target="../media/audio26.wav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29.wav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1.png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1.wav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2.wav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3.wav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Relationship Id="rId5" Type="http://schemas.openxmlformats.org/officeDocument/2006/relationships/image" Target="../media/image58.png"/><Relationship Id="rId4" Type="http://schemas.openxmlformats.org/officeDocument/2006/relationships/image" Target="../media/image5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.wav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9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smtClean="0"/>
              <a:t>Topic 9: </a:t>
            </a:r>
            <a:r>
              <a:rPr lang="en-US" dirty="0" smtClean="0"/>
              <a:t>Statistical Review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~PP2426.WAV">
            <a:hlinkClick r:id="" action="ppaction://media"/>
          </p:cNvPr>
          <p:cNvPicPr>
            <a:picLocks noRot="1" noChangeAspect="1"/>
          </p:cNvPicPr>
          <p:nvPr>
            <a:wavAudioFile r:embed="rId1" name="~PP2426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find the mode find the most common number.</a:t>
            </a:r>
          </a:p>
          <a:p>
            <a:pPr lvl="1"/>
            <a:r>
              <a:rPr lang="en-US" b="1" dirty="0"/>
              <a:t>2</a:t>
            </a:r>
            <a:r>
              <a:rPr lang="en-US" dirty="0"/>
              <a:t>, 3, 4, </a:t>
            </a:r>
            <a:r>
              <a:rPr lang="en-US" b="1" dirty="0"/>
              <a:t>2</a:t>
            </a:r>
            <a:r>
              <a:rPr lang="en-US" dirty="0"/>
              <a:t>, 5, 7, 8, </a:t>
            </a:r>
            <a:r>
              <a:rPr lang="en-US" b="1" dirty="0"/>
              <a:t>2</a:t>
            </a:r>
            <a:r>
              <a:rPr lang="en-US" dirty="0"/>
              <a:t>, 3</a:t>
            </a:r>
          </a:p>
          <a:p>
            <a:pPr lvl="1"/>
            <a:r>
              <a:rPr lang="en-US" dirty="0"/>
              <a:t>The mode is 2</a:t>
            </a:r>
          </a:p>
        </p:txBody>
      </p:sp>
      <p:pic>
        <p:nvPicPr>
          <p:cNvPr id="4" name="~PP3578.WAV">
            <a:hlinkClick r:id="" action="ppaction://media"/>
          </p:cNvPr>
          <p:cNvPicPr>
            <a:picLocks noRot="1" noChangeAspect="1"/>
          </p:cNvPicPr>
          <p:nvPr>
            <a:wavAudioFile r:embed="rId1" name="~PP357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Median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find the median, order the set and find the ‘middle’ number.</a:t>
            </a:r>
          </a:p>
          <a:p>
            <a:pPr lvl="1"/>
            <a:r>
              <a:rPr lang="en-US" dirty="0"/>
              <a:t>2, 3, 4, 2, 5, 7, 8, 2, 3</a:t>
            </a:r>
          </a:p>
          <a:p>
            <a:pPr lvl="1"/>
            <a:r>
              <a:rPr lang="en-US" dirty="0"/>
              <a:t>Ordered: 2, 2, 2, 3, 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/>
              <a:t>, 4, 5, 7, 8</a:t>
            </a:r>
          </a:p>
          <a:p>
            <a:pPr lvl="1"/>
            <a:r>
              <a:rPr lang="en-US" dirty="0"/>
              <a:t>The mode is </a:t>
            </a:r>
            <a:r>
              <a:rPr lang="en-US" dirty="0" smtClean="0"/>
              <a:t>3.</a:t>
            </a:r>
            <a:endParaRPr lang="en-US" dirty="0"/>
          </a:p>
        </p:txBody>
      </p:sp>
      <p:pic>
        <p:nvPicPr>
          <p:cNvPr id="4" name="~PP2463.WAV">
            <a:hlinkClick r:id="" action="ppaction://media"/>
          </p:cNvPr>
          <p:cNvPicPr>
            <a:picLocks noRot="1" noChangeAspect="1"/>
          </p:cNvPicPr>
          <p:nvPr>
            <a:wavAudioFile r:embed="rId1" name="~PP246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Measures of Dispersion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/>
              <a:t>What is a Measure of Dispersion?</a:t>
            </a:r>
          </a:p>
        </p:txBody>
      </p:sp>
      <p:sp>
        <p:nvSpPr>
          <p:cNvPr id="108548" name="Line 4"/>
          <p:cNvSpPr>
            <a:spLocks noChangeShapeType="1"/>
          </p:cNvSpPr>
          <p:nvPr/>
        </p:nvSpPr>
        <p:spPr bwMode="auto">
          <a:xfrm>
            <a:off x="1447800" y="5334000"/>
            <a:ext cx="579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8549" name="Freeform 5"/>
          <p:cNvSpPr>
            <a:spLocks/>
          </p:cNvSpPr>
          <p:nvPr/>
        </p:nvSpPr>
        <p:spPr bwMode="auto">
          <a:xfrm>
            <a:off x="1600200" y="2895600"/>
            <a:ext cx="5562600" cy="24384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1392" y="0"/>
              </a:cxn>
              <a:cxn ang="0">
                <a:pos x="3504" y="1536"/>
              </a:cxn>
            </a:cxnLst>
            <a:rect l="0" t="0" r="r" b="b"/>
            <a:pathLst>
              <a:path w="3504" h="1536">
                <a:moveTo>
                  <a:pt x="0" y="1536"/>
                </a:moveTo>
                <a:cubicBezTo>
                  <a:pt x="404" y="768"/>
                  <a:pt x="808" y="0"/>
                  <a:pt x="1392" y="0"/>
                </a:cubicBezTo>
                <a:cubicBezTo>
                  <a:pt x="1976" y="0"/>
                  <a:pt x="2740" y="768"/>
                  <a:pt x="3504" y="153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1600200" y="5486400"/>
            <a:ext cx="5562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diamond" w="lg" len="lg"/>
            <a:tailEnd type="diamond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~PP1699.WAV">
            <a:hlinkClick r:id="" action="ppaction://media"/>
          </p:cNvPr>
          <p:cNvPicPr>
            <a:picLocks noRot="1" noChangeAspect="1"/>
          </p:cNvPicPr>
          <p:nvPr>
            <a:wavAudioFile r:embed="rId1" name="~PP169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Variance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Variance (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1371600" y="2590800"/>
          <a:ext cx="3124200" cy="1679575"/>
        </p:xfrm>
        <a:graphic>
          <a:graphicData uri="http://schemas.openxmlformats.org/presentationml/2006/ole">
            <p:oleObj spid="_x0000_s283650" name="Equation" r:id="rId5" imgW="1129810" imgH="609336" progId="Equation.DSMT4">
              <p:embed/>
            </p:oleObj>
          </a:graphicData>
        </a:graphic>
      </p:graphicFrame>
      <p:pic>
        <p:nvPicPr>
          <p:cNvPr id="6" name="~PP1448.WAV">
            <a:hlinkClick r:id="" action="ppaction://media"/>
          </p:cNvPr>
          <p:cNvPicPr>
            <a:picLocks noRot="1" noChangeAspect="1"/>
          </p:cNvPicPr>
          <p:nvPr>
            <a:wavAudioFile r:embed="rId2" name="~PP1448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Variance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Calculating Variance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990600" y="2819400"/>
          <a:ext cx="7467600" cy="1314450"/>
        </p:xfrm>
        <a:graphic>
          <a:graphicData uri="http://schemas.openxmlformats.org/presentationml/2006/ole">
            <p:oleObj spid="_x0000_s284674" name="Equation" r:id="rId5" imgW="3593880" imgH="634680" progId="Equation.DSMT4">
              <p:embed/>
            </p:oleObj>
          </a:graphicData>
        </a:graphic>
      </p:graphicFrame>
      <p:pic>
        <p:nvPicPr>
          <p:cNvPr id="6" name="~PP2156.WAV">
            <a:hlinkClick r:id="" action="ppaction://media"/>
          </p:cNvPr>
          <p:cNvPicPr>
            <a:picLocks noRot="1" noChangeAspect="1"/>
          </p:cNvPicPr>
          <p:nvPr>
            <a:wavAudioFile r:embed="rId2" name="~PP2156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Deviation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Standard Deviation (</a:t>
            </a:r>
            <a:r>
              <a:rPr lang="en-US">
                <a:latin typeface="Symbol" pitchFamily="18" charset="2"/>
              </a:rPr>
              <a:t>s</a:t>
            </a:r>
            <a:r>
              <a:rPr lang="en-US"/>
              <a:t>)</a:t>
            </a: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5717" name="Object 5"/>
          <p:cNvGraphicFramePr>
            <a:graphicFrameLocks noChangeAspect="1"/>
          </p:cNvGraphicFramePr>
          <p:nvPr/>
        </p:nvGraphicFramePr>
        <p:xfrm>
          <a:off x="1066800" y="2438400"/>
          <a:ext cx="4492625" cy="1819275"/>
        </p:xfrm>
        <a:graphic>
          <a:graphicData uri="http://schemas.openxmlformats.org/presentationml/2006/ole">
            <p:oleObj spid="_x0000_s285698" name="Equation" r:id="rId5" imgW="1625400" imgH="660240" progId="Equation.DSMT4">
              <p:embed/>
            </p:oleObj>
          </a:graphicData>
        </a:graphic>
      </p:graphicFrame>
      <p:pic>
        <p:nvPicPr>
          <p:cNvPr id="6" name="~PP2200.WAV">
            <a:hlinkClick r:id="" action="ppaction://media"/>
          </p:cNvPr>
          <p:cNvPicPr>
            <a:picLocks noRot="1" noChangeAspect="1"/>
          </p:cNvPicPr>
          <p:nvPr>
            <a:wavAudioFile r:embed="rId2" name="~PP2200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Deviation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Calculating Standard Deviation 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7765" name="Object 5"/>
          <p:cNvGraphicFramePr>
            <a:graphicFrameLocks noChangeAspect="1"/>
          </p:cNvGraphicFramePr>
          <p:nvPr/>
        </p:nvGraphicFramePr>
        <p:xfrm>
          <a:off x="903288" y="2362200"/>
          <a:ext cx="7072312" cy="1946275"/>
        </p:xfrm>
        <a:graphic>
          <a:graphicData uri="http://schemas.openxmlformats.org/presentationml/2006/ole">
            <p:oleObj spid="_x0000_s286722" name="Equation" r:id="rId5" imgW="3403440" imgH="939600" progId="Equation.DSMT4">
              <p:embed/>
            </p:oleObj>
          </a:graphicData>
        </a:graphic>
      </p:graphicFrame>
      <p:pic>
        <p:nvPicPr>
          <p:cNvPr id="6" name="~PP3113.WAV">
            <a:hlinkClick r:id="" action="ppaction://media"/>
          </p:cNvPr>
          <p:cNvPicPr>
            <a:picLocks noRot="1" noChangeAspect="1"/>
          </p:cNvPicPr>
          <p:nvPr>
            <a:wavAudioFile r:embed="rId2" name="~PP3113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Higher Moments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/>
              <a:t>What is a Higher Moment?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1447800" y="5334000"/>
            <a:ext cx="579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1600200" y="2895600"/>
            <a:ext cx="5562600" cy="24384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1392" y="0"/>
              </a:cxn>
              <a:cxn ang="0">
                <a:pos x="3504" y="1536"/>
              </a:cxn>
            </a:cxnLst>
            <a:rect l="0" t="0" r="r" b="b"/>
            <a:pathLst>
              <a:path w="3504" h="1536">
                <a:moveTo>
                  <a:pt x="0" y="1536"/>
                </a:moveTo>
                <a:cubicBezTo>
                  <a:pt x="404" y="768"/>
                  <a:pt x="808" y="0"/>
                  <a:pt x="1392" y="0"/>
                </a:cubicBezTo>
                <a:cubicBezTo>
                  <a:pt x="1976" y="0"/>
                  <a:pt x="2740" y="768"/>
                  <a:pt x="3504" y="153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92" name="Line 8"/>
          <p:cNvSpPr>
            <a:spLocks noChangeShapeType="1"/>
          </p:cNvSpPr>
          <p:nvPr/>
        </p:nvSpPr>
        <p:spPr bwMode="auto">
          <a:xfrm flipH="1">
            <a:off x="2438400" y="2514600"/>
            <a:ext cx="1981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>
            <a:off x="1752600" y="51054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94" name="Line 10"/>
          <p:cNvSpPr>
            <a:spLocks noChangeShapeType="1"/>
          </p:cNvSpPr>
          <p:nvPr/>
        </p:nvSpPr>
        <p:spPr bwMode="auto">
          <a:xfrm>
            <a:off x="6934200" y="51054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~PP1289.WAV">
            <a:hlinkClick r:id="" action="ppaction://media"/>
          </p:cNvPr>
          <p:cNvPicPr>
            <a:picLocks noRot="1" noChangeAspect="1"/>
          </p:cNvPicPr>
          <p:nvPr>
            <a:wavAudioFile r:embed="rId1" name="~PP128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Skewness</a:t>
            </a:r>
            <a:br>
              <a:rPr lang="en-US" sz="3800"/>
            </a:br>
            <a:endParaRPr lang="en-US" sz="380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Normal Distribution has a skewness of 0</a:t>
            </a:r>
          </a:p>
          <a:p>
            <a:pPr lvl="1"/>
            <a:endParaRPr lang="en-US"/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>
            <a:off x="1447800" y="5334000"/>
            <a:ext cx="579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 flipH="1">
            <a:off x="2362200" y="2590800"/>
            <a:ext cx="1981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1447800" y="2870200"/>
            <a:ext cx="5638800" cy="2463800"/>
          </a:xfrm>
          <a:custGeom>
            <a:avLst/>
            <a:gdLst/>
            <a:ahLst/>
            <a:cxnLst>
              <a:cxn ang="0">
                <a:pos x="0" y="1552"/>
              </a:cxn>
              <a:cxn ang="0">
                <a:pos x="624" y="64"/>
              </a:cxn>
              <a:cxn ang="0">
                <a:pos x="1392" y="1168"/>
              </a:cxn>
              <a:cxn ang="0">
                <a:pos x="3552" y="1552"/>
              </a:cxn>
            </a:cxnLst>
            <a:rect l="0" t="0" r="r" b="b"/>
            <a:pathLst>
              <a:path w="3552" h="1552">
                <a:moveTo>
                  <a:pt x="0" y="1552"/>
                </a:moveTo>
                <a:cubicBezTo>
                  <a:pt x="196" y="840"/>
                  <a:pt x="392" y="128"/>
                  <a:pt x="624" y="64"/>
                </a:cubicBezTo>
                <a:cubicBezTo>
                  <a:pt x="856" y="0"/>
                  <a:pt x="904" y="920"/>
                  <a:pt x="1392" y="1168"/>
                </a:cubicBezTo>
                <a:cubicBezTo>
                  <a:pt x="1880" y="1416"/>
                  <a:pt x="2716" y="1484"/>
                  <a:pt x="3552" y="155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~PP4073.WAV">
            <a:hlinkClick r:id="" action="ppaction://media"/>
          </p:cNvPr>
          <p:cNvPicPr>
            <a:picLocks noRot="1" noChangeAspect="1"/>
          </p:cNvPicPr>
          <p:nvPr>
            <a:wavAudioFile r:embed="rId1" name="~PP407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Kurtosis</a:t>
            </a:r>
            <a:br>
              <a:rPr lang="en-US" sz="3800"/>
            </a:br>
            <a:endParaRPr lang="en-US" sz="380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Normal Distribution has a kurtosis of 3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1447800" y="5334000"/>
            <a:ext cx="579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1600200" y="2895600"/>
            <a:ext cx="5562600" cy="24384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1392" y="0"/>
              </a:cxn>
              <a:cxn ang="0">
                <a:pos x="3504" y="1536"/>
              </a:cxn>
            </a:cxnLst>
            <a:rect l="0" t="0" r="r" b="b"/>
            <a:pathLst>
              <a:path w="3504" h="1536">
                <a:moveTo>
                  <a:pt x="0" y="1536"/>
                </a:moveTo>
                <a:cubicBezTo>
                  <a:pt x="404" y="768"/>
                  <a:pt x="808" y="0"/>
                  <a:pt x="1392" y="0"/>
                </a:cubicBezTo>
                <a:cubicBezTo>
                  <a:pt x="1976" y="0"/>
                  <a:pt x="2740" y="768"/>
                  <a:pt x="3504" y="153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>
            <a:off x="1752600" y="51054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>
            <a:off x="6934200" y="51054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~PP2007.WAV">
            <a:hlinkClick r:id="" action="ppaction://media"/>
          </p:cNvPr>
          <p:cNvPicPr>
            <a:picLocks noRot="1" noChangeAspect="1"/>
          </p:cNvPicPr>
          <p:nvPr>
            <a:wavAudioFile r:embed="rId1" name="~PP200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Probability Measures</a:t>
            </a:r>
          </a:p>
          <a:p>
            <a:endParaRPr lang="en-US" dirty="0" smtClean="0"/>
          </a:p>
          <a:p>
            <a:r>
              <a:rPr lang="en-US" dirty="0" smtClean="0"/>
              <a:t>The Histogram</a:t>
            </a:r>
          </a:p>
          <a:p>
            <a:endParaRPr lang="en-US" dirty="0" smtClean="0"/>
          </a:p>
          <a:p>
            <a:r>
              <a:rPr lang="en-US" dirty="0" smtClean="0"/>
              <a:t>Linear Regression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pic>
        <p:nvPicPr>
          <p:cNvPr id="4" name="~PP536.WAV">
            <a:hlinkClick r:id="" action="ppaction://media"/>
          </p:cNvPr>
          <p:cNvPicPr>
            <a:picLocks noRot="1" noChangeAspect="1"/>
          </p:cNvPicPr>
          <p:nvPr>
            <a:wavAudioFile r:embed="rId1" name="~PP536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dirty="0"/>
              <a:t>Measures of </a:t>
            </a:r>
            <a:r>
              <a:rPr lang="en-US" dirty="0" smtClean="0"/>
              <a:t>Dependence</a:t>
            </a:r>
            <a:endParaRPr lang="en-US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 dirty="0"/>
              <a:t>What is a Measure of </a:t>
            </a:r>
            <a:r>
              <a:rPr lang="en-US" dirty="0" smtClean="0"/>
              <a:t>Dependence?</a:t>
            </a:r>
            <a:endParaRPr lang="en-US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914400" y="2641600"/>
            <a:ext cx="7620000" cy="2552700"/>
          </a:xfrm>
          <a:custGeom>
            <a:avLst/>
            <a:gdLst/>
            <a:ahLst/>
            <a:cxnLst>
              <a:cxn ang="0">
                <a:pos x="0" y="1168"/>
              </a:cxn>
              <a:cxn ang="0">
                <a:pos x="672" y="304"/>
              </a:cxn>
              <a:cxn ang="0">
                <a:pos x="1440" y="1024"/>
              </a:cxn>
              <a:cxn ang="0">
                <a:pos x="2304" y="448"/>
              </a:cxn>
              <a:cxn ang="0">
                <a:pos x="3072" y="1024"/>
              </a:cxn>
              <a:cxn ang="0">
                <a:pos x="3552" y="64"/>
              </a:cxn>
              <a:cxn ang="0">
                <a:pos x="4560" y="1408"/>
              </a:cxn>
              <a:cxn ang="0">
                <a:pos x="4800" y="1264"/>
              </a:cxn>
            </a:cxnLst>
            <a:rect l="0" t="0" r="r" b="b"/>
            <a:pathLst>
              <a:path w="4800" h="1608">
                <a:moveTo>
                  <a:pt x="0" y="1168"/>
                </a:moveTo>
                <a:cubicBezTo>
                  <a:pt x="216" y="748"/>
                  <a:pt x="432" y="328"/>
                  <a:pt x="672" y="304"/>
                </a:cubicBezTo>
                <a:cubicBezTo>
                  <a:pt x="912" y="280"/>
                  <a:pt x="1168" y="1000"/>
                  <a:pt x="1440" y="1024"/>
                </a:cubicBezTo>
                <a:cubicBezTo>
                  <a:pt x="1712" y="1048"/>
                  <a:pt x="2032" y="448"/>
                  <a:pt x="2304" y="448"/>
                </a:cubicBezTo>
                <a:cubicBezTo>
                  <a:pt x="2576" y="448"/>
                  <a:pt x="2864" y="1088"/>
                  <a:pt x="3072" y="1024"/>
                </a:cubicBezTo>
                <a:cubicBezTo>
                  <a:pt x="3280" y="960"/>
                  <a:pt x="3304" y="0"/>
                  <a:pt x="3552" y="64"/>
                </a:cubicBezTo>
                <a:cubicBezTo>
                  <a:pt x="3800" y="128"/>
                  <a:pt x="4352" y="1208"/>
                  <a:pt x="4560" y="1408"/>
                </a:cubicBezTo>
                <a:cubicBezTo>
                  <a:pt x="4768" y="1608"/>
                  <a:pt x="4784" y="1436"/>
                  <a:pt x="4800" y="126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1066800" y="2667000"/>
            <a:ext cx="7162800" cy="3149600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288" y="192"/>
              </a:cxn>
              <a:cxn ang="0">
                <a:pos x="1200" y="1968"/>
              </a:cxn>
              <a:cxn ang="0">
                <a:pos x="2784" y="288"/>
              </a:cxn>
              <a:cxn ang="0">
                <a:pos x="3648" y="1056"/>
              </a:cxn>
              <a:cxn ang="0">
                <a:pos x="4512" y="0"/>
              </a:cxn>
            </a:cxnLst>
            <a:rect l="0" t="0" r="r" b="b"/>
            <a:pathLst>
              <a:path w="4512" h="1984">
                <a:moveTo>
                  <a:pt x="0" y="1152"/>
                </a:moveTo>
                <a:cubicBezTo>
                  <a:pt x="44" y="604"/>
                  <a:pt x="88" y="56"/>
                  <a:pt x="288" y="192"/>
                </a:cubicBezTo>
                <a:cubicBezTo>
                  <a:pt x="488" y="328"/>
                  <a:pt x="784" y="1952"/>
                  <a:pt x="1200" y="1968"/>
                </a:cubicBezTo>
                <a:cubicBezTo>
                  <a:pt x="1616" y="1984"/>
                  <a:pt x="2376" y="440"/>
                  <a:pt x="2784" y="288"/>
                </a:cubicBezTo>
                <a:cubicBezTo>
                  <a:pt x="3192" y="136"/>
                  <a:pt x="3360" y="1104"/>
                  <a:pt x="3648" y="1056"/>
                </a:cubicBezTo>
                <a:cubicBezTo>
                  <a:pt x="3936" y="1008"/>
                  <a:pt x="4224" y="504"/>
                  <a:pt x="4512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~PP821.WAV">
            <a:hlinkClick r:id="" action="ppaction://media"/>
          </p:cNvPr>
          <p:cNvPicPr>
            <a:picLocks noRot="1" noChangeAspect="1"/>
          </p:cNvPicPr>
          <p:nvPr>
            <a:wavAudioFile r:embed="rId1" name="~PP82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Covariance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/>
              <a:t>Covariance (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/>
              <a:t>A,B</a:t>
            </a:r>
            <a:r>
              <a:rPr lang="en-US"/>
              <a:t>)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1371600" y="2362200"/>
          <a:ext cx="4191000" cy="1558925"/>
        </p:xfrm>
        <a:graphic>
          <a:graphicData uri="http://schemas.openxmlformats.org/presentationml/2006/ole">
            <p:oleObj spid="_x0000_s287746" name="Equation" r:id="rId5" imgW="1638300" imgH="609600" progId="Equation.DSMT4">
              <p:embed/>
            </p:oleObj>
          </a:graphicData>
        </a:graphic>
      </p:graphicFrame>
      <p:pic>
        <p:nvPicPr>
          <p:cNvPr id="6" name="~PP3408.WAV">
            <a:hlinkClick r:id="" action="ppaction://media"/>
          </p:cNvPr>
          <p:cNvPicPr>
            <a:picLocks noRot="1" noChangeAspect="1"/>
          </p:cNvPicPr>
          <p:nvPr>
            <a:wavAudioFile r:embed="rId2" name="~PP3408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Covariance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467600" cy="4419600"/>
          </a:xfrm>
        </p:spPr>
        <p:txBody>
          <a:bodyPr/>
          <a:lstStyle/>
          <a:p>
            <a:pPr marL="609600" indent="-609600"/>
            <a:r>
              <a:rPr lang="en-US" sz="2800" dirty="0"/>
              <a:t>Calculating </a:t>
            </a:r>
            <a:r>
              <a:rPr lang="en-US" sz="2800" dirty="0" smtClean="0"/>
              <a:t>Covariance</a:t>
            </a:r>
          </a:p>
          <a:p>
            <a:pPr marL="609600" indent="-609600"/>
            <a:endParaRPr lang="en-US" sz="2800" dirty="0" smtClean="0"/>
          </a:p>
          <a:p>
            <a:pPr marL="609600" indent="-609600"/>
            <a:endParaRPr lang="en-US" sz="2800" dirty="0" smtClean="0"/>
          </a:p>
          <a:p>
            <a:pPr marL="609600" indent="-609600"/>
            <a:endParaRPr lang="en-US" sz="2800" dirty="0" smtClean="0"/>
          </a:p>
          <a:p>
            <a:pPr marL="609600" indent="-609600"/>
            <a:endParaRPr lang="en-US" sz="2800" dirty="0" smtClean="0"/>
          </a:p>
          <a:p>
            <a:pPr marL="609600" indent="-609600"/>
            <a:endParaRPr lang="en-US" sz="2800" dirty="0" smtClean="0"/>
          </a:p>
          <a:p>
            <a:pPr marL="609600" indent="-609600"/>
            <a:endParaRPr lang="en-US" sz="2800" dirty="0" smtClean="0"/>
          </a:p>
          <a:p>
            <a:pPr marL="609600" indent="-609600"/>
            <a:r>
              <a:rPr lang="en-US" sz="2000" dirty="0" smtClean="0"/>
              <a:t>Note: Unit Dependent</a:t>
            </a:r>
            <a:endParaRPr lang="en-US" sz="2000" dirty="0"/>
          </a:p>
        </p:txBody>
      </p:sp>
      <p:graphicFrame>
        <p:nvGraphicFramePr>
          <p:cNvPr id="13517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1371600" y="2365375"/>
          <a:ext cx="6781800" cy="2030413"/>
        </p:xfrm>
        <a:graphic>
          <a:graphicData uri="http://schemas.openxmlformats.org/presentationml/2006/ole">
            <p:oleObj spid="_x0000_s288770" name="Equation" r:id="rId5" imgW="3606480" imgH="1079280" progId="Equation.DSMT4">
              <p:embed/>
            </p:oleObj>
          </a:graphicData>
        </a:graphic>
      </p:graphicFrame>
      <p:pic>
        <p:nvPicPr>
          <p:cNvPr id="5" name="~PP740.WAV">
            <a:hlinkClick r:id="" action="ppaction://media"/>
          </p:cNvPr>
          <p:cNvPicPr>
            <a:picLocks noRot="1" noChangeAspect="1"/>
          </p:cNvPicPr>
          <p:nvPr>
            <a:wavAudioFile r:embed="rId2" name="~PP740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Correlation (</a:t>
            </a:r>
            <a:r>
              <a:rPr lang="en-US" dirty="0" err="1">
                <a:latin typeface="Symbol" pitchFamily="18" charset="2"/>
              </a:rPr>
              <a:t>r</a:t>
            </a:r>
            <a:r>
              <a:rPr lang="en-US" baseline="-25000" dirty="0" err="1"/>
              <a:t>A,B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		Range: -1 &lt;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 &lt;1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7220" name="Object 4"/>
          <p:cNvGraphicFramePr>
            <a:graphicFrameLocks noChangeAspect="1"/>
          </p:cNvGraphicFramePr>
          <p:nvPr/>
        </p:nvGraphicFramePr>
        <p:xfrm>
          <a:off x="1600200" y="2819400"/>
          <a:ext cx="2209800" cy="1247775"/>
        </p:xfrm>
        <a:graphic>
          <a:graphicData uri="http://schemas.openxmlformats.org/presentationml/2006/ole">
            <p:oleObj spid="_x0000_s289794" name="Equation" r:id="rId5" imgW="812447" imgH="457002" progId="Equation.DSMT4">
              <p:embed/>
            </p:oleObj>
          </a:graphicData>
        </a:graphic>
      </p:graphicFrame>
      <p:pic>
        <p:nvPicPr>
          <p:cNvPr id="6" name="~PP1321.WAV">
            <a:hlinkClick r:id="" action="ppaction://media"/>
          </p:cNvPr>
          <p:cNvPicPr>
            <a:picLocks noRot="1" noChangeAspect="1"/>
          </p:cNvPicPr>
          <p:nvPr>
            <a:wavAudioFile r:embed="rId2" name="~PP1321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543800" cy="4419600"/>
          </a:xfrm>
        </p:spPr>
        <p:txBody>
          <a:bodyPr/>
          <a:lstStyle/>
          <a:p>
            <a:r>
              <a:rPr lang="en-US" sz="2800"/>
              <a:t>Calculating Correlation </a:t>
            </a:r>
          </a:p>
        </p:txBody>
      </p:sp>
      <p:graphicFrame>
        <p:nvGraphicFramePr>
          <p:cNvPr id="13824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066800" y="2286000"/>
          <a:ext cx="2743200" cy="630238"/>
        </p:xfrm>
        <a:graphic>
          <a:graphicData uri="http://schemas.openxmlformats.org/presentationml/2006/ole">
            <p:oleObj spid="_x0000_s290818" name="Equation" r:id="rId5" imgW="1714320" imgH="393480" progId="Equation.DSMT4">
              <p:embed/>
            </p:oleObj>
          </a:graphicData>
        </a:graphic>
      </p:graphicFrame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3048000"/>
            <a:ext cx="4419600" cy="306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~PP462.WAV">
            <a:hlinkClick r:id="" action="ppaction://media"/>
          </p:cNvPr>
          <p:cNvPicPr>
            <a:picLocks noRot="1" noChangeAspect="1"/>
          </p:cNvPicPr>
          <p:nvPr>
            <a:wavAudioFile r:embed="rId2" name="~PP462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Histogram</a:t>
            </a:r>
          </a:p>
        </p:txBody>
      </p:sp>
      <p:pic>
        <p:nvPicPr>
          <p:cNvPr id="3" name="~PP2005.WAV">
            <a:hlinkClick r:id="" action="ppaction://media"/>
          </p:cNvPr>
          <p:cNvPicPr>
            <a:picLocks noRot="1" noChangeAspect="1"/>
          </p:cNvPicPr>
          <p:nvPr>
            <a:wavAudioFile r:embed="rId1" name="~PP200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The Histogram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543800" cy="4419600"/>
          </a:xfrm>
        </p:spPr>
        <p:txBody>
          <a:bodyPr/>
          <a:lstStyle/>
          <a:p>
            <a:r>
              <a:rPr lang="en-US" sz="2800"/>
              <a:t>Histograms are ordered, column graphs of data.</a:t>
            </a:r>
          </a:p>
          <a:p>
            <a:pPr>
              <a:buFont typeface="Wingdings" pitchFamily="2" charset="2"/>
              <a:buNone/>
            </a:pPr>
            <a:r>
              <a:rPr lang="en-US" sz="1700">
                <a:solidFill>
                  <a:srgbClr val="000000"/>
                </a:solidFill>
              </a:rPr>
              <a:t>	25, 73, 59, 32, 65, 71, 13, 2, 93, 32, 74, 42, 95, 61, 33, 28, 28, 56, 22, 43, 48, 67, 69, 82, 13, 48, 46, 19, 70, 8, 27, 39, 71, 80, 32, 79, 77, 41, 99, 82, 57, 22, 84, 50, 93, 6, 26, 20, 86, 79</a:t>
            </a:r>
          </a:p>
          <a:p>
            <a:pPr lvl="1"/>
            <a:r>
              <a:rPr lang="en-US" sz="2600"/>
              <a:t>Histogram</a:t>
            </a:r>
          </a:p>
        </p:txBody>
      </p:sp>
      <p:pic>
        <p:nvPicPr>
          <p:cNvPr id="146655" name="Picture 2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276600"/>
            <a:ext cx="5029200" cy="2757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1692.WAV">
            <a:hlinkClick r:id="" action="ppaction://media"/>
          </p:cNvPr>
          <p:cNvPicPr>
            <a:picLocks noRot="1" noChangeAspect="1"/>
          </p:cNvPicPr>
          <p:nvPr>
            <a:wavAudioFile r:embed="rId1" name="~PP169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Histogram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Construction</a:t>
            </a:r>
          </a:p>
          <a:p>
            <a:pPr lvl="1"/>
            <a:r>
              <a:rPr lang="en-US"/>
              <a:t>Order the numbers</a:t>
            </a:r>
          </a:p>
          <a:p>
            <a:pPr lvl="1"/>
            <a:r>
              <a:rPr lang="en-US"/>
              <a:t>Groups into ranges (bins)</a:t>
            </a:r>
          </a:p>
          <a:p>
            <a:pPr lvl="1"/>
            <a:r>
              <a:rPr lang="en-US"/>
              <a:t>Plot on a column graph</a:t>
            </a:r>
          </a:p>
        </p:txBody>
      </p:sp>
      <p:pic>
        <p:nvPicPr>
          <p:cNvPr id="4" name="~PP954.WAV">
            <a:hlinkClick r:id="" action="ppaction://media"/>
          </p:cNvPr>
          <p:cNvPicPr>
            <a:picLocks noRot="1" noChangeAspect="1"/>
          </p:cNvPicPr>
          <p:nvPr>
            <a:wavAudioFile r:embed="rId1" name="~PP95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Histogram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Set: </a:t>
            </a:r>
          </a:p>
          <a:p>
            <a:pPr lvl="2"/>
            <a:r>
              <a:rPr lang="en-US" dirty="0"/>
              <a:t>2, 4, 5, 2, 3, 4, 5, 6, 7, 8, 6, 8, 6, 7, 5, 3, 4, 5, 7, 8</a:t>
            </a:r>
          </a:p>
          <a:p>
            <a:pPr lvl="1"/>
            <a:r>
              <a:rPr lang="en-US" dirty="0"/>
              <a:t>Order the numbers</a:t>
            </a:r>
          </a:p>
          <a:p>
            <a:pPr lvl="2"/>
            <a:r>
              <a:rPr lang="en-US" dirty="0"/>
              <a:t>2, 2, 3, 3, 4, 4, 4, 5, 5, 5, 5, 6, 6, 6, 7, 7, 7, 8, 8, 8</a:t>
            </a:r>
          </a:p>
          <a:p>
            <a:pPr lvl="1"/>
            <a:r>
              <a:rPr lang="en-US" dirty="0"/>
              <a:t>Groups into ranges (bins)</a:t>
            </a:r>
          </a:p>
        </p:txBody>
      </p:sp>
      <p:pic>
        <p:nvPicPr>
          <p:cNvPr id="150575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572000"/>
            <a:ext cx="2971800" cy="1625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3812.WAV">
            <a:hlinkClick r:id="" action="ppaction://media"/>
          </p:cNvPr>
          <p:cNvPicPr>
            <a:picLocks noRot="1" noChangeAspect="1"/>
          </p:cNvPicPr>
          <p:nvPr>
            <a:wavAudioFile r:embed="rId1" name="~PP381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Histogram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086600" cy="4419600"/>
          </a:xfrm>
        </p:spPr>
        <p:txBody>
          <a:bodyPr/>
          <a:lstStyle/>
          <a:p>
            <a:pPr lvl="1"/>
            <a:r>
              <a:rPr lang="en-US" sz="2600"/>
              <a:t>Plot on a column graph</a:t>
            </a:r>
          </a:p>
        </p:txBody>
      </p:sp>
      <p:graphicFrame>
        <p:nvGraphicFramePr>
          <p:cNvPr id="152581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1066800" y="2209800"/>
          <a:ext cx="7239000" cy="3722688"/>
        </p:xfrm>
        <a:graphic>
          <a:graphicData uri="http://schemas.openxmlformats.org/presentationml/2006/ole">
            <p:oleObj spid="_x0000_s291842" name="Chart" r:id="rId5" imgW="4667369" imgH="2400198" progId="Excel.Sheet.8">
              <p:embed/>
            </p:oleObj>
          </a:graphicData>
        </a:graphic>
      </p:graphicFrame>
      <p:pic>
        <p:nvPicPr>
          <p:cNvPr id="5" name="~PP379.WAV">
            <a:hlinkClick r:id="" action="ppaction://media"/>
          </p:cNvPr>
          <p:cNvPicPr>
            <a:picLocks noRot="1" noChangeAspect="1"/>
          </p:cNvPicPr>
          <p:nvPr>
            <a:wavAudioFile r:embed="rId2" name="~PP379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The Use of Statistics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035050" lvl="1" indent="-577850"/>
            <a:r>
              <a:rPr lang="en-US" dirty="0"/>
              <a:t>The Stochastic World</a:t>
            </a:r>
          </a:p>
          <a:p>
            <a:pPr marL="1035050" lvl="1" indent="-577850"/>
            <a:r>
              <a:rPr lang="en-US" dirty="0"/>
              <a:t>Range of Financial Data</a:t>
            </a:r>
          </a:p>
          <a:p>
            <a:pPr marL="1035050" lvl="1" indent="-577850"/>
            <a:r>
              <a:rPr lang="en-US" dirty="0"/>
              <a:t>Populations versus Samples</a:t>
            </a:r>
          </a:p>
          <a:p>
            <a:pPr marL="1035050" lvl="1" indent="-577850"/>
            <a:r>
              <a:rPr lang="en-US" dirty="0"/>
              <a:t>Two Temporal Approaches to Measuring Financial Data</a:t>
            </a:r>
          </a:p>
          <a:p>
            <a:pPr marL="1409700" lvl="2" indent="-495300"/>
            <a:r>
              <a:rPr lang="en-US" dirty="0"/>
              <a:t>At One Time (Synchronic)</a:t>
            </a:r>
          </a:p>
          <a:p>
            <a:pPr marL="1409700" lvl="2" indent="-495300"/>
            <a:r>
              <a:rPr lang="en-US" dirty="0"/>
              <a:t>Over a Period of Time (Diachronic</a:t>
            </a:r>
            <a:r>
              <a:rPr lang="en-US" dirty="0" smtClean="0"/>
              <a:t>)</a:t>
            </a:r>
          </a:p>
          <a:p>
            <a:pPr marL="1009650" lvl="1" indent="-495300"/>
            <a:r>
              <a:rPr lang="en-US" dirty="0" smtClean="0"/>
              <a:t>Most Common Data: Returns</a:t>
            </a:r>
            <a:endParaRPr lang="en-US" dirty="0"/>
          </a:p>
        </p:txBody>
      </p:sp>
      <p:pic>
        <p:nvPicPr>
          <p:cNvPr id="4" name="~PP2787.WAV">
            <a:hlinkClick r:id="" action="ppaction://media"/>
          </p:cNvPr>
          <p:cNvPicPr>
            <a:picLocks noRot="1" noChangeAspect="1"/>
          </p:cNvPicPr>
          <p:nvPr>
            <a:wavAudioFile r:embed="rId1" name="~PP278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Histogram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Histogram </a:t>
            </a:r>
            <a:r>
              <a:rPr lang="en-US" dirty="0"/>
              <a:t>represents </a:t>
            </a:r>
            <a:r>
              <a:rPr lang="en-US" i="1" dirty="0" smtClean="0"/>
              <a:t>sample</a:t>
            </a:r>
            <a:r>
              <a:rPr lang="en-US" dirty="0" smtClean="0"/>
              <a:t>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Estimate the </a:t>
            </a:r>
            <a:r>
              <a:rPr lang="en-US" i="1" dirty="0"/>
              <a:t>population</a:t>
            </a:r>
            <a:r>
              <a:rPr lang="en-US" dirty="0"/>
              <a:t> </a:t>
            </a:r>
            <a:r>
              <a:rPr lang="en-US" dirty="0" smtClean="0"/>
              <a:t>with closest</a:t>
            </a:r>
            <a:r>
              <a:rPr lang="en-US" dirty="0"/>
              <a:t>, common continuous distribution</a:t>
            </a:r>
            <a:r>
              <a:rPr lang="en-US" dirty="0" smtClean="0"/>
              <a:t>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‘</a:t>
            </a:r>
            <a:r>
              <a:rPr lang="en-US" dirty="0"/>
              <a:t>Goodness-of-Fit’ software.</a:t>
            </a:r>
          </a:p>
        </p:txBody>
      </p:sp>
      <p:pic>
        <p:nvPicPr>
          <p:cNvPr id="4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Method of Linear Regression</a:t>
            </a:r>
          </a:p>
        </p:txBody>
      </p:sp>
      <p:pic>
        <p:nvPicPr>
          <p:cNvPr id="3" name="~PP138.WAV">
            <a:hlinkClick r:id="" action="ppaction://media"/>
          </p:cNvPr>
          <p:cNvPicPr>
            <a:picLocks noRot="1" noChangeAspect="1"/>
          </p:cNvPicPr>
          <p:nvPr>
            <a:wavAudioFile r:embed="rId1" name="~PP138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 sz="3800"/>
              <a:t>The Method of Linear Regression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Best </a:t>
            </a:r>
            <a:r>
              <a:rPr lang="en-US" dirty="0"/>
              <a:t>linear </a:t>
            </a:r>
            <a:r>
              <a:rPr lang="en-US" dirty="0" smtClean="0"/>
              <a:t>Fit</a:t>
            </a:r>
            <a:endParaRPr lang="en-US" dirty="0"/>
          </a:p>
          <a:p>
            <a:pPr lvl="1"/>
            <a:r>
              <a:rPr lang="en-US" dirty="0"/>
              <a:t>BLUE</a:t>
            </a:r>
          </a:p>
          <a:p>
            <a:pPr lvl="1"/>
            <a:r>
              <a:rPr lang="en-US" dirty="0"/>
              <a:t>‘Least Squares’ Criterion</a:t>
            </a:r>
          </a:p>
          <a:p>
            <a:pPr lvl="1"/>
            <a:r>
              <a:rPr lang="en-US" dirty="0"/>
              <a:t>Dependent versus Independent Variable</a:t>
            </a:r>
          </a:p>
          <a:p>
            <a:r>
              <a:rPr lang="en-US" dirty="0"/>
              <a:t>Example: Education versus Income</a:t>
            </a:r>
          </a:p>
        </p:txBody>
      </p:sp>
      <p:pic>
        <p:nvPicPr>
          <p:cNvPr id="4" name="~PP3409.WAV">
            <a:hlinkClick r:id="" action="ppaction://media"/>
          </p:cNvPr>
          <p:cNvPicPr>
            <a:picLocks noRot="1" noChangeAspect="1"/>
          </p:cNvPicPr>
          <p:nvPr>
            <a:wavAudioFile r:embed="rId1" name="~PP3409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The Method of Linear Regression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</a:t>
            </a:r>
          </a:p>
          <a:p>
            <a:endParaRPr lang="en-US"/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438400"/>
            <a:ext cx="1249363" cy="3467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853.WAV">
            <a:hlinkClick r:id="" action="ppaction://media"/>
          </p:cNvPr>
          <p:cNvPicPr>
            <a:picLocks noRot="1" noChangeAspect="1"/>
          </p:cNvPicPr>
          <p:nvPr>
            <a:wavAudioFile r:embed="rId1" name="~PP853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The Method of Linear Regression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Scatter Plot of Data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0"/>
            <a:ext cx="7924800" cy="44592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612.WAV">
            <a:hlinkClick r:id="" action="ppaction://media"/>
          </p:cNvPr>
          <p:cNvPicPr>
            <a:picLocks noRot="1" noChangeAspect="1"/>
          </p:cNvPicPr>
          <p:nvPr>
            <a:wavAudioFile r:embed="rId1" name="~PP612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The Method of Linear Regression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Fitting the Best Line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09800"/>
            <a:ext cx="7696200" cy="3638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3779.WAV">
            <a:hlinkClick r:id="" action="ppaction://media"/>
          </p:cNvPr>
          <p:cNvPicPr>
            <a:picLocks noRot="1" noChangeAspect="1"/>
          </p:cNvPicPr>
          <p:nvPr>
            <a:wavAudioFile r:embed="rId1" name="~PP3779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The Method of Linear Regression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Results</a:t>
            </a:r>
          </a:p>
          <a:p>
            <a:pPr lvl="1"/>
            <a:r>
              <a:rPr lang="en-US"/>
              <a:t>Intercept = 3.3</a:t>
            </a:r>
          </a:p>
          <a:p>
            <a:pPr lvl="1"/>
            <a:r>
              <a:rPr lang="en-US"/>
              <a:t>Slope = 0.98</a:t>
            </a:r>
          </a:p>
          <a:p>
            <a:pPr lvl="1"/>
            <a:r>
              <a:rPr lang="en-US"/>
              <a:t>R</a:t>
            </a:r>
            <a:r>
              <a:rPr lang="en-US" baseline="30000"/>
              <a:t>2</a:t>
            </a:r>
            <a:r>
              <a:rPr lang="en-US"/>
              <a:t> = 0.32</a:t>
            </a:r>
          </a:p>
          <a:p>
            <a:pPr lvl="1"/>
            <a:r>
              <a:rPr lang="en-US"/>
              <a:t>Standard Error = 3.5</a:t>
            </a:r>
          </a:p>
          <a:p>
            <a:r>
              <a:rPr lang="en-US"/>
              <a:t>Interpretation</a:t>
            </a:r>
          </a:p>
        </p:txBody>
      </p:sp>
      <p:pic>
        <p:nvPicPr>
          <p:cNvPr id="4" name="~PP1785.WAV">
            <a:hlinkClick r:id="" action="ppaction://media"/>
          </p:cNvPr>
          <p:cNvPicPr>
            <a:picLocks noRot="1" noChangeAspect="1"/>
          </p:cNvPicPr>
          <p:nvPr>
            <a:wavAudioFile r:embed="rId1" name="~PP178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The Method of Linear Regression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 dirty="0"/>
              <a:t>Possible Problems</a:t>
            </a:r>
          </a:p>
          <a:p>
            <a:pPr marL="1035050" lvl="1" indent="-577850"/>
            <a:r>
              <a:rPr lang="en-US" dirty="0" err="1" smtClean="0"/>
              <a:t>Collinearity</a:t>
            </a:r>
            <a:endParaRPr lang="en-US" dirty="0" smtClean="0"/>
          </a:p>
          <a:p>
            <a:pPr marL="1035050" lvl="1" indent="-577850"/>
            <a:endParaRPr lang="en-US" dirty="0"/>
          </a:p>
          <a:p>
            <a:pPr marL="1035050" lvl="1" indent="-577850"/>
            <a:r>
              <a:rPr lang="en-US" dirty="0" smtClean="0"/>
              <a:t>Non-Linearity</a:t>
            </a:r>
          </a:p>
          <a:p>
            <a:pPr marL="1035050" lvl="1" indent="-577850"/>
            <a:endParaRPr lang="en-US" dirty="0"/>
          </a:p>
          <a:p>
            <a:pPr marL="1035050" lvl="1" indent="-577850"/>
            <a:r>
              <a:rPr lang="en-US" dirty="0"/>
              <a:t>Outliers</a:t>
            </a:r>
          </a:p>
        </p:txBody>
      </p:sp>
      <p:pic>
        <p:nvPicPr>
          <p:cNvPr id="4" name="~PP2692.WAV">
            <a:hlinkClick r:id="" action="ppaction://media"/>
          </p:cNvPr>
          <p:cNvPicPr>
            <a:picLocks noRot="1" noChangeAspect="1"/>
          </p:cNvPicPr>
          <p:nvPr>
            <a:wavAudioFile r:embed="rId1" name="~PP269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Probability Measures</a:t>
            </a:r>
          </a:p>
        </p:txBody>
      </p:sp>
      <p:pic>
        <p:nvPicPr>
          <p:cNvPr id="3" name="~PP2146.WAV">
            <a:hlinkClick r:id="" action="ppaction://media"/>
          </p:cNvPr>
          <p:cNvPicPr>
            <a:picLocks noRot="1" noChangeAspect="1"/>
          </p:cNvPicPr>
          <p:nvPr>
            <a:wavAudioFile r:embed="rId1" name="~PP214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Probability Measures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Measures of Central Tendency</a:t>
            </a:r>
          </a:p>
          <a:p>
            <a:pPr marL="990600" lvl="1" indent="-533400"/>
            <a:r>
              <a:rPr lang="en-US" dirty="0"/>
              <a:t>Mean, </a:t>
            </a:r>
            <a:r>
              <a:rPr lang="en-US" dirty="0" smtClean="0"/>
              <a:t>Median, </a:t>
            </a:r>
            <a:r>
              <a:rPr lang="en-US" dirty="0"/>
              <a:t>Mode</a:t>
            </a:r>
          </a:p>
          <a:p>
            <a:pPr marL="609600" indent="-609600"/>
            <a:r>
              <a:rPr lang="en-US" dirty="0"/>
              <a:t>Measures of Dispersion</a:t>
            </a:r>
          </a:p>
          <a:p>
            <a:pPr marL="990600" lvl="1" indent="-533400"/>
            <a:r>
              <a:rPr lang="en-US" dirty="0"/>
              <a:t>Standard Deviation, Variance</a:t>
            </a:r>
          </a:p>
          <a:p>
            <a:pPr marL="609600" indent="-609600"/>
            <a:r>
              <a:rPr lang="en-US" dirty="0"/>
              <a:t>Higher Moments</a:t>
            </a:r>
          </a:p>
          <a:p>
            <a:pPr marL="990600" lvl="1" indent="-533400"/>
            <a:r>
              <a:rPr lang="en-US" dirty="0" err="1"/>
              <a:t>Skewness</a:t>
            </a:r>
            <a:r>
              <a:rPr lang="en-US" dirty="0"/>
              <a:t>, Kurtosis</a:t>
            </a:r>
          </a:p>
          <a:p>
            <a:pPr marL="609600" indent="-609600"/>
            <a:r>
              <a:rPr lang="en-US" dirty="0"/>
              <a:t>Measures of ‘Co-Movement’</a:t>
            </a:r>
          </a:p>
          <a:p>
            <a:pPr marL="990600" lvl="1" indent="-533400"/>
            <a:r>
              <a:rPr lang="en-US" dirty="0"/>
              <a:t>Covariance, Correlation</a:t>
            </a:r>
          </a:p>
        </p:txBody>
      </p:sp>
      <p:pic>
        <p:nvPicPr>
          <p:cNvPr id="4" name="~PP3737.WAV">
            <a:hlinkClick r:id="" action="ppaction://media"/>
          </p:cNvPr>
          <p:cNvPicPr>
            <a:picLocks noRot="1" noChangeAspect="1"/>
          </p:cNvPicPr>
          <p:nvPr>
            <a:wavAudioFile r:embed="rId1" name="~PP3737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Measures of Central Tendency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a Measure of Central Tendency 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447800" y="5334000"/>
            <a:ext cx="579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1600200" y="2895600"/>
            <a:ext cx="5562600" cy="2438400"/>
          </a:xfrm>
          <a:custGeom>
            <a:avLst/>
            <a:gdLst/>
            <a:ahLst/>
            <a:cxnLst>
              <a:cxn ang="0">
                <a:pos x="0" y="1536"/>
              </a:cxn>
              <a:cxn ang="0">
                <a:pos x="1392" y="0"/>
              </a:cxn>
              <a:cxn ang="0">
                <a:pos x="3504" y="1536"/>
              </a:cxn>
            </a:cxnLst>
            <a:rect l="0" t="0" r="r" b="b"/>
            <a:pathLst>
              <a:path w="3504" h="1536">
                <a:moveTo>
                  <a:pt x="0" y="1536"/>
                </a:moveTo>
                <a:cubicBezTo>
                  <a:pt x="404" y="768"/>
                  <a:pt x="808" y="0"/>
                  <a:pt x="1392" y="0"/>
                </a:cubicBezTo>
                <a:cubicBezTo>
                  <a:pt x="1976" y="0"/>
                  <a:pt x="2740" y="768"/>
                  <a:pt x="3504" y="153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3810000" y="2286000"/>
            <a:ext cx="0" cy="3048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~PP824.WAV">
            <a:hlinkClick r:id="" action="ppaction://media"/>
          </p:cNvPr>
          <p:cNvPicPr>
            <a:picLocks noRot="1" noChangeAspect="1"/>
          </p:cNvPicPr>
          <p:nvPr>
            <a:wavAudioFile r:embed="rId1" name="~PP82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Mean (Average)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/>
              <a:t>Equal Weighted Average</a:t>
            </a:r>
          </a:p>
          <a:p>
            <a:pPr marL="660400" indent="-660400"/>
            <a:r>
              <a:rPr lang="en-US"/>
              <a:t>Applications</a:t>
            </a:r>
          </a:p>
          <a:p>
            <a:pPr marL="660400" indent="-660400"/>
            <a:r>
              <a:rPr lang="en-US"/>
              <a:t>Calculation: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1676400" y="3352800"/>
          <a:ext cx="2514600" cy="2366963"/>
        </p:xfrm>
        <a:graphic>
          <a:graphicData uri="http://schemas.openxmlformats.org/presentationml/2006/ole">
            <p:oleObj spid="_x0000_s280578" name="Equation" r:id="rId5" imgW="647700" imgH="609600" progId="Equation.DSMT4">
              <p:embed/>
            </p:oleObj>
          </a:graphicData>
        </a:graphic>
      </p:graphicFrame>
      <p:pic>
        <p:nvPicPr>
          <p:cNvPr id="7" name="~PP1613.WAV">
            <a:hlinkClick r:id="" action="ppaction://media"/>
          </p:cNvPr>
          <p:cNvPicPr>
            <a:picLocks noRot="1" noChangeAspect="1"/>
          </p:cNvPicPr>
          <p:nvPr>
            <a:wavAudioFile r:embed="rId2" name="~PP1613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Mean (Average)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en-US"/>
              <a:t>Unequal Weighted Average</a:t>
            </a:r>
          </a:p>
          <a:p>
            <a:pPr marL="660400" indent="-660400"/>
            <a:r>
              <a:rPr lang="en-US"/>
              <a:t>Applications</a:t>
            </a:r>
          </a:p>
          <a:p>
            <a:pPr marL="660400" indent="-660400"/>
            <a:r>
              <a:rPr lang="en-US"/>
              <a:t>Calculation: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6263" name="Object 7"/>
          <p:cNvGraphicFramePr>
            <a:graphicFrameLocks noChangeAspect="1"/>
          </p:cNvGraphicFramePr>
          <p:nvPr/>
        </p:nvGraphicFramePr>
        <p:xfrm>
          <a:off x="1828800" y="3429000"/>
          <a:ext cx="3124200" cy="1779588"/>
        </p:xfrm>
        <a:graphic>
          <a:graphicData uri="http://schemas.openxmlformats.org/presentationml/2006/ole">
            <p:oleObj spid="_x0000_s281602" name="Equation" r:id="rId5" imgW="748975" imgH="431613" progId="Equation.DSMT4">
              <p:embed/>
            </p:oleObj>
          </a:graphicData>
        </a:graphic>
      </p:graphicFrame>
      <p:pic>
        <p:nvPicPr>
          <p:cNvPr id="8" name="~PP3200.WAV">
            <a:hlinkClick r:id="" action="ppaction://media"/>
          </p:cNvPr>
          <p:cNvPicPr>
            <a:picLocks noRot="1" noChangeAspect="1"/>
          </p:cNvPicPr>
          <p:nvPr>
            <a:wavAudioFile r:embed="rId2" name="~PP3200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(Average)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6096000" cy="4419600"/>
          </a:xfrm>
        </p:spPr>
        <p:txBody>
          <a:bodyPr/>
          <a:lstStyle/>
          <a:p>
            <a:r>
              <a:rPr lang="en-US" sz="2800" dirty="0"/>
              <a:t>Calculating the Mean</a:t>
            </a:r>
          </a:p>
        </p:txBody>
      </p:sp>
      <p:graphicFrame>
        <p:nvGraphicFramePr>
          <p:cNvPr id="11264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1905000" y="2819400"/>
          <a:ext cx="3810000" cy="1498600"/>
        </p:xfrm>
        <a:graphic>
          <a:graphicData uri="http://schemas.openxmlformats.org/presentationml/2006/ole">
            <p:oleObj spid="_x0000_s282626" name="Equation" r:id="rId5" imgW="1549080" imgH="609480" progId="Equation.DSMT4">
              <p:embed/>
            </p:oleObj>
          </a:graphicData>
        </a:graphic>
      </p:graphicFrame>
      <p:pic>
        <p:nvPicPr>
          <p:cNvPr id="5" name="~PP2521.WAV">
            <a:hlinkClick r:id="" action="ppaction://media"/>
          </p:cNvPr>
          <p:cNvPicPr>
            <a:picLocks noRot="1" noChangeAspect="1"/>
          </p:cNvPicPr>
          <p:nvPr>
            <a:wavAudioFile r:embed="rId2" name="~PP2521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1231</TotalTime>
  <Words>538</Words>
  <Application>Microsoft Office PowerPoint</Application>
  <PresentationFormat>On-screen Show (4:3)</PresentationFormat>
  <Paragraphs>140</Paragraphs>
  <Slides>37</Slides>
  <Notes>35</Notes>
  <HiddenSlides>0</HiddenSlides>
  <MMClips>37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Contemporary blue</vt:lpstr>
      <vt:lpstr>Equation</vt:lpstr>
      <vt:lpstr>Chart</vt:lpstr>
      <vt:lpstr>FIN 365 Business Finance</vt:lpstr>
      <vt:lpstr>Today’s Outline</vt:lpstr>
      <vt:lpstr>The Use of Statistics</vt:lpstr>
      <vt:lpstr>Probability Measures</vt:lpstr>
      <vt:lpstr>Probability Measures</vt:lpstr>
      <vt:lpstr>Measures of Central Tendency</vt:lpstr>
      <vt:lpstr>Mean (Average)</vt:lpstr>
      <vt:lpstr>Mean (Average)</vt:lpstr>
      <vt:lpstr>Mean (Average)</vt:lpstr>
      <vt:lpstr>Mode</vt:lpstr>
      <vt:lpstr>Median</vt:lpstr>
      <vt:lpstr>Measures of Dispersion</vt:lpstr>
      <vt:lpstr>Variance</vt:lpstr>
      <vt:lpstr>Variance</vt:lpstr>
      <vt:lpstr>Standard Deviation </vt:lpstr>
      <vt:lpstr>Standard Deviation </vt:lpstr>
      <vt:lpstr>Higher Moments</vt:lpstr>
      <vt:lpstr>Skewness </vt:lpstr>
      <vt:lpstr>Kurtosis </vt:lpstr>
      <vt:lpstr>Measures of Dependence</vt:lpstr>
      <vt:lpstr>Covariance</vt:lpstr>
      <vt:lpstr>Covariance</vt:lpstr>
      <vt:lpstr>Correlation </vt:lpstr>
      <vt:lpstr>Correlation </vt:lpstr>
      <vt:lpstr>The Histogram</vt:lpstr>
      <vt:lpstr>The Histogram</vt:lpstr>
      <vt:lpstr>The Histogram</vt:lpstr>
      <vt:lpstr>The Histogram</vt:lpstr>
      <vt:lpstr>The Histogram</vt:lpstr>
      <vt:lpstr>The Histogram</vt:lpstr>
      <vt:lpstr>The Method of Linear Regression</vt:lpstr>
      <vt:lpstr>The Method of Linear Regression</vt:lpstr>
      <vt:lpstr>The Method of Linear Regression</vt:lpstr>
      <vt:lpstr>The Method of Linear Regression</vt:lpstr>
      <vt:lpstr>The Method of Linear Regression</vt:lpstr>
      <vt:lpstr>The Method of Linear Regression</vt:lpstr>
      <vt:lpstr>The Method of Linear Regression</vt:lpstr>
    </vt:vector>
  </TitlesOfParts>
  <Company>American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192</cp:revision>
  <dcterms:created xsi:type="dcterms:W3CDTF">2009-08-24T02:07:34Z</dcterms:created>
  <dcterms:modified xsi:type="dcterms:W3CDTF">2010-07-19T13:03:15Z</dcterms:modified>
</cp:coreProperties>
</file>