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2"/>
  </p:notesMasterIdLst>
  <p:sldIdLst>
    <p:sldId id="256" r:id="rId2"/>
    <p:sldId id="264" r:id="rId3"/>
    <p:sldId id="275" r:id="rId4"/>
    <p:sldId id="289" r:id="rId5"/>
    <p:sldId id="290" r:id="rId6"/>
    <p:sldId id="291" r:id="rId7"/>
    <p:sldId id="281" r:id="rId8"/>
    <p:sldId id="284" r:id="rId9"/>
    <p:sldId id="285" r:id="rId10"/>
    <p:sldId id="266" r:id="rId11"/>
    <p:sldId id="294" r:id="rId12"/>
    <p:sldId id="267" r:id="rId13"/>
    <p:sldId id="269" r:id="rId14"/>
    <p:sldId id="270" r:id="rId15"/>
    <p:sldId id="271" r:id="rId16"/>
    <p:sldId id="273" r:id="rId17"/>
    <p:sldId id="274" r:id="rId18"/>
    <p:sldId id="295" r:id="rId19"/>
    <p:sldId id="296" r:id="rId20"/>
    <p:sldId id="303" r:id="rId21"/>
    <p:sldId id="276" r:id="rId22"/>
    <p:sldId id="277" r:id="rId23"/>
    <p:sldId id="278" r:id="rId24"/>
    <p:sldId id="279" r:id="rId25"/>
    <p:sldId id="297" r:id="rId26"/>
    <p:sldId id="299" r:id="rId27"/>
    <p:sldId id="301" r:id="rId28"/>
    <p:sldId id="300" r:id="rId29"/>
    <p:sldId id="302" r:id="rId30"/>
    <p:sldId id="29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97" autoAdjust="0"/>
    <p:restoredTop sz="94660"/>
  </p:normalViewPr>
  <p:slideViewPr>
    <p:cSldViewPr>
      <p:cViewPr varScale="1">
        <p:scale>
          <a:sx n="105" d="100"/>
          <a:sy n="105" d="100"/>
        </p:scale>
        <p:origin x="-2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471D-5952-40FD-AF84-98F4C29F01E9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2A37-D258-438C-A4BE-EAE7FE82F9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2E25A-E896-44EC-92B3-3B2D5F590C21}" type="slidenum">
              <a:rPr lang="en-US"/>
              <a:pPr/>
              <a:t>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02246-DB18-4F53-BEC3-5EBB84A27B0A}" type="slidenum">
              <a:rPr lang="en-US"/>
              <a:pPr/>
              <a:t>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D66669-4C53-4F30-8BA7-43E2EA34D896}" type="slidenum">
              <a:rPr lang="en-US"/>
              <a:pPr/>
              <a:t>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143BDE-6793-4551-B2E7-F996B543E8BB}" type="slidenum">
              <a:rPr lang="en-US"/>
              <a:pPr/>
              <a:t>11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>
                <a:latin typeface="Century Gothic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 descr="AULogo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286000" y="1143000"/>
            <a:ext cx="6373813" cy="16764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407F599-CDA6-432E-AAD6-AE3BC36DB9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2C37B2-6D38-4D24-BEEC-BC009B9AD9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1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" name="Picture 9" descr="AU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29000" y="6172200"/>
            <a:ext cx="2317752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620000" y="632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142B5BB-0271-4951-9864-F5338956FB89}" type="slidenum">
              <a:rPr lang="en-US" smtClean="0">
                <a:latin typeface="Century Gothic" pitchFamily="34" charset="0"/>
              </a:rPr>
              <a:pPr algn="r"/>
              <a:t>‹#›</a:t>
            </a:fld>
            <a:r>
              <a:rPr lang="en-US" dirty="0" smtClean="0">
                <a:latin typeface="Century Gothic" pitchFamily="34" charset="0"/>
              </a:rPr>
              <a:t> of 30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800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9EF39E9-0DEB-488D-A1FF-A8C274C77028}" type="datetime12">
              <a:rPr lang="en-US" smtClean="0">
                <a:latin typeface="Century Gothic" pitchFamily="34" charset="0"/>
              </a:rPr>
              <a:pPr/>
              <a:t>8:18 AM</a:t>
            </a:fld>
            <a:endParaRPr lang="en-US" dirty="0">
              <a:latin typeface="Century Gothic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4400" b="1">
          <a:solidFill>
            <a:schemeClr val="tx1">
              <a:alpha val="100000"/>
            </a:schemeClr>
          </a:solidFill>
          <a:latin typeface="Century Gothic" pitchFamily="34" charset="0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3600">
          <a:latin typeface="Century Gothic" pitchFamily="34" charset="0"/>
        </a:defRPr>
      </a:lvl1pPr>
      <a:lvl2pPr marL="742950" indent="-285750" eaLnBrk="1" hangingPunct="1">
        <a:buChar char="–"/>
        <a:defRPr sz="2800">
          <a:latin typeface="Century Gothic" pitchFamily="34" charset="0"/>
        </a:defRPr>
      </a:lvl2pPr>
      <a:lvl3pPr marL="1143000" indent="-228600" eaLnBrk="1" hangingPunct="1">
        <a:buChar char="•"/>
        <a:defRPr sz="2400">
          <a:latin typeface="Century Gothic" pitchFamily="34" charset="0"/>
        </a:defRPr>
      </a:lvl3pPr>
      <a:lvl4pPr marL="1600200" indent="-228600" eaLnBrk="1" hangingPunct="1">
        <a:buChar char="–"/>
        <a:defRPr sz="2000">
          <a:latin typeface="Century Gothic" pitchFamily="34" charset="0"/>
        </a:defRPr>
      </a:lvl4pPr>
      <a:lvl5pPr marL="2057400" indent="-228600" eaLnBrk="1" hangingPunct="1">
        <a:buChar char="»"/>
        <a:defRPr sz="1800">
          <a:latin typeface="Century Gothic" pitchFamily="34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14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audio16.wav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audio17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1.wav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2.wav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23.wav"/><Relationship Id="rId5" Type="http://schemas.openxmlformats.org/officeDocument/2006/relationships/image" Target="../media/image8.png"/><Relationship Id="rId4" Type="http://schemas.openxmlformats.org/officeDocument/2006/relationships/image" Target="../media/image1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4.wav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.wav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audio29.wav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audio8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9.wav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094577"/>
            <a:ext cx="8153400" cy="1306223"/>
          </a:xfrm>
        </p:spPr>
        <p:txBody>
          <a:bodyPr>
            <a:normAutofit/>
          </a:bodyPr>
          <a:lstStyle/>
          <a:p>
            <a:r>
              <a:rPr lang="en-US" dirty="0" smtClean="0"/>
              <a:t>Topic 8: Interest Rates</a:t>
            </a:r>
          </a:p>
          <a:p>
            <a:r>
              <a:rPr lang="en-US" sz="2400" dirty="0" smtClean="0"/>
              <a:t>Larry Schrenk, Instructor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 365 Business Finance</a:t>
            </a:r>
            <a:endParaRPr lang="en-US" dirty="0"/>
          </a:p>
        </p:txBody>
      </p:sp>
      <p:pic>
        <p:nvPicPr>
          <p:cNvPr id="4" name="~PP3771.WAV">
            <a:hlinkClick r:id="" action="ppaction://media"/>
          </p:cNvPr>
          <p:cNvPicPr>
            <a:picLocks noRot="1" noChangeAspect="1"/>
          </p:cNvPicPr>
          <p:nvPr>
            <a:wavAudioFile r:embed="rId1" name="~PP3771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Real versus Nominal Values</a:t>
            </a:r>
          </a:p>
        </p:txBody>
      </p:sp>
      <p:pic>
        <p:nvPicPr>
          <p:cNvPr id="3" name="~PP136.WAV">
            <a:hlinkClick r:id="" action="ppaction://media"/>
          </p:cNvPr>
          <p:cNvPicPr>
            <a:picLocks noRot="1" noChangeAspect="1"/>
          </p:cNvPicPr>
          <p:nvPr>
            <a:wavAudioFile r:embed="rId1" name="~PP136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Real versus Nominal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Nominal Values</a:t>
            </a:r>
          </a:p>
          <a:p>
            <a:pPr lvl="1" eaLnBrk="1" hangingPunct="1"/>
            <a:r>
              <a:rPr lang="en-US" dirty="0" smtClean="0"/>
              <a:t>‘Money of the Day’</a:t>
            </a:r>
          </a:p>
          <a:p>
            <a:pPr lvl="1" eaLnBrk="1" hangingPunct="1"/>
            <a:r>
              <a:rPr lang="en-US" dirty="0" smtClean="0"/>
              <a:t>Not Adjusted for Inflation</a:t>
            </a:r>
          </a:p>
          <a:p>
            <a:pPr lvl="1" eaLnBrk="1" hangingPunct="1"/>
            <a:r>
              <a:rPr lang="en-US" dirty="0" smtClean="0"/>
              <a:t>The Dollar Value You Actually Pay</a:t>
            </a:r>
          </a:p>
          <a:p>
            <a:pPr eaLnBrk="1" hangingPunct="1"/>
            <a:r>
              <a:rPr lang="en-US" dirty="0" smtClean="0"/>
              <a:t>Real Values</a:t>
            </a:r>
          </a:p>
          <a:p>
            <a:pPr lvl="1" eaLnBrk="1" hangingPunct="1"/>
            <a:r>
              <a:rPr lang="en-US" dirty="0" smtClean="0"/>
              <a:t>Adjusted for Inflation</a:t>
            </a:r>
          </a:p>
          <a:p>
            <a:pPr lvl="1" eaLnBrk="1" hangingPunct="1"/>
            <a:r>
              <a:rPr lang="en-US" dirty="0" smtClean="0"/>
              <a:t>‘Current’ Dollars/Today’s Dollars</a:t>
            </a:r>
          </a:p>
          <a:p>
            <a:pPr lvl="1" eaLnBrk="1" hangingPunct="1"/>
            <a:r>
              <a:rPr lang="en-US" dirty="0" smtClean="0"/>
              <a:t>Constant Consumption Value</a:t>
            </a:r>
          </a:p>
        </p:txBody>
      </p:sp>
      <p:pic>
        <p:nvPicPr>
          <p:cNvPr id="5" name="~PP2923.WAV">
            <a:hlinkClick r:id="" action="ppaction://media"/>
          </p:cNvPr>
          <p:cNvPicPr>
            <a:picLocks noRot="1" noChangeAspect="1"/>
          </p:cNvPicPr>
          <p:nvPr>
            <a:wavAudioFile r:embed="rId1" name="~PP2923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00100" indent="-800100"/>
            <a:r>
              <a:rPr lang="en-US"/>
              <a:t>Real versus Nominal Values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Case 1: </a:t>
            </a:r>
          </a:p>
          <a:p>
            <a:pPr lvl="1"/>
            <a:r>
              <a:rPr lang="en-US" dirty="0" smtClean="0"/>
              <a:t>Twice </a:t>
            </a:r>
            <a:r>
              <a:rPr lang="en-US" dirty="0"/>
              <a:t>as much money to </a:t>
            </a:r>
            <a:r>
              <a:rPr lang="en-US" dirty="0" smtClean="0"/>
              <a:t>spend</a:t>
            </a:r>
          </a:p>
          <a:p>
            <a:pPr lvl="1"/>
            <a:r>
              <a:rPr lang="en-US" dirty="0" smtClean="0"/>
              <a:t>Price double</a:t>
            </a:r>
          </a:p>
          <a:p>
            <a:pPr lvl="1"/>
            <a:r>
              <a:rPr lang="en-US" i="1" dirty="0" smtClean="0"/>
              <a:t>Nominal Change</a:t>
            </a:r>
          </a:p>
          <a:p>
            <a:r>
              <a:rPr lang="en-US" dirty="0" smtClean="0"/>
              <a:t>Case 2: </a:t>
            </a:r>
          </a:p>
          <a:p>
            <a:pPr lvl="1"/>
            <a:r>
              <a:rPr lang="en-US" dirty="0" smtClean="0"/>
              <a:t>Twice as much money to spend</a:t>
            </a:r>
          </a:p>
          <a:p>
            <a:pPr lvl="1"/>
            <a:r>
              <a:rPr lang="en-US" dirty="0" smtClean="0"/>
              <a:t>Prices are unchanged</a:t>
            </a:r>
          </a:p>
          <a:p>
            <a:pPr lvl="1"/>
            <a:r>
              <a:rPr lang="en-US" i="1" dirty="0" smtClean="0"/>
              <a:t>Real Change</a:t>
            </a:r>
          </a:p>
          <a:p>
            <a:r>
              <a:rPr lang="en-US" dirty="0" smtClean="0"/>
              <a:t>Case 3:</a:t>
            </a:r>
            <a:r>
              <a:rPr lang="en-US" i="1" dirty="0" smtClean="0"/>
              <a:t>	</a:t>
            </a:r>
          </a:p>
          <a:p>
            <a:pPr lvl="1"/>
            <a:r>
              <a:rPr lang="en-US" dirty="0" smtClean="0"/>
              <a:t>Twice as much money to spend</a:t>
            </a:r>
          </a:p>
          <a:p>
            <a:pPr lvl="1"/>
            <a:r>
              <a:rPr lang="en-US" dirty="0" smtClean="0"/>
              <a:t>Prices increase, but less than double</a:t>
            </a:r>
          </a:p>
          <a:p>
            <a:pPr lvl="1"/>
            <a:r>
              <a:rPr lang="en-US" i="1" dirty="0" smtClean="0"/>
              <a:t>Mix of Nominal and Real Changes</a:t>
            </a:r>
          </a:p>
          <a:p>
            <a:endParaRPr lang="en-US" dirty="0"/>
          </a:p>
        </p:txBody>
      </p:sp>
      <p:pic>
        <p:nvPicPr>
          <p:cNvPr id="4" name="~PP2282.WAV">
            <a:hlinkClick r:id="" action="ppaction://media"/>
          </p:cNvPr>
          <p:cNvPicPr>
            <a:picLocks noRot="1" noChangeAspect="1"/>
          </p:cNvPicPr>
          <p:nvPr>
            <a:wavAudioFile r:embed="rId1" name="~PP2282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versus Nominal </a:t>
            </a:r>
            <a:r>
              <a:rPr lang="en-US" dirty="0" smtClean="0"/>
              <a:t>CFs</a:t>
            </a:r>
            <a:endParaRPr lang="en-US" dirty="0"/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Nominal </a:t>
            </a:r>
            <a:r>
              <a:rPr lang="en-US" dirty="0" smtClean="0"/>
              <a:t>Values </a:t>
            </a:r>
          </a:p>
          <a:p>
            <a:pPr lvl="1"/>
            <a:r>
              <a:rPr lang="en-US" dirty="0" smtClean="0"/>
              <a:t>On </a:t>
            </a:r>
            <a:r>
              <a:rPr lang="en-US" dirty="0"/>
              <a:t>labels or in </a:t>
            </a:r>
            <a:r>
              <a:rPr lang="en-US" dirty="0" smtClean="0"/>
              <a:t>contracts</a:t>
            </a:r>
          </a:p>
          <a:p>
            <a:pPr lvl="1"/>
            <a:r>
              <a:rPr lang="en-US" dirty="0" smtClean="0"/>
              <a:t>Amount </a:t>
            </a:r>
            <a:r>
              <a:rPr lang="en-US" dirty="0"/>
              <a:t>that we actually </a:t>
            </a:r>
            <a:r>
              <a:rPr lang="en-US" dirty="0" smtClean="0"/>
              <a:t>pay</a:t>
            </a:r>
          </a:p>
          <a:p>
            <a:pPr lvl="1"/>
            <a:endParaRPr lang="en-US" dirty="0"/>
          </a:p>
          <a:p>
            <a:r>
              <a:rPr lang="en-US" dirty="0" smtClean="0"/>
              <a:t>Real Values </a:t>
            </a:r>
          </a:p>
          <a:p>
            <a:pPr lvl="1"/>
            <a:r>
              <a:rPr lang="en-US" dirty="0" smtClean="0"/>
              <a:t>Take </a:t>
            </a:r>
            <a:r>
              <a:rPr lang="en-US" dirty="0"/>
              <a:t>out the effects of </a:t>
            </a:r>
            <a:r>
              <a:rPr lang="en-US" dirty="0" smtClean="0"/>
              <a:t>inflation</a:t>
            </a:r>
            <a:endParaRPr lang="en-US" dirty="0"/>
          </a:p>
        </p:txBody>
      </p:sp>
      <p:sp>
        <p:nvSpPr>
          <p:cNvPr id="245765" name="Rectangle 5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2438400" y="4495800"/>
          <a:ext cx="2286000" cy="1348863"/>
        </p:xfrm>
        <a:graphic>
          <a:graphicData uri="http://schemas.openxmlformats.org/presentationml/2006/ole">
            <p:oleObj spid="_x0000_s224258" name="Equation" r:id="rId5" imgW="799920" imgH="482400" progId="Equation.DSMT4">
              <p:embed/>
            </p:oleObj>
          </a:graphicData>
        </a:graphic>
      </p:graphicFrame>
      <p:pic>
        <p:nvPicPr>
          <p:cNvPr id="6" name="~PP3083.WAV">
            <a:hlinkClick r:id="" action="ppaction://media"/>
          </p:cNvPr>
          <p:cNvPicPr>
            <a:picLocks noRot="1" noChangeAspect="1"/>
          </p:cNvPicPr>
          <p:nvPr>
            <a:wavAudioFile r:embed="rId2" name="~PP3083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 versus Nominal </a:t>
            </a:r>
            <a:r>
              <a:rPr lang="en-US" dirty="0" smtClean="0"/>
              <a:t>CFs</a:t>
            </a:r>
            <a:endParaRPr lang="en-US" dirty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8229600" cy="4419600"/>
          </a:xfrm>
        </p:spPr>
        <p:txBody>
          <a:bodyPr/>
          <a:lstStyle/>
          <a:p>
            <a:r>
              <a:rPr lang="en-US" sz="2800" dirty="0"/>
              <a:t>If inflation is 5% per year and the nominal cash flow in year two is $150.00, then the corresponding real cash flow is</a:t>
            </a:r>
            <a:r>
              <a:rPr lang="en-US" sz="2800" dirty="0" smtClean="0"/>
              <a:t>: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r>
              <a:rPr lang="en-US" sz="2400" dirty="0" smtClean="0"/>
              <a:t>P/Y = 1; N = 2; I/Y = 5; PV = </a:t>
            </a:r>
            <a:r>
              <a:rPr lang="en-US" sz="2400" b="1" dirty="0" smtClean="0"/>
              <a:t>$136.05</a:t>
            </a:r>
            <a:r>
              <a:rPr lang="en-US" sz="2400" dirty="0" smtClean="0"/>
              <a:t>; PMT = 0; FV = -150</a:t>
            </a:r>
            <a:endParaRPr lang="en-US" sz="2400" dirty="0"/>
          </a:p>
        </p:txBody>
      </p:sp>
      <p:graphicFrame>
        <p:nvGraphicFramePr>
          <p:cNvPr id="248837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1295400" y="3048000"/>
          <a:ext cx="4343400" cy="1293813"/>
        </p:xfrm>
        <a:graphic>
          <a:graphicData uri="http://schemas.openxmlformats.org/presentationml/2006/ole">
            <p:oleObj spid="_x0000_s225282" name="Equation" r:id="rId5" imgW="1574640" imgH="469800" progId="Equation.DSMT4">
              <p:embed/>
            </p:oleObj>
          </a:graphicData>
        </a:graphic>
      </p:graphicFrame>
      <p:pic>
        <p:nvPicPr>
          <p:cNvPr id="5" name="~PP3022.WAV">
            <a:hlinkClick r:id="" action="ppaction://media"/>
          </p:cNvPr>
          <p:cNvPicPr>
            <a:picLocks noRot="1" noChangeAspect="1"/>
          </p:cNvPicPr>
          <p:nvPr>
            <a:wavAudioFile r:embed="rId2" name="~PP3022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versus Nominal </a:t>
            </a:r>
            <a:r>
              <a:rPr lang="en-US" dirty="0" smtClean="0"/>
              <a:t>Rates</a:t>
            </a:r>
            <a:endParaRPr lang="en-US" dirty="0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 (</a:t>
            </a:r>
            <a:r>
              <a:rPr lang="en-US" dirty="0" err="1" smtClean="0"/>
              <a:t>r</a:t>
            </a:r>
            <a:r>
              <a:rPr lang="en-US" baseline="-25000" dirty="0" err="1" smtClean="0"/>
              <a:t>r</a:t>
            </a:r>
            <a:r>
              <a:rPr lang="en-US" dirty="0" smtClean="0"/>
              <a:t>) </a:t>
            </a:r>
            <a:r>
              <a:rPr lang="en-US" dirty="0"/>
              <a:t>and nominal </a:t>
            </a:r>
            <a:r>
              <a:rPr lang="en-US" dirty="0" smtClean="0"/>
              <a:t>(</a:t>
            </a:r>
            <a:r>
              <a:rPr lang="en-US" dirty="0" err="1" smtClean="0"/>
              <a:t>r</a:t>
            </a:r>
            <a:r>
              <a:rPr lang="en-US" baseline="-25000" dirty="0" err="1" smtClean="0"/>
              <a:t>n</a:t>
            </a:r>
            <a:r>
              <a:rPr lang="en-US" dirty="0" smtClean="0"/>
              <a:t>) interest rates: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r>
              <a:rPr lang="en-US" sz="3000" dirty="0"/>
              <a:t>Note: There is an approximation formula, </a:t>
            </a:r>
            <a:r>
              <a:rPr lang="en-US" sz="3000" dirty="0" err="1"/>
              <a:t>r</a:t>
            </a:r>
            <a:r>
              <a:rPr lang="en-US" sz="3000" baseline="-25000" dirty="0" err="1"/>
              <a:t>n</a:t>
            </a:r>
            <a:r>
              <a:rPr lang="en-US" sz="3000" dirty="0"/>
              <a:t> = </a:t>
            </a:r>
            <a:r>
              <a:rPr lang="en-US" sz="3000" dirty="0" err="1"/>
              <a:t>r</a:t>
            </a:r>
            <a:r>
              <a:rPr lang="en-US" sz="3000" baseline="-25000" dirty="0" err="1"/>
              <a:t>r</a:t>
            </a:r>
            <a:r>
              <a:rPr lang="en-US" sz="3000" dirty="0"/>
              <a:t> + </a:t>
            </a:r>
            <a:r>
              <a:rPr lang="en-US" sz="3000" dirty="0" err="1"/>
              <a:t>i</a:t>
            </a:r>
            <a:r>
              <a:rPr lang="en-US" sz="3000" dirty="0"/>
              <a:t> , that should </a:t>
            </a:r>
            <a:r>
              <a:rPr lang="en-US" sz="3000" i="1" dirty="0"/>
              <a:t>never</a:t>
            </a:r>
            <a:r>
              <a:rPr lang="en-US" sz="3000" dirty="0"/>
              <a:t> be used.</a:t>
            </a:r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0884" name="Object 4"/>
          <p:cNvGraphicFramePr>
            <a:graphicFrameLocks noChangeAspect="1"/>
          </p:cNvGraphicFramePr>
          <p:nvPr/>
        </p:nvGraphicFramePr>
        <p:xfrm>
          <a:off x="1905000" y="3048000"/>
          <a:ext cx="4572000" cy="893763"/>
        </p:xfrm>
        <a:graphic>
          <a:graphicData uri="http://schemas.openxmlformats.org/presentationml/2006/ole">
            <p:oleObj spid="_x0000_s226306" name="Equation" r:id="rId5" imgW="1307532" imgH="253890" progId="Equation.DSMT4">
              <p:embed/>
            </p:oleObj>
          </a:graphicData>
        </a:graphic>
      </p:graphicFrame>
      <p:pic>
        <p:nvPicPr>
          <p:cNvPr id="6" name="~PP1805.WAV">
            <a:hlinkClick r:id="" action="ppaction://media"/>
          </p:cNvPr>
          <p:cNvPicPr>
            <a:picLocks noRot="1" noChangeAspect="1"/>
          </p:cNvPicPr>
          <p:nvPr>
            <a:wavAudioFile r:embed="rId2" name="~PP1805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versus Nominal Values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924800" cy="4724400"/>
          </a:xfrm>
        </p:spPr>
        <p:txBody>
          <a:bodyPr/>
          <a:lstStyle/>
          <a:p>
            <a:r>
              <a:rPr lang="en-US" sz="2800" dirty="0"/>
              <a:t>Discount the annual, nominal cash flows (</a:t>
            </a:r>
            <a:r>
              <a:rPr lang="en-US" sz="2800" dirty="0" err="1"/>
              <a:t>r</a:t>
            </a:r>
            <a:r>
              <a:rPr lang="en-US" sz="2800" baseline="-25000" dirty="0" err="1"/>
              <a:t>r</a:t>
            </a:r>
            <a:r>
              <a:rPr lang="en-US" sz="2800" dirty="0"/>
              <a:t> = 6%; </a:t>
            </a:r>
            <a:r>
              <a:rPr lang="en-US" sz="2800" dirty="0" err="1"/>
              <a:t>i</a:t>
            </a:r>
            <a:r>
              <a:rPr lang="en-US" sz="2800" dirty="0"/>
              <a:t> = 4%):   </a:t>
            </a:r>
            <a:r>
              <a:rPr lang="en-US" sz="2800" dirty="0" smtClean="0"/>
              <a:t>150.00   </a:t>
            </a:r>
            <a:r>
              <a:rPr lang="en-US" sz="2800" dirty="0"/>
              <a:t>220.00   -</a:t>
            </a:r>
            <a:r>
              <a:rPr lang="en-US" sz="2800" dirty="0" smtClean="0"/>
              <a:t>120.00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  <a:p>
            <a:pPr lvl="1">
              <a:buNone/>
            </a:pPr>
            <a:r>
              <a:rPr lang="en-US" sz="2600" dirty="0"/>
              <a:t>1) Convert the rate and discount, or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>
              <a:buFont typeface="Wingdings" pitchFamily="2" charset="2"/>
              <a:buNone/>
            </a:pPr>
            <a:endParaRPr lang="en-US" sz="2600" dirty="0"/>
          </a:p>
        </p:txBody>
      </p:sp>
      <p:graphicFrame>
        <p:nvGraphicFramePr>
          <p:cNvPr id="252932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1371600" y="3657600"/>
          <a:ext cx="7162800" cy="566738"/>
        </p:xfrm>
        <a:graphic>
          <a:graphicData uri="http://schemas.openxmlformats.org/presentationml/2006/ole">
            <p:oleObj spid="_x0000_s227330" name="Equation" r:id="rId5" imgW="3213000" imgH="253800" progId="Equation.DSMT4">
              <p:embed/>
            </p:oleObj>
          </a:graphicData>
        </a:graphic>
      </p:graphicFrame>
      <p:graphicFrame>
        <p:nvGraphicFramePr>
          <p:cNvPr id="252934" name="Object 6"/>
          <p:cNvGraphicFramePr>
            <a:graphicFrameLocks noChangeAspect="1"/>
          </p:cNvGraphicFramePr>
          <p:nvPr>
            <p:ph sz="quarter" idx="3"/>
          </p:nvPr>
        </p:nvGraphicFramePr>
        <p:xfrm>
          <a:off x="1371600" y="4356100"/>
          <a:ext cx="7239000" cy="1011238"/>
        </p:xfrm>
        <a:graphic>
          <a:graphicData uri="http://schemas.openxmlformats.org/presentationml/2006/ole">
            <p:oleObj spid="_x0000_s227331" name="Equation" r:id="rId6" imgW="3365280" imgH="469800" progId="Equation.DSMT4">
              <p:embed/>
            </p:oleObj>
          </a:graphicData>
        </a:graphic>
      </p:graphicFrame>
      <p:pic>
        <p:nvPicPr>
          <p:cNvPr id="6" name="~PP3303.WAV">
            <a:hlinkClick r:id="" action="ppaction://media"/>
          </p:cNvPr>
          <p:cNvPicPr>
            <a:picLocks noRot="1" noChangeAspect="1"/>
          </p:cNvPicPr>
          <p:nvPr>
            <a:wavAudioFile r:embed="rId2" name="~PP3303.WAV"/>
          </p:nvPr>
        </p:nvPicPr>
        <p:blipFill>
          <a:blip r:embed="rId7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versus Nominal Values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7924800" cy="4724400"/>
          </a:xfrm>
        </p:spPr>
        <p:txBody>
          <a:bodyPr/>
          <a:lstStyle/>
          <a:p>
            <a:pPr lvl="1">
              <a:buNone/>
            </a:pPr>
            <a:r>
              <a:rPr lang="en-US" sz="2600" dirty="0"/>
              <a:t>2) Discount the converted the cash flow</a:t>
            </a:r>
            <a:r>
              <a:rPr lang="en-US" sz="2600" dirty="0" smtClean="0"/>
              <a:t>.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You are mathematically certain to get the same answer for both procedures</a:t>
            </a:r>
            <a:r>
              <a:rPr lang="en-US" sz="2600" dirty="0" smtClean="0"/>
              <a:t>!</a:t>
            </a:r>
          </a:p>
          <a:p>
            <a:pPr lvl="1"/>
            <a:r>
              <a:rPr lang="en-US" sz="2600" dirty="0" smtClean="0"/>
              <a:t>Simple Rule–Be Consistent. Discount</a:t>
            </a:r>
          </a:p>
          <a:p>
            <a:pPr lvl="2"/>
            <a:r>
              <a:rPr lang="en-US" sz="2200" dirty="0" smtClean="0"/>
              <a:t>Real Amounts with Real Rate</a:t>
            </a:r>
          </a:p>
          <a:p>
            <a:pPr lvl="2"/>
            <a:r>
              <a:rPr lang="en-US" sz="2200" dirty="0" smtClean="0"/>
              <a:t>Nominal Amounts with Nominal Rate</a:t>
            </a:r>
          </a:p>
          <a:p>
            <a:pPr lvl="2"/>
            <a:endParaRPr lang="en-US" sz="2200" dirty="0"/>
          </a:p>
        </p:txBody>
      </p:sp>
      <p:graphicFrame>
        <p:nvGraphicFramePr>
          <p:cNvPr id="260102" name="Object 6"/>
          <p:cNvGraphicFramePr>
            <a:graphicFrameLocks noChangeAspect="1"/>
          </p:cNvGraphicFramePr>
          <p:nvPr/>
        </p:nvGraphicFramePr>
        <p:xfrm>
          <a:off x="1066800" y="2438400"/>
          <a:ext cx="7415213" cy="1801813"/>
        </p:xfrm>
        <a:graphic>
          <a:graphicData uri="http://schemas.openxmlformats.org/presentationml/2006/ole">
            <p:oleObj spid="_x0000_s228354" name="Equation" r:id="rId5" imgW="2984400" imgH="723600" progId="Equation.DSMT4">
              <p:embed/>
            </p:oleObj>
          </a:graphicData>
        </a:graphic>
      </p:graphicFrame>
      <p:pic>
        <p:nvPicPr>
          <p:cNvPr id="6" name="~PP3425.WAV">
            <a:hlinkClick r:id="" action="ppaction://media"/>
          </p:cNvPr>
          <p:cNvPicPr>
            <a:picLocks noRot="1" noChangeAspect="1"/>
          </p:cNvPicPr>
          <p:nvPr>
            <a:wavAudioFile r:embed="rId2" name="~PP3425.WAV"/>
          </p:nvPr>
        </p:nvPicPr>
        <p:blipFill>
          <a:blip r:embed="rId6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‘Cash Flow Worksheet’ </a:t>
            </a:r>
          </a:p>
          <a:p>
            <a:pPr lvl="1"/>
            <a:r>
              <a:rPr lang="en-US" dirty="0" smtClean="0"/>
              <a:t>TI BA II Plus</a:t>
            </a:r>
          </a:p>
          <a:p>
            <a:pPr lvl="1"/>
            <a:r>
              <a:rPr lang="en-US" dirty="0" smtClean="0"/>
              <a:t>CF, NPV (IRR Later)</a:t>
            </a:r>
          </a:p>
          <a:p>
            <a:pPr lvl="1"/>
            <a:r>
              <a:rPr lang="en-US" dirty="0" smtClean="0"/>
              <a:t>Construct cash flows, then operations.</a:t>
            </a:r>
          </a:p>
          <a:p>
            <a:pPr lvl="1"/>
            <a:r>
              <a:rPr lang="en-US" dirty="0" smtClean="0"/>
              <a:t>Frequencies</a:t>
            </a:r>
          </a:p>
          <a:p>
            <a:r>
              <a:rPr lang="en-US" dirty="0" smtClean="0"/>
              <a:t>Buttons</a:t>
            </a:r>
          </a:p>
          <a:p>
            <a:pPr lvl="1"/>
            <a:r>
              <a:rPr lang="en-US" dirty="0" smtClean="0"/>
              <a:t>CF = Start Cash Flow Worksheet</a:t>
            </a:r>
          </a:p>
          <a:p>
            <a:pPr lvl="1"/>
            <a:r>
              <a:rPr lang="en-US" dirty="0" smtClean="0">
                <a:sym typeface="Symbol"/>
              </a:rPr>
              <a:t>/</a:t>
            </a:r>
            <a:r>
              <a:rPr lang="en-US" dirty="0" smtClean="0"/>
              <a:t> = View Cash Flows and Frequencies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Calculator Mixed Stream CFs</a:t>
            </a:r>
            <a:endParaRPr lang="en-US" dirty="0"/>
          </a:p>
        </p:txBody>
      </p:sp>
      <p:pic>
        <p:nvPicPr>
          <p:cNvPr id="4" name="~PP3176.WAV">
            <a:hlinkClick r:id="" action="ppaction://media"/>
          </p:cNvPr>
          <p:cNvPicPr>
            <a:picLocks noRot="1" noChangeAspect="1"/>
          </p:cNvPicPr>
          <p:nvPr>
            <a:wavAudioFile r:embed="rId1" name="~PP3176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8458200" cy="464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is the present value of the following annual cash flows: 200, -300, 1,200 (r = 18%)? </a:t>
            </a:r>
          </a:p>
          <a:p>
            <a:pPr marL="1239838" lvl="2" indent="-4953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/>
              <a:t>Press </a:t>
            </a:r>
            <a:r>
              <a:rPr lang="en-US" i="1" dirty="0" smtClean="0"/>
              <a:t>CF</a:t>
            </a:r>
            <a:r>
              <a:rPr lang="en-US" dirty="0" smtClean="0"/>
              <a:t>, Input </a:t>
            </a:r>
            <a:r>
              <a:rPr lang="en-US" b="1" dirty="0" smtClean="0"/>
              <a:t>0</a:t>
            </a:r>
            <a:r>
              <a:rPr lang="en-US" dirty="0" smtClean="0"/>
              <a:t>, Press </a:t>
            </a:r>
            <a:r>
              <a:rPr lang="en-US" i="1" dirty="0" smtClean="0"/>
              <a:t>Enter</a:t>
            </a:r>
          </a:p>
          <a:p>
            <a:pPr marL="1239838" lvl="2" indent="-4953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/>
              <a:t>Press </a:t>
            </a:r>
            <a:r>
              <a:rPr lang="en-US" dirty="0" smtClean="0">
                <a:sym typeface="Symbol"/>
              </a:rPr>
              <a:t></a:t>
            </a:r>
            <a:r>
              <a:rPr lang="en-US" dirty="0" smtClean="0"/>
              <a:t>, Input </a:t>
            </a:r>
            <a:r>
              <a:rPr lang="en-US" b="1" dirty="0" smtClean="0"/>
              <a:t>200</a:t>
            </a:r>
            <a:r>
              <a:rPr lang="en-US" dirty="0" smtClean="0"/>
              <a:t>, Press </a:t>
            </a:r>
            <a:r>
              <a:rPr lang="en-US" i="1" dirty="0" smtClean="0"/>
              <a:t>Enter</a:t>
            </a:r>
          </a:p>
          <a:p>
            <a:pPr marL="1239838" lvl="2" indent="-4953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/>
              <a:t>Press </a:t>
            </a:r>
            <a:r>
              <a:rPr lang="en-US" dirty="0" smtClean="0">
                <a:sym typeface="Symbol"/>
              </a:rPr>
              <a:t></a:t>
            </a:r>
            <a:r>
              <a:rPr lang="en-US" dirty="0" smtClean="0"/>
              <a:t>, </a:t>
            </a:r>
            <a:r>
              <a:rPr lang="en-US" dirty="0" smtClean="0">
                <a:sym typeface="Symbol"/>
              </a:rPr>
              <a:t> (Default Frequency is 1)</a:t>
            </a:r>
            <a:endParaRPr lang="en-US" dirty="0" smtClean="0"/>
          </a:p>
          <a:p>
            <a:pPr marL="1239838" lvl="2" indent="-4953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/>
              <a:t>Press </a:t>
            </a:r>
            <a:r>
              <a:rPr lang="en-US" dirty="0" smtClean="0">
                <a:sym typeface="Symbol"/>
              </a:rPr>
              <a:t></a:t>
            </a:r>
            <a:r>
              <a:rPr lang="en-US" dirty="0" smtClean="0"/>
              <a:t>, Input </a:t>
            </a:r>
            <a:r>
              <a:rPr lang="en-US" b="1" dirty="0" smtClean="0"/>
              <a:t>300</a:t>
            </a:r>
            <a:r>
              <a:rPr lang="en-US" dirty="0" smtClean="0"/>
              <a:t>, Press +/-, Press </a:t>
            </a:r>
            <a:r>
              <a:rPr lang="en-US" i="1" dirty="0" smtClean="0"/>
              <a:t>Enter</a:t>
            </a:r>
          </a:p>
          <a:p>
            <a:pPr marL="1239838" lvl="2" indent="-4953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/>
              <a:t>Press </a:t>
            </a:r>
            <a:r>
              <a:rPr lang="en-US" dirty="0" smtClean="0">
                <a:sym typeface="Symbol"/>
              </a:rPr>
              <a:t></a:t>
            </a:r>
            <a:r>
              <a:rPr lang="en-US" dirty="0" smtClean="0"/>
              <a:t>, </a:t>
            </a:r>
            <a:r>
              <a:rPr lang="en-US" dirty="0" smtClean="0">
                <a:sym typeface="Symbol"/>
              </a:rPr>
              <a:t></a:t>
            </a:r>
            <a:endParaRPr lang="en-US" dirty="0" smtClean="0"/>
          </a:p>
          <a:p>
            <a:pPr marL="1239838" lvl="2" indent="-4953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/>
              <a:t>Press </a:t>
            </a:r>
            <a:r>
              <a:rPr lang="en-US" dirty="0" smtClean="0">
                <a:sym typeface="Symbol"/>
              </a:rPr>
              <a:t></a:t>
            </a:r>
            <a:r>
              <a:rPr lang="en-US" dirty="0" smtClean="0"/>
              <a:t>, Input </a:t>
            </a:r>
            <a:r>
              <a:rPr lang="en-US" b="1" dirty="0" smtClean="0"/>
              <a:t>1200</a:t>
            </a:r>
            <a:r>
              <a:rPr lang="en-US" dirty="0" smtClean="0"/>
              <a:t>, Press </a:t>
            </a:r>
            <a:r>
              <a:rPr lang="en-US" i="1" dirty="0" smtClean="0"/>
              <a:t>Enter</a:t>
            </a:r>
          </a:p>
          <a:p>
            <a:pPr marL="1239838" lvl="2" indent="-4953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/>
              <a:t>Press </a:t>
            </a:r>
            <a:r>
              <a:rPr lang="en-US" i="1" dirty="0" smtClean="0"/>
              <a:t>NPV, “I =   “</a:t>
            </a:r>
          </a:p>
          <a:p>
            <a:pPr marL="1239838" lvl="2" indent="-4953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/>
              <a:t>Input </a:t>
            </a:r>
            <a:r>
              <a:rPr lang="en-US" b="1" dirty="0" smtClean="0"/>
              <a:t>18</a:t>
            </a:r>
            <a:r>
              <a:rPr lang="en-US" dirty="0" smtClean="0"/>
              <a:t>, Press </a:t>
            </a:r>
            <a:r>
              <a:rPr lang="en-US" i="1" dirty="0" smtClean="0"/>
              <a:t>Enter</a:t>
            </a:r>
            <a:endParaRPr lang="en-US" dirty="0" smtClean="0"/>
          </a:p>
          <a:p>
            <a:pPr marL="1239838" lvl="2" indent="-4953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dirty="0" smtClean="0"/>
              <a:t>Press</a:t>
            </a:r>
            <a:r>
              <a:rPr lang="en-US" i="1" dirty="0" smtClean="0"/>
              <a:t> </a:t>
            </a:r>
            <a:r>
              <a:rPr lang="en-US" dirty="0" smtClean="0">
                <a:sym typeface="Symbol"/>
              </a:rPr>
              <a:t></a:t>
            </a:r>
            <a:r>
              <a:rPr lang="en-US" i="1" dirty="0" smtClean="0"/>
              <a:t>, CPT </a:t>
            </a:r>
            <a:r>
              <a:rPr lang="en-US" dirty="0" smtClean="0"/>
              <a:t>to get </a:t>
            </a:r>
            <a:r>
              <a:rPr lang="en-US" b="1" dirty="0" smtClean="0">
                <a:solidFill>
                  <a:srgbClr val="FF0000"/>
                </a:solidFill>
              </a:rPr>
              <a:t>684.39</a:t>
            </a:r>
            <a:r>
              <a:rPr lang="en-US" dirty="0" smtClean="0"/>
              <a:t>, i.e., </a:t>
            </a:r>
            <a:r>
              <a:rPr lang="en-US" b="1" dirty="0" smtClean="0">
                <a:solidFill>
                  <a:srgbClr val="FF0000"/>
                </a:solidFill>
              </a:rPr>
              <a:t>$684.39</a:t>
            </a:r>
          </a:p>
          <a:p>
            <a:pPr marL="839788" lvl="1" indent="-495300">
              <a:lnSpc>
                <a:spcPct val="90000"/>
              </a:lnSpc>
              <a:buFont typeface="Wingdings" pitchFamily="2" charset="2"/>
              <a:buAutoNum type="arabicPeriod"/>
            </a:pPr>
            <a:endParaRPr lang="en-US" i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Calculator Example</a:t>
            </a:r>
            <a:endParaRPr lang="en-US" dirty="0"/>
          </a:p>
        </p:txBody>
      </p:sp>
      <p:pic>
        <p:nvPicPr>
          <p:cNvPr id="4" name="~PP838.WAV">
            <a:hlinkClick r:id="" action="ppaction://media"/>
          </p:cNvPr>
          <p:cNvPicPr>
            <a:picLocks noRot="1" noChangeAspect="1"/>
          </p:cNvPicPr>
          <p:nvPr>
            <a:wavAudioFile r:embed="rId1" name="~PP838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Inflation</a:t>
            </a:r>
          </a:p>
          <a:p>
            <a:endParaRPr lang="en-US" dirty="0" smtClean="0"/>
          </a:p>
          <a:p>
            <a:r>
              <a:rPr lang="en-US" dirty="0" smtClean="0"/>
              <a:t>Term Structure/Yield Curve</a:t>
            </a:r>
          </a:p>
          <a:p>
            <a:endParaRPr lang="en-US" dirty="0" smtClean="0"/>
          </a:p>
          <a:p>
            <a:r>
              <a:rPr lang="en-US" dirty="0" smtClean="0"/>
              <a:t>Theories of Term Structure</a:t>
            </a:r>
          </a:p>
          <a:p>
            <a:endParaRPr lang="en-US" dirty="0" smtClean="0"/>
          </a:p>
          <a:p>
            <a:r>
              <a:rPr lang="en-US" dirty="0" smtClean="0"/>
              <a:t>‘Implied’ Future Rates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pic>
        <p:nvPicPr>
          <p:cNvPr id="4" name="~PP690.WAV">
            <a:hlinkClick r:id="" action="ppaction://media"/>
          </p:cNvPr>
          <p:cNvPicPr>
            <a:picLocks noRot="1" noChangeAspect="1"/>
          </p:cNvPicPr>
          <p:nvPr>
            <a:wavAudioFile r:embed="rId1" name="~PP690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342900" lvl="1" indent="-342900">
              <a:buFontTx/>
              <a:buChar char="•"/>
            </a:pPr>
            <a:r>
              <a:rPr lang="en-US" sz="3900" dirty="0" smtClean="0"/>
              <a:t>HP 10IIb is similar to TI BA II Plus</a:t>
            </a:r>
          </a:p>
          <a:p>
            <a:pPr marL="342900" lvl="1" indent="-342900">
              <a:buFontTx/>
              <a:buChar char="•"/>
            </a:pPr>
            <a:r>
              <a:rPr lang="en-US" sz="3900" dirty="0" smtClean="0"/>
              <a:t>TI-83/84</a:t>
            </a:r>
          </a:p>
          <a:p>
            <a:pPr lvl="1"/>
            <a:r>
              <a:rPr lang="en-US" dirty="0" smtClean="0"/>
              <a:t>Cash flow functions in menu items 7 and 8</a:t>
            </a:r>
          </a:p>
          <a:p>
            <a:pPr lvl="1"/>
            <a:r>
              <a:rPr lang="en-US" dirty="0" smtClean="0"/>
              <a:t>To find NPV: APPS, FINANCE, scroll down to 7: </a:t>
            </a:r>
            <a:r>
              <a:rPr lang="en-US" dirty="0" err="1" smtClean="0"/>
              <a:t>npv</a:t>
            </a:r>
            <a:r>
              <a:rPr lang="en-US" dirty="0" smtClean="0"/>
              <a:t>( and then press ENTER</a:t>
            </a:r>
          </a:p>
          <a:p>
            <a:pPr lvl="3"/>
            <a:r>
              <a:rPr lang="en-US" dirty="0" smtClean="0"/>
              <a:t>Rate = 18%</a:t>
            </a:r>
          </a:p>
          <a:p>
            <a:pPr lvl="3"/>
            <a:r>
              <a:rPr lang="en-US" dirty="0" smtClean="0"/>
              <a:t>CF0 = 0</a:t>
            </a:r>
          </a:p>
          <a:p>
            <a:pPr lvl="3"/>
            <a:r>
              <a:rPr lang="en-US" dirty="0" smtClean="0"/>
              <a:t>CO1 = 200, CO2 = -300, CO3 = 1200</a:t>
            </a:r>
          </a:p>
          <a:p>
            <a:pPr lvl="3"/>
            <a:r>
              <a:rPr lang="en-US" dirty="0" smtClean="0"/>
              <a:t>FO1 = 1, FO2 = 1, FO3 = 1</a:t>
            </a:r>
          </a:p>
          <a:p>
            <a:pPr lvl="1"/>
            <a:r>
              <a:rPr lang="en-US" dirty="0" err="1" smtClean="0"/>
              <a:t>npv</a:t>
            </a:r>
            <a:r>
              <a:rPr lang="en-US" dirty="0" smtClean="0"/>
              <a:t>( 18, 0, {200,-300,1200}, {1,1,1} and then press ENTER</a:t>
            </a:r>
          </a:p>
          <a:p>
            <a:pPr lvl="1"/>
            <a:r>
              <a:rPr lang="en-US" dirty="0" smtClean="0"/>
              <a:t>The screen should display NPV = 684.39. </a:t>
            </a:r>
          </a:p>
          <a:p>
            <a:pPr marL="342900" lvl="1" indent="-342900">
              <a:buNone/>
            </a:pPr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Calculators</a:t>
            </a:r>
            <a:endParaRPr lang="en-US" dirty="0"/>
          </a:p>
        </p:txBody>
      </p:sp>
      <p:pic>
        <p:nvPicPr>
          <p:cNvPr id="4" name="~PP240.WAV">
            <a:hlinkClick r:id="" action="ppaction://media"/>
          </p:cNvPr>
          <p:cNvPicPr>
            <a:picLocks noRot="1" noChangeAspect="1"/>
          </p:cNvPicPr>
          <p:nvPr>
            <a:wavAudioFile r:embed="rId1" name="~PP240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Term Structure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Interest Rates </a:t>
            </a:r>
          </a:p>
        </p:txBody>
      </p:sp>
      <p:pic>
        <p:nvPicPr>
          <p:cNvPr id="3" name="~PP3663.WAV">
            <a:hlinkClick r:id="" action="ppaction://media"/>
          </p:cNvPr>
          <p:cNvPicPr>
            <a:picLocks noRot="1" noChangeAspect="1"/>
          </p:cNvPicPr>
          <p:nvPr>
            <a:wavAudioFile r:embed="rId1" name="~PP3663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Term Structure of Interest Rates 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‘Term Structure of Interest Rates’</a:t>
            </a:r>
          </a:p>
          <a:p>
            <a:endParaRPr lang="en-US" dirty="0" smtClean="0"/>
          </a:p>
          <a:p>
            <a:r>
              <a:rPr lang="en-US" dirty="0" smtClean="0"/>
              <a:t>Graph</a:t>
            </a:r>
          </a:p>
          <a:p>
            <a:pPr lvl="1"/>
            <a:r>
              <a:rPr lang="en-US" dirty="0" smtClean="0"/>
              <a:t>Annual </a:t>
            </a:r>
            <a:r>
              <a:rPr lang="en-US" dirty="0"/>
              <a:t>returns on bonds </a:t>
            </a:r>
            <a:r>
              <a:rPr lang="en-US" dirty="0" smtClean="0"/>
              <a:t>(Not HPR)</a:t>
            </a:r>
          </a:p>
          <a:p>
            <a:pPr lvl="1"/>
            <a:r>
              <a:rPr lang="en-US" dirty="0" smtClean="0"/>
              <a:t>Maturities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‘Yield Curve</a:t>
            </a:r>
            <a:r>
              <a:rPr lang="en-US" dirty="0"/>
              <a:t>’. </a:t>
            </a:r>
          </a:p>
        </p:txBody>
      </p:sp>
      <p:pic>
        <p:nvPicPr>
          <p:cNvPr id="4" name="~PP2375.WAV">
            <a:hlinkClick r:id="" action="ppaction://media"/>
          </p:cNvPr>
          <p:cNvPicPr>
            <a:picLocks noRot="1" noChangeAspect="1"/>
          </p:cNvPicPr>
          <p:nvPr>
            <a:wavAudioFile r:embed="rId1" name="~PP2375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Term Structure of Interest Rates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r>
              <a:rPr lang="en-US" sz="2800" dirty="0" smtClean="0"/>
              <a:t>‘Yield Curve’</a:t>
            </a:r>
          </a:p>
          <a:p>
            <a:r>
              <a:rPr lang="en-US" sz="2800" dirty="0" smtClean="0"/>
              <a:t>Variables </a:t>
            </a:r>
          </a:p>
          <a:p>
            <a:pPr lvl="1"/>
            <a:r>
              <a:rPr lang="en-US" dirty="0" smtClean="0"/>
              <a:t>Annual Returns on Bonds (</a:t>
            </a:r>
            <a:r>
              <a:rPr lang="en-US" i="1" dirty="0" smtClean="0"/>
              <a:t>Not</a:t>
            </a:r>
            <a:r>
              <a:rPr lang="en-US" dirty="0" smtClean="0"/>
              <a:t> HPR)</a:t>
            </a:r>
          </a:p>
          <a:p>
            <a:pPr lvl="1"/>
            <a:r>
              <a:rPr lang="en-US" dirty="0" smtClean="0"/>
              <a:t>Maturities (</a:t>
            </a:r>
            <a:r>
              <a:rPr lang="en-US" i="1" dirty="0" smtClean="0"/>
              <a:t>Not</a:t>
            </a:r>
            <a:r>
              <a:rPr lang="en-US" dirty="0" smtClean="0"/>
              <a:t> Time)</a:t>
            </a:r>
          </a:p>
          <a:p>
            <a:endParaRPr lang="en-US" sz="2800" dirty="0"/>
          </a:p>
        </p:txBody>
      </p:sp>
      <p:pic>
        <p:nvPicPr>
          <p:cNvPr id="1986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352800"/>
            <a:ext cx="5239394" cy="2819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5" name="~PP3521.WAV">
            <a:hlinkClick r:id="" action="ppaction://media"/>
          </p:cNvPr>
          <p:cNvPicPr>
            <a:picLocks noRot="1" noChangeAspect="1"/>
          </p:cNvPicPr>
          <p:nvPr>
            <a:wavAudioFile r:embed="rId1" name="~PP3521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Term Structure of Interest Rates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Yield Curve Shape Theories:</a:t>
            </a:r>
            <a:endParaRPr lang="en-US" dirty="0"/>
          </a:p>
          <a:p>
            <a:pPr lvl="1"/>
            <a:r>
              <a:rPr lang="en-US" dirty="0" smtClean="0"/>
              <a:t>Pure </a:t>
            </a:r>
            <a:r>
              <a:rPr lang="en-US" dirty="0"/>
              <a:t>Expectations Hypothesis</a:t>
            </a:r>
          </a:p>
          <a:p>
            <a:pPr lvl="1"/>
            <a:r>
              <a:rPr lang="en-US" dirty="0" smtClean="0"/>
              <a:t>Premiums: Liquidity, Maturity, Default</a:t>
            </a:r>
          </a:p>
          <a:p>
            <a:pPr lvl="1">
              <a:buNone/>
            </a:pPr>
            <a:endParaRPr lang="en-US" dirty="0"/>
          </a:p>
          <a:p>
            <a:r>
              <a:rPr lang="en-US" dirty="0" smtClean="0"/>
              <a:t>Yield Curve Shape </a:t>
            </a:r>
          </a:p>
          <a:p>
            <a:pPr lvl="1"/>
            <a:r>
              <a:rPr lang="en-US" dirty="0" smtClean="0"/>
              <a:t>Upward </a:t>
            </a:r>
            <a:r>
              <a:rPr lang="en-US" dirty="0" smtClean="0">
                <a:sym typeface="Symbol"/>
              </a:rPr>
              <a:t> </a:t>
            </a:r>
            <a:r>
              <a:rPr lang="en-US" dirty="0" smtClean="0"/>
              <a:t>normal yield curve.</a:t>
            </a:r>
          </a:p>
          <a:p>
            <a:pPr lvl="1"/>
            <a:r>
              <a:rPr lang="en-US" dirty="0" smtClean="0"/>
              <a:t>Downward </a:t>
            </a:r>
            <a:r>
              <a:rPr lang="en-US" dirty="0" smtClean="0">
                <a:sym typeface="Symbol"/>
              </a:rPr>
              <a:t> </a:t>
            </a:r>
            <a:r>
              <a:rPr lang="en-US" dirty="0" smtClean="0"/>
              <a:t>‘</a:t>
            </a:r>
            <a:r>
              <a:rPr lang="en-US" dirty="0"/>
              <a:t>inverted’ yield curve.</a:t>
            </a:r>
          </a:p>
        </p:txBody>
      </p:sp>
      <p:pic>
        <p:nvPicPr>
          <p:cNvPr id="4" name="~PP2314.WAV">
            <a:hlinkClick r:id="" action="ppaction://media"/>
          </p:cNvPr>
          <p:cNvPicPr>
            <a:picLocks noRot="1" noChangeAspect="1"/>
          </p:cNvPicPr>
          <p:nvPr>
            <a:wavAudioFile r:embed="rId1" name="~PP2314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/>
              <a:t>Yield curve function of expected inflation</a:t>
            </a:r>
          </a:p>
          <a:p>
            <a:pPr>
              <a:spcBef>
                <a:spcPct val="0"/>
              </a:spcBef>
              <a:defRPr/>
            </a:pPr>
            <a:endParaRPr lang="en-US" sz="3200" dirty="0" smtClean="0"/>
          </a:p>
          <a:p>
            <a:pPr>
              <a:spcBef>
                <a:spcPct val="0"/>
              </a:spcBef>
              <a:defRPr/>
            </a:pPr>
            <a:r>
              <a:rPr lang="en-US" sz="3200" dirty="0" smtClean="0"/>
              <a:t>Increase expected </a:t>
            </a:r>
            <a:r>
              <a:rPr lang="en-US" sz="3200" dirty="0" smtClean="0">
                <a:sym typeface="Symbol"/>
              </a:rPr>
              <a:t> </a:t>
            </a:r>
            <a:r>
              <a:rPr lang="en-US" sz="3200" dirty="0" smtClean="0"/>
              <a:t>LT &gt; ST</a:t>
            </a:r>
          </a:p>
          <a:p>
            <a:pPr>
              <a:spcBef>
                <a:spcPct val="0"/>
              </a:spcBef>
              <a:defRPr/>
            </a:pPr>
            <a:endParaRPr lang="en-US" sz="3200" dirty="0" smtClean="0"/>
          </a:p>
          <a:p>
            <a:pPr>
              <a:spcBef>
                <a:spcPct val="0"/>
              </a:spcBef>
              <a:defRPr/>
            </a:pPr>
            <a:r>
              <a:rPr lang="en-US" sz="3200" dirty="0" smtClean="0"/>
              <a:t>Maturity risk premium for Treasuries is zero.</a:t>
            </a:r>
          </a:p>
          <a:p>
            <a:pPr>
              <a:spcBef>
                <a:spcPct val="0"/>
              </a:spcBef>
              <a:defRPr/>
            </a:pPr>
            <a:endParaRPr lang="en-US" sz="3200" dirty="0" smtClean="0"/>
          </a:p>
          <a:p>
            <a:pPr>
              <a:spcBef>
                <a:spcPct val="0"/>
              </a:spcBef>
              <a:defRPr/>
            </a:pPr>
            <a:r>
              <a:rPr lang="en-US" sz="3200" dirty="0" smtClean="0"/>
              <a:t>LT rates average of ST rates</a:t>
            </a:r>
          </a:p>
          <a:p>
            <a:pPr>
              <a:spcBef>
                <a:spcPct val="0"/>
              </a:spcBef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Pure Expectations Hypothesis</a:t>
            </a:r>
            <a:endParaRPr lang="en-US" dirty="0"/>
          </a:p>
        </p:txBody>
      </p:sp>
      <p:pic>
        <p:nvPicPr>
          <p:cNvPr id="4" name="~PP1806.WAV">
            <a:hlinkClick r:id="" action="ppaction://media"/>
          </p:cNvPr>
          <p:cNvPicPr>
            <a:picLocks noRot="1" noChangeAspect="1"/>
          </p:cNvPicPr>
          <p:nvPr>
            <a:wavAudioFile r:embed="rId1" name="~PP1806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‘Implied’ Future Interest Rates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95400" y="21336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entury Gothic" pitchFamily="34" charset="0"/>
                        </a:rPr>
                        <a:t>Maturity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1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2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3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4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entury Gothic" pitchFamily="34" charset="0"/>
                        </a:rPr>
                        <a:t>Rate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5.4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5.6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6.1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5.8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2514600" y="3962400"/>
            <a:ext cx="1219200" cy="1588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514600" y="4419600"/>
            <a:ext cx="2438400" cy="1588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14600" y="4953000"/>
            <a:ext cx="3657600" cy="1588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5486400"/>
            <a:ext cx="4876800" cy="1588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 rot="16200000" flipH="1">
            <a:off x="3649981" y="3055621"/>
            <a:ext cx="167640" cy="2438402"/>
          </a:xfrm>
          <a:prstGeom prst="leftBrace">
            <a:avLst>
              <a:gd name="adj1" fmla="val 8333"/>
              <a:gd name="adj2" fmla="val 488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/>
          <p:cNvSpPr/>
          <p:nvPr/>
        </p:nvSpPr>
        <p:spPr>
          <a:xfrm rot="16200000" flipH="1">
            <a:off x="4259581" y="2979419"/>
            <a:ext cx="167639" cy="3657601"/>
          </a:xfrm>
          <a:prstGeom prst="leftBrace">
            <a:avLst>
              <a:gd name="adj1" fmla="val 8333"/>
              <a:gd name="adj2" fmla="val 488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/>
          <p:cNvSpPr/>
          <p:nvPr/>
        </p:nvSpPr>
        <p:spPr>
          <a:xfrm rot="16200000" flipH="1">
            <a:off x="4869181" y="2903221"/>
            <a:ext cx="167638" cy="4876800"/>
          </a:xfrm>
          <a:prstGeom prst="leftBrace">
            <a:avLst>
              <a:gd name="adj1" fmla="val 8333"/>
              <a:gd name="adj2" fmla="val 488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 flipH="1">
            <a:off x="3009900" y="3238500"/>
            <a:ext cx="228600" cy="1219200"/>
          </a:xfrm>
          <a:prstGeom prst="leftBrace">
            <a:avLst>
              <a:gd name="adj1" fmla="val 8333"/>
              <a:gd name="adj2" fmla="val 488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95600" y="3429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5.4%</a:t>
            </a:r>
            <a:endParaRPr lang="en-US" sz="1400" dirty="0"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5200" y="39624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5.6%</a:t>
            </a:r>
            <a:endParaRPr lang="en-US" sz="1400" dirty="0">
              <a:latin typeface="Century Gothic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8600" y="44196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6.1%</a:t>
            </a:r>
            <a:endParaRPr lang="en-US" sz="1400" dirty="0">
              <a:latin typeface="Century Gothic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49530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5.8%</a:t>
            </a:r>
            <a:endParaRPr lang="en-US" sz="1400" dirty="0">
              <a:latin typeface="Century Gothic" pitchFamily="34" charset="0"/>
            </a:endParaRPr>
          </a:p>
        </p:txBody>
      </p:sp>
      <p:pic>
        <p:nvPicPr>
          <p:cNvPr id="20" name="~PP234.WAV">
            <a:hlinkClick r:id="" action="ppaction://media"/>
          </p:cNvPr>
          <p:cNvPicPr>
            <a:picLocks noRot="1" noChangeAspect="1"/>
          </p:cNvPicPr>
          <p:nvPr>
            <a:wavAudioFile r:embed="rId1" name="~PP234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‘Implied’ Future Interest Rates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86000" y="2133598"/>
            <a:ext cx="1219200" cy="1588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86000" y="2590798"/>
            <a:ext cx="2438400" cy="1588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 rot="16200000" flipH="1">
            <a:off x="3421381" y="1226819"/>
            <a:ext cx="167640" cy="2438402"/>
          </a:xfrm>
          <a:prstGeom prst="leftBrace">
            <a:avLst>
              <a:gd name="adj1" fmla="val 8333"/>
              <a:gd name="adj2" fmla="val 488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 flipH="1">
            <a:off x="2781300" y="1409698"/>
            <a:ext cx="228600" cy="1219200"/>
          </a:xfrm>
          <a:prstGeom prst="leftBrace">
            <a:avLst>
              <a:gd name="adj1" fmla="val 8333"/>
              <a:gd name="adj2" fmla="val 488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67000" y="160019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5.4%</a:t>
            </a:r>
            <a:endParaRPr lang="en-US" sz="1400" dirty="0"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600" y="2133598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5.6%</a:t>
            </a:r>
            <a:endParaRPr lang="en-US" sz="1400" dirty="0">
              <a:latin typeface="Century Gothic" pitchFamily="34" charset="0"/>
            </a:endParaRP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609600" y="3352800"/>
            <a:ext cx="8077200" cy="29257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4" name="Left Brace 23"/>
          <p:cNvSpPr/>
          <p:nvPr/>
        </p:nvSpPr>
        <p:spPr>
          <a:xfrm rot="16200000">
            <a:off x="4000500" y="2171698"/>
            <a:ext cx="228600" cy="1219200"/>
          </a:xfrm>
          <a:prstGeom prst="leftBrace">
            <a:avLst>
              <a:gd name="adj1" fmla="val 8333"/>
              <a:gd name="adj2" fmla="val 4886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810000" y="297179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entury Gothic" pitchFamily="34" charset="0"/>
              </a:rPr>
              <a:t>???</a:t>
            </a:r>
            <a:endParaRPr lang="en-US" sz="1400" dirty="0">
              <a:latin typeface="Century Gothic" pitchFamily="34" charset="0"/>
            </a:endParaRPr>
          </a:p>
        </p:txBody>
      </p:sp>
      <p:sp>
        <p:nvSpPr>
          <p:cNvPr id="26" name="Content Placeholder 1"/>
          <p:cNvSpPr txBox="1">
            <a:spLocks/>
          </p:cNvSpPr>
          <p:nvPr/>
        </p:nvSpPr>
        <p:spPr>
          <a:xfrm>
            <a:off x="457200" y="3352800"/>
            <a:ext cx="8229600" cy="246856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600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f</a:t>
            </a:r>
            <a:r>
              <a:rPr lang="en-US" sz="3600" kern="0" baseline="-25000" dirty="0" smtClean="0">
                <a:solidFill>
                  <a:sysClr val="windowText" lastClr="000000"/>
                </a:solidFill>
                <a:latin typeface="Century Gothic" pitchFamily="34" charset="0"/>
              </a:rPr>
              <a:t>n</a:t>
            </a:r>
            <a:r>
              <a:rPr lang="en-US" sz="3600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 = future interest rate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600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1.054(1+ f</a:t>
            </a:r>
            <a:r>
              <a:rPr lang="en-US" sz="3600" kern="0" baseline="-25000" dirty="0" smtClean="0">
                <a:solidFill>
                  <a:sysClr val="windowText" lastClr="000000"/>
                </a:solidFill>
                <a:latin typeface="Century Gothic" pitchFamily="34" charset="0"/>
              </a:rPr>
              <a:t>2</a:t>
            </a:r>
            <a:r>
              <a:rPr lang="en-US" sz="3600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) = (1.056)</a:t>
            </a:r>
            <a:r>
              <a:rPr lang="en-US" sz="3600" kern="0" baseline="30000" dirty="0" smtClean="0">
                <a:solidFill>
                  <a:sysClr val="windowText" lastClr="000000"/>
                </a:solidFill>
                <a:latin typeface="Century Gothic" pitchFamily="34" charset="0"/>
              </a:rPr>
              <a:t>2</a:t>
            </a:r>
          </a:p>
          <a:p>
            <a:pPr marL="342900" lvl="0" indent="-342900">
              <a:buFontTx/>
              <a:buChar char="•"/>
            </a:pPr>
            <a:r>
              <a:rPr lang="en-US" sz="3600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f</a:t>
            </a:r>
            <a:r>
              <a:rPr lang="en-US" sz="3600" kern="0" baseline="-25000" dirty="0" smtClean="0">
                <a:solidFill>
                  <a:sysClr val="windowText" lastClr="000000"/>
                </a:solidFill>
                <a:latin typeface="Century Gothic" pitchFamily="34" charset="0"/>
              </a:rPr>
              <a:t>2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</a:rPr>
              <a:t> = </a:t>
            </a:r>
            <a:r>
              <a:rPr lang="en-US" sz="3600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(1.056)</a:t>
            </a:r>
            <a:r>
              <a:rPr lang="en-US" sz="3600" kern="0" baseline="30000" dirty="0" smtClean="0">
                <a:solidFill>
                  <a:sysClr val="windowText" lastClr="000000"/>
                </a:solidFill>
                <a:latin typeface="Century Gothic" pitchFamily="34" charset="0"/>
              </a:rPr>
              <a:t>2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</a:rPr>
              <a:t>/1.054 – 1 = 5.8%</a:t>
            </a:r>
          </a:p>
          <a:p>
            <a:pPr marL="342900" indent="-342900">
              <a:buFontTx/>
              <a:buChar char="•"/>
            </a:pPr>
            <a:r>
              <a:rPr lang="en-US" sz="3600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Future rate = Expected spot rate</a:t>
            </a:r>
          </a:p>
          <a:p>
            <a:pPr marL="342900" indent="-342900">
              <a:buFontTx/>
              <a:buChar char="•"/>
            </a:pPr>
            <a:r>
              <a:rPr lang="en-US" sz="3600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No Arbitrage Pricing</a:t>
            </a:r>
          </a:p>
          <a:p>
            <a:pPr marL="342900" indent="-342900">
              <a:buFontTx/>
              <a:buChar char="•"/>
            </a:pPr>
            <a:r>
              <a:rPr lang="en-US" sz="3600" kern="0" dirty="0" smtClean="0">
                <a:solidFill>
                  <a:sysClr val="windowText" lastClr="000000"/>
                </a:solidFill>
                <a:latin typeface="Century Gothic" pitchFamily="34" charset="0"/>
              </a:rPr>
              <a:t>Market forecast of future interest rates</a:t>
            </a:r>
          </a:p>
          <a:p>
            <a:pPr marL="342900" lvl="0" indent="-342900">
              <a:buFontTx/>
              <a:buChar char="•"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13" name="~PP581.WAV">
            <a:hlinkClick r:id="" action="ppaction://media"/>
          </p:cNvPr>
          <p:cNvPicPr>
            <a:picLocks noRot="1" noChangeAspect="1"/>
          </p:cNvPicPr>
          <p:nvPr>
            <a:wavAudioFile r:embed="rId1" name="~PP581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Formula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‘Implied’ Future Interest Rates</a:t>
            </a:r>
            <a:endParaRPr lang="en-US" dirty="0"/>
          </a:p>
        </p:txBody>
      </p:sp>
      <p:graphicFrame>
        <p:nvGraphicFramePr>
          <p:cNvPr id="231426" name="Object 2"/>
          <p:cNvGraphicFramePr>
            <a:graphicFrameLocks noChangeAspect="1"/>
          </p:cNvGraphicFramePr>
          <p:nvPr/>
        </p:nvGraphicFramePr>
        <p:xfrm>
          <a:off x="2193925" y="2938463"/>
          <a:ext cx="3994150" cy="1876425"/>
        </p:xfrm>
        <a:graphic>
          <a:graphicData uri="http://schemas.openxmlformats.org/presentationml/2006/ole">
            <p:oleObj spid="_x0000_s231426" name="Equation" r:id="rId4" imgW="1143000" imgH="533160" progId="Equation.DSMT4">
              <p:embed/>
            </p:oleObj>
          </a:graphicData>
        </a:graphic>
      </p:graphicFrame>
      <p:pic>
        <p:nvPicPr>
          <p:cNvPr id="5" name="~PP1905.WAV">
            <a:hlinkClick r:id="" action="ppaction://media"/>
          </p:cNvPr>
          <p:cNvPicPr>
            <a:picLocks noRot="1" noChangeAspect="1"/>
          </p:cNvPicPr>
          <p:nvPr>
            <a:wavAudioFile r:embed="rId2" name="~PP1905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‘Implied’ Future Interest Rates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71600" y="144780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entury Gothic" pitchFamily="34" charset="0"/>
                        </a:rPr>
                        <a:t>Maturity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1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2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3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4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entury Gothic" pitchFamily="34" charset="0"/>
                        </a:rPr>
                        <a:t>Rate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5.4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5.6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6.1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5.8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entury Gothic" pitchFamily="34" charset="0"/>
                        </a:rPr>
                        <a:t>f</a:t>
                      </a:r>
                      <a:r>
                        <a:rPr lang="en-US" baseline="-25000" dirty="0" smtClean="0">
                          <a:latin typeface="Century Gothic" pitchFamily="34" charset="0"/>
                        </a:rPr>
                        <a:t>n</a:t>
                      </a:r>
                      <a:endParaRPr lang="en-US" baseline="-250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5.4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5.8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7.1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itchFamily="34" charset="0"/>
                        </a:rPr>
                        <a:t>4.9</a:t>
                      </a:r>
                      <a:endParaRPr lang="en-US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2450" name="Object 2"/>
          <p:cNvGraphicFramePr>
            <a:graphicFrameLocks noChangeAspect="1"/>
          </p:cNvGraphicFramePr>
          <p:nvPr/>
        </p:nvGraphicFramePr>
        <p:xfrm>
          <a:off x="2806700" y="2667000"/>
          <a:ext cx="3376613" cy="1087438"/>
        </p:xfrm>
        <a:graphic>
          <a:graphicData uri="http://schemas.openxmlformats.org/presentationml/2006/ole">
            <p:oleObj spid="_x0000_s232450" name="Equation" r:id="rId4" imgW="1587240" imgH="507960" progId="Equation.DSMT4">
              <p:embed/>
            </p:oleObj>
          </a:graphicData>
        </a:graphic>
      </p:graphicFrame>
      <p:graphicFrame>
        <p:nvGraphicFramePr>
          <p:cNvPr id="232453" name="Object 5"/>
          <p:cNvGraphicFramePr>
            <a:graphicFrameLocks noChangeAspect="1"/>
          </p:cNvGraphicFramePr>
          <p:nvPr/>
        </p:nvGraphicFramePr>
        <p:xfrm>
          <a:off x="2792413" y="4926013"/>
          <a:ext cx="3403600" cy="1141412"/>
        </p:xfrm>
        <a:graphic>
          <a:graphicData uri="http://schemas.openxmlformats.org/presentationml/2006/ole">
            <p:oleObj spid="_x0000_s232453" name="Equation" r:id="rId5" imgW="1600200" imgH="533160" progId="Equation.DSMT4">
              <p:embed/>
            </p:oleObj>
          </a:graphicData>
        </a:graphic>
      </p:graphicFrame>
      <p:graphicFrame>
        <p:nvGraphicFramePr>
          <p:cNvPr id="232454" name="Object 6"/>
          <p:cNvGraphicFramePr>
            <a:graphicFrameLocks noChangeAspect="1"/>
          </p:cNvGraphicFramePr>
          <p:nvPr/>
        </p:nvGraphicFramePr>
        <p:xfrm>
          <a:off x="2806700" y="3783013"/>
          <a:ext cx="3376613" cy="1141412"/>
        </p:xfrm>
        <a:graphic>
          <a:graphicData uri="http://schemas.openxmlformats.org/presentationml/2006/ole">
            <p:oleObj spid="_x0000_s232454" name="Equation" r:id="rId6" imgW="1587240" imgH="533160" progId="Equation.DSMT4">
              <p:embed/>
            </p:oleObj>
          </a:graphicData>
        </a:graphic>
      </p:graphicFrame>
      <p:pic>
        <p:nvPicPr>
          <p:cNvPr id="8" name="~PP445.WAV">
            <a:hlinkClick r:id="" action="ppaction://media"/>
          </p:cNvPr>
          <p:cNvPicPr>
            <a:picLocks noRot="1" noChangeAspect="1"/>
          </p:cNvPicPr>
          <p:nvPr>
            <a:wavAudioFile r:embed="rId2" name="~PP445.WAV"/>
          </p:nvPr>
        </p:nvPicPr>
        <p:blipFill>
          <a:blip r:embed="rId7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Inflation</a:t>
            </a:r>
          </a:p>
        </p:txBody>
      </p:sp>
      <p:pic>
        <p:nvPicPr>
          <p:cNvPr id="3" name="~PP2787.WAV">
            <a:hlinkClick r:id="" action="ppaction://media"/>
          </p:cNvPr>
          <p:cNvPicPr>
            <a:picLocks noRot="1" noChangeAspect="1"/>
          </p:cNvPicPr>
          <p:nvPr>
            <a:wavAudioFile r:embed="rId1" name="~PP2787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Liquidity</a:t>
            </a:r>
          </a:p>
          <a:p>
            <a:endParaRPr lang="en-US" dirty="0" smtClean="0"/>
          </a:p>
          <a:p>
            <a:r>
              <a:rPr lang="en-US" dirty="0" smtClean="0"/>
              <a:t>Maturity</a:t>
            </a:r>
          </a:p>
          <a:p>
            <a:endParaRPr lang="en-US" dirty="0" smtClean="0"/>
          </a:p>
          <a:p>
            <a:r>
              <a:rPr lang="en-US" dirty="0" smtClean="0"/>
              <a:t>Default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Premiums</a:t>
            </a:r>
            <a:endParaRPr lang="en-US" dirty="0"/>
          </a:p>
        </p:txBody>
      </p:sp>
      <p:pic>
        <p:nvPicPr>
          <p:cNvPr id="4" name="~PP2085.WAV">
            <a:hlinkClick r:id="" action="ppaction://media"/>
          </p:cNvPr>
          <p:cNvPicPr>
            <a:picLocks noRot="1" noChangeAspect="1"/>
          </p:cNvPicPr>
          <p:nvPr>
            <a:wavAudioFile r:embed="rId1" name="~PP2085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Rise in the general level of prices</a:t>
            </a:r>
          </a:p>
          <a:p>
            <a:r>
              <a:rPr lang="en-US" dirty="0" smtClean="0"/>
              <a:t>Unit of currency buys less</a:t>
            </a:r>
          </a:p>
          <a:p>
            <a:r>
              <a:rPr lang="en-US" dirty="0" smtClean="0"/>
              <a:t>Erosion in purchasing power</a:t>
            </a:r>
          </a:p>
          <a:p>
            <a:r>
              <a:rPr lang="en-US" dirty="0" smtClean="0"/>
              <a:t>Measure–Annualized percentage change in a general price index (CPI)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Inflation Basics</a:t>
            </a:r>
            <a:endParaRPr lang="en-US" dirty="0"/>
          </a:p>
        </p:txBody>
      </p:sp>
      <p:pic>
        <p:nvPicPr>
          <p:cNvPr id="4" name="~PP2110.WAV">
            <a:hlinkClick r:id="" action="ppaction://media"/>
          </p:cNvPr>
          <p:cNvPicPr>
            <a:picLocks noRot="1" noChangeAspect="1"/>
          </p:cNvPicPr>
          <p:nvPr>
            <a:wavAudioFile r:embed="rId1" name="~PP2110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Borrowers</a:t>
            </a:r>
          </a:p>
          <a:p>
            <a:r>
              <a:rPr lang="en-US" dirty="0" smtClean="0"/>
              <a:t>Costs</a:t>
            </a:r>
          </a:p>
          <a:p>
            <a:pPr lvl="1"/>
            <a:r>
              <a:rPr lang="en-US" dirty="0" smtClean="0"/>
              <a:t>Lenders</a:t>
            </a:r>
          </a:p>
          <a:p>
            <a:pPr lvl="1"/>
            <a:r>
              <a:rPr lang="en-US" dirty="0" smtClean="0"/>
              <a:t>Instability and planning uncertainty</a:t>
            </a:r>
          </a:p>
          <a:p>
            <a:pPr lvl="1"/>
            <a:r>
              <a:rPr lang="en-US" dirty="0" smtClean="0"/>
              <a:t>Discourage investment and saving</a:t>
            </a:r>
          </a:p>
          <a:p>
            <a:pPr lvl="1"/>
            <a:r>
              <a:rPr lang="en-US" dirty="0" smtClean="0"/>
              <a:t>Shortages and hoarding</a:t>
            </a:r>
          </a:p>
          <a:p>
            <a:r>
              <a:rPr lang="en-US" dirty="0" smtClean="0"/>
              <a:t>Distinguish</a:t>
            </a:r>
          </a:p>
          <a:p>
            <a:pPr lvl="1"/>
            <a:r>
              <a:rPr lang="en-US" dirty="0" smtClean="0"/>
              <a:t>Expected versus Unexpected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Pro’s and Con’s</a:t>
            </a:r>
            <a:endParaRPr lang="en-US" dirty="0"/>
          </a:p>
        </p:txBody>
      </p:sp>
      <p:pic>
        <p:nvPicPr>
          <p:cNvPr id="4" name="~PP3542.WAV">
            <a:hlinkClick r:id="" action="ppaction://media"/>
          </p:cNvPr>
          <p:cNvPicPr>
            <a:picLocks noRot="1" noChangeAspect="1"/>
          </p:cNvPicPr>
          <p:nvPr>
            <a:wavAudioFile r:embed="rId1" name="~PP3542.WAV"/>
          </p:nvPr>
        </p:nvPicPr>
        <p:blipFill>
          <a:blip r:embed="rId3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Inflation History</a:t>
            </a:r>
            <a:endParaRPr lang="en-US" dirty="0"/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28800"/>
            <a:ext cx="838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2135.WAV">
            <a:hlinkClick r:id="" action="ppaction://media"/>
          </p:cNvPr>
          <p:cNvPicPr>
            <a:picLocks noRot="1" noChangeAspect="1"/>
          </p:cNvPicPr>
          <p:nvPr>
            <a:wavAudioFile r:embed="rId1" name="~PP2135.WAV"/>
          </p:nvPr>
        </p:nvPicPr>
        <p:blipFill>
          <a:blip r:embed="rId4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Inflation Example</a:t>
            </a:r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5307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You want to be a millionaire by age 50.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You save $546.23/month at 9%, so that you have $1,000,000 at the end of 30 years. </a:t>
            </a:r>
            <a:r>
              <a:rPr lang="en-US" sz="2800" dirty="0" smtClean="0">
                <a:cs typeface="Arial" charset="0"/>
              </a:rPr>
              <a:t>▪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You are technically a millionaire since you do have $1,000,000 in your investment account.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But, </a:t>
            </a:r>
            <a:r>
              <a:rPr lang="en-US" sz="2800" i="1" dirty="0" smtClean="0"/>
              <a:t>in today’s dollars</a:t>
            </a:r>
            <a:r>
              <a:rPr lang="en-US" sz="2800" dirty="0" smtClean="0"/>
              <a:t>, that million is only worth $301,795.87 if the inflation rate is 4%.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‘In Today’s Dollars’</a:t>
            </a:r>
            <a:r>
              <a:rPr lang="en-US" sz="2400" dirty="0" smtClean="0">
                <a:cs typeface="Arial" charset="0"/>
              </a:rPr>
              <a:t>–</a:t>
            </a:r>
            <a:r>
              <a:rPr lang="en-US" sz="2400" dirty="0" smtClean="0"/>
              <a:t>$1,000,000 in 30 years will allow you to buy the same goods that $301,795.87 buys today.</a:t>
            </a:r>
            <a:r>
              <a:rPr lang="en-US" sz="2400" dirty="0" smtClean="0">
                <a:cs typeface="Arial" charset="0"/>
              </a:rPr>
              <a:t>▪</a:t>
            </a:r>
          </a:p>
        </p:txBody>
      </p:sp>
      <p:pic>
        <p:nvPicPr>
          <p:cNvPr id="5" name="~PP3703.WAV">
            <a:hlinkClick r:id="" action="ppaction://media"/>
          </p:cNvPr>
          <p:cNvPicPr>
            <a:picLocks noRot="1" noChangeAspect="1"/>
          </p:cNvPicPr>
          <p:nvPr>
            <a:wavAudioFile r:embed="rId2" name="~PP3703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0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0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0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Simple Example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45307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dirty="0" smtClean="0"/>
              <a:t>A can of soda costs $1.00 today and $1.05 next year. What is the inflation rate?</a:t>
            </a:r>
          </a:p>
          <a:p>
            <a:pPr eaLnBrk="1" hangingPunct="1"/>
            <a:endParaRPr lang="en-US" sz="2600" dirty="0" smtClean="0"/>
          </a:p>
          <a:p>
            <a:pPr eaLnBrk="1" hangingPunct="1"/>
            <a:endParaRPr lang="en-US" sz="2600" dirty="0" smtClean="0"/>
          </a:p>
          <a:p>
            <a:pPr eaLnBrk="1" hangingPunct="1"/>
            <a:endParaRPr lang="en-US" sz="2600" dirty="0" smtClean="0"/>
          </a:p>
          <a:p>
            <a:pPr eaLnBrk="1" hangingPunct="1"/>
            <a:endParaRPr lang="en-US" sz="2600" dirty="0" smtClean="0"/>
          </a:p>
          <a:p>
            <a:pPr eaLnBrk="1" hangingPunct="1"/>
            <a:r>
              <a:rPr lang="en-US" sz="2600" dirty="0" smtClean="0"/>
              <a:t>At this rate of inflation, what will a can of soda cost in 5 years?</a:t>
            </a:r>
          </a:p>
          <a:p>
            <a:pPr eaLnBrk="1" hangingPunct="1"/>
            <a:endParaRPr lang="en-US" sz="2600" dirty="0" smtClean="0"/>
          </a:p>
          <a:p>
            <a:pPr eaLnBrk="1" hangingPunct="1"/>
            <a:endParaRPr lang="en-US" sz="2600" dirty="0" smtClean="0"/>
          </a:p>
          <a:p>
            <a:pPr eaLnBrk="1" hangingPunct="1"/>
            <a:endParaRPr lang="en-US" sz="2600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1905000" y="2819400"/>
          <a:ext cx="3028949" cy="914400"/>
        </p:xfrm>
        <a:graphic>
          <a:graphicData uri="http://schemas.openxmlformats.org/presentationml/2006/ole">
            <p:oleObj spid="_x0000_s229378" name="Equation" r:id="rId5" imgW="1346040" imgH="406080" progId="Equation.DSMT4">
              <p:embed/>
            </p:oleObj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1905000" y="4953000"/>
          <a:ext cx="3185922" cy="609599"/>
        </p:xfrm>
        <a:graphic>
          <a:graphicData uri="http://schemas.openxmlformats.org/presentationml/2006/ole">
            <p:oleObj spid="_x0000_s229379" name="Equation" r:id="rId6" imgW="1460160" imgH="279360" progId="Equation.DSMT4">
              <p:embed/>
            </p:oleObj>
          </a:graphicData>
        </a:graphic>
      </p:graphicFrame>
      <p:pic>
        <p:nvPicPr>
          <p:cNvPr id="7" name="~PP921.WAV">
            <a:hlinkClick r:id="" action="ppaction://media"/>
          </p:cNvPr>
          <p:cNvPicPr>
            <a:picLocks noRot="1" noChangeAspect="1"/>
          </p:cNvPicPr>
          <p:nvPr>
            <a:wavAudioFile r:embed="rId2" name="~PP921.WAV"/>
          </p:nvPr>
        </p:nvPicPr>
        <p:blipFill>
          <a:blip r:embed="rId7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Simple Example with Calculator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05800" cy="4648200"/>
          </a:xfrm>
        </p:spPr>
        <p:txBody>
          <a:bodyPr>
            <a:normAutofit/>
          </a:bodyPr>
          <a:lstStyle/>
          <a:p>
            <a:pPr marL="495300" indent="-495300" eaLnBrk="1" hangingPunct="1">
              <a:lnSpc>
                <a:spcPct val="90000"/>
              </a:lnSpc>
            </a:pPr>
            <a:r>
              <a:rPr lang="en-US" sz="2600" dirty="0" smtClean="0"/>
              <a:t>At 5% inflation, what will a $1.00 can of soda cost in 5 years?</a:t>
            </a:r>
          </a:p>
          <a:p>
            <a:pPr marL="763588" lvl="1" indent="-4191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200" dirty="0" smtClean="0"/>
              <a:t>Input </a:t>
            </a:r>
            <a:r>
              <a:rPr lang="en-US" sz="2200" b="1" dirty="0" smtClean="0"/>
              <a:t>5</a:t>
            </a:r>
            <a:r>
              <a:rPr lang="en-US" sz="2200" dirty="0" smtClean="0"/>
              <a:t>, Press </a:t>
            </a:r>
            <a:r>
              <a:rPr lang="en-US" sz="2200" i="1" dirty="0" smtClean="0"/>
              <a:t>N </a:t>
            </a:r>
            <a:r>
              <a:rPr lang="en-US" sz="2200" dirty="0" smtClean="0"/>
              <a:t>(This is annual so N = 5)</a:t>
            </a:r>
          </a:p>
          <a:p>
            <a:pPr marL="763588" lvl="1" indent="-4191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200" dirty="0" smtClean="0"/>
              <a:t>Input </a:t>
            </a:r>
            <a:r>
              <a:rPr lang="en-US" sz="2200" b="1" dirty="0" smtClean="0"/>
              <a:t>5</a:t>
            </a:r>
            <a:r>
              <a:rPr lang="en-US" sz="2200" dirty="0" smtClean="0"/>
              <a:t>, Press </a:t>
            </a:r>
            <a:r>
              <a:rPr lang="en-US" sz="2200" i="1" dirty="0" smtClean="0"/>
              <a:t>I/Y</a:t>
            </a:r>
            <a:r>
              <a:rPr lang="en-US" sz="2200" dirty="0" smtClean="0"/>
              <a:t> </a:t>
            </a:r>
          </a:p>
          <a:p>
            <a:pPr marL="763588" lvl="1" indent="-4191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200" dirty="0" smtClean="0"/>
              <a:t>Input </a:t>
            </a:r>
            <a:r>
              <a:rPr lang="en-US" sz="2200" b="1" dirty="0" smtClean="0"/>
              <a:t>1</a:t>
            </a:r>
            <a:r>
              <a:rPr lang="en-US" sz="2200" dirty="0" smtClean="0"/>
              <a:t>, press +/-, press PV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</a:p>
          <a:p>
            <a:pPr marL="763588" lvl="1" indent="-4191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200" dirty="0" smtClean="0"/>
              <a:t>Press </a:t>
            </a:r>
            <a:r>
              <a:rPr lang="en-US" sz="2200" i="1" dirty="0" smtClean="0"/>
              <a:t>CPT</a:t>
            </a:r>
            <a:r>
              <a:rPr lang="en-US" sz="2200" dirty="0" smtClean="0"/>
              <a:t>, </a:t>
            </a:r>
            <a:r>
              <a:rPr lang="en-US" sz="2200" i="1" dirty="0" smtClean="0"/>
              <a:t>FV</a:t>
            </a:r>
            <a:r>
              <a:rPr lang="en-US" sz="2200" dirty="0" smtClean="0"/>
              <a:t> to get </a:t>
            </a:r>
            <a:r>
              <a:rPr lang="en-US" sz="2200" b="1" dirty="0" smtClean="0">
                <a:solidFill>
                  <a:srgbClr val="FF0000"/>
                </a:solidFill>
              </a:rPr>
              <a:t>$1.28</a:t>
            </a:r>
            <a:endParaRPr lang="en-US" sz="2200" dirty="0" smtClean="0"/>
          </a:p>
          <a:p>
            <a:pPr marL="495300" indent="-495300" eaLnBrk="1" hangingPunct="1">
              <a:lnSpc>
                <a:spcPct val="90000"/>
              </a:lnSpc>
            </a:pPr>
            <a:r>
              <a:rPr lang="en-US" sz="2600" dirty="0" smtClean="0"/>
              <a:t>Do you recognize this pattern? </a:t>
            </a:r>
            <a:r>
              <a:rPr lang="en-US" sz="2600" dirty="0" smtClean="0">
                <a:cs typeface="Arial" charset="0"/>
              </a:rPr>
              <a:t>▪</a:t>
            </a:r>
            <a:endParaRPr lang="en-US" sz="2600" dirty="0" smtClean="0"/>
          </a:p>
          <a:p>
            <a:pPr marL="495300" indent="-495300" eaLnBrk="1" hangingPunct="1">
              <a:lnSpc>
                <a:spcPct val="90000"/>
              </a:lnSpc>
            </a:pPr>
            <a:r>
              <a:rPr lang="en-US" sz="2600" dirty="0" smtClean="0"/>
              <a:t>The following three questions are identical:</a:t>
            </a:r>
          </a:p>
          <a:p>
            <a:pPr marL="763588" lvl="1" indent="-419100" eaLnBrk="1" hangingPunct="1">
              <a:lnSpc>
                <a:spcPct val="90000"/>
              </a:lnSpc>
            </a:pPr>
            <a:r>
              <a:rPr lang="en-US" sz="2200" dirty="0" smtClean="0"/>
              <a:t>At 5% inflation, what will a $1.00 can of soda cost in 5 years? </a:t>
            </a:r>
            <a:r>
              <a:rPr lang="en-US" sz="2200" b="1" dirty="0" smtClean="0">
                <a:solidFill>
                  <a:srgbClr val="FF0000"/>
                </a:solidFill>
              </a:rPr>
              <a:t>$1.28</a:t>
            </a:r>
            <a:endParaRPr lang="en-US" sz="2200" dirty="0" smtClean="0"/>
          </a:p>
          <a:p>
            <a:pPr marL="763588" lvl="1" indent="-419100">
              <a:lnSpc>
                <a:spcPct val="90000"/>
              </a:lnSpc>
            </a:pPr>
            <a:r>
              <a:rPr lang="en-US" sz="2200" dirty="0" smtClean="0"/>
              <a:t>At 5% growth, how tall will a 1 foot tree be in 5 years? </a:t>
            </a:r>
            <a:r>
              <a:rPr lang="en-US" sz="2200" b="1" dirty="0" smtClean="0">
                <a:solidFill>
                  <a:srgbClr val="FF0000"/>
                </a:solidFill>
              </a:rPr>
              <a:t>1.28</a:t>
            </a:r>
            <a:r>
              <a:rPr lang="en-US" sz="2200" dirty="0" smtClean="0"/>
              <a:t> feet</a:t>
            </a:r>
          </a:p>
          <a:p>
            <a:pPr marL="763588" lvl="1" indent="-419100" eaLnBrk="1" hangingPunct="1">
              <a:lnSpc>
                <a:spcPct val="90000"/>
              </a:lnSpc>
            </a:pPr>
            <a:r>
              <a:rPr lang="en-US" sz="2200" dirty="0" smtClean="0"/>
              <a:t>At a 5% interest rate, what will be the future value of $1.00 5 years? </a:t>
            </a:r>
            <a:r>
              <a:rPr lang="en-US" sz="2200" b="1" dirty="0" smtClean="0">
                <a:solidFill>
                  <a:srgbClr val="FF0000"/>
                </a:solidFill>
              </a:rPr>
              <a:t>$1.28</a:t>
            </a:r>
            <a:r>
              <a:rPr lang="en-US" sz="2200" dirty="0" smtClean="0"/>
              <a:t> </a:t>
            </a:r>
            <a:r>
              <a:rPr lang="en-US" sz="2200" dirty="0" smtClean="0">
                <a:cs typeface="Arial" charset="0"/>
              </a:rPr>
              <a:t>▪</a:t>
            </a:r>
          </a:p>
        </p:txBody>
      </p:sp>
      <p:pic>
        <p:nvPicPr>
          <p:cNvPr id="5" name="~PP4016.WAV">
            <a:hlinkClick r:id="" action="ppaction://media"/>
          </p:cNvPr>
          <p:cNvPicPr>
            <a:picLocks noRot="1" noChangeAspect="1"/>
          </p:cNvPicPr>
          <p:nvPr>
            <a:wavAudioFile r:embed="rId2" name="~PP4016.WAV"/>
          </p:nvPr>
        </p:nvPicPr>
        <p:blipFill>
          <a:blip r:embed="rId5" cstate="print"/>
          <a:stretch>
            <a:fillRect/>
          </a:stretch>
        </p:blipFill>
        <p:spPr>
          <a:xfrm>
            <a:off x="8737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1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1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14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14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|7.3|2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heme/theme1.xml><?xml version="1.0" encoding="utf-8"?>
<a:theme xmlns:a="http://schemas.openxmlformats.org/drawingml/2006/main" name="Contemporary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 blue</Template>
  <TotalTime>1203</TotalTime>
  <Words>1072</Words>
  <Application>Microsoft Office PowerPoint</Application>
  <PresentationFormat>On-screen Show (4:3)</PresentationFormat>
  <Paragraphs>232</Paragraphs>
  <Slides>30</Slides>
  <Notes>15</Notes>
  <HiddenSlides>0</HiddenSlides>
  <MMClips>30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Contemporary blue</vt:lpstr>
      <vt:lpstr>Equation</vt:lpstr>
      <vt:lpstr>FIN 365 Business Finance</vt:lpstr>
      <vt:lpstr>Today’s Outline</vt:lpstr>
      <vt:lpstr>Inflation</vt:lpstr>
      <vt:lpstr>Inflation Basics</vt:lpstr>
      <vt:lpstr>Pro’s and Con’s</vt:lpstr>
      <vt:lpstr>Inflation History</vt:lpstr>
      <vt:lpstr>Inflation Example</vt:lpstr>
      <vt:lpstr>Simple Example</vt:lpstr>
      <vt:lpstr>Simple Example with Calculator</vt:lpstr>
      <vt:lpstr>Real versus Nominal Values</vt:lpstr>
      <vt:lpstr>Real versus Nominal</vt:lpstr>
      <vt:lpstr>Real versus Nominal Values</vt:lpstr>
      <vt:lpstr>Real versus Nominal CFs</vt:lpstr>
      <vt:lpstr>Real versus Nominal CFs</vt:lpstr>
      <vt:lpstr>Real versus Nominal Rates</vt:lpstr>
      <vt:lpstr>Real versus Nominal Values</vt:lpstr>
      <vt:lpstr>Real versus Nominal Values</vt:lpstr>
      <vt:lpstr>Calculator Mixed Stream CFs</vt:lpstr>
      <vt:lpstr>Calculator Example</vt:lpstr>
      <vt:lpstr>Other Calculators</vt:lpstr>
      <vt:lpstr>The Term Structure  of Interest Rates </vt:lpstr>
      <vt:lpstr>Term Structure of Interest Rates </vt:lpstr>
      <vt:lpstr>Term Structure of Interest Rates</vt:lpstr>
      <vt:lpstr>Term Structure of Interest Rates</vt:lpstr>
      <vt:lpstr>Pure Expectations Hypothesis</vt:lpstr>
      <vt:lpstr>‘Implied’ Future Interest Rates</vt:lpstr>
      <vt:lpstr>‘Implied’ Future Interest Rates</vt:lpstr>
      <vt:lpstr>‘Implied’ Future Interest Rates</vt:lpstr>
      <vt:lpstr>‘Implied’ Future Interest Rates</vt:lpstr>
      <vt:lpstr>Premiums</vt:lpstr>
    </vt:vector>
  </TitlesOfParts>
  <Company>American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 365 Business Finance</dc:title>
  <dc:creator>Lawrence Schrenk</dc:creator>
  <cp:lastModifiedBy>Lawrence Schrenk</cp:lastModifiedBy>
  <cp:revision>189</cp:revision>
  <dcterms:created xsi:type="dcterms:W3CDTF">2009-08-24T02:07:34Z</dcterms:created>
  <dcterms:modified xsi:type="dcterms:W3CDTF">2010-07-19T12:23:49Z</dcterms:modified>
</cp:coreProperties>
</file>