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4" r:id="rId3"/>
    <p:sldId id="262" r:id="rId4"/>
    <p:sldId id="265" r:id="rId5"/>
    <p:sldId id="263" r:id="rId6"/>
    <p:sldId id="259" r:id="rId7"/>
    <p:sldId id="287" r:id="rId8"/>
    <p:sldId id="288" r:id="rId9"/>
    <p:sldId id="289" r:id="rId10"/>
    <p:sldId id="292" r:id="rId11"/>
    <p:sldId id="293" r:id="rId12"/>
    <p:sldId id="294" r:id="rId13"/>
    <p:sldId id="290" r:id="rId14"/>
    <p:sldId id="291" r:id="rId15"/>
    <p:sldId id="297" r:id="rId16"/>
    <p:sldId id="296" r:id="rId17"/>
    <p:sldId id="295" r:id="rId18"/>
    <p:sldId id="298" r:id="rId19"/>
    <p:sldId id="299" r:id="rId20"/>
    <p:sldId id="300" r:id="rId21"/>
    <p:sldId id="30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90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>
                <a:latin typeface="Century Gothic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 descr="AULogo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286000" y="1143000"/>
            <a:ext cx="6373813" cy="16764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>
                <a:latin typeface="Century Gothic" pitchFamily="34" charset="0"/>
              </a:defRPr>
            </a:lvl1pPr>
          </a:lstStyle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" name="Picture 9" descr="AULogo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29000" y="6172200"/>
            <a:ext cx="2317752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620000" y="6324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142B5BB-0271-4951-9864-F5338956FB89}" type="slidenum">
              <a:rPr lang="en-US" smtClean="0">
                <a:latin typeface="Century Gothic" pitchFamily="34" charset="0"/>
              </a:rPr>
              <a:pPr algn="r"/>
              <a:t>‹#›</a:t>
            </a:fld>
            <a:r>
              <a:rPr lang="en-US" dirty="0" smtClean="0">
                <a:latin typeface="Century Gothic" pitchFamily="34" charset="0"/>
              </a:rPr>
              <a:t> of 24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800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9EF39E9-0DEB-488D-A1FF-A8C274C77028}" type="datetime12">
              <a:rPr lang="en-US" smtClean="0">
                <a:latin typeface="Century Gothic" pitchFamily="34" charset="0"/>
              </a:rPr>
              <a:pPr/>
              <a:t>12:08 PM</a:t>
            </a:fld>
            <a:endParaRPr lang="en-US" dirty="0">
              <a:latin typeface="Century Gothic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4400" b="1">
          <a:solidFill>
            <a:schemeClr val="tx1">
              <a:alpha val="100000"/>
            </a:schemeClr>
          </a:solidFill>
          <a:latin typeface="Century Gothic" pitchFamily="34" charset="0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3600">
          <a:latin typeface="Century Gothic" pitchFamily="34" charset="0"/>
        </a:defRPr>
      </a:lvl1pPr>
      <a:lvl2pPr marL="742950" indent="-285750" eaLnBrk="1" hangingPunct="1">
        <a:buChar char="–"/>
        <a:defRPr sz="3200">
          <a:latin typeface="Century Gothic" pitchFamily="34" charset="0"/>
        </a:defRPr>
      </a:lvl2pPr>
      <a:lvl3pPr marL="1143000" indent="-228600" eaLnBrk="1" hangingPunct="1">
        <a:buChar char="•"/>
        <a:defRPr sz="3200">
          <a:latin typeface="Century Gothic" pitchFamily="34" charset="0"/>
        </a:defRPr>
      </a:lvl3pPr>
      <a:lvl4pPr marL="1600200" indent="-228600" eaLnBrk="1" hangingPunct="1">
        <a:buChar char="–"/>
        <a:defRPr sz="2800">
          <a:latin typeface="Century Gothic" pitchFamily="34" charset="0"/>
        </a:defRPr>
      </a:lvl4pPr>
      <a:lvl5pPr marL="2057400" indent="-228600" eaLnBrk="1" hangingPunct="1">
        <a:buChar char="»"/>
        <a:defRPr sz="2800">
          <a:latin typeface="Century Gothic" pitchFamily="34" charset="0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overs.com/free/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audio21.wav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094577"/>
            <a:ext cx="6858000" cy="92522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Topic 2: Financial Markets and Institutions</a:t>
            </a:r>
          </a:p>
          <a:p>
            <a:r>
              <a:rPr lang="en-US" sz="2400" dirty="0" smtClean="0"/>
              <a:t>Larry Schrenk, Instructor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 365 Business Finance</a:t>
            </a:r>
            <a:endParaRPr lang="en-US" dirty="0"/>
          </a:p>
        </p:txBody>
      </p:sp>
      <p:pic>
        <p:nvPicPr>
          <p:cNvPr id="4" name="~PP3910.WAV">
            <a:hlinkClick r:id="" action="ppaction://media"/>
          </p:cNvPr>
          <p:cNvPicPr>
            <a:picLocks noRot="1" noChangeAspect="1"/>
          </p:cNvPicPr>
          <p:nvPr>
            <a:wavAudioFile r:embed="rId1" name="~PP3910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Mediates between a buyer and a seller</a:t>
            </a:r>
          </a:p>
          <a:p>
            <a:pPr lvl="1"/>
            <a:r>
              <a:rPr lang="en-US" sz="2800" dirty="0" smtClean="0"/>
              <a:t>Distinguish from ‘Agent’</a:t>
            </a:r>
          </a:p>
          <a:p>
            <a:pPr lvl="1"/>
            <a:r>
              <a:rPr lang="en-US" sz="2800" dirty="0" smtClean="0"/>
              <a:t>Distinguish from ‘Dealer’</a:t>
            </a:r>
          </a:p>
          <a:p>
            <a:r>
              <a:rPr lang="en-US" dirty="0" smtClean="0"/>
              <a:t>Commission</a:t>
            </a:r>
          </a:p>
          <a:p>
            <a:r>
              <a:rPr lang="en-US" dirty="0" smtClean="0"/>
              <a:t>Financial Institutions</a:t>
            </a:r>
          </a:p>
          <a:p>
            <a:pPr lvl="1"/>
            <a:r>
              <a:rPr lang="en-US" sz="2800" dirty="0" smtClean="0"/>
              <a:t>Also, Agents and Dealers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Brokers</a:t>
            </a:r>
            <a:endParaRPr lang="en-US" dirty="0"/>
          </a:p>
        </p:txBody>
      </p:sp>
      <p:pic>
        <p:nvPicPr>
          <p:cNvPr id="4" name="~PP2939.WAV">
            <a:hlinkClick r:id="" action="ppaction://media"/>
          </p:cNvPr>
          <p:cNvPicPr>
            <a:picLocks noRot="1" noChangeAspect="1"/>
          </p:cNvPicPr>
          <p:nvPr>
            <a:wavAudioFile r:embed="rId1" name="~PP2939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Depository</a:t>
            </a:r>
          </a:p>
          <a:p>
            <a:pPr lvl="1">
              <a:defRPr/>
            </a:pPr>
            <a:r>
              <a:rPr lang="en-US" sz="3000" dirty="0" smtClean="0"/>
              <a:t>Commercial Banks</a:t>
            </a:r>
          </a:p>
          <a:p>
            <a:pPr lvl="1">
              <a:defRPr/>
            </a:pPr>
            <a:r>
              <a:rPr lang="en-US" sz="3000" dirty="0" smtClean="0"/>
              <a:t>Credit Unions</a:t>
            </a:r>
          </a:p>
          <a:p>
            <a:pPr>
              <a:defRPr/>
            </a:pPr>
            <a:r>
              <a:rPr lang="en-US" dirty="0" smtClean="0"/>
              <a:t>Pension Funds and Life Insurance</a:t>
            </a:r>
          </a:p>
          <a:p>
            <a:pPr>
              <a:defRPr/>
            </a:pPr>
            <a:r>
              <a:rPr lang="en-US" dirty="0" smtClean="0"/>
              <a:t>Investment Vehicles</a:t>
            </a:r>
          </a:p>
          <a:p>
            <a:pPr lvl="1">
              <a:defRPr/>
            </a:pPr>
            <a:r>
              <a:rPr lang="en-US" sz="3000" dirty="0" smtClean="0"/>
              <a:t>Investment Banks</a:t>
            </a:r>
          </a:p>
          <a:p>
            <a:pPr lvl="1">
              <a:defRPr/>
            </a:pPr>
            <a:r>
              <a:rPr lang="en-US" sz="3000" dirty="0" smtClean="0"/>
              <a:t>Mutual Funds</a:t>
            </a:r>
          </a:p>
          <a:p>
            <a:pPr lvl="1">
              <a:defRPr/>
            </a:pPr>
            <a:r>
              <a:rPr lang="en-US" sz="3000" dirty="0" smtClean="0"/>
              <a:t>Hedge Funds</a:t>
            </a:r>
          </a:p>
          <a:p>
            <a:pPr lvl="1">
              <a:defRPr/>
            </a:pPr>
            <a:r>
              <a:rPr lang="en-US" sz="3000" dirty="0" smtClean="0"/>
              <a:t>Exchange Traded Funds</a:t>
            </a:r>
          </a:p>
          <a:p>
            <a:pPr lvl="1">
              <a:defRPr/>
            </a:pPr>
            <a:r>
              <a:rPr lang="en-US" sz="3000" dirty="0" smtClean="0"/>
              <a:t>Private Equity Companies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Financial Institutions</a:t>
            </a:r>
            <a:endParaRPr lang="en-US" dirty="0"/>
          </a:p>
        </p:txBody>
      </p:sp>
      <p:pic>
        <p:nvPicPr>
          <p:cNvPr id="4" name="~PP3901.WAV">
            <a:hlinkClick r:id="" action="ppaction://media"/>
          </p:cNvPr>
          <p:cNvPicPr>
            <a:picLocks noRot="1" noChangeAspect="1"/>
          </p:cNvPicPr>
          <p:nvPr>
            <a:wavAudioFile r:embed="rId1" name="~PP3901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Mediation of Savers and Firms</a:t>
            </a:r>
          </a:p>
          <a:p>
            <a:endParaRPr lang="en-US" dirty="0" smtClean="0"/>
          </a:p>
          <a:p>
            <a:r>
              <a:rPr lang="en-US" dirty="0" smtClean="0"/>
              <a:t>Pooling of Funds</a:t>
            </a:r>
          </a:p>
          <a:p>
            <a:endParaRPr lang="en-US" dirty="0" smtClean="0"/>
          </a:p>
          <a:p>
            <a:r>
              <a:rPr lang="en-US" dirty="0" smtClean="0"/>
              <a:t>Efficient Flow of Capital</a:t>
            </a:r>
          </a:p>
          <a:p>
            <a:endParaRPr lang="en-US" dirty="0" smtClean="0"/>
          </a:p>
          <a:p>
            <a:r>
              <a:rPr lang="en-US" dirty="0" smtClean="0"/>
              <a:t>Risk Reduction/Allocation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Functions of Financial Institutions</a:t>
            </a:r>
            <a:endParaRPr lang="en-US" dirty="0"/>
          </a:p>
        </p:txBody>
      </p:sp>
      <p:pic>
        <p:nvPicPr>
          <p:cNvPr id="4" name="~PP1094.WAV">
            <a:hlinkClick r:id="" action="ppaction://media"/>
          </p:cNvPr>
          <p:cNvPicPr>
            <a:picLocks noRot="1" noChangeAspect="1"/>
          </p:cNvPicPr>
          <p:nvPr>
            <a:wavAudioFile r:embed="rId1" name="~PP1094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Public, Centralized Exchange of Good and Services</a:t>
            </a:r>
          </a:p>
          <a:p>
            <a:pPr lvl="1"/>
            <a:r>
              <a:rPr lang="en-US" dirty="0" smtClean="0"/>
              <a:t>Physical or Electronic</a:t>
            </a:r>
          </a:p>
          <a:p>
            <a:r>
              <a:rPr lang="en-US" dirty="0" smtClean="0"/>
              <a:t>Financial Markets</a:t>
            </a:r>
          </a:p>
          <a:p>
            <a:pPr lvl="1"/>
            <a:r>
              <a:rPr lang="en-US" dirty="0" smtClean="0"/>
              <a:t>Financial Assets Trade</a:t>
            </a:r>
          </a:p>
          <a:p>
            <a:pPr lvl="2"/>
            <a:r>
              <a:rPr lang="en-US" sz="2800" dirty="0" smtClean="0"/>
              <a:t>Investable Funds</a:t>
            </a:r>
          </a:p>
          <a:p>
            <a:pPr lvl="2"/>
            <a:r>
              <a:rPr lang="en-US" sz="2800" dirty="0" smtClean="0"/>
              <a:t>Return</a:t>
            </a:r>
          </a:p>
          <a:p>
            <a:pPr lvl="2"/>
            <a:r>
              <a:rPr lang="en-US" sz="2800" dirty="0" smtClean="0"/>
              <a:t>Risk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Markets</a:t>
            </a:r>
            <a:endParaRPr lang="en-US" dirty="0"/>
          </a:p>
        </p:txBody>
      </p:sp>
      <p:pic>
        <p:nvPicPr>
          <p:cNvPr id="4" name="~PP898.WAV">
            <a:hlinkClick r:id="" action="ppaction://media"/>
          </p:cNvPr>
          <p:cNvPicPr>
            <a:picLocks noRot="1" noChangeAspect="1"/>
          </p:cNvPicPr>
          <p:nvPr>
            <a:wavAudioFile r:embed="rId1" name="~PP898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Price Discovery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Efficiency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Economic Growth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Monitoring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Characteristics</a:t>
            </a:r>
            <a:endParaRPr lang="en-US" dirty="0"/>
          </a:p>
        </p:txBody>
      </p:sp>
      <p:pic>
        <p:nvPicPr>
          <p:cNvPr id="4" name="~PP3701.WAV">
            <a:hlinkClick r:id="" action="ppaction://media"/>
          </p:cNvPr>
          <p:cNvPicPr>
            <a:picLocks noRot="1" noChangeAspect="1"/>
          </p:cNvPicPr>
          <p:nvPr>
            <a:wavAudioFile r:embed="rId1" name="~PP3701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Raise Capital</a:t>
            </a:r>
          </a:p>
          <a:p>
            <a:endParaRPr lang="en-US" dirty="0" smtClean="0"/>
          </a:p>
          <a:p>
            <a:r>
              <a:rPr lang="en-US" dirty="0" smtClean="0"/>
              <a:t>Investment Opportunities</a:t>
            </a:r>
          </a:p>
          <a:p>
            <a:endParaRPr lang="en-US" dirty="0" smtClean="0"/>
          </a:p>
          <a:p>
            <a:r>
              <a:rPr lang="en-US" dirty="0" smtClean="0"/>
              <a:t>Liquidity</a:t>
            </a:r>
          </a:p>
          <a:p>
            <a:endParaRPr lang="en-US" dirty="0" smtClean="0"/>
          </a:p>
          <a:p>
            <a:r>
              <a:rPr lang="en-US" dirty="0" smtClean="0"/>
              <a:t>Clearinghouse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Functions</a:t>
            </a:r>
            <a:endParaRPr lang="en-US" dirty="0"/>
          </a:p>
        </p:txBody>
      </p:sp>
      <p:pic>
        <p:nvPicPr>
          <p:cNvPr id="4" name="~PP2977.WAV">
            <a:hlinkClick r:id="" action="ppaction://media"/>
          </p:cNvPr>
          <p:cNvPicPr>
            <a:picLocks noRot="1" noChangeAspect="1"/>
          </p:cNvPicPr>
          <p:nvPr>
            <a:wavAudioFile r:embed="rId1" name="~PP2977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</a:t>
            </a:r>
          </a:p>
          <a:p>
            <a:pPr lvl="1"/>
            <a:r>
              <a:rPr lang="en-US" dirty="0" smtClean="0"/>
              <a:t>IPO versus Seasoned Issue</a:t>
            </a:r>
          </a:p>
          <a:p>
            <a:pPr lvl="1"/>
            <a:r>
              <a:rPr lang="en-US" dirty="0" smtClean="0"/>
              <a:t>Function?</a:t>
            </a:r>
          </a:p>
          <a:p>
            <a:r>
              <a:rPr lang="en-US" dirty="0" smtClean="0"/>
              <a:t>Secondary</a:t>
            </a:r>
          </a:p>
          <a:p>
            <a:pPr lvl="1"/>
            <a:r>
              <a:rPr lang="en-US" dirty="0" smtClean="0"/>
              <a:t>Transfer of Ownership</a:t>
            </a:r>
          </a:p>
          <a:p>
            <a:pPr lvl="1"/>
            <a:r>
              <a:rPr lang="en-US" dirty="0" smtClean="0"/>
              <a:t>Function?</a:t>
            </a:r>
          </a:p>
          <a:p>
            <a:pPr lvl="1"/>
            <a:r>
              <a:rPr lang="en-US" dirty="0" smtClean="0"/>
              <a:t>Importance for Firm?</a:t>
            </a:r>
          </a:p>
          <a:p>
            <a:pPr marL="342900" lvl="1" indent="-342900">
              <a:buFontTx/>
              <a:buChar char="•"/>
            </a:pPr>
            <a:r>
              <a:rPr lang="en-US" dirty="0" smtClean="0"/>
              <a:t>Risk and Return Implications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Market for Stock 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0300" y="1524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3508.WAV">
            <a:hlinkClick r:id="" action="ppaction://media"/>
          </p:cNvPr>
          <p:cNvPicPr>
            <a:picLocks noRot="1" noChangeAspect="1"/>
          </p:cNvPicPr>
          <p:nvPr>
            <a:wavAudioFile r:embed="rId1" name="~PP3508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IPO’s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Junk Bonds</a:t>
            </a:r>
          </a:p>
          <a:p>
            <a:pPr lvl="1"/>
            <a:r>
              <a:rPr lang="en-US" dirty="0" smtClean="0"/>
              <a:t>Michael Milliken and Drexel Burnham Lambert</a:t>
            </a:r>
          </a:p>
          <a:p>
            <a:pPr lvl="1"/>
            <a:r>
              <a:rPr lang="en-US" dirty="0" smtClean="0"/>
              <a:t>Fallen Angels &amp; Rising Stars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IPO’s and Junk Bonds</a:t>
            </a:r>
            <a:endParaRPr lang="en-US" dirty="0"/>
          </a:p>
        </p:txBody>
      </p:sp>
      <p:pic>
        <p:nvPicPr>
          <p:cNvPr id="4" name="~PP399.WAV">
            <a:hlinkClick r:id="" action="ppaction://media"/>
          </p:cNvPr>
          <p:cNvPicPr>
            <a:picLocks noRot="1" noChangeAspect="1"/>
          </p:cNvPicPr>
          <p:nvPr>
            <a:wavAudioFile r:embed="rId1" name="~PP399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Expectation Implications</a:t>
            </a:r>
          </a:p>
          <a:p>
            <a:endParaRPr lang="en-US" dirty="0" smtClean="0"/>
          </a:p>
          <a:p>
            <a:r>
              <a:rPr lang="en-US" dirty="0" smtClean="0"/>
              <a:t>Informational Efficiency</a:t>
            </a:r>
          </a:p>
          <a:p>
            <a:endParaRPr lang="en-US" dirty="0" smtClean="0"/>
          </a:p>
          <a:p>
            <a:r>
              <a:rPr lang="en-US" dirty="0" smtClean="0"/>
              <a:t>Luck</a:t>
            </a:r>
          </a:p>
          <a:p>
            <a:endParaRPr lang="en-US" dirty="0" smtClean="0"/>
          </a:p>
          <a:p>
            <a:r>
              <a:rPr lang="en-US" dirty="0" smtClean="0"/>
              <a:t>Fair Price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Market Hypothesis</a:t>
            </a:r>
            <a:endParaRPr lang="en-US" dirty="0"/>
          </a:p>
        </p:txBody>
      </p:sp>
      <p:pic>
        <p:nvPicPr>
          <p:cNvPr id="4" name="~PP731.WAV">
            <a:hlinkClick r:id="" action="ppaction://media"/>
          </p:cNvPr>
          <p:cNvPicPr>
            <a:picLocks noRot="1" noChangeAspect="1"/>
          </p:cNvPicPr>
          <p:nvPr>
            <a:wavAudioFile r:embed="rId1" name="~PP731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Weak Form</a:t>
            </a:r>
          </a:p>
          <a:p>
            <a:endParaRPr lang="en-US" dirty="0" smtClean="0"/>
          </a:p>
          <a:p>
            <a:r>
              <a:rPr lang="en-US" dirty="0" smtClean="0"/>
              <a:t>Semi-Strong Form</a:t>
            </a:r>
          </a:p>
          <a:p>
            <a:endParaRPr lang="en-US" dirty="0" smtClean="0"/>
          </a:p>
          <a:p>
            <a:r>
              <a:rPr lang="en-US" dirty="0" smtClean="0"/>
              <a:t>Strong Form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Efficiency</a:t>
            </a:r>
            <a:endParaRPr lang="en-US" dirty="0"/>
          </a:p>
        </p:txBody>
      </p:sp>
      <p:pic>
        <p:nvPicPr>
          <p:cNvPr id="4" name="~PP181.WAV">
            <a:hlinkClick r:id="" action="ppaction://media"/>
          </p:cNvPr>
          <p:cNvPicPr>
            <a:picLocks noRot="1" noChangeAspect="1"/>
          </p:cNvPicPr>
          <p:nvPr>
            <a:wavAudioFile r:embed="rId1" name="~PP181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Project</a:t>
            </a:r>
          </a:p>
          <a:p>
            <a:r>
              <a:rPr lang="en-US" dirty="0" smtClean="0"/>
              <a:t>The Nature of Capitalism</a:t>
            </a:r>
          </a:p>
          <a:p>
            <a:r>
              <a:rPr lang="en-US" sz="3600" dirty="0" smtClean="0"/>
              <a:t>Types of Exchange</a:t>
            </a:r>
          </a:p>
          <a:p>
            <a:pPr lvl="1"/>
            <a:r>
              <a:rPr lang="en-US" sz="3200" dirty="0" smtClean="0"/>
              <a:t>Private</a:t>
            </a:r>
          </a:p>
          <a:p>
            <a:pPr lvl="1"/>
            <a:r>
              <a:rPr lang="en-US" dirty="0" smtClean="0"/>
              <a:t>Brokers</a:t>
            </a:r>
          </a:p>
          <a:p>
            <a:pPr lvl="1"/>
            <a:r>
              <a:rPr lang="en-US" sz="3200" dirty="0" smtClean="0"/>
              <a:t>Markets</a:t>
            </a:r>
          </a:p>
          <a:p>
            <a:r>
              <a:rPr lang="en-US" dirty="0" smtClean="0"/>
              <a:t>Excel: SQRT, EXP, POWER, ^</a:t>
            </a:r>
          </a:p>
          <a:p>
            <a:r>
              <a:rPr lang="en-US" sz="3600" dirty="0" smtClean="0"/>
              <a:t>Website: </a:t>
            </a:r>
            <a:r>
              <a:rPr lang="en-US" sz="3600" dirty="0" smtClean="0">
                <a:hlinkClick r:id="rId3"/>
              </a:rPr>
              <a:t>Hoovers</a:t>
            </a:r>
            <a:endParaRPr lang="en-US" sz="3600" dirty="0" smtClean="0"/>
          </a:p>
          <a:p>
            <a:endParaRPr lang="en-US" sz="3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pic>
        <p:nvPicPr>
          <p:cNvPr id="4" name="~PP2822.WAV">
            <a:hlinkClick r:id="" action="ppaction://media"/>
          </p:cNvPr>
          <p:cNvPicPr>
            <a:picLocks noRot="1" noChangeAspect="1"/>
          </p:cNvPicPr>
          <p:nvPr>
            <a:wavAudioFile r:embed="rId1" name="~PP2822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January Effect</a:t>
            </a:r>
          </a:p>
          <a:p>
            <a:endParaRPr lang="en-US" sz="3200" dirty="0" smtClean="0"/>
          </a:p>
          <a:p>
            <a:r>
              <a:rPr lang="en-US" sz="3200" dirty="0" smtClean="0"/>
              <a:t>Bubbles</a:t>
            </a:r>
          </a:p>
          <a:p>
            <a:pPr lvl="1"/>
            <a:r>
              <a:rPr lang="en-US" sz="2800" dirty="0" smtClean="0"/>
              <a:t>Black Monday, 19 October 1987 </a:t>
            </a:r>
          </a:p>
          <a:p>
            <a:pPr lvl="1"/>
            <a:endParaRPr lang="en-US" sz="2800" dirty="0" smtClean="0"/>
          </a:p>
          <a:p>
            <a:r>
              <a:rPr lang="en-US" sz="3200" dirty="0" smtClean="0"/>
              <a:t>Insider Trading</a:t>
            </a:r>
          </a:p>
          <a:p>
            <a:endParaRPr lang="en-US" sz="3200" dirty="0" smtClean="0"/>
          </a:p>
          <a:p>
            <a:r>
              <a:rPr lang="en-US" sz="3200" dirty="0" smtClean="0"/>
              <a:t>Over- and Under-Reaction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Anomalies</a:t>
            </a:r>
            <a:endParaRPr lang="en-US" dirty="0"/>
          </a:p>
        </p:txBody>
      </p:sp>
      <p:pic>
        <p:nvPicPr>
          <p:cNvPr id="4" name="~PP1451.WAV">
            <a:hlinkClick r:id="" action="ppaction://media"/>
          </p:cNvPr>
          <p:cNvPicPr>
            <a:picLocks noRot="1" noChangeAspect="1"/>
          </p:cNvPicPr>
          <p:nvPr>
            <a:wavAudioFile r:embed="rId1" name="~PP1451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Excel Function</a:t>
            </a:r>
          </a:p>
          <a:p>
            <a:pPr>
              <a:buNone/>
            </a:pPr>
            <a:r>
              <a:rPr lang="en-US" dirty="0" smtClean="0"/>
              <a:t>=</a:t>
            </a:r>
            <a:r>
              <a:rPr lang="en-US" b="1" dirty="0" smtClean="0"/>
              <a:t>SQRT(x)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=</a:t>
            </a:r>
            <a:r>
              <a:rPr lang="en-US" b="1" dirty="0" smtClean="0"/>
              <a:t>EXP(x)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=</a:t>
            </a:r>
            <a:r>
              <a:rPr lang="en-US" b="1" dirty="0" smtClean="0"/>
              <a:t>POWER(</a:t>
            </a:r>
            <a:r>
              <a:rPr lang="en-US" b="1" dirty="0" err="1" smtClean="0"/>
              <a:t>y,x</a:t>
            </a:r>
            <a:r>
              <a:rPr lang="en-US" b="1" dirty="0" smtClean="0"/>
              <a:t>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=</a:t>
            </a:r>
            <a:r>
              <a:rPr lang="en-US" b="1" dirty="0" err="1" smtClean="0"/>
              <a:t>y^x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752600"/>
            <a:ext cx="4038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Math Expression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i="1" dirty="0" smtClean="0"/>
              <a:t>e</a:t>
            </a:r>
            <a:r>
              <a:rPr lang="en-US" baseline="30000" dirty="0" smtClean="0"/>
              <a:t>x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2600" dirty="0" smtClean="0"/>
          </a:p>
          <a:p>
            <a:pPr>
              <a:buNone/>
            </a:pPr>
            <a:r>
              <a:rPr lang="en-US" dirty="0" err="1" smtClean="0"/>
              <a:t>y</a:t>
            </a:r>
            <a:r>
              <a:rPr lang="en-US" baseline="30000" dirty="0" err="1" smtClean="0"/>
              <a:t>x</a:t>
            </a:r>
            <a:endParaRPr lang="en-US" baseline="30000" dirty="0" smtClean="0"/>
          </a:p>
          <a:p>
            <a:pPr>
              <a:buNone/>
            </a:pPr>
            <a:endParaRPr lang="en-US" sz="26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y</a:t>
            </a:r>
            <a:r>
              <a:rPr lang="en-US" baseline="30000" dirty="0" err="1" smtClean="0"/>
              <a:t>x</a:t>
            </a:r>
            <a:endParaRPr lang="en-US" baseline="30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Excel: SQRT, EXP, POWER, ^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648200" y="2209800"/>
          <a:ext cx="564896" cy="609600"/>
        </p:xfrm>
        <a:graphic>
          <a:graphicData uri="http://schemas.openxmlformats.org/presentationml/2006/ole">
            <p:oleObj spid="_x0000_s44034" name="Equation" r:id="rId4" imgW="241200" imgH="228600" progId="Equation.DSMT4">
              <p:embed/>
            </p:oleObj>
          </a:graphicData>
        </a:graphic>
      </p:graphicFrame>
      <p:pic>
        <p:nvPicPr>
          <p:cNvPr id="6" name="~PP3312.WAV">
            <a:hlinkClick r:id="" action="ppaction://media"/>
          </p:cNvPr>
          <p:cNvPicPr>
            <a:picLocks noRot="1" noChangeAspect="1"/>
          </p:cNvPicPr>
          <p:nvPr>
            <a:wavAudioFile r:embed="rId2" name="~PP3312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Syllabus and Questions</a:t>
            </a:r>
            <a:endParaRPr lang="en-US" dirty="0"/>
          </a:p>
        </p:txBody>
      </p:sp>
      <p:pic>
        <p:nvPicPr>
          <p:cNvPr id="3" name="~PP2055.WAV">
            <a:hlinkClick r:id="" action="ppaction://media"/>
          </p:cNvPr>
          <p:cNvPicPr>
            <a:picLocks noRot="1" noChangeAspect="1"/>
          </p:cNvPicPr>
          <p:nvPr>
            <a:wavAudioFile r:embed="rId1" name="~PP2055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 Groups of 1-2 students</a:t>
            </a:r>
          </a:p>
          <a:p>
            <a:r>
              <a:rPr lang="en-US" dirty="0" smtClean="0"/>
              <a:t>Select S&amp;P 500 Firm</a:t>
            </a:r>
          </a:p>
          <a:p>
            <a:pPr lvl="1"/>
            <a:r>
              <a:rPr lang="en-US" sz="2800" dirty="0" smtClean="0"/>
              <a:t>‘S&amp;P 500’ in Wikipedia</a:t>
            </a:r>
          </a:p>
          <a:p>
            <a:pPr lvl="1"/>
            <a:r>
              <a:rPr lang="en-US" sz="2800" dirty="0" smtClean="0"/>
              <a:t>Solvent and Simple, no TARP Firms</a:t>
            </a:r>
          </a:p>
          <a:p>
            <a:pPr lvl="1"/>
            <a:r>
              <a:rPr lang="en-US" sz="2800" dirty="0" smtClean="0"/>
              <a:t>No Financial Firms</a:t>
            </a:r>
          </a:p>
          <a:p>
            <a:pPr lvl="1"/>
            <a:r>
              <a:rPr lang="en-US" sz="2800" dirty="0" smtClean="0"/>
              <a:t>Alternates must be Approved</a:t>
            </a:r>
          </a:p>
          <a:p>
            <a:r>
              <a:rPr lang="en-US" dirty="0" smtClean="0"/>
              <a:t>E-mail Group List and Firm by end of next week.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Project</a:t>
            </a:r>
            <a:endParaRPr lang="en-US" dirty="0"/>
          </a:p>
        </p:txBody>
      </p:sp>
      <p:pic>
        <p:nvPicPr>
          <p:cNvPr id="4" name="~PP455.WAV">
            <a:hlinkClick r:id="" action="ppaction://media"/>
          </p:cNvPr>
          <p:cNvPicPr>
            <a:picLocks noRot="1" noChangeAspect="1"/>
          </p:cNvPicPr>
          <p:nvPr>
            <a:wavAudioFile r:embed="rId1" name="~PP455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Financial System</a:t>
            </a:r>
            <a:endParaRPr lang="en-US" dirty="0"/>
          </a:p>
        </p:txBody>
      </p:sp>
      <p:pic>
        <p:nvPicPr>
          <p:cNvPr id="3" name="~PP3800.WAV">
            <a:hlinkClick r:id="" action="ppaction://media"/>
          </p:cNvPr>
          <p:cNvPicPr>
            <a:picLocks noRot="1" noChangeAspect="1"/>
          </p:cNvPicPr>
          <p:nvPr>
            <a:wavAudioFile r:embed="rId1" name="~PP3800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276600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Capital	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smtClean="0"/>
              <a:t>Labor, Goods and Capital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smtClean="0"/>
              <a:t>Profits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smtClean="0"/>
              <a:t>Wages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0" y="1676400"/>
            <a:ext cx="4800600" cy="4373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 smtClean="0"/>
              <a:t>Privately Controlled</a:t>
            </a:r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r>
              <a:rPr lang="en-US" sz="3000" dirty="0" smtClean="0"/>
              <a:t>Traded in a Market</a:t>
            </a:r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r>
              <a:rPr lang="en-US" sz="3000" dirty="0" smtClean="0"/>
              <a:t>Distributed to Owners or Reinvested</a:t>
            </a:r>
          </a:p>
          <a:p>
            <a:pPr>
              <a:buNone/>
            </a:pPr>
            <a:endParaRPr lang="en-US" sz="1100" dirty="0" smtClean="0"/>
          </a:p>
          <a:p>
            <a:pPr>
              <a:buNone/>
            </a:pPr>
            <a:r>
              <a:rPr lang="en-US" sz="3000" dirty="0" smtClean="0"/>
              <a:t>Paid to Labor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Capitalism</a:t>
            </a:r>
            <a:endParaRPr lang="en-US" dirty="0"/>
          </a:p>
        </p:txBody>
      </p:sp>
      <p:pic>
        <p:nvPicPr>
          <p:cNvPr id="5" name="~PP1642.WAV">
            <a:hlinkClick r:id="" action="ppaction://media"/>
          </p:cNvPr>
          <p:cNvPicPr>
            <a:picLocks noRot="1" noChangeAspect="1"/>
          </p:cNvPicPr>
          <p:nvPr>
            <a:wavAudioFile r:embed="rId1" name="~PP1642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Supply and Demand</a:t>
            </a:r>
          </a:p>
          <a:p>
            <a:pPr lvl="1"/>
            <a:r>
              <a:rPr lang="en-US" dirty="0" smtClean="0"/>
              <a:t>Supply: Savings, Excess Funds</a:t>
            </a:r>
          </a:p>
          <a:p>
            <a:pPr lvl="1"/>
            <a:r>
              <a:rPr lang="en-US" dirty="0" smtClean="0"/>
              <a:t>Demand: Capital Needs</a:t>
            </a:r>
          </a:p>
          <a:p>
            <a:r>
              <a:rPr lang="en-US" dirty="0" smtClean="0"/>
              <a:t>Players</a:t>
            </a:r>
          </a:p>
          <a:p>
            <a:pPr lvl="1"/>
            <a:r>
              <a:rPr lang="en-US" dirty="0" smtClean="0"/>
              <a:t>Individuals</a:t>
            </a:r>
          </a:p>
          <a:p>
            <a:pPr lvl="1"/>
            <a:r>
              <a:rPr lang="en-US" dirty="0" smtClean="0"/>
              <a:t>Corporations</a:t>
            </a:r>
          </a:p>
          <a:p>
            <a:pPr lvl="1"/>
            <a:r>
              <a:rPr lang="en-US" dirty="0" smtClean="0"/>
              <a:t>Government</a:t>
            </a:r>
          </a:p>
          <a:p>
            <a:r>
              <a:rPr lang="en-US" dirty="0" smtClean="0"/>
              <a:t>Cost = Rate of Interest, Rate of Return, Cost of Capital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 Allocation</a:t>
            </a:r>
            <a:endParaRPr lang="en-US" dirty="0"/>
          </a:p>
        </p:txBody>
      </p:sp>
      <p:pic>
        <p:nvPicPr>
          <p:cNvPr id="4" name="~PP354.WAV">
            <a:hlinkClick r:id="" action="ppaction://media"/>
          </p:cNvPr>
          <p:cNvPicPr>
            <a:picLocks noRot="1" noChangeAspect="1"/>
          </p:cNvPicPr>
          <p:nvPr>
            <a:wavAudioFile r:embed="rId1" name="~PP354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and Demand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-304800" y="3810000"/>
            <a:ext cx="3200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295400" y="5334000"/>
            <a:ext cx="58674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38800" y="5562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Interest Rate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72534" y="339673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Amount of Funds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2438401" y="2438400"/>
            <a:ext cx="4038600" cy="2352675"/>
          </a:xfrm>
          <a:custGeom>
            <a:avLst/>
            <a:gdLst>
              <a:gd name="connsiteX0" fmla="*/ 0 w 5619750"/>
              <a:gd name="connsiteY0" fmla="*/ 0 h 2352675"/>
              <a:gd name="connsiteX1" fmla="*/ 1857375 w 5619750"/>
              <a:gd name="connsiteY1" fmla="*/ 1914525 h 2352675"/>
              <a:gd name="connsiteX2" fmla="*/ 5619750 w 5619750"/>
              <a:gd name="connsiteY2" fmla="*/ 2352675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9750" h="2352675">
                <a:moveTo>
                  <a:pt x="0" y="0"/>
                </a:moveTo>
                <a:cubicBezTo>
                  <a:pt x="460375" y="761206"/>
                  <a:pt x="920750" y="1522413"/>
                  <a:pt x="1857375" y="1914525"/>
                </a:cubicBezTo>
                <a:cubicBezTo>
                  <a:pt x="2794000" y="2306638"/>
                  <a:pt x="4206875" y="2329656"/>
                  <a:pt x="5619750" y="2352675"/>
                </a:cubicBezTo>
              </a:path>
            </a:pathLst>
          </a:cu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flipH="1">
            <a:off x="1447800" y="2438400"/>
            <a:ext cx="3048000" cy="2352675"/>
          </a:xfrm>
          <a:custGeom>
            <a:avLst/>
            <a:gdLst>
              <a:gd name="connsiteX0" fmla="*/ 0 w 5619750"/>
              <a:gd name="connsiteY0" fmla="*/ 0 h 2352675"/>
              <a:gd name="connsiteX1" fmla="*/ 1857375 w 5619750"/>
              <a:gd name="connsiteY1" fmla="*/ 1914525 h 2352675"/>
              <a:gd name="connsiteX2" fmla="*/ 5619750 w 5619750"/>
              <a:gd name="connsiteY2" fmla="*/ 2352675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9750" h="2352675">
                <a:moveTo>
                  <a:pt x="0" y="0"/>
                </a:moveTo>
                <a:cubicBezTo>
                  <a:pt x="460375" y="761206"/>
                  <a:pt x="920750" y="1522413"/>
                  <a:pt x="1857375" y="1914525"/>
                </a:cubicBezTo>
                <a:cubicBezTo>
                  <a:pt x="2794000" y="2306638"/>
                  <a:pt x="4206875" y="2329656"/>
                  <a:pt x="5619750" y="2352675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43000" y="1752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Demand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2362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Supply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4267200" y="2743200"/>
            <a:ext cx="1676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2"/>
          </p:cNvCxnSpPr>
          <p:nvPr/>
        </p:nvCxnSpPr>
        <p:spPr>
          <a:xfrm rot="16200000" flipH="1">
            <a:off x="1670566" y="2127766"/>
            <a:ext cx="926068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~PP1403.WAV">
            <a:hlinkClick r:id="" action="ppaction://media"/>
          </p:cNvPr>
          <p:cNvPicPr>
            <a:picLocks noRot="1" noChangeAspect="1"/>
          </p:cNvPicPr>
          <p:nvPr>
            <a:wavAudioFile r:embed="rId1" name="~PP1403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Private Exchange</a:t>
            </a:r>
          </a:p>
          <a:p>
            <a:pPr lvl="1"/>
            <a:r>
              <a:rPr lang="en-US" dirty="0" smtClean="0"/>
              <a:t>Direct Transfer</a:t>
            </a:r>
          </a:p>
          <a:p>
            <a:endParaRPr lang="en-US" dirty="0" smtClean="0"/>
          </a:p>
          <a:p>
            <a:r>
              <a:rPr lang="en-US" dirty="0" smtClean="0"/>
              <a:t>Brokers (Financial Intermediaries)</a:t>
            </a:r>
          </a:p>
          <a:p>
            <a:pPr lvl="1"/>
            <a:r>
              <a:rPr lang="en-US" dirty="0" smtClean="0"/>
              <a:t>Third-Party Mediation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Markets</a:t>
            </a:r>
          </a:p>
          <a:p>
            <a:pPr lvl="1"/>
            <a:r>
              <a:rPr lang="en-US" dirty="0" smtClean="0"/>
              <a:t>Public, Anonymous Exchange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Methods</a:t>
            </a:r>
            <a:endParaRPr lang="en-US" dirty="0"/>
          </a:p>
        </p:txBody>
      </p:sp>
      <p:pic>
        <p:nvPicPr>
          <p:cNvPr id="4" name="~PP3559.WAV">
            <a:hlinkClick r:id="" action="ppaction://media"/>
          </p:cNvPr>
          <p:cNvPicPr>
            <a:picLocks noRot="1" noChangeAspect="1"/>
          </p:cNvPicPr>
          <p:nvPr>
            <a:wavAudioFile r:embed="rId1" name="~PP3559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 blue</Template>
  <TotalTime>334</TotalTime>
  <Words>379</Words>
  <Application>Microsoft Office PowerPoint</Application>
  <PresentationFormat>On-screen Show (4:3)</PresentationFormat>
  <Paragraphs>169</Paragraphs>
  <Slides>21</Slides>
  <Notes>0</Notes>
  <HiddenSlides>0</HiddenSlides>
  <MMClips>21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Contemporary blue</vt:lpstr>
      <vt:lpstr>Equation</vt:lpstr>
      <vt:lpstr>FIN 365 Business Finance</vt:lpstr>
      <vt:lpstr>Today’s Outline</vt:lpstr>
      <vt:lpstr>Syllabus and Questions</vt:lpstr>
      <vt:lpstr>Course Project</vt:lpstr>
      <vt:lpstr>The Financial System</vt:lpstr>
      <vt:lpstr>Capitalism</vt:lpstr>
      <vt:lpstr>Capital Allocation</vt:lpstr>
      <vt:lpstr>Supply and Demand</vt:lpstr>
      <vt:lpstr>Transfer Methods</vt:lpstr>
      <vt:lpstr>Brokers</vt:lpstr>
      <vt:lpstr>Types of Financial Institutions</vt:lpstr>
      <vt:lpstr>Functions of Financial Institutions</vt:lpstr>
      <vt:lpstr>Markets</vt:lpstr>
      <vt:lpstr>Market Characteristics</vt:lpstr>
      <vt:lpstr>Market Functions</vt:lpstr>
      <vt:lpstr>The Market for Stock </vt:lpstr>
      <vt:lpstr>Example: IPO’s and Junk Bonds</vt:lpstr>
      <vt:lpstr>Efficient Market Hypothesis</vt:lpstr>
      <vt:lpstr>Types of Efficiency</vt:lpstr>
      <vt:lpstr>Anomalies</vt:lpstr>
      <vt:lpstr>Excel: SQRT, EXP, POWER, ^</vt:lpstr>
    </vt:vector>
  </TitlesOfParts>
  <Company>American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 365 Business Finance</dc:title>
  <dc:creator>Lawrence Schrenk</dc:creator>
  <cp:lastModifiedBy>Lawrence Schrenk</cp:lastModifiedBy>
  <cp:revision>63</cp:revision>
  <dcterms:created xsi:type="dcterms:W3CDTF">2009-08-24T02:07:34Z</dcterms:created>
  <dcterms:modified xsi:type="dcterms:W3CDTF">2010-06-26T16:14:17Z</dcterms:modified>
</cp:coreProperties>
</file>