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323" r:id="rId6"/>
    <p:sldId id="322" r:id="rId7"/>
    <p:sldId id="320" r:id="rId8"/>
    <p:sldId id="321" r:id="rId9"/>
    <p:sldId id="265" r:id="rId10"/>
    <p:sldId id="326" r:id="rId11"/>
    <p:sldId id="325" r:id="rId12"/>
    <p:sldId id="327" r:id="rId13"/>
    <p:sldId id="267" r:id="rId14"/>
    <p:sldId id="268" r:id="rId15"/>
    <p:sldId id="269" r:id="rId16"/>
    <p:sldId id="279" r:id="rId17"/>
    <p:sldId id="280" r:id="rId18"/>
    <p:sldId id="281" r:id="rId19"/>
    <p:sldId id="282" r:id="rId20"/>
    <p:sldId id="328" r:id="rId21"/>
    <p:sldId id="329" r:id="rId22"/>
    <p:sldId id="330" r:id="rId23"/>
    <p:sldId id="283" r:id="rId24"/>
    <p:sldId id="284" r:id="rId25"/>
    <p:sldId id="331" r:id="rId26"/>
    <p:sldId id="285" r:id="rId27"/>
    <p:sldId id="286" r:id="rId28"/>
    <p:sldId id="288" r:id="rId29"/>
    <p:sldId id="289" r:id="rId30"/>
    <p:sldId id="291" r:id="rId31"/>
    <p:sldId id="292" r:id="rId32"/>
    <p:sldId id="294" r:id="rId33"/>
    <p:sldId id="295" r:id="rId34"/>
    <p:sldId id="299" r:id="rId35"/>
    <p:sldId id="300" r:id="rId36"/>
    <p:sldId id="301" r:id="rId37"/>
    <p:sldId id="302" r:id="rId38"/>
    <p:sldId id="333" r:id="rId39"/>
    <p:sldId id="332" r:id="rId40"/>
    <p:sldId id="311" r:id="rId41"/>
    <p:sldId id="312" r:id="rId42"/>
    <p:sldId id="313" r:id="rId43"/>
    <p:sldId id="314" r:id="rId44"/>
    <p:sldId id="315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16" autoAdjust="0"/>
    <p:restoredTop sz="94660" autoAdjust="0"/>
  </p:normalViewPr>
  <p:slideViewPr>
    <p:cSldViewPr>
      <p:cViewPr varScale="1">
        <p:scale>
          <a:sx n="106" d="100"/>
          <a:sy n="106" d="100"/>
        </p:scale>
        <p:origin x="-24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5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9E471D-5952-40FD-AF84-98F4C29F01E9}" type="datetimeFigureOut">
              <a:rPr lang="en-US" smtClean="0"/>
              <a:pPr/>
              <a:t>8/3/2010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02A37-D258-438C-A4BE-EAE7FE82F9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23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>
                <a:latin typeface="Century Gothic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US"/>
          </a:p>
        </p:txBody>
      </p:sp>
      <p:pic>
        <p:nvPicPr>
          <p:cNvPr id="13" name="Picture 12" descr="AULogo.jp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2286000" y="1143000"/>
            <a:ext cx="6373813" cy="16764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defRPr>
                <a:latin typeface="Century Gothic" pitchFamily="34" charset="0"/>
              </a:defRPr>
            </a:lvl1pPr>
          </a:lstStyle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E412268-6AE2-4F18-977A-860A72C4B5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10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10" name="Picture 9" descr="AULogo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429000" y="6172200"/>
            <a:ext cx="2317752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7620000" y="63246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142B5BB-0271-4951-9864-F5338956FB89}" type="slidenum">
              <a:rPr lang="en-US" smtClean="0">
                <a:latin typeface="Century Gothic" pitchFamily="34" charset="0"/>
              </a:rPr>
              <a:pPr algn="r"/>
              <a:t>‹#›</a:t>
            </a:fld>
            <a:r>
              <a:rPr lang="en-US" dirty="0" smtClean="0">
                <a:latin typeface="Century Gothic" pitchFamily="34" charset="0"/>
              </a:rPr>
              <a:t> of 44</a:t>
            </a:r>
            <a:endParaRPr lang="en-US" dirty="0">
              <a:latin typeface="Century Gothic" pitchFamily="34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304800" y="63246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9EF39E9-0DEB-488D-A1FF-A8C274C77028}" type="datetime12">
              <a:rPr lang="en-US" smtClean="0">
                <a:latin typeface="Century Gothic" pitchFamily="34" charset="0"/>
              </a:rPr>
              <a:pPr/>
              <a:t>12:56 PM</a:t>
            </a:fld>
            <a:endParaRPr lang="en-US" dirty="0">
              <a:latin typeface="Century Gothic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</p:sldLayoutIdLst>
  <p:transition spd="med">
    <p:fade thruBlk="1"/>
  </p:transition>
  <p:timing>
    <p:tnLst>
      <p:par>
        <p:cTn id="1" dur="indefinite" restart="never" nodeType="tmRoot"/>
      </p:par>
    </p:tnLst>
  </p:timing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4400" b="1">
          <a:solidFill>
            <a:schemeClr val="tx1">
              <a:alpha val="100000"/>
            </a:schemeClr>
          </a:solidFill>
          <a:latin typeface="Century Gothic" pitchFamily="34" charset="0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3600">
          <a:latin typeface="Century Gothic" pitchFamily="34" charset="0"/>
        </a:defRPr>
      </a:lvl1pPr>
      <a:lvl2pPr marL="742950" indent="-285750" eaLnBrk="1" hangingPunct="1">
        <a:buChar char="–"/>
        <a:defRPr sz="2800">
          <a:latin typeface="Century Gothic" pitchFamily="34" charset="0"/>
        </a:defRPr>
      </a:lvl2pPr>
      <a:lvl3pPr marL="1143000" indent="-228600" eaLnBrk="1" hangingPunct="1">
        <a:buChar char="•"/>
        <a:defRPr sz="2400">
          <a:latin typeface="Century Gothic" pitchFamily="34" charset="0"/>
        </a:defRPr>
      </a:lvl3pPr>
      <a:lvl4pPr marL="1600200" indent="-228600" eaLnBrk="1" hangingPunct="1">
        <a:buChar char="–"/>
        <a:defRPr sz="2000">
          <a:latin typeface="Century Gothic" pitchFamily="34" charset="0"/>
        </a:defRPr>
      </a:lvl4pPr>
      <a:lvl5pPr marL="2057400" indent="-228600" eaLnBrk="1" hangingPunct="1">
        <a:buChar char="»"/>
        <a:defRPr sz="1800">
          <a:latin typeface="Century Gothic" pitchFamily="34" charset="0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23.wav"/><Relationship Id="rId7" Type="http://schemas.openxmlformats.org/officeDocument/2006/relationships/image" Target="../media/image9.emf"/><Relationship Id="rId2" Type="http://schemas.microsoft.com/office/2007/relationships/media" Target="../media/media23.wav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Microsoft_Excel_97-2003_Worksheet1.xls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24.wav"/><Relationship Id="rId7" Type="http://schemas.openxmlformats.org/officeDocument/2006/relationships/image" Target="../media/image10.emf"/><Relationship Id="rId2" Type="http://schemas.microsoft.com/office/2007/relationships/media" Target="../media/media24.wav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Microsoft_Excel_97-2003_Worksheet2.xls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5094577"/>
            <a:ext cx="8153400" cy="1306223"/>
          </a:xfrm>
        </p:spPr>
        <p:txBody>
          <a:bodyPr>
            <a:normAutofit/>
          </a:bodyPr>
          <a:lstStyle/>
          <a:p>
            <a:r>
              <a:rPr lang="en-US" smtClean="0"/>
              <a:t>Topic </a:t>
            </a:r>
            <a:r>
              <a:rPr lang="en-US" smtClean="0"/>
              <a:t>17: </a:t>
            </a:r>
            <a:r>
              <a:rPr lang="en-US" dirty="0" smtClean="0"/>
              <a:t>Cash Flow Estimation I</a:t>
            </a:r>
          </a:p>
          <a:p>
            <a:r>
              <a:rPr lang="en-US" sz="2400" dirty="0" smtClean="0"/>
              <a:t>Larry Schrenk, Instructor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FIN 365 Business Finance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Real versus Accounting </a:t>
            </a:r>
            <a:r>
              <a:rPr lang="en-US" sz="3800" dirty="0" smtClean="0"/>
              <a:t>Example</a:t>
            </a:r>
            <a:endParaRPr lang="en-US" sz="3800" dirty="0"/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8001000" cy="4419600"/>
          </a:xfrm>
        </p:spPr>
        <p:txBody>
          <a:bodyPr/>
          <a:lstStyle/>
          <a:p>
            <a:r>
              <a:rPr lang="en-US" sz="2800" dirty="0" smtClean="0"/>
              <a:t>Payment of $6,000 </a:t>
            </a:r>
            <a:r>
              <a:rPr lang="en-US" sz="2800" dirty="0"/>
              <a:t>for insurance over the next three years. </a:t>
            </a:r>
          </a:p>
        </p:txBody>
      </p:sp>
      <p:graphicFrame>
        <p:nvGraphicFramePr>
          <p:cNvPr id="167961" name="Group 25"/>
          <p:cNvGraphicFramePr>
            <a:graphicFrameLocks noGrp="1"/>
          </p:cNvGraphicFramePr>
          <p:nvPr>
            <p:ph sz="half" idx="2"/>
          </p:nvPr>
        </p:nvGraphicFramePr>
        <p:xfrm>
          <a:off x="2438400" y="3048000"/>
          <a:ext cx="3886200" cy="1981200"/>
        </p:xfrm>
        <a:graphic>
          <a:graphicData uri="http://schemas.openxmlformats.org/drawingml/2006/table">
            <a:tbl>
              <a:tblPr/>
              <a:tblGrid>
                <a:gridCol w="1943100"/>
                <a:gridCol w="1943100"/>
              </a:tblGrid>
              <a:tr h="495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Accounting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Real versus Accounting </a:t>
            </a:r>
            <a:r>
              <a:rPr lang="en-US" sz="3800" dirty="0" smtClean="0"/>
              <a:t>Example</a:t>
            </a:r>
            <a:endParaRPr lang="en-US" sz="3800" dirty="0"/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8001000" cy="4419600"/>
          </a:xfrm>
        </p:spPr>
        <p:txBody>
          <a:bodyPr/>
          <a:lstStyle/>
          <a:p>
            <a:r>
              <a:rPr lang="en-US" sz="2800" dirty="0" smtClean="0"/>
              <a:t>Accrual Accounting Cash Flow</a:t>
            </a:r>
          </a:p>
          <a:p>
            <a:pPr lvl="1"/>
            <a:r>
              <a:rPr lang="en-US" sz="2000" dirty="0" smtClean="0"/>
              <a:t>‘Matching’</a:t>
            </a:r>
          </a:p>
          <a:p>
            <a:pPr lvl="1"/>
            <a:r>
              <a:rPr lang="en-US" sz="2000" dirty="0" smtClean="0"/>
              <a:t>Profit </a:t>
            </a:r>
            <a:endParaRPr lang="en-US" sz="2000" dirty="0"/>
          </a:p>
        </p:txBody>
      </p:sp>
      <p:graphicFrame>
        <p:nvGraphicFramePr>
          <p:cNvPr id="167961" name="Group 25"/>
          <p:cNvGraphicFramePr>
            <a:graphicFrameLocks noGrp="1"/>
          </p:cNvGraphicFramePr>
          <p:nvPr>
            <p:ph sz="half" idx="2"/>
          </p:nvPr>
        </p:nvGraphicFramePr>
        <p:xfrm>
          <a:off x="2438400" y="3048000"/>
          <a:ext cx="3886200" cy="1981200"/>
        </p:xfrm>
        <a:graphic>
          <a:graphicData uri="http://schemas.openxmlformats.org/drawingml/2006/table">
            <a:tbl>
              <a:tblPr/>
              <a:tblGrid>
                <a:gridCol w="1943100"/>
                <a:gridCol w="1943100"/>
              </a:tblGrid>
              <a:tr h="495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Accounting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$2,000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$2,000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$2,000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Real versus Accounting </a:t>
            </a:r>
            <a:r>
              <a:rPr lang="en-US" sz="3800" dirty="0" smtClean="0"/>
              <a:t>Example</a:t>
            </a:r>
            <a:endParaRPr lang="en-US" sz="3800" dirty="0"/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8001000" cy="4419600"/>
          </a:xfrm>
        </p:spPr>
        <p:txBody>
          <a:bodyPr/>
          <a:lstStyle/>
          <a:p>
            <a:r>
              <a:rPr lang="en-US" sz="2800" dirty="0" smtClean="0"/>
              <a:t>Real Cash Flow</a:t>
            </a:r>
          </a:p>
        </p:txBody>
      </p:sp>
      <p:graphicFrame>
        <p:nvGraphicFramePr>
          <p:cNvPr id="167961" name="Group 25"/>
          <p:cNvGraphicFramePr>
            <a:graphicFrameLocks noGrp="1"/>
          </p:cNvGraphicFramePr>
          <p:nvPr>
            <p:ph sz="half" idx="2"/>
          </p:nvPr>
        </p:nvGraphicFramePr>
        <p:xfrm>
          <a:off x="2438400" y="3048000"/>
          <a:ext cx="3886200" cy="1981200"/>
        </p:xfrm>
        <a:graphic>
          <a:graphicData uri="http://schemas.openxmlformats.org/drawingml/2006/table">
            <a:tbl>
              <a:tblPr/>
              <a:tblGrid>
                <a:gridCol w="1943100"/>
                <a:gridCol w="1943100"/>
              </a:tblGrid>
              <a:tr h="495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Accounting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$2,000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$6,000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$2,000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$2,000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800"/>
              <a:t>Real versus Accounting Cash Flows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/>
              <a:t>A Complication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 smtClean="0"/>
              <a:t>Non-real </a:t>
            </a:r>
            <a:r>
              <a:rPr lang="en-US" sz="2800" dirty="0"/>
              <a:t>cash flow has an effect on a real cash flow</a:t>
            </a:r>
            <a:r>
              <a:rPr lang="en-US" sz="2800" dirty="0" smtClean="0"/>
              <a:t>.</a:t>
            </a:r>
          </a:p>
          <a:p>
            <a:pPr>
              <a:lnSpc>
                <a:spcPct val="90000"/>
              </a:lnSpc>
              <a:buNone/>
            </a:pPr>
            <a:endParaRPr lang="en-US" sz="2800" dirty="0"/>
          </a:p>
          <a:p>
            <a:pPr lvl="1">
              <a:lnSpc>
                <a:spcPct val="90000"/>
              </a:lnSpc>
            </a:pPr>
            <a:r>
              <a:rPr lang="en-US" sz="2400" dirty="0" smtClean="0"/>
              <a:t>Incorporate </a:t>
            </a:r>
            <a:r>
              <a:rPr lang="en-US" sz="2400" dirty="0"/>
              <a:t>the </a:t>
            </a:r>
            <a:r>
              <a:rPr lang="en-US" sz="2400" i="1" dirty="0" smtClean="0"/>
              <a:t>effect</a:t>
            </a:r>
            <a:r>
              <a:rPr lang="en-US" sz="2400" dirty="0" smtClean="0"/>
              <a:t>, </a:t>
            </a:r>
            <a:r>
              <a:rPr lang="en-US" sz="2400" dirty="0"/>
              <a:t>but not </a:t>
            </a:r>
            <a:r>
              <a:rPr lang="en-US" sz="2400" dirty="0" smtClean="0"/>
              <a:t>non-real </a:t>
            </a:r>
            <a:r>
              <a:rPr lang="en-US" sz="2400" dirty="0"/>
              <a:t>cash flow itself</a:t>
            </a:r>
            <a:r>
              <a:rPr lang="en-US" sz="2400" dirty="0" smtClean="0"/>
              <a:t>.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 smtClean="0"/>
              <a:t>Depreciation</a:t>
            </a:r>
            <a:endParaRPr lang="en-US" sz="24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Factors in Cash Flow Analysis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Factors in Cash Flow Analysis 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609600" indent="-609600">
              <a:lnSpc>
                <a:spcPct val="80000"/>
              </a:lnSpc>
            </a:pPr>
            <a:r>
              <a:rPr lang="en-US" sz="3200" dirty="0" smtClean="0"/>
              <a:t>Fixed </a:t>
            </a:r>
            <a:r>
              <a:rPr lang="en-US" sz="3200" dirty="0"/>
              <a:t>versus Variable Costs</a:t>
            </a:r>
          </a:p>
          <a:p>
            <a:pPr marL="609600" indent="-609600">
              <a:lnSpc>
                <a:spcPct val="80000"/>
              </a:lnSpc>
            </a:pPr>
            <a:r>
              <a:rPr lang="en-US" sz="3200" dirty="0"/>
              <a:t>Depreciation</a:t>
            </a:r>
          </a:p>
          <a:p>
            <a:pPr marL="609600" indent="-609600">
              <a:lnSpc>
                <a:spcPct val="80000"/>
              </a:lnSpc>
            </a:pPr>
            <a:r>
              <a:rPr lang="en-US" sz="3200" dirty="0" smtClean="0"/>
              <a:t>Working </a:t>
            </a:r>
            <a:r>
              <a:rPr lang="en-US" sz="3200" dirty="0"/>
              <a:t>Capital</a:t>
            </a:r>
          </a:p>
          <a:p>
            <a:pPr marL="609600" indent="-609600">
              <a:lnSpc>
                <a:spcPct val="80000"/>
              </a:lnSpc>
            </a:pPr>
            <a:r>
              <a:rPr lang="en-US" sz="3200" dirty="0" smtClean="0"/>
              <a:t>Taxes</a:t>
            </a:r>
          </a:p>
          <a:p>
            <a:pPr marL="609600" indent="-609600">
              <a:lnSpc>
                <a:spcPct val="80000"/>
              </a:lnSpc>
            </a:pPr>
            <a:r>
              <a:rPr lang="en-US" sz="3200" dirty="0" smtClean="0"/>
              <a:t>Interest </a:t>
            </a:r>
            <a:r>
              <a:rPr lang="en-US" sz="3200" dirty="0"/>
              <a:t>Payments and Financing Costs</a:t>
            </a:r>
          </a:p>
          <a:p>
            <a:pPr marL="609600" indent="-609600">
              <a:lnSpc>
                <a:spcPct val="80000"/>
              </a:lnSpc>
            </a:pPr>
            <a:r>
              <a:rPr lang="en-US" sz="3200" dirty="0"/>
              <a:t>Sunk Costs</a:t>
            </a:r>
          </a:p>
          <a:p>
            <a:pPr marL="609600" indent="-609600">
              <a:lnSpc>
                <a:spcPct val="80000"/>
              </a:lnSpc>
            </a:pPr>
            <a:r>
              <a:rPr lang="en-US" sz="3200" dirty="0"/>
              <a:t>Opportunity Costs</a:t>
            </a:r>
          </a:p>
          <a:p>
            <a:pPr marL="609600" indent="-609600">
              <a:lnSpc>
                <a:spcPct val="80000"/>
              </a:lnSpc>
            </a:pPr>
            <a:r>
              <a:rPr lang="en-US" sz="3200" dirty="0" smtClean="0"/>
              <a:t>Externalities</a:t>
            </a:r>
            <a:endParaRPr lang="en-US" sz="32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marL="876300" indent="-876300"/>
            <a:r>
              <a:rPr lang="en-US"/>
              <a:t>Fixed versus Variable Costs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Fixed Costs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/>
              <a:t>Not </a:t>
            </a:r>
            <a:r>
              <a:rPr lang="en-US" sz="2800" dirty="0"/>
              <a:t>dependent on the level of </a:t>
            </a:r>
            <a:r>
              <a:rPr lang="en-US" sz="2800" dirty="0" smtClean="0"/>
              <a:t>production</a:t>
            </a:r>
          </a:p>
          <a:p>
            <a:endParaRPr lang="en-US" sz="2800" dirty="0" smtClean="0"/>
          </a:p>
          <a:p>
            <a:pPr lvl="1"/>
            <a:r>
              <a:rPr lang="en-US" sz="2400" dirty="0" smtClean="0"/>
              <a:t>The </a:t>
            </a:r>
            <a:r>
              <a:rPr lang="en-US" sz="2400" dirty="0"/>
              <a:t>cost of leasing a </a:t>
            </a:r>
            <a:r>
              <a:rPr lang="en-US" sz="2400" dirty="0" smtClean="0"/>
              <a:t>truck</a:t>
            </a:r>
          </a:p>
          <a:p>
            <a:pPr lvl="1"/>
            <a:endParaRPr lang="en-US" sz="2400" dirty="0"/>
          </a:p>
          <a:p>
            <a:r>
              <a:rPr lang="en-US" sz="2800" dirty="0" smtClean="0"/>
              <a:t>Constant short </a:t>
            </a:r>
            <a:r>
              <a:rPr lang="en-US" sz="2800" dirty="0"/>
              <a:t>term, but </a:t>
            </a:r>
            <a:r>
              <a:rPr lang="en-US" sz="2800" dirty="0" smtClean="0"/>
              <a:t>not long term</a:t>
            </a:r>
          </a:p>
          <a:p>
            <a:endParaRPr lang="en-US" sz="2800" dirty="0"/>
          </a:p>
          <a:p>
            <a:pPr lvl="1"/>
            <a:r>
              <a:rPr lang="en-US" sz="2400" dirty="0"/>
              <a:t>You can build more factories in the long term, but not the short term.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Variable Costs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447800"/>
            <a:ext cx="7924800" cy="4724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 smtClean="0"/>
              <a:t>Dependent </a:t>
            </a:r>
            <a:r>
              <a:rPr lang="en-US" sz="2800" dirty="0"/>
              <a:t>on the level of </a:t>
            </a:r>
            <a:r>
              <a:rPr lang="en-US" sz="2800" dirty="0" smtClean="0"/>
              <a:t>production</a:t>
            </a:r>
          </a:p>
          <a:p>
            <a:pPr>
              <a:lnSpc>
                <a:spcPct val="80000"/>
              </a:lnSpc>
            </a:pPr>
            <a:endParaRPr lang="en-US" sz="28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The total cost of lumber cost is a function of how many houses you build</a:t>
            </a:r>
            <a:r>
              <a:rPr lang="en-US" sz="2400" dirty="0" smtClean="0"/>
              <a:t>.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800" dirty="0" smtClean="0"/>
              <a:t>Different relationships with production</a:t>
            </a:r>
          </a:p>
          <a:p>
            <a:pPr>
              <a:lnSpc>
                <a:spcPct val="80000"/>
              </a:lnSpc>
            </a:pPr>
            <a:endParaRPr lang="en-US" sz="2800" dirty="0"/>
          </a:p>
          <a:p>
            <a:pPr lvl="1">
              <a:lnSpc>
                <a:spcPct val="80000"/>
              </a:lnSpc>
            </a:pPr>
            <a:r>
              <a:rPr lang="en-US" sz="2400" dirty="0" smtClean="0"/>
              <a:t>Linear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/>
              <a:t>Per unit cost constant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dirty="0" smtClean="0"/>
              <a:t>Non-Linear</a:t>
            </a:r>
            <a:endParaRPr lang="en-US" sz="2400" dirty="0"/>
          </a:p>
          <a:p>
            <a:pPr lvl="2">
              <a:lnSpc>
                <a:spcPct val="80000"/>
              </a:lnSpc>
            </a:pPr>
            <a:r>
              <a:rPr lang="en-US" sz="2000" dirty="0"/>
              <a:t>As you buy more material your cost per unit might decrease.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Fixed-Variable Costs Example</a:t>
            </a:r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8077200" cy="4419600"/>
          </a:xfrm>
        </p:spPr>
        <p:txBody>
          <a:bodyPr/>
          <a:lstStyle/>
          <a:p>
            <a:r>
              <a:rPr lang="en-US" sz="2800"/>
              <a:t>Your fixed cost is $100,000 per year and your variable costs are $50.00/unit.</a:t>
            </a:r>
          </a:p>
          <a:p>
            <a:pPr>
              <a:buFont typeface="Wingdings" pitchFamily="2" charset="2"/>
              <a:buNone/>
            </a:pPr>
            <a:endParaRPr lang="en-US" sz="2800"/>
          </a:p>
        </p:txBody>
      </p:sp>
      <p:graphicFrame>
        <p:nvGraphicFramePr>
          <p:cNvPr id="198690" name="Group 34"/>
          <p:cNvGraphicFramePr>
            <a:graphicFrameLocks noGrp="1"/>
          </p:cNvGraphicFramePr>
          <p:nvPr>
            <p:ph sz="half" idx="2"/>
          </p:nvPr>
        </p:nvGraphicFramePr>
        <p:xfrm>
          <a:off x="914400" y="2743200"/>
          <a:ext cx="7239000" cy="2362200"/>
        </p:xfrm>
        <a:graphic>
          <a:graphicData uri="http://schemas.openxmlformats.org/drawingml/2006/table">
            <a:tbl>
              <a:tblPr/>
              <a:tblGrid>
                <a:gridCol w="1809750"/>
                <a:gridCol w="1809750"/>
                <a:gridCol w="1809750"/>
                <a:gridCol w="1809750"/>
              </a:tblGrid>
              <a:tr h="590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Units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Fixed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Variable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Total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0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0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5,000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0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10,000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/>
            <a:r>
              <a:rPr lang="en-US"/>
              <a:t>Topics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660400" indent="-660400"/>
            <a:r>
              <a:rPr lang="en-US" dirty="0"/>
              <a:t>Two General </a:t>
            </a:r>
            <a:r>
              <a:rPr lang="en-US" dirty="0" smtClean="0"/>
              <a:t>Principles</a:t>
            </a:r>
          </a:p>
          <a:p>
            <a:pPr marL="660400" indent="-660400"/>
            <a:endParaRPr lang="en-US" dirty="0"/>
          </a:p>
          <a:p>
            <a:pPr marL="660400" indent="-660400"/>
            <a:r>
              <a:rPr lang="en-US" dirty="0"/>
              <a:t>Factors in Cash Flow </a:t>
            </a:r>
            <a:r>
              <a:rPr lang="en-US" dirty="0" smtClean="0"/>
              <a:t>Analysis</a:t>
            </a:r>
          </a:p>
          <a:p>
            <a:pPr marL="1009650" lvl="1" indent="-609600">
              <a:lnSpc>
                <a:spcPct val="110000"/>
              </a:lnSpc>
            </a:pPr>
            <a:r>
              <a:rPr lang="en-US" sz="2600" dirty="0" smtClean="0"/>
              <a:t>Fixed versus Variable Costs</a:t>
            </a:r>
          </a:p>
          <a:p>
            <a:pPr marL="1009650" lvl="1" indent="-609600">
              <a:lnSpc>
                <a:spcPct val="110000"/>
              </a:lnSpc>
            </a:pPr>
            <a:r>
              <a:rPr lang="en-US" sz="2600" dirty="0" smtClean="0"/>
              <a:t>Depreciation</a:t>
            </a:r>
          </a:p>
          <a:p>
            <a:pPr marL="1009650" lvl="1" indent="-609600">
              <a:lnSpc>
                <a:spcPct val="110000"/>
              </a:lnSpc>
            </a:pPr>
            <a:r>
              <a:rPr lang="en-US" sz="2600" dirty="0" smtClean="0"/>
              <a:t>Working Capital</a:t>
            </a:r>
          </a:p>
          <a:p>
            <a:pPr marL="1009650" lvl="1" indent="-609600">
              <a:lnSpc>
                <a:spcPct val="110000"/>
              </a:lnSpc>
            </a:pPr>
            <a:r>
              <a:rPr lang="en-US" sz="2600" dirty="0" smtClean="0"/>
              <a:t>Taxes</a:t>
            </a:r>
          </a:p>
          <a:p>
            <a:pPr marL="1009650" lvl="1" indent="-609600">
              <a:lnSpc>
                <a:spcPct val="110000"/>
              </a:lnSpc>
            </a:pPr>
            <a:r>
              <a:rPr lang="en-US" sz="2600" dirty="0" smtClean="0"/>
              <a:t>Interest Payments and Financing Costs</a:t>
            </a:r>
          </a:p>
          <a:p>
            <a:pPr marL="1009650" lvl="1" indent="-609600">
              <a:lnSpc>
                <a:spcPct val="110000"/>
              </a:lnSpc>
            </a:pPr>
            <a:r>
              <a:rPr lang="en-US" sz="2600" dirty="0" smtClean="0"/>
              <a:t>Sunk Costs</a:t>
            </a:r>
          </a:p>
          <a:p>
            <a:pPr marL="1009650" lvl="1" indent="-609600">
              <a:lnSpc>
                <a:spcPct val="110000"/>
              </a:lnSpc>
            </a:pPr>
            <a:r>
              <a:rPr lang="en-US" sz="2600" dirty="0" smtClean="0"/>
              <a:t>Opportunity Costs</a:t>
            </a:r>
          </a:p>
          <a:p>
            <a:pPr marL="1009650" lvl="1" indent="-609600">
              <a:lnSpc>
                <a:spcPct val="110000"/>
              </a:lnSpc>
            </a:pPr>
            <a:r>
              <a:rPr lang="en-US" sz="2600" dirty="0" smtClean="0"/>
              <a:t>Externalities</a:t>
            </a:r>
          </a:p>
          <a:p>
            <a:pPr marL="660400" indent="-660400">
              <a:buNone/>
            </a:pPr>
            <a:r>
              <a:rPr lang="en-US" dirty="0" smtClean="0"/>
              <a:t> </a:t>
            </a:r>
          </a:p>
          <a:p>
            <a:pPr marL="660400" indent="-660400"/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Fixed-Variable Costs Example</a:t>
            </a:r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8077200" cy="4419600"/>
          </a:xfrm>
        </p:spPr>
        <p:txBody>
          <a:bodyPr/>
          <a:lstStyle/>
          <a:p>
            <a:r>
              <a:rPr lang="en-US" sz="2800" dirty="0" smtClean="0"/>
              <a:t>Fixed </a:t>
            </a:r>
            <a:r>
              <a:rPr lang="en-US" sz="2800" dirty="0"/>
              <a:t>cost is $100,000 per </a:t>
            </a:r>
            <a:r>
              <a:rPr lang="en-US" sz="2800" dirty="0" smtClean="0"/>
              <a:t>year</a:t>
            </a:r>
            <a:endParaRPr lang="en-US" sz="2800" dirty="0"/>
          </a:p>
          <a:p>
            <a:pPr>
              <a:buFont typeface="Wingdings" pitchFamily="2" charset="2"/>
              <a:buNone/>
            </a:pPr>
            <a:endParaRPr lang="en-US" sz="2800" dirty="0"/>
          </a:p>
        </p:txBody>
      </p:sp>
      <p:graphicFrame>
        <p:nvGraphicFramePr>
          <p:cNvPr id="198690" name="Group 34"/>
          <p:cNvGraphicFramePr>
            <a:graphicFrameLocks noGrp="1"/>
          </p:cNvGraphicFramePr>
          <p:nvPr>
            <p:ph sz="half" idx="2"/>
          </p:nvPr>
        </p:nvGraphicFramePr>
        <p:xfrm>
          <a:off x="914400" y="2743200"/>
          <a:ext cx="7239000" cy="2362200"/>
        </p:xfrm>
        <a:graphic>
          <a:graphicData uri="http://schemas.openxmlformats.org/drawingml/2006/table">
            <a:tbl>
              <a:tblPr/>
              <a:tblGrid>
                <a:gridCol w="1809750"/>
                <a:gridCol w="1809750"/>
                <a:gridCol w="1809750"/>
                <a:gridCol w="1809750"/>
              </a:tblGrid>
              <a:tr h="590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Units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Fixed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Variable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Total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0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$100,000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0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5,000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$100,000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0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10,000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$100,000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Fixed-Variable Costs Example</a:t>
            </a:r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8077200" cy="4419600"/>
          </a:xfrm>
        </p:spPr>
        <p:txBody>
          <a:bodyPr/>
          <a:lstStyle/>
          <a:p>
            <a:r>
              <a:rPr lang="en-US" sz="2800" dirty="0" smtClean="0"/>
              <a:t>Variable cost = $50.00 x production</a:t>
            </a:r>
            <a:endParaRPr lang="en-US" sz="2800" dirty="0"/>
          </a:p>
          <a:p>
            <a:pPr>
              <a:buFont typeface="Wingdings" pitchFamily="2" charset="2"/>
              <a:buNone/>
            </a:pPr>
            <a:endParaRPr lang="en-US" sz="2800" dirty="0"/>
          </a:p>
        </p:txBody>
      </p:sp>
      <p:graphicFrame>
        <p:nvGraphicFramePr>
          <p:cNvPr id="198690" name="Group 34"/>
          <p:cNvGraphicFramePr>
            <a:graphicFrameLocks noGrp="1"/>
          </p:cNvGraphicFramePr>
          <p:nvPr>
            <p:ph sz="half" idx="2"/>
          </p:nvPr>
        </p:nvGraphicFramePr>
        <p:xfrm>
          <a:off x="914400" y="2743200"/>
          <a:ext cx="7239000" cy="2362200"/>
        </p:xfrm>
        <a:graphic>
          <a:graphicData uri="http://schemas.openxmlformats.org/drawingml/2006/table">
            <a:tbl>
              <a:tblPr/>
              <a:tblGrid>
                <a:gridCol w="1809750"/>
                <a:gridCol w="1809750"/>
                <a:gridCol w="1809750"/>
                <a:gridCol w="1809750"/>
              </a:tblGrid>
              <a:tr h="590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Units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Fixed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Variable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Total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0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$100,000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$50,000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0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5,000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$100,000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$250,000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0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10,000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$100,000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$500,000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Fixed-Variable Costs Example</a:t>
            </a:r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8077200" cy="44196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sz="2800" dirty="0"/>
          </a:p>
        </p:txBody>
      </p:sp>
      <p:graphicFrame>
        <p:nvGraphicFramePr>
          <p:cNvPr id="198690" name="Group 34"/>
          <p:cNvGraphicFramePr>
            <a:graphicFrameLocks noGrp="1"/>
          </p:cNvGraphicFramePr>
          <p:nvPr>
            <p:ph sz="half" idx="2"/>
          </p:nvPr>
        </p:nvGraphicFramePr>
        <p:xfrm>
          <a:off x="914400" y="2743200"/>
          <a:ext cx="7239000" cy="2362200"/>
        </p:xfrm>
        <a:graphic>
          <a:graphicData uri="http://schemas.openxmlformats.org/drawingml/2006/table">
            <a:tbl>
              <a:tblPr/>
              <a:tblGrid>
                <a:gridCol w="1809750"/>
                <a:gridCol w="1809750"/>
                <a:gridCol w="1809750"/>
                <a:gridCol w="1809750"/>
              </a:tblGrid>
              <a:tr h="590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Units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Fixed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Variable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Total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0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$100,000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$50,000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$150,000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0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5,000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$100,000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$250,000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$350,000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0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10,000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$100,000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$500,000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$600,000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9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Fixed-Variable Costs Example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7772400" cy="4419600"/>
          </a:xfrm>
        </p:spPr>
        <p:txBody>
          <a:bodyPr/>
          <a:lstStyle/>
          <a:p>
            <a:r>
              <a:rPr lang="en-US" sz="2800" dirty="0" smtClean="0"/>
              <a:t>Costs as Function of Units</a:t>
            </a:r>
            <a:endParaRPr lang="en-US" sz="2800" dirty="0"/>
          </a:p>
        </p:txBody>
      </p:sp>
      <p:graphicFrame>
        <p:nvGraphicFramePr>
          <p:cNvPr id="200713" name="Object 9"/>
          <p:cNvGraphicFramePr>
            <a:graphicFrameLocks noGrp="1" noChangeAspect="1"/>
          </p:cNvGraphicFramePr>
          <p:nvPr>
            <p:ph sz="half" idx="2"/>
          </p:nvPr>
        </p:nvGraphicFramePr>
        <p:xfrm>
          <a:off x="1066800" y="2209800"/>
          <a:ext cx="7239000" cy="3722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7973" name="Chart" r:id="rId6" imgW="4667369" imgH="2400198" progId="Excel.Sheet.8">
                  <p:embed/>
                </p:oleObj>
              </mc:Choice>
              <mc:Fallback>
                <p:oleObj name="Chart" r:id="rId6" imgW="4667369" imgH="2400198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2209800"/>
                        <a:ext cx="7239000" cy="3722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Fixed-Variable Costs Example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8001000" cy="4419600"/>
          </a:xfrm>
        </p:spPr>
        <p:txBody>
          <a:bodyPr/>
          <a:lstStyle/>
          <a:p>
            <a:r>
              <a:rPr lang="en-US" sz="2800"/>
              <a:t>Non-Linear Variable Costs:</a:t>
            </a:r>
          </a:p>
        </p:txBody>
      </p:sp>
      <p:graphicFrame>
        <p:nvGraphicFramePr>
          <p:cNvPr id="202757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1066800" y="2209800"/>
          <a:ext cx="7315200" cy="376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8997" name="Chart" r:id="rId6" imgW="4667369" imgH="2400198" progId="Excel.Sheet.8">
                  <p:embed/>
                </p:oleObj>
              </mc:Choice>
              <mc:Fallback>
                <p:oleObj name="Chart" r:id="rId6" imgW="4667369" imgH="2400198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2209800"/>
                        <a:ext cx="7315200" cy="3762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Operating versus Financial Leverage</a:t>
            </a:r>
          </a:p>
          <a:p>
            <a:endParaRPr lang="en-US" dirty="0" smtClean="0"/>
          </a:p>
          <a:p>
            <a:r>
              <a:rPr lang="en-US" dirty="0" smtClean="0"/>
              <a:t>Volatility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Sales versus EBIT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Operating Leverage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marL="876300" indent="-876300"/>
            <a:r>
              <a:rPr lang="en-US"/>
              <a:t>Depreciation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Depreciation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b="1" i="1" dirty="0"/>
              <a:t>Depreciation </a:t>
            </a:r>
            <a:r>
              <a:rPr lang="en-US" sz="3200" b="1" i="1" dirty="0" smtClean="0"/>
              <a:t>not real </a:t>
            </a:r>
            <a:r>
              <a:rPr lang="en-US" sz="3200" b="1" i="1" dirty="0"/>
              <a:t>cash flow</a:t>
            </a:r>
            <a:r>
              <a:rPr lang="en-US" sz="3200" b="1" i="1" dirty="0" smtClean="0"/>
              <a:t>!</a:t>
            </a:r>
          </a:p>
          <a:p>
            <a:pPr>
              <a:lnSpc>
                <a:spcPct val="90000"/>
              </a:lnSpc>
            </a:pPr>
            <a:endParaRPr lang="en-US" sz="3200" b="1" i="1" dirty="0"/>
          </a:p>
          <a:p>
            <a:pPr>
              <a:lnSpc>
                <a:spcPct val="90000"/>
              </a:lnSpc>
            </a:pPr>
            <a:r>
              <a:rPr lang="en-US" sz="3200" dirty="0" smtClean="0"/>
              <a:t>Effects on </a:t>
            </a:r>
            <a:r>
              <a:rPr lang="en-US" sz="3200" dirty="0"/>
              <a:t>real cash flow, i.e., </a:t>
            </a:r>
            <a:r>
              <a:rPr lang="en-US" sz="3200" dirty="0" smtClean="0"/>
              <a:t>taxes </a:t>
            </a:r>
            <a:endParaRPr lang="en-US" sz="32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If a firm had no taxable income, then we could ignore depreciation</a:t>
            </a:r>
            <a:r>
              <a:rPr lang="en-US" sz="2400" dirty="0" smtClean="0"/>
              <a:t>.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3200" dirty="0" smtClean="0"/>
              <a:t>Incorporate 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the </a:t>
            </a:r>
            <a:r>
              <a:rPr lang="en-US" sz="2400" i="1" dirty="0"/>
              <a:t>tax effect</a:t>
            </a:r>
            <a:r>
              <a:rPr lang="en-US" sz="2400" dirty="0"/>
              <a:t> of </a:t>
            </a:r>
            <a:r>
              <a:rPr lang="en-US" sz="2400" dirty="0" smtClean="0"/>
              <a:t>depreciation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not </a:t>
            </a:r>
            <a:r>
              <a:rPr lang="en-US" sz="2400" dirty="0"/>
              <a:t>the depreciation itself.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Classes of Expenditures</a:t>
            </a:r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7924800" cy="4724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i="1" dirty="0"/>
              <a:t>Costs</a:t>
            </a:r>
            <a:r>
              <a:rPr lang="en-US" sz="2400" dirty="0"/>
              <a:t>: </a:t>
            </a:r>
            <a:r>
              <a:rPr lang="en-US" sz="2400" dirty="0" smtClean="0"/>
              <a:t>‘expensed’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In theory, the value is exhausted during that one </a:t>
            </a:r>
            <a:r>
              <a:rPr lang="en-US" sz="2000" dirty="0" smtClean="0"/>
              <a:t>period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E.g. Stationary, production materials, </a:t>
            </a:r>
            <a:r>
              <a:rPr lang="en-US" sz="2000" dirty="0" smtClean="0"/>
              <a:t>etc.</a:t>
            </a:r>
          </a:p>
          <a:p>
            <a:pPr lvl="1">
              <a:lnSpc>
                <a:spcPct val="80000"/>
              </a:lnSpc>
            </a:pP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400" i="1" dirty="0" smtClean="0"/>
              <a:t>Deductible Investments</a:t>
            </a:r>
            <a:r>
              <a:rPr lang="en-US" sz="2400" dirty="0" smtClean="0"/>
              <a:t>: Over time. 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In </a:t>
            </a:r>
            <a:r>
              <a:rPr lang="en-US" sz="2000" dirty="0"/>
              <a:t>theory, the value is exhausted over multiple periods</a:t>
            </a:r>
            <a:r>
              <a:rPr lang="en-US" sz="2000" dirty="0" smtClean="0"/>
              <a:t>.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E.g. Factory equipment, computers, etc</a:t>
            </a:r>
            <a:r>
              <a:rPr lang="en-US" sz="2000" dirty="0" smtClean="0"/>
              <a:t>.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i="1" dirty="0"/>
              <a:t>Non-Deductible Investments</a:t>
            </a:r>
            <a:r>
              <a:rPr lang="en-US" sz="2400" dirty="0"/>
              <a:t>: </a:t>
            </a:r>
            <a:r>
              <a:rPr lang="en-US" sz="2400" dirty="0" smtClean="0"/>
              <a:t>Never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In theory, the value is never </a:t>
            </a:r>
            <a:r>
              <a:rPr lang="en-US" sz="2000" dirty="0" smtClean="0"/>
              <a:t>exhausted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E.g. Land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Depreciation</a:t>
            </a:r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924800" cy="495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Different </a:t>
            </a:r>
            <a:r>
              <a:rPr lang="en-US" sz="3200" dirty="0"/>
              <a:t>methods (‘schedules’) and over different lengths of time.</a:t>
            </a:r>
          </a:p>
        </p:txBody>
      </p:sp>
      <p:pic>
        <p:nvPicPr>
          <p:cNvPr id="209131" name="Picture 235"/>
          <p:cNvPicPr>
            <a:picLocks noChangeAspect="1" noChangeArrowheads="1"/>
          </p:cNvPicPr>
          <p:nvPr/>
        </p:nvPicPr>
        <p:blipFill>
          <a:blip r:embed="rId5" cstate="print">
            <a:lum bright="-30000" contrast="50000"/>
          </a:blip>
          <a:srcRect/>
          <a:stretch>
            <a:fillRect/>
          </a:stretch>
        </p:blipFill>
        <p:spPr bwMode="auto">
          <a:xfrm>
            <a:off x="914400" y="2819400"/>
            <a:ext cx="7391400" cy="27463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Two General Principles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609600" indent="-609600"/>
            <a:r>
              <a:rPr lang="en-US" i="1" dirty="0"/>
              <a:t>Principle One: Use Increments</a:t>
            </a:r>
            <a:r>
              <a:rPr lang="en-US" i="1" dirty="0" smtClean="0"/>
              <a:t>.</a:t>
            </a:r>
          </a:p>
          <a:p>
            <a:pPr marL="609600" indent="-609600"/>
            <a:endParaRPr lang="en-US" i="1" dirty="0"/>
          </a:p>
          <a:p>
            <a:pPr marL="990600" lvl="1" indent="-533400"/>
            <a:r>
              <a:rPr lang="en-US" dirty="0"/>
              <a:t>The Incremental Approach to Cash Flow </a:t>
            </a:r>
            <a:r>
              <a:rPr lang="en-US" dirty="0" smtClean="0"/>
              <a:t>Analysis</a:t>
            </a:r>
          </a:p>
          <a:p>
            <a:pPr marL="990600" lvl="1" indent="-533400"/>
            <a:endParaRPr lang="en-US" dirty="0"/>
          </a:p>
          <a:p>
            <a:pPr marL="609600" indent="-609600"/>
            <a:r>
              <a:rPr lang="en-US" i="1" dirty="0"/>
              <a:t>Principle Two: </a:t>
            </a:r>
            <a:r>
              <a:rPr lang="en-US" i="1" dirty="0" smtClean="0"/>
              <a:t>Use </a:t>
            </a:r>
            <a:r>
              <a:rPr lang="en-US" i="1" dirty="0"/>
              <a:t>Real Cash Flows</a:t>
            </a:r>
            <a:r>
              <a:rPr lang="en-US" i="1" dirty="0" smtClean="0"/>
              <a:t>.</a:t>
            </a:r>
          </a:p>
          <a:p>
            <a:pPr marL="609600" indent="-609600"/>
            <a:endParaRPr lang="en-US" i="1" dirty="0"/>
          </a:p>
          <a:p>
            <a:pPr marL="990600" lvl="1" indent="-533400"/>
            <a:r>
              <a:rPr lang="en-US" dirty="0"/>
              <a:t>Real versus Accounting Cash Flows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/>
            <a:r>
              <a:rPr lang="en-US"/>
              <a:t>MARCS Example 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7924800" cy="4419600"/>
          </a:xfrm>
        </p:spPr>
        <p:txBody>
          <a:bodyPr>
            <a:normAutofit/>
          </a:bodyPr>
          <a:lstStyle/>
          <a:p>
            <a:pPr marL="609600" indent="-609600"/>
            <a:r>
              <a:rPr lang="en-US" sz="2400" dirty="0" smtClean="0"/>
              <a:t>Schedule</a:t>
            </a:r>
          </a:p>
          <a:p>
            <a:pPr marL="609600" indent="-609600"/>
            <a:endParaRPr lang="en-US" sz="2400" dirty="0" smtClean="0"/>
          </a:p>
          <a:p>
            <a:pPr marL="609600" indent="-609600"/>
            <a:endParaRPr lang="en-US" sz="2400" dirty="0"/>
          </a:p>
          <a:p>
            <a:pPr marL="609600" indent="-609600"/>
            <a:endParaRPr lang="en-US" sz="2400" dirty="0"/>
          </a:p>
          <a:p>
            <a:pPr marL="609600" indent="-609600"/>
            <a:endParaRPr lang="en-US" sz="2400" dirty="0"/>
          </a:p>
          <a:p>
            <a:pPr marL="609600" indent="-609600"/>
            <a:r>
              <a:rPr lang="en-US" sz="2400" dirty="0" smtClean="0"/>
              <a:t>Capital </a:t>
            </a:r>
            <a:r>
              <a:rPr lang="en-US" sz="2400" dirty="0"/>
              <a:t>investment $</a:t>
            </a:r>
            <a:r>
              <a:rPr lang="en-US" sz="2400" dirty="0" smtClean="0"/>
              <a:t>1,000,000</a:t>
            </a:r>
          </a:p>
          <a:p>
            <a:pPr marL="609600" indent="-609600"/>
            <a:endParaRPr lang="en-US" sz="2400" dirty="0" smtClean="0"/>
          </a:p>
          <a:p>
            <a:pPr marL="609600" indent="-609600"/>
            <a:r>
              <a:rPr lang="en-US" sz="2400" dirty="0" smtClean="0"/>
              <a:t>Yearly </a:t>
            </a:r>
            <a:r>
              <a:rPr lang="en-US" sz="2400" dirty="0"/>
              <a:t>depreciation is:</a:t>
            </a:r>
          </a:p>
        </p:txBody>
      </p:sp>
      <p:graphicFrame>
        <p:nvGraphicFramePr>
          <p:cNvPr id="229428" name="Group 52"/>
          <p:cNvGraphicFramePr>
            <a:graphicFrameLocks noGrp="1"/>
          </p:cNvGraphicFramePr>
          <p:nvPr>
            <p:ph sz="half" idx="2"/>
          </p:nvPr>
        </p:nvGraphicFramePr>
        <p:xfrm>
          <a:off x="838200" y="4953000"/>
          <a:ext cx="7543800" cy="990600"/>
        </p:xfrm>
        <a:graphic>
          <a:graphicData uri="http://schemas.openxmlformats.org/drawingml/2006/table">
            <a:tbl>
              <a:tblPr/>
              <a:tblGrid>
                <a:gridCol w="1257300"/>
                <a:gridCol w="1257300"/>
                <a:gridCol w="1257300"/>
                <a:gridCol w="1257300"/>
                <a:gridCol w="1257300"/>
                <a:gridCol w="1257300"/>
              </a:tblGrid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$200,000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$320,000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$192,000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$115,200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$115,200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$57,600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29403" name="Group 27"/>
          <p:cNvGraphicFramePr>
            <a:graphicFrameLocks noGrp="1"/>
          </p:cNvGraphicFramePr>
          <p:nvPr/>
        </p:nvGraphicFramePr>
        <p:xfrm>
          <a:off x="838200" y="2133600"/>
          <a:ext cx="7315200" cy="990600"/>
        </p:xfrm>
        <a:graphic>
          <a:graphicData uri="http://schemas.openxmlformats.org/drawingml/2006/table">
            <a:tbl>
              <a:tblPr/>
              <a:tblGrid>
                <a:gridCol w="1219200"/>
                <a:gridCol w="1219200"/>
                <a:gridCol w="1219200"/>
                <a:gridCol w="1219200"/>
                <a:gridCol w="1219200"/>
                <a:gridCol w="1219200"/>
              </a:tblGrid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20%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32%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19.2%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11.52%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11.52%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5.76%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For More Depreciation Details</a:t>
            </a:r>
            <a:r>
              <a:rPr lang="en-US">
                <a:cs typeface="Arial" charset="0"/>
              </a:rPr>
              <a:t>…</a:t>
            </a:r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actually want to know more</a:t>
            </a:r>
            <a:r>
              <a:rPr lang="en-US" dirty="0">
                <a:cs typeface="Arial" charset="0"/>
              </a:rPr>
              <a:t>…</a:t>
            </a:r>
          </a:p>
          <a:p>
            <a:pPr lvl="1"/>
            <a:r>
              <a:rPr lang="en-US" dirty="0"/>
              <a:t>To dip in your toe:</a:t>
            </a:r>
          </a:p>
          <a:p>
            <a:pPr lvl="1">
              <a:buFont typeface="Wingdings" pitchFamily="2" charset="2"/>
              <a:buNone/>
            </a:pPr>
            <a:r>
              <a:rPr lang="en-US" sz="2000" u="sng" dirty="0">
                <a:solidFill>
                  <a:srgbClr val="0000FF"/>
                </a:solidFill>
              </a:rPr>
              <a:t>http://www.irs.gov/businesses/small/article/0,,id=137026,00.html</a:t>
            </a:r>
            <a:endParaRPr lang="en-US" u="sng" dirty="0">
              <a:solidFill>
                <a:srgbClr val="0000FF"/>
              </a:solidFill>
            </a:endParaRPr>
          </a:p>
          <a:p>
            <a:pPr lvl="1"/>
            <a:endParaRPr lang="en-US" dirty="0"/>
          </a:p>
          <a:p>
            <a:pPr lvl="1"/>
            <a:r>
              <a:rPr lang="en-US" dirty="0"/>
              <a:t>Not for the faint of </a:t>
            </a:r>
            <a:r>
              <a:rPr lang="en-US" dirty="0" smtClean="0"/>
              <a:t>heart: Publication </a:t>
            </a:r>
            <a:r>
              <a:rPr lang="en-US" dirty="0"/>
              <a:t>946 (2005), How To Depreciate </a:t>
            </a:r>
            <a:r>
              <a:rPr lang="en-US" dirty="0" smtClean="0"/>
              <a:t>Property</a:t>
            </a:r>
            <a:endParaRPr lang="en-US" dirty="0"/>
          </a:p>
          <a:p>
            <a:pPr lvl="1">
              <a:buFont typeface="Wingdings" pitchFamily="2" charset="2"/>
              <a:buNone/>
            </a:pPr>
            <a:r>
              <a:rPr lang="en-US" sz="2000" u="sng" dirty="0">
                <a:solidFill>
                  <a:srgbClr val="0000FF"/>
                </a:solidFill>
              </a:rPr>
              <a:t>http://www.irs.gov/publications/p946/index.html</a:t>
            </a:r>
          </a:p>
          <a:p>
            <a:pPr lvl="1"/>
            <a:endParaRPr lang="en-US" sz="2000" u="sng" dirty="0">
              <a:solidFill>
                <a:srgbClr val="0000FF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Depreciation Calculation</a:t>
            </a:r>
            <a:endParaRPr lang="en-US" dirty="0"/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marL="571500" indent="-514350">
              <a:buFont typeface="+mj-lt"/>
              <a:buAutoNum type="arabicPeriod"/>
            </a:pPr>
            <a:r>
              <a:rPr lang="en-US" dirty="0" smtClean="0"/>
              <a:t>Begin </a:t>
            </a:r>
            <a:r>
              <a:rPr lang="en-US" dirty="0"/>
              <a:t>with gross income/EBDIT.</a:t>
            </a:r>
          </a:p>
          <a:p>
            <a:pPr marL="571500" indent="-514350">
              <a:buFont typeface="+mj-lt"/>
              <a:buAutoNum type="arabicPeriod"/>
            </a:pPr>
            <a:r>
              <a:rPr lang="en-US" dirty="0" smtClean="0"/>
              <a:t>Subtract </a:t>
            </a:r>
            <a:r>
              <a:rPr lang="en-US" dirty="0"/>
              <a:t>the </a:t>
            </a:r>
            <a:r>
              <a:rPr lang="en-US" dirty="0" smtClean="0"/>
              <a:t>depreciation </a:t>
            </a:r>
            <a:r>
              <a:rPr lang="en-US" dirty="0"/>
              <a:t>to get taxable income/EBIT.</a:t>
            </a:r>
          </a:p>
          <a:p>
            <a:pPr marL="571500" indent="-514350">
              <a:buFont typeface="+mj-lt"/>
              <a:buAutoNum type="arabicPeriod"/>
            </a:pPr>
            <a:r>
              <a:rPr lang="en-US" dirty="0" smtClean="0"/>
              <a:t>Subtract </a:t>
            </a:r>
            <a:r>
              <a:rPr lang="en-US" dirty="0"/>
              <a:t>the taxes based on this taxable income to get net income.</a:t>
            </a:r>
          </a:p>
          <a:p>
            <a:pPr marL="571500" indent="-514350">
              <a:buFont typeface="+mj-lt"/>
              <a:buAutoNum type="arabicPeriod"/>
            </a:pPr>
            <a:r>
              <a:rPr lang="en-US" dirty="0" smtClean="0"/>
              <a:t>Add </a:t>
            </a:r>
            <a:r>
              <a:rPr lang="en-US" dirty="0"/>
              <a:t>depreciation back to net income to get operating cash flow.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Depreciation </a:t>
            </a:r>
            <a:r>
              <a:rPr lang="en-US" dirty="0" smtClean="0"/>
              <a:t>Example▪</a:t>
            </a:r>
            <a:endParaRPr lang="en-US" dirty="0"/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924800" cy="4876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sz="2800" dirty="0"/>
          </a:p>
          <a:p>
            <a:pPr>
              <a:buFont typeface="Wingdings" pitchFamily="2" charset="2"/>
              <a:buNone/>
            </a:pPr>
            <a:r>
              <a:rPr lang="en-US" sz="2800" dirty="0"/>
              <a:t>		Gross Income/EBDIT		$200,000</a:t>
            </a:r>
          </a:p>
          <a:p>
            <a:pPr>
              <a:buFont typeface="Wingdings" pitchFamily="2" charset="2"/>
              <a:buNone/>
            </a:pPr>
            <a:r>
              <a:rPr lang="en-US" sz="2800" dirty="0">
                <a:solidFill>
                  <a:srgbClr val="FF0000"/>
                </a:solidFill>
              </a:rPr>
              <a:t>Less:	</a:t>
            </a:r>
            <a:r>
              <a:rPr lang="en-US" sz="2800" u="sng" dirty="0">
                <a:solidFill>
                  <a:srgbClr val="FF0000"/>
                </a:solidFill>
              </a:rPr>
              <a:t>Depreciation			  $50,000</a:t>
            </a:r>
          </a:p>
          <a:p>
            <a:pPr>
              <a:buFont typeface="Wingdings" pitchFamily="2" charset="2"/>
              <a:buNone/>
            </a:pPr>
            <a:r>
              <a:rPr lang="en-US" sz="2800" dirty="0"/>
              <a:t>		Taxable Income/EBIT		$150,000</a:t>
            </a:r>
          </a:p>
          <a:p>
            <a:pPr>
              <a:buFont typeface="Wingdings" pitchFamily="2" charset="2"/>
              <a:buNone/>
            </a:pPr>
            <a:r>
              <a:rPr lang="en-US" sz="2800" dirty="0">
                <a:solidFill>
                  <a:srgbClr val="FF0000"/>
                </a:solidFill>
              </a:rPr>
              <a:t>Less:	</a:t>
            </a:r>
            <a:r>
              <a:rPr lang="en-US" sz="2800" u="sng" dirty="0">
                <a:solidFill>
                  <a:srgbClr val="FF0000"/>
                </a:solidFill>
              </a:rPr>
              <a:t>Taxes	(</a:t>
            </a:r>
            <a:r>
              <a:rPr lang="en-US" sz="2800" dirty="0" err="1">
                <a:solidFill>
                  <a:srgbClr val="FF0000"/>
                </a:solidFill>
                <a:latin typeface="Symbol" pitchFamily="18" charset="2"/>
              </a:rPr>
              <a:t>t</a:t>
            </a:r>
            <a:r>
              <a:rPr lang="en-US" sz="2800" baseline="-25000" dirty="0" err="1">
                <a:solidFill>
                  <a:srgbClr val="FF0000"/>
                </a:solidFill>
              </a:rPr>
              <a:t>C</a:t>
            </a:r>
            <a:r>
              <a:rPr lang="en-US" sz="2800" u="sng" dirty="0">
                <a:solidFill>
                  <a:srgbClr val="FF0000"/>
                </a:solidFill>
              </a:rPr>
              <a:t> = 35%)		  $52,500</a:t>
            </a:r>
            <a:endParaRPr lang="en-US" sz="2800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en-US" sz="2800" dirty="0"/>
              <a:t>		Net Income			</a:t>
            </a:r>
            <a:r>
              <a:rPr lang="en-US" sz="2800" dirty="0" smtClean="0"/>
              <a:t>  </a:t>
            </a:r>
            <a:r>
              <a:rPr lang="en-US" sz="2800" dirty="0"/>
              <a:t>$97,500</a:t>
            </a:r>
          </a:p>
          <a:p>
            <a:pPr>
              <a:buFont typeface="Wingdings" pitchFamily="2" charset="2"/>
              <a:buNone/>
            </a:pPr>
            <a:r>
              <a:rPr lang="en-US" sz="2800" dirty="0">
                <a:solidFill>
                  <a:srgbClr val="0000FF"/>
                </a:solidFill>
              </a:rPr>
              <a:t>Plus:	</a:t>
            </a:r>
            <a:r>
              <a:rPr lang="en-US" sz="2800" u="sng" dirty="0">
                <a:solidFill>
                  <a:srgbClr val="0000FF"/>
                </a:solidFill>
              </a:rPr>
              <a:t>Depreciation			  $50,000</a:t>
            </a:r>
          </a:p>
          <a:p>
            <a:pPr>
              <a:buFont typeface="Wingdings" pitchFamily="2" charset="2"/>
              <a:buNone/>
            </a:pPr>
            <a:r>
              <a:rPr lang="en-US" sz="2800" dirty="0"/>
              <a:t>		</a:t>
            </a:r>
            <a:r>
              <a:rPr lang="en-US" sz="2800" dirty="0" smtClean="0"/>
              <a:t>Real </a:t>
            </a:r>
            <a:r>
              <a:rPr lang="en-US" sz="2800" dirty="0"/>
              <a:t>Cash Flow	</a:t>
            </a:r>
            <a:r>
              <a:rPr lang="en-US" sz="2800" dirty="0" smtClean="0"/>
              <a:t>	</a:t>
            </a:r>
            <a:r>
              <a:rPr lang="en-US" sz="2800" dirty="0"/>
              <a:t>	$</a:t>
            </a:r>
            <a:r>
              <a:rPr lang="en-US" sz="2800" dirty="0" smtClean="0"/>
              <a:t>147,500 ▪</a:t>
            </a:r>
            <a:endParaRPr lang="en-US" sz="28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32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32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32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324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324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324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4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marL="876300" indent="-876300"/>
            <a:r>
              <a:rPr lang="en-US"/>
              <a:t>Working Capital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/>
            <a:r>
              <a:rPr lang="en-US"/>
              <a:t>Working Capital</a:t>
            </a:r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3200" dirty="0" smtClean="0"/>
              <a:t>Metaphorically</a:t>
            </a:r>
            <a:r>
              <a:rPr lang="en-US" sz="3200" dirty="0"/>
              <a:t>, </a:t>
            </a:r>
            <a:r>
              <a:rPr lang="en-US" sz="3200" dirty="0" smtClean="0"/>
              <a:t>the </a:t>
            </a:r>
            <a:r>
              <a:rPr lang="en-US" sz="3200" dirty="0"/>
              <a:t>grease that keeps the </a:t>
            </a:r>
            <a:r>
              <a:rPr lang="en-US" sz="3200" dirty="0" smtClean="0"/>
              <a:t>machine </a:t>
            </a:r>
            <a:r>
              <a:rPr lang="en-US" sz="3200" dirty="0"/>
              <a:t>of business going</a:t>
            </a:r>
            <a:r>
              <a:rPr lang="en-US" sz="3200" dirty="0" smtClean="0"/>
              <a:t>!</a:t>
            </a:r>
          </a:p>
          <a:p>
            <a:pPr>
              <a:lnSpc>
                <a:spcPct val="90000"/>
              </a:lnSpc>
            </a:pPr>
            <a:endParaRPr lang="en-US" sz="3200" dirty="0"/>
          </a:p>
          <a:p>
            <a:pPr>
              <a:lnSpc>
                <a:spcPct val="90000"/>
              </a:lnSpc>
            </a:pPr>
            <a:r>
              <a:rPr lang="en-US" sz="3200" dirty="0" smtClean="0"/>
              <a:t>Production </a:t>
            </a:r>
            <a:r>
              <a:rPr lang="en-US" sz="3200" dirty="0"/>
              <a:t>takes place over time. 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Materials </a:t>
            </a:r>
            <a:r>
              <a:rPr lang="en-US" sz="2000" dirty="0" smtClean="0"/>
              <a:t>paid for long before product sold</a:t>
            </a:r>
          </a:p>
          <a:p>
            <a:pPr lvl="1">
              <a:lnSpc>
                <a:spcPct val="90000"/>
              </a:lnSpc>
            </a:pPr>
            <a:endParaRPr lang="en-US" sz="2000" dirty="0" smtClean="0"/>
          </a:p>
          <a:p>
            <a:pPr lvl="1">
              <a:lnSpc>
                <a:spcPct val="90000"/>
              </a:lnSpc>
            </a:pPr>
            <a:r>
              <a:rPr lang="en-US" sz="2000" dirty="0" smtClean="0"/>
              <a:t>Money </a:t>
            </a:r>
            <a:r>
              <a:rPr lang="en-US" sz="2000" dirty="0"/>
              <a:t>must be available </a:t>
            </a:r>
            <a:r>
              <a:rPr lang="en-US" sz="2000" dirty="0" smtClean="0"/>
              <a:t>for suppliers, employees, etc.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en-US" sz="2000" dirty="0"/>
              <a:t>This investment is ‘working capital’.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Working Capital</a:t>
            </a:r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All </a:t>
            </a:r>
            <a:r>
              <a:rPr lang="en-US" sz="2800" dirty="0" smtClean="0"/>
              <a:t>working </a:t>
            </a:r>
            <a:r>
              <a:rPr lang="en-US" sz="2800" dirty="0"/>
              <a:t>capital </a:t>
            </a:r>
            <a:r>
              <a:rPr lang="en-US" sz="2800" dirty="0" smtClean="0"/>
              <a:t>eventually returned</a:t>
            </a:r>
            <a:endParaRPr lang="en-US" sz="2800" dirty="0"/>
          </a:p>
          <a:p>
            <a:pPr lvl="1"/>
            <a:r>
              <a:rPr lang="en-US" sz="2400" dirty="0" smtClean="0"/>
              <a:t>Working </a:t>
            </a:r>
            <a:r>
              <a:rPr lang="en-US" sz="2400" dirty="0"/>
              <a:t>capital as a ‘loan’ to the </a:t>
            </a:r>
            <a:r>
              <a:rPr lang="en-US" sz="2400" dirty="0" smtClean="0"/>
              <a:t>project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But </a:t>
            </a:r>
            <a:r>
              <a:rPr lang="en-US" sz="2400" dirty="0" smtClean="0"/>
              <a:t>‘</a:t>
            </a:r>
            <a:r>
              <a:rPr lang="en-US" sz="2400" dirty="0"/>
              <a:t>cost’ to tying up value in working </a:t>
            </a:r>
            <a:r>
              <a:rPr lang="en-US" sz="2400" dirty="0" smtClean="0"/>
              <a:t>capital</a:t>
            </a:r>
          </a:p>
          <a:p>
            <a:pPr lvl="1"/>
            <a:endParaRPr lang="en-US" sz="2400" dirty="0"/>
          </a:p>
          <a:p>
            <a:r>
              <a:rPr lang="en-US" sz="2800" dirty="0" smtClean="0"/>
              <a:t>Calculations</a:t>
            </a:r>
          </a:p>
          <a:p>
            <a:pPr lvl="1"/>
            <a:r>
              <a:rPr lang="en-US" sz="2400" dirty="0" smtClean="0"/>
              <a:t>Increase in working capital → negative CF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Decrease in working capital → positive CF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Working Capital Example</a:t>
            </a:r>
          </a:p>
        </p:txBody>
      </p:sp>
      <p:sp>
        <p:nvSpPr>
          <p:cNvPr id="2488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7924800" cy="441960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Initial working </a:t>
            </a:r>
            <a:r>
              <a:rPr lang="en-US" sz="2800" dirty="0"/>
              <a:t>capital </a:t>
            </a:r>
            <a:r>
              <a:rPr lang="en-US" sz="2800" dirty="0" smtClean="0"/>
              <a:t>required $10,000</a:t>
            </a:r>
          </a:p>
          <a:p>
            <a:r>
              <a:rPr lang="en-US" sz="2800" dirty="0" smtClean="0"/>
              <a:t>Working </a:t>
            </a:r>
            <a:r>
              <a:rPr lang="en-US" sz="2800" dirty="0"/>
              <a:t>capital must </a:t>
            </a:r>
            <a:r>
              <a:rPr lang="en-US" sz="2800" dirty="0" smtClean="0"/>
              <a:t>be10</a:t>
            </a:r>
            <a:r>
              <a:rPr lang="en-US" sz="2800" dirty="0"/>
              <a:t>% of sales: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 lvl="1">
              <a:buFont typeface="Wingdings" pitchFamily="2" charset="2"/>
              <a:buNone/>
            </a:pPr>
            <a:r>
              <a:rPr lang="en-US" sz="2600" dirty="0"/>
              <a:t>* </a:t>
            </a:r>
            <a:r>
              <a:rPr lang="en-US" sz="2000" dirty="0"/>
              <a:t>Remember that at the end of the project all remaining working capital is </a:t>
            </a:r>
            <a:r>
              <a:rPr lang="en-US" sz="2000" dirty="0" smtClean="0"/>
              <a:t>recovered―$9,000 = $4,000 released plus $5,000 remaining.</a:t>
            </a:r>
            <a:endParaRPr lang="en-US" sz="2000" dirty="0"/>
          </a:p>
        </p:txBody>
      </p:sp>
      <p:graphicFrame>
        <p:nvGraphicFramePr>
          <p:cNvPr id="248973" name="Group 141"/>
          <p:cNvGraphicFramePr>
            <a:graphicFrameLocks noGrp="1"/>
          </p:cNvGraphicFramePr>
          <p:nvPr>
            <p:ph sz="half" idx="2"/>
          </p:nvPr>
        </p:nvGraphicFramePr>
        <p:xfrm>
          <a:off x="838200" y="2819400"/>
          <a:ext cx="7467600" cy="1676400"/>
        </p:xfrm>
        <a:graphic>
          <a:graphicData uri="http://schemas.openxmlformats.org/drawingml/2006/table">
            <a:tbl>
              <a:tblPr/>
              <a:tblGrid>
                <a:gridCol w="1244600"/>
                <a:gridCol w="1244600"/>
                <a:gridCol w="1244600"/>
                <a:gridCol w="1244600"/>
                <a:gridCol w="1244600"/>
                <a:gridCol w="1244600"/>
              </a:tblGrid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Period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Sales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$130,000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$150,000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$90,000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$50,000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$10,000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$13,000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$15,000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$9,000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$5,000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D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WC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($10,000)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($3,000)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($2,000)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$6,000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$9,000*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marL="876300" indent="-876300"/>
            <a:r>
              <a:rPr lang="en-US" dirty="0" smtClean="0"/>
              <a:t>Taxes, Interest Payments, Sink Costs, etc.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/>
            <a:r>
              <a:rPr lang="en-US"/>
              <a:t>Taxes</a:t>
            </a:r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corporate tax rate is </a:t>
            </a:r>
            <a:r>
              <a:rPr lang="en-US" dirty="0" err="1">
                <a:latin typeface="Symbol" pitchFamily="18" charset="2"/>
              </a:rPr>
              <a:t>t</a:t>
            </a:r>
            <a:r>
              <a:rPr lang="en-US" baseline="-25000" dirty="0" err="1"/>
              <a:t>C</a:t>
            </a:r>
            <a:r>
              <a:rPr lang="en-US" dirty="0"/>
              <a:t>.</a:t>
            </a:r>
          </a:p>
          <a:p>
            <a:endParaRPr lang="en-US" dirty="0" smtClean="0"/>
          </a:p>
          <a:p>
            <a:r>
              <a:rPr lang="en-US" dirty="0" smtClean="0"/>
              <a:t>Marginal Tax Rate</a:t>
            </a:r>
          </a:p>
          <a:p>
            <a:endParaRPr lang="en-US" dirty="0" smtClean="0"/>
          </a:p>
          <a:p>
            <a:r>
              <a:rPr lang="en-US" dirty="0" smtClean="0"/>
              <a:t>Negative Earnings Issue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Incremental Approach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Incremental Approach to Cash Flow </a:t>
            </a:r>
            <a:r>
              <a:rPr lang="en-US" dirty="0" smtClean="0"/>
              <a:t>Analysis</a:t>
            </a:r>
          </a:p>
          <a:p>
            <a:endParaRPr lang="en-US" dirty="0"/>
          </a:p>
          <a:p>
            <a:pPr lvl="1"/>
            <a:r>
              <a:rPr lang="en-US" dirty="0" smtClean="0"/>
              <a:t>Incremental: How </a:t>
            </a:r>
            <a:r>
              <a:rPr lang="en-US" dirty="0"/>
              <a:t>real cash flows </a:t>
            </a:r>
            <a:r>
              <a:rPr lang="en-US" i="1" dirty="0" smtClean="0"/>
              <a:t>change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Alternate: Averages</a:t>
            </a:r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/>
            <a:r>
              <a:rPr lang="en-US" sz="3800"/>
              <a:t>Interest/Financing Payments</a:t>
            </a:r>
          </a:p>
        </p:txBody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582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i="1" dirty="0" smtClean="0"/>
              <a:t>Not</a:t>
            </a:r>
            <a:r>
              <a:rPr lang="en-US" dirty="0" smtClean="0"/>
              <a:t> included </a:t>
            </a:r>
            <a:r>
              <a:rPr lang="en-US" dirty="0"/>
              <a:t>in </a:t>
            </a:r>
            <a:r>
              <a:rPr lang="en-US" dirty="0" smtClean="0"/>
              <a:t>cash flows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i="1" dirty="0" smtClean="0"/>
              <a:t>Accounted </a:t>
            </a:r>
            <a:r>
              <a:rPr lang="en-US" i="1" dirty="0"/>
              <a:t>for in the discount </a:t>
            </a:r>
            <a:r>
              <a:rPr lang="en-US" i="1" dirty="0" smtClean="0"/>
              <a:t>rate</a:t>
            </a:r>
            <a:endParaRPr lang="en-US" dirty="0" smtClean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 smtClean="0"/>
              <a:t>‘Double </a:t>
            </a:r>
            <a:r>
              <a:rPr lang="en-US" dirty="0"/>
              <a:t>counting’ </a:t>
            </a:r>
            <a:endParaRPr lang="en-US" dirty="0" smtClean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Contrast income statement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/>
            <a:r>
              <a:rPr lang="en-US"/>
              <a:t>Sunk Costs</a:t>
            </a:r>
          </a:p>
        </p:txBody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Past </a:t>
            </a:r>
            <a:r>
              <a:rPr lang="en-US" dirty="0"/>
              <a:t>expenditures </a:t>
            </a:r>
            <a:endParaRPr lang="en-US" dirty="0" smtClean="0"/>
          </a:p>
          <a:p>
            <a:pPr lvl="1"/>
            <a:r>
              <a:rPr lang="en-US" dirty="0" smtClean="0"/>
              <a:t>No </a:t>
            </a:r>
            <a:r>
              <a:rPr lang="en-US" dirty="0"/>
              <a:t>value </a:t>
            </a:r>
            <a:r>
              <a:rPr lang="en-US" dirty="0" smtClean="0"/>
              <a:t>to project </a:t>
            </a:r>
          </a:p>
          <a:p>
            <a:pPr lvl="1"/>
            <a:r>
              <a:rPr lang="en-US" dirty="0" smtClean="0"/>
              <a:t>No value as salvage</a:t>
            </a:r>
          </a:p>
          <a:p>
            <a:pPr lvl="1"/>
            <a:endParaRPr lang="en-US" dirty="0"/>
          </a:p>
          <a:p>
            <a:r>
              <a:rPr lang="en-US" dirty="0" smtClean="0"/>
              <a:t>Irrelevant </a:t>
            </a:r>
            <a:r>
              <a:rPr lang="en-US" dirty="0"/>
              <a:t>to </a:t>
            </a:r>
            <a:r>
              <a:rPr lang="en-US" dirty="0" smtClean="0"/>
              <a:t>project the.</a:t>
            </a:r>
            <a:endParaRPr lang="en-US" dirty="0"/>
          </a:p>
          <a:p>
            <a:pPr lvl="1"/>
            <a:r>
              <a:rPr lang="en-US" dirty="0"/>
              <a:t>Ignore sunk </a:t>
            </a:r>
            <a:r>
              <a:rPr lang="en-US" dirty="0" smtClean="0"/>
              <a:t>costs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Psychological Problem</a:t>
            </a:r>
          </a:p>
          <a:p>
            <a:pPr lvl="1"/>
            <a:r>
              <a:rPr lang="en-US" dirty="0" smtClean="0"/>
              <a:t>Behavioral finance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/>
            <a:r>
              <a:rPr lang="en-US"/>
              <a:t>Opportunity Costs </a:t>
            </a:r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What </a:t>
            </a:r>
            <a:r>
              <a:rPr lang="en-US" dirty="0"/>
              <a:t>you give </a:t>
            </a:r>
            <a:r>
              <a:rPr lang="en-US" dirty="0" smtClean="0"/>
              <a:t>up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 smtClean="0"/>
              <a:t>Technically: next </a:t>
            </a:r>
            <a:r>
              <a:rPr lang="en-US" dirty="0"/>
              <a:t>most valuable use for the </a:t>
            </a:r>
            <a:r>
              <a:rPr lang="en-US" dirty="0" smtClean="0"/>
              <a:t>asset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 smtClean="0"/>
              <a:t>The </a:t>
            </a:r>
            <a:r>
              <a:rPr lang="en-US" dirty="0"/>
              <a:t>value from selling or </a:t>
            </a:r>
            <a:r>
              <a:rPr lang="en-US" dirty="0" smtClean="0"/>
              <a:t>renting,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The value </a:t>
            </a:r>
            <a:r>
              <a:rPr lang="en-US" dirty="0" smtClean="0"/>
              <a:t>for </a:t>
            </a:r>
            <a:r>
              <a:rPr lang="en-US" dirty="0"/>
              <a:t>another project,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Nothing,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Etc.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/>
            <a:r>
              <a:rPr lang="en-US"/>
              <a:t>Opportunity Costs 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Using Unoccupied Factory Space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 smtClean="0"/>
              <a:t>Could be rented out </a:t>
            </a:r>
            <a:r>
              <a:rPr lang="en-US" dirty="0"/>
              <a:t>for $10,000/year. 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Opportunity cost = $10,000/year</a:t>
            </a:r>
            <a:r>
              <a:rPr lang="en-US" dirty="0" smtClean="0"/>
              <a:t>.</a:t>
            </a:r>
          </a:p>
          <a:p>
            <a:pPr lvl="2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 smtClean="0"/>
              <a:t>Otherwise unused</a:t>
            </a:r>
            <a:r>
              <a:rPr lang="en-US" dirty="0"/>
              <a:t>. 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Opportunity cost = $0/year</a:t>
            </a:r>
            <a:r>
              <a:rPr lang="en-US" dirty="0" smtClean="0"/>
              <a:t>.</a:t>
            </a:r>
          </a:p>
          <a:p>
            <a:pPr lvl="2"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 smtClean="0"/>
              <a:t>Include </a:t>
            </a:r>
            <a:r>
              <a:rPr lang="en-US" dirty="0"/>
              <a:t>all opportunity costs.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/>
            <a:r>
              <a:rPr lang="en-US" dirty="0" smtClean="0"/>
              <a:t>Externalities</a:t>
            </a:r>
            <a:endParaRPr lang="en-US" dirty="0"/>
          </a:p>
        </p:txBody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/>
              <a:t>Project not independent </a:t>
            </a:r>
            <a:r>
              <a:rPr lang="en-US" sz="2800" dirty="0"/>
              <a:t>of </a:t>
            </a:r>
            <a:r>
              <a:rPr lang="en-US" sz="2800" dirty="0" smtClean="0"/>
              <a:t>the </a:t>
            </a:r>
            <a:r>
              <a:rPr lang="en-US" sz="2800" dirty="0"/>
              <a:t>firm.</a:t>
            </a:r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Externalities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Possible </a:t>
            </a:r>
            <a:r>
              <a:rPr lang="en-US" sz="2400" dirty="0"/>
              <a:t>interactions </a:t>
            </a:r>
            <a:r>
              <a:rPr lang="en-US" sz="2400" dirty="0" smtClean="0"/>
              <a:t>with other parts of firm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Positive: Synergies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Negative: Cannibalization</a:t>
            </a:r>
            <a:endParaRPr lang="en-US" sz="2400" dirty="0"/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Incremental principle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Externality costs must </a:t>
            </a:r>
            <a:r>
              <a:rPr lang="en-US" sz="2400" dirty="0"/>
              <a:t>be applied to the new project,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Example</a:t>
            </a:r>
            <a:endParaRPr lang="en-US" dirty="0"/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8001000" cy="4419600"/>
          </a:xfrm>
        </p:spPr>
        <p:txBody>
          <a:bodyPr/>
          <a:lstStyle/>
          <a:p>
            <a:r>
              <a:rPr lang="en-US" sz="2400" dirty="0" smtClean="0"/>
              <a:t>New Project Costs</a:t>
            </a:r>
          </a:p>
          <a:p>
            <a:endParaRPr lang="en-US" sz="2400" dirty="0"/>
          </a:p>
          <a:p>
            <a:endParaRPr lang="en-US" dirty="0"/>
          </a:p>
          <a:p>
            <a:endParaRPr lang="en-US" sz="2400" dirty="0"/>
          </a:p>
        </p:txBody>
      </p:sp>
      <p:graphicFrame>
        <p:nvGraphicFramePr>
          <p:cNvPr id="154628" name="Group 4"/>
          <p:cNvGraphicFramePr>
            <a:graphicFrameLocks noGrp="1"/>
          </p:cNvGraphicFramePr>
          <p:nvPr>
            <p:ph sz="half" idx="2"/>
          </p:nvPr>
        </p:nvGraphicFramePr>
        <p:xfrm>
          <a:off x="533400" y="3048000"/>
          <a:ext cx="8077200" cy="1828800"/>
        </p:xfrm>
        <a:graphic>
          <a:graphicData uri="http://schemas.openxmlformats.org/drawingml/2006/table">
            <a:tbl>
              <a:tblPr/>
              <a:tblGrid>
                <a:gridCol w="1616075"/>
                <a:gridCol w="1614488"/>
                <a:gridCol w="1616075"/>
                <a:gridCol w="1554162"/>
                <a:gridCol w="1676400"/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Cost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Before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After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Average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Increment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Furniture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$10,000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$12,000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Software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$9,000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$9,000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Insurance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$4,000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$6,000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Example</a:t>
            </a:r>
            <a:endParaRPr lang="en-US" dirty="0"/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8001000" cy="4419600"/>
          </a:xfrm>
        </p:spPr>
        <p:txBody>
          <a:bodyPr/>
          <a:lstStyle/>
          <a:p>
            <a:r>
              <a:rPr lang="en-US" sz="2400" dirty="0" smtClean="0"/>
              <a:t>Average Approach</a:t>
            </a:r>
          </a:p>
          <a:p>
            <a:endParaRPr lang="en-US" sz="2400" dirty="0"/>
          </a:p>
          <a:p>
            <a:endParaRPr lang="en-US" dirty="0"/>
          </a:p>
          <a:p>
            <a:endParaRPr lang="en-US" sz="2400" dirty="0"/>
          </a:p>
        </p:txBody>
      </p:sp>
      <p:graphicFrame>
        <p:nvGraphicFramePr>
          <p:cNvPr id="154628" name="Group 4"/>
          <p:cNvGraphicFramePr>
            <a:graphicFrameLocks noGrp="1"/>
          </p:cNvGraphicFramePr>
          <p:nvPr>
            <p:ph sz="half" idx="2"/>
          </p:nvPr>
        </p:nvGraphicFramePr>
        <p:xfrm>
          <a:off x="533400" y="3048000"/>
          <a:ext cx="8077200" cy="1828800"/>
        </p:xfrm>
        <a:graphic>
          <a:graphicData uri="http://schemas.openxmlformats.org/drawingml/2006/table">
            <a:tbl>
              <a:tblPr/>
              <a:tblGrid>
                <a:gridCol w="1616075"/>
                <a:gridCol w="1614488"/>
                <a:gridCol w="1616075"/>
                <a:gridCol w="1554162"/>
                <a:gridCol w="1676400"/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Cost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Before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After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Average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Increment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Furniture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$10,000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$12,000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$4,000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Software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$9,000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$9,000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$3,000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Insurance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$4,000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$6,000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$2,000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Example</a:t>
            </a:r>
            <a:endParaRPr lang="en-US" dirty="0"/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8001000" cy="4419600"/>
          </a:xfrm>
        </p:spPr>
        <p:txBody>
          <a:bodyPr/>
          <a:lstStyle/>
          <a:p>
            <a:r>
              <a:rPr lang="en-US" sz="2400" dirty="0" smtClean="0"/>
              <a:t>Incremental Approach</a:t>
            </a:r>
          </a:p>
          <a:p>
            <a:pPr lvl="1"/>
            <a:r>
              <a:rPr lang="en-US" sz="2000" i="1" dirty="0" smtClean="0"/>
              <a:t>change in costs</a:t>
            </a:r>
            <a:r>
              <a:rPr lang="en-US" sz="2000" dirty="0" smtClean="0"/>
              <a:t>, i.e., the increment, associated with the new project:</a:t>
            </a:r>
            <a:endParaRPr lang="en-US" sz="2000" dirty="0"/>
          </a:p>
          <a:p>
            <a:endParaRPr lang="en-US" sz="2400" dirty="0"/>
          </a:p>
          <a:p>
            <a:endParaRPr lang="en-US" dirty="0"/>
          </a:p>
          <a:p>
            <a:endParaRPr lang="en-US" sz="2400" dirty="0"/>
          </a:p>
        </p:txBody>
      </p:sp>
      <p:graphicFrame>
        <p:nvGraphicFramePr>
          <p:cNvPr id="154628" name="Group 4"/>
          <p:cNvGraphicFramePr>
            <a:graphicFrameLocks noGrp="1"/>
          </p:cNvGraphicFramePr>
          <p:nvPr>
            <p:ph sz="half" idx="2"/>
          </p:nvPr>
        </p:nvGraphicFramePr>
        <p:xfrm>
          <a:off x="533400" y="3048000"/>
          <a:ext cx="8077200" cy="1828800"/>
        </p:xfrm>
        <a:graphic>
          <a:graphicData uri="http://schemas.openxmlformats.org/drawingml/2006/table">
            <a:tbl>
              <a:tblPr/>
              <a:tblGrid>
                <a:gridCol w="1616075"/>
                <a:gridCol w="1614488"/>
                <a:gridCol w="1616075"/>
                <a:gridCol w="1554162"/>
                <a:gridCol w="1676400"/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Cost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Before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After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Average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Increment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Furniture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$10,000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$12,000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$4,000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$2,000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Software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$9,000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$9,000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$3,000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$0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Insurance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$4,000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$6,000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$2,000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$2,000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Example</a:t>
            </a:r>
            <a:endParaRPr lang="en-US" dirty="0"/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8001000" cy="4419600"/>
          </a:xfrm>
        </p:spPr>
        <p:txBody>
          <a:bodyPr/>
          <a:lstStyle/>
          <a:p>
            <a:r>
              <a:rPr lang="en-US" sz="2400" dirty="0" smtClean="0"/>
              <a:t>Conclusion: Use </a:t>
            </a:r>
            <a:r>
              <a:rPr lang="en-US" sz="2400" dirty="0"/>
              <a:t>the </a:t>
            </a:r>
            <a:r>
              <a:rPr lang="en-US" sz="2400" dirty="0" smtClean="0"/>
              <a:t>increment</a:t>
            </a:r>
            <a:endParaRPr lang="en-US" sz="2400" dirty="0"/>
          </a:p>
          <a:p>
            <a:endParaRPr lang="en-US" sz="2400" dirty="0"/>
          </a:p>
          <a:p>
            <a:endParaRPr lang="en-US" dirty="0"/>
          </a:p>
          <a:p>
            <a:endParaRPr lang="en-US" sz="2400" dirty="0"/>
          </a:p>
        </p:txBody>
      </p:sp>
      <p:graphicFrame>
        <p:nvGraphicFramePr>
          <p:cNvPr id="154628" name="Group 4"/>
          <p:cNvGraphicFramePr>
            <a:graphicFrameLocks noGrp="1"/>
          </p:cNvGraphicFramePr>
          <p:nvPr>
            <p:ph sz="half" idx="2"/>
          </p:nvPr>
        </p:nvGraphicFramePr>
        <p:xfrm>
          <a:off x="533400" y="3048000"/>
          <a:ext cx="8077200" cy="1828800"/>
        </p:xfrm>
        <a:graphic>
          <a:graphicData uri="http://schemas.openxmlformats.org/drawingml/2006/table">
            <a:tbl>
              <a:tblPr/>
              <a:tblGrid>
                <a:gridCol w="1616075"/>
                <a:gridCol w="1614488"/>
                <a:gridCol w="1616075"/>
                <a:gridCol w="1554162"/>
                <a:gridCol w="1676400"/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Cost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Before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After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Average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Increment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Furniture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$10,000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$12,000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$4,000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 $2,000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Software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$9,000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$9,000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$3,000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        $0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Insurance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$4,000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$6,000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$2,000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 $2,000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Real versus Accounting </a:t>
            </a:r>
            <a:r>
              <a:rPr lang="en-US" sz="3800" dirty="0" smtClean="0"/>
              <a:t>Values	</a:t>
            </a:r>
            <a:endParaRPr lang="en-US" sz="3800" dirty="0"/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Real: Actual </a:t>
            </a:r>
            <a:r>
              <a:rPr lang="en-US" sz="3200" dirty="0"/>
              <a:t>transfers of </a:t>
            </a:r>
            <a:r>
              <a:rPr lang="en-US" sz="3200" dirty="0" smtClean="0"/>
              <a:t>value </a:t>
            </a:r>
            <a:r>
              <a:rPr lang="en-US" sz="3200" i="1" dirty="0" smtClean="0"/>
              <a:t>at this time</a:t>
            </a:r>
            <a:r>
              <a:rPr lang="en-US" sz="3200" dirty="0" smtClean="0"/>
              <a:t>; Market values</a:t>
            </a:r>
          </a:p>
          <a:p>
            <a:pPr lvl="1"/>
            <a:r>
              <a:rPr lang="en-US" sz="2400" dirty="0" smtClean="0"/>
              <a:t>Money</a:t>
            </a:r>
            <a:r>
              <a:rPr lang="en-US" sz="2400" dirty="0"/>
              <a:t>, assets, etc.</a:t>
            </a:r>
          </a:p>
          <a:p>
            <a:r>
              <a:rPr lang="en-US" sz="3200" dirty="0" smtClean="0"/>
              <a:t>Accrual Accounting</a:t>
            </a:r>
          </a:p>
          <a:p>
            <a:pPr lvl="1"/>
            <a:r>
              <a:rPr lang="en-US" sz="2400" dirty="0" smtClean="0"/>
              <a:t>May not be market values</a:t>
            </a:r>
          </a:p>
          <a:p>
            <a:pPr lvl="2"/>
            <a:r>
              <a:rPr lang="en-US" sz="2000" dirty="0" smtClean="0"/>
              <a:t>Goodwill, depreciation</a:t>
            </a:r>
          </a:p>
          <a:p>
            <a:pPr lvl="1"/>
            <a:r>
              <a:rPr lang="en-US" sz="2400" dirty="0" smtClean="0"/>
              <a:t>May not be current</a:t>
            </a:r>
          </a:p>
          <a:p>
            <a:pPr lvl="2"/>
            <a:r>
              <a:rPr lang="en-US" sz="2000" dirty="0" smtClean="0"/>
              <a:t>‘accrued’, ‘payable’</a:t>
            </a:r>
          </a:p>
          <a:p>
            <a:pPr lvl="2">
              <a:buNone/>
            </a:pPr>
            <a:endParaRPr lang="en-US" sz="2000" dirty="0" smtClean="0"/>
          </a:p>
          <a:p>
            <a:pPr lvl="2">
              <a:buNone/>
            </a:pPr>
            <a:r>
              <a:rPr lang="en-US" sz="2000" dirty="0" smtClean="0"/>
              <a:t>NOTE: Possible ambiguity…</a:t>
            </a:r>
          </a:p>
          <a:p>
            <a:pPr lvl="2">
              <a:buNone/>
            </a:pPr>
            <a:r>
              <a:rPr lang="en-US" sz="2000" dirty="0" smtClean="0"/>
              <a:t>		Real versus Accounting</a:t>
            </a:r>
          </a:p>
          <a:p>
            <a:pPr lvl="2">
              <a:buNone/>
            </a:pPr>
            <a:r>
              <a:rPr lang="en-US" sz="2000" dirty="0" smtClean="0"/>
              <a:t>		Real versus Nominal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ontemporary 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Contemporary blue</Template>
  <TotalTime>1823</TotalTime>
  <Words>1255</Words>
  <Application>Microsoft Office PowerPoint</Application>
  <PresentationFormat>On-screen Show (4:3)</PresentationFormat>
  <Paragraphs>438</Paragraphs>
  <Slides>44</Slides>
  <Notes>42</Notes>
  <HiddenSlides>0</HiddenSlides>
  <MMClips>44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Contemporary blue</vt:lpstr>
      <vt:lpstr>Chart</vt:lpstr>
      <vt:lpstr>FIN 365 Business Finance</vt:lpstr>
      <vt:lpstr>Topics</vt:lpstr>
      <vt:lpstr>Two General Principles</vt:lpstr>
      <vt:lpstr>The Incremental Approach</vt:lpstr>
      <vt:lpstr>Comparison Example</vt:lpstr>
      <vt:lpstr>Comparison Example</vt:lpstr>
      <vt:lpstr>Comparison Example</vt:lpstr>
      <vt:lpstr>Comparison Example</vt:lpstr>
      <vt:lpstr>Real versus Accounting Values </vt:lpstr>
      <vt:lpstr>Real versus Accounting Example</vt:lpstr>
      <vt:lpstr>Real versus Accounting Example</vt:lpstr>
      <vt:lpstr>Real versus Accounting Example</vt:lpstr>
      <vt:lpstr>Real versus Accounting Cash Flows</vt:lpstr>
      <vt:lpstr>Factors in Cash Flow Analysis </vt:lpstr>
      <vt:lpstr>Factors in Cash Flow Analysis </vt:lpstr>
      <vt:lpstr>Fixed versus Variable Costs</vt:lpstr>
      <vt:lpstr>Fixed Costs</vt:lpstr>
      <vt:lpstr>Variable Costs</vt:lpstr>
      <vt:lpstr>Fixed-Variable Costs Example</vt:lpstr>
      <vt:lpstr>Fixed-Variable Costs Example</vt:lpstr>
      <vt:lpstr>Fixed-Variable Costs Example</vt:lpstr>
      <vt:lpstr>Fixed-Variable Costs Example</vt:lpstr>
      <vt:lpstr>Fixed-Variable Costs Example</vt:lpstr>
      <vt:lpstr>Fixed-Variable Costs Example</vt:lpstr>
      <vt:lpstr>Operating Leverage</vt:lpstr>
      <vt:lpstr>Depreciation</vt:lpstr>
      <vt:lpstr>Depreciation</vt:lpstr>
      <vt:lpstr>Classes of Expenditures</vt:lpstr>
      <vt:lpstr>Depreciation</vt:lpstr>
      <vt:lpstr>MARCS Example </vt:lpstr>
      <vt:lpstr>For More Depreciation Details…</vt:lpstr>
      <vt:lpstr>Depreciation Calculation</vt:lpstr>
      <vt:lpstr>Depreciation Example▪</vt:lpstr>
      <vt:lpstr>Working Capital</vt:lpstr>
      <vt:lpstr>Working Capital</vt:lpstr>
      <vt:lpstr>Working Capital</vt:lpstr>
      <vt:lpstr>Working Capital Example</vt:lpstr>
      <vt:lpstr>Taxes, Interest Payments, Sink Costs, etc.</vt:lpstr>
      <vt:lpstr>Taxes</vt:lpstr>
      <vt:lpstr>Interest/Financing Payments</vt:lpstr>
      <vt:lpstr>Sunk Costs</vt:lpstr>
      <vt:lpstr>Opportunity Costs </vt:lpstr>
      <vt:lpstr>Opportunity Costs </vt:lpstr>
      <vt:lpstr>Externalities</vt:lpstr>
    </vt:vector>
  </TitlesOfParts>
  <Company>American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 365 Business Finance</dc:title>
  <dc:creator>Lawrence Schrenk</dc:creator>
  <cp:lastModifiedBy>Lawrence Schrenk</cp:lastModifiedBy>
  <cp:revision>264</cp:revision>
  <dcterms:created xsi:type="dcterms:W3CDTF">2009-08-24T02:07:34Z</dcterms:created>
  <dcterms:modified xsi:type="dcterms:W3CDTF">2010-08-03T17:33:20Z</dcterms:modified>
</cp:coreProperties>
</file>