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2"/>
  </p:notesMasterIdLst>
  <p:sldIdLst>
    <p:sldId id="256" r:id="rId2"/>
    <p:sldId id="370" r:id="rId3"/>
    <p:sldId id="300" r:id="rId4"/>
    <p:sldId id="301" r:id="rId5"/>
    <p:sldId id="382" r:id="rId6"/>
    <p:sldId id="385" r:id="rId7"/>
    <p:sldId id="386" r:id="rId8"/>
    <p:sldId id="387" r:id="rId9"/>
    <p:sldId id="388" r:id="rId10"/>
    <p:sldId id="389" r:id="rId11"/>
    <p:sldId id="303" r:id="rId12"/>
    <p:sldId id="304" r:id="rId13"/>
    <p:sldId id="305" r:id="rId14"/>
    <p:sldId id="306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90" r:id="rId27"/>
    <p:sldId id="309" r:id="rId28"/>
    <p:sldId id="310" r:id="rId29"/>
    <p:sldId id="393" r:id="rId30"/>
    <p:sldId id="311" r:id="rId31"/>
    <p:sldId id="312" r:id="rId32"/>
    <p:sldId id="313" r:id="rId33"/>
    <p:sldId id="391" r:id="rId34"/>
    <p:sldId id="392" r:id="rId35"/>
    <p:sldId id="314" r:id="rId36"/>
    <p:sldId id="315" r:id="rId37"/>
    <p:sldId id="316" r:id="rId38"/>
    <p:sldId id="317" r:id="rId39"/>
    <p:sldId id="318" r:id="rId40"/>
    <p:sldId id="39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6" autoAdjust="0"/>
    <p:restoredTop sz="94660" autoAdjust="0"/>
  </p:normalViewPr>
  <p:slideViewPr>
    <p:cSldViewPr>
      <p:cViewPr>
        <p:scale>
          <a:sx n="100" d="100"/>
          <a:sy n="100" d="100"/>
        </p:scale>
        <p:origin x="-42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471D-5952-40FD-AF84-98F4C29F01E9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2A37-D258-438C-A4BE-EAE7FE82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F1209-5AF1-49B0-A9B7-C662E6720DC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766F2-0E56-42EB-84AD-053684AB6261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B16B2-C4E5-4082-A18B-B467832A0512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B7CD3-AEE6-4498-A4F5-3476A3031B6B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2A476-34BA-43A3-A814-8991D1172942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69E3E-3785-4B53-BBB7-EC9E6CC71A20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626C5-7E73-4373-9C8E-F7B845EFA293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07408-FA34-4AD3-A4F6-7D1E3E65C61A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792A9-3B26-4818-906A-552E005B4DC7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34208-A036-4206-BB6A-85283D69A3DE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EEE7D-4F02-4913-9D4D-A374B57C3C00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4C012B-AAA6-4356-9F17-F2A2D0AE55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40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8:01 PM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2800">
          <a:latin typeface="Century Gothic" pitchFamily="34" charset="0"/>
        </a:defRPr>
      </a:lvl2pPr>
      <a:lvl3pPr marL="1143000" indent="-228600" eaLnBrk="1" hangingPunct="1">
        <a:buChar char="•"/>
        <a:defRPr sz="2400">
          <a:latin typeface="Century Gothic" pitchFamily="34" charset="0"/>
        </a:defRPr>
      </a:lvl3pPr>
      <a:lvl4pPr marL="1600200" indent="-228600" eaLnBrk="1" hangingPunct="1">
        <a:buChar char="–"/>
        <a:defRPr sz="2000">
          <a:latin typeface="Century Gothic" pitchFamily="34" charset="0"/>
        </a:defRPr>
      </a:lvl4pPr>
      <a:lvl5pPr marL="2057400" indent="-228600" eaLnBrk="1" hangingPunct="1">
        <a:buChar char="»"/>
        <a:defRPr sz="1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5" Type="http://schemas.openxmlformats.org/officeDocument/2006/relationships/image" Target="../media/image8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5" Type="http://schemas.openxmlformats.org/officeDocument/2006/relationships/image" Target="../media/image8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5" Type="http://schemas.openxmlformats.org/officeDocument/2006/relationships/image" Target="../media/image8.png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5" Type="http://schemas.openxmlformats.org/officeDocument/2006/relationships/image" Target="../media/image8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Relationship Id="rId5" Type="http://schemas.openxmlformats.org/officeDocument/2006/relationships/image" Target="../media/image8.png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5" Type="http://schemas.openxmlformats.org/officeDocument/2006/relationships/image" Target="../media/image8.png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Relationship Id="rId5" Type="http://schemas.openxmlformats.org/officeDocument/2006/relationships/image" Target="../media/image8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4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3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6.wav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0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dirty="0" smtClean="0"/>
              <a:t>Topic 11: Risk and Return II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~PP3617.WAV">
            <a:hlinkClick r:id="" action="ppaction://media"/>
          </p:cNvPr>
          <p:cNvPicPr>
            <a:picLocks noRot="1" noChangeAspect="1"/>
          </p:cNvPicPr>
          <p:nvPr>
            <a:wavAudioFile r:embed="rId1" name="~PP3617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/>
              <a:t>Diversification: An Analogy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‘Cancellation’ effect = diversification</a:t>
            </a:r>
          </a:p>
          <a:p>
            <a:endParaRPr lang="en-US" sz="3200" dirty="0" smtClean="0"/>
          </a:p>
          <a:p>
            <a:r>
              <a:rPr lang="en-US" sz="3200" dirty="0" smtClean="0"/>
              <a:t>Hold one stock and record daily return</a:t>
            </a:r>
            <a:endParaRPr lang="en-US" sz="3200" dirty="0"/>
          </a:p>
          <a:p>
            <a:pPr lvl="1"/>
            <a:r>
              <a:rPr lang="en-US" dirty="0" smtClean="0"/>
              <a:t>The return is </a:t>
            </a:r>
            <a:r>
              <a:rPr lang="en-US" dirty="0"/>
              <a:t>very </a:t>
            </a:r>
            <a:r>
              <a:rPr lang="en-US" dirty="0" smtClean="0"/>
              <a:t>volatile.</a:t>
            </a:r>
          </a:p>
          <a:p>
            <a:pPr lvl="1"/>
            <a:endParaRPr lang="en-US" dirty="0" smtClean="0"/>
          </a:p>
          <a:p>
            <a:r>
              <a:rPr lang="en-US" sz="3200" dirty="0" smtClean="0"/>
              <a:t>As we add more stock…</a:t>
            </a:r>
            <a:endParaRPr lang="en-US" sz="3200" dirty="0"/>
          </a:p>
          <a:p>
            <a:pPr lvl="1"/>
            <a:r>
              <a:rPr lang="en-US" dirty="0" smtClean="0"/>
              <a:t>Average return less volatile</a:t>
            </a:r>
            <a:endParaRPr lang="en-US" dirty="0"/>
          </a:p>
          <a:p>
            <a:pPr lvl="1"/>
            <a:r>
              <a:rPr lang="en-US" dirty="0" smtClean="0"/>
              <a:t>Larger returns ‘cancels</a:t>
            </a:r>
            <a:r>
              <a:rPr lang="en-US" dirty="0"/>
              <a:t>’ </a:t>
            </a:r>
            <a:r>
              <a:rPr lang="en-US" dirty="0" smtClean="0"/>
              <a:t>smaller returns</a:t>
            </a:r>
            <a:endParaRPr lang="en-US" dirty="0"/>
          </a:p>
        </p:txBody>
      </p:sp>
      <p:pic>
        <p:nvPicPr>
          <p:cNvPr id="4" name="~PP1670.WAV">
            <a:hlinkClick r:id="" action="ppaction://media"/>
          </p:cNvPr>
          <p:cNvPicPr>
            <a:picLocks noRot="1" noChangeAspect="1"/>
          </p:cNvPicPr>
          <p:nvPr>
            <a:wavAudioFile r:embed="rId1" name="~PP1670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Diversification: </a:t>
            </a:r>
            <a:r>
              <a:rPr lang="en-US" dirty="0" smtClean="0"/>
              <a:t>The </a:t>
            </a:r>
            <a:r>
              <a:rPr lang="en-US" dirty="0" err="1"/>
              <a:t>Dis</a:t>
            </a:r>
            <a:r>
              <a:rPr lang="en-US" dirty="0"/>
              <a:t>-Analogy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Stocks </a:t>
            </a:r>
            <a:r>
              <a:rPr lang="en-US" dirty="0"/>
              <a:t>are not </a:t>
            </a:r>
            <a:r>
              <a:rPr lang="en-US" dirty="0" smtClean="0"/>
              <a:t>identical to </a:t>
            </a:r>
            <a:r>
              <a:rPr lang="en-US" dirty="0"/>
              <a:t>balls.</a:t>
            </a:r>
          </a:p>
          <a:p>
            <a:r>
              <a:rPr lang="en-US" dirty="0" smtClean="0"/>
              <a:t>Drop more balls, volatility will </a:t>
            </a:r>
          </a:p>
          <a:p>
            <a:pPr lvl="1"/>
            <a:r>
              <a:rPr lang="en-US" dirty="0" smtClean="0"/>
              <a:t>Eventually go to zero</a:t>
            </a:r>
            <a:r>
              <a:rPr lang="en-US" dirty="0"/>
              <a:t>.</a:t>
            </a:r>
          </a:p>
          <a:p>
            <a:r>
              <a:rPr lang="en-US" dirty="0" smtClean="0"/>
              <a:t>Add more stocks, volatility will </a:t>
            </a:r>
          </a:p>
          <a:p>
            <a:pPr lvl="1"/>
            <a:r>
              <a:rPr lang="en-US" dirty="0" smtClean="0"/>
              <a:t>Decrease, but</a:t>
            </a:r>
          </a:p>
          <a:p>
            <a:pPr lvl="1"/>
            <a:r>
              <a:rPr lang="en-US" dirty="0" smtClean="0"/>
              <a:t>Level out at a point </a:t>
            </a:r>
            <a:r>
              <a:rPr lang="en-US" i="1" dirty="0" smtClean="0"/>
              <a:t>well above zero</a:t>
            </a:r>
            <a:r>
              <a:rPr lang="en-US" dirty="0" smtClean="0"/>
              <a:t>.</a:t>
            </a:r>
          </a:p>
          <a:p>
            <a:r>
              <a:rPr lang="en-US" dirty="0" smtClean="0"/>
              <a:t>Key Idea: </a:t>
            </a:r>
            <a:r>
              <a:rPr lang="en-US" i="1" dirty="0" smtClean="0"/>
              <a:t>No </a:t>
            </a:r>
            <a:r>
              <a:rPr lang="en-US" i="1" dirty="0"/>
              <a:t>matter how many stocks </a:t>
            </a:r>
            <a:r>
              <a:rPr lang="en-US" i="1" dirty="0" smtClean="0"/>
              <a:t>in my portfolio, </a:t>
            </a:r>
            <a:r>
              <a:rPr lang="en-US" i="1" dirty="0"/>
              <a:t>the volatility </a:t>
            </a:r>
            <a:r>
              <a:rPr lang="en-US" i="1" dirty="0" smtClean="0"/>
              <a:t>will not get to </a:t>
            </a:r>
            <a:r>
              <a:rPr lang="en-US" i="1" dirty="0"/>
              <a:t>zero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~PP1166.WAV">
            <a:hlinkClick r:id="" action="ppaction://media"/>
          </p:cNvPr>
          <p:cNvPicPr>
            <a:picLocks noRot="1" noChangeAspect="1"/>
          </p:cNvPicPr>
          <p:nvPr>
            <a:wavAudioFile r:embed="rId1" name="~PP116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What </a:t>
            </a:r>
            <a:r>
              <a:rPr lang="en-US" sz="3800" dirty="0" smtClean="0"/>
              <a:t>Different about Stocks?</a:t>
            </a:r>
            <a:endParaRPr lang="en-US" sz="3800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As I start adding </a:t>
            </a:r>
            <a:r>
              <a:rPr lang="en-US" dirty="0" smtClean="0"/>
              <a:t>stocks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</a:t>
            </a:r>
            <a:r>
              <a:rPr lang="en-US" dirty="0"/>
              <a:t>volatility begins to go down.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</a:t>
            </a:r>
            <a:r>
              <a:rPr lang="en-US" i="1" dirty="0"/>
              <a:t>non-market</a:t>
            </a:r>
            <a:r>
              <a:rPr lang="en-US" dirty="0"/>
              <a:t> risks of </a:t>
            </a:r>
            <a:r>
              <a:rPr lang="en-US" dirty="0" smtClean="0"/>
              <a:t>some stocks cancel </a:t>
            </a:r>
            <a:r>
              <a:rPr lang="en-US" dirty="0"/>
              <a:t>the </a:t>
            </a:r>
            <a:r>
              <a:rPr lang="en-US" i="1" dirty="0"/>
              <a:t>non-market</a:t>
            </a:r>
            <a:r>
              <a:rPr lang="en-US" dirty="0"/>
              <a:t> risks of </a:t>
            </a:r>
            <a:r>
              <a:rPr lang="en-US" dirty="0" smtClean="0"/>
              <a:t>other stocks.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But volatility can never reach zero.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 some point, </a:t>
            </a:r>
            <a:r>
              <a:rPr lang="en-US" dirty="0" smtClean="0"/>
              <a:t>all non-market </a:t>
            </a:r>
            <a:r>
              <a:rPr lang="en-US" dirty="0"/>
              <a:t>risks cancel each other.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But there is still market risk</a:t>
            </a:r>
            <a:r>
              <a:rPr lang="en-US" dirty="0" smtClean="0"/>
              <a:t>!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Diversification cannot reduce market risk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~PP2779.WAV">
            <a:hlinkClick r:id="" action="ppaction://media"/>
          </p:cNvPr>
          <p:cNvPicPr>
            <a:picLocks noRot="1" noChangeAspect="1"/>
          </p:cNvPicPr>
          <p:nvPr>
            <a:wavAudioFile r:embed="rId1" name="~PP277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Diversification and Market Risk</a:t>
            </a:r>
            <a:endParaRPr lang="en-US" sz="3800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Market risk </a:t>
            </a:r>
            <a:endParaRPr lang="en-US" sz="2800" dirty="0" smtClean="0"/>
          </a:p>
          <a:p>
            <a:pPr lvl="1"/>
            <a:r>
              <a:rPr lang="en-US" sz="2400" dirty="0" smtClean="0"/>
              <a:t>Impact </a:t>
            </a:r>
            <a:r>
              <a:rPr lang="en-US" sz="2400" dirty="0"/>
              <a:t>on all firms in the </a:t>
            </a:r>
            <a:r>
              <a:rPr lang="en-US" sz="2400" dirty="0" smtClean="0"/>
              <a:t>market</a:t>
            </a:r>
          </a:p>
          <a:p>
            <a:pPr lvl="1"/>
            <a:r>
              <a:rPr lang="en-US" sz="2400" dirty="0" smtClean="0"/>
              <a:t>No cancellation effect</a:t>
            </a:r>
            <a:endParaRPr lang="en-US" sz="2400" dirty="0"/>
          </a:p>
          <a:p>
            <a:pPr lvl="1"/>
            <a:r>
              <a:rPr lang="en-US" sz="2400" dirty="0" smtClean="0"/>
              <a:t>Example: </a:t>
            </a:r>
          </a:p>
          <a:p>
            <a:pPr lvl="2"/>
            <a:r>
              <a:rPr lang="en-US" sz="2000" dirty="0" smtClean="0"/>
              <a:t>Government doubles </a:t>
            </a:r>
            <a:r>
              <a:rPr lang="en-US" sz="2000" dirty="0"/>
              <a:t>the corporate </a:t>
            </a:r>
            <a:r>
              <a:rPr lang="en-US" sz="2000" dirty="0" smtClean="0"/>
              <a:t>tax</a:t>
            </a:r>
          </a:p>
          <a:p>
            <a:pPr lvl="2"/>
            <a:r>
              <a:rPr lang="en-US" sz="2000" dirty="0" smtClean="0"/>
              <a:t>All </a:t>
            </a:r>
            <a:r>
              <a:rPr lang="en-US" sz="2000" dirty="0"/>
              <a:t>firms </a:t>
            </a:r>
            <a:r>
              <a:rPr lang="en-US" sz="2000" dirty="0" smtClean="0"/>
              <a:t>worse off</a:t>
            </a:r>
          </a:p>
          <a:p>
            <a:pPr lvl="2"/>
            <a:r>
              <a:rPr lang="en-US" sz="2000" dirty="0" smtClean="0"/>
              <a:t>Holding </a:t>
            </a:r>
            <a:r>
              <a:rPr lang="en-US" sz="2000" dirty="0"/>
              <a:t>many different stocks would not help.</a:t>
            </a:r>
          </a:p>
          <a:p>
            <a:r>
              <a:rPr lang="en-US" sz="2800" dirty="0"/>
              <a:t>Diversification can eliminate my portfolio’s exposure to non-markets risks, but not the exposure to market risk.</a:t>
            </a:r>
          </a:p>
        </p:txBody>
      </p:sp>
      <p:pic>
        <p:nvPicPr>
          <p:cNvPr id="4" name="~PP2444.WAV">
            <a:hlinkClick r:id="" action="ppaction://media"/>
          </p:cNvPr>
          <p:cNvPicPr>
            <a:picLocks noRot="1" noChangeAspect="1"/>
          </p:cNvPicPr>
          <p:nvPr>
            <a:wavAudioFile r:embed="rId1" name="~PP244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1447800" y="4191000"/>
            <a:ext cx="62484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/>
              <a:t>What Happens in Stock Diversification</a:t>
            </a:r>
            <a:r>
              <a:rPr lang="en-US" sz="3800" dirty="0" smtClean="0"/>
              <a:t>?</a:t>
            </a:r>
            <a:r>
              <a:rPr lang="en-US" sz="3800" dirty="0" smtClean="0">
                <a:latin typeface="Arial"/>
                <a:cs typeface="Arial"/>
              </a:rPr>
              <a:t>▪</a:t>
            </a:r>
            <a:endParaRPr lang="en-US" sz="3800" dirty="0"/>
          </a:p>
        </p:txBody>
      </p:sp>
      <p:sp>
        <p:nvSpPr>
          <p:cNvPr id="207876" name="Line 4"/>
          <p:cNvSpPr>
            <a:spLocks noChangeShapeType="1"/>
          </p:cNvSpPr>
          <p:nvPr/>
        </p:nvSpPr>
        <p:spPr bwMode="auto">
          <a:xfrm>
            <a:off x="1447800" y="1828800"/>
            <a:ext cx="0" cy="3429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7" name="Line 5"/>
          <p:cNvSpPr>
            <a:spLocks noChangeShapeType="1"/>
          </p:cNvSpPr>
          <p:nvPr/>
        </p:nvSpPr>
        <p:spPr bwMode="auto">
          <a:xfrm>
            <a:off x="1447800" y="5257800"/>
            <a:ext cx="632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3886200" y="5410200"/>
            <a:ext cx="31242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Number of Stocks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 rot="16200000">
            <a:off x="-692943" y="3207543"/>
            <a:ext cx="31242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Volatility of Portfolio</a:t>
            </a:r>
          </a:p>
        </p:txBody>
      </p:sp>
      <p:sp>
        <p:nvSpPr>
          <p:cNvPr id="207880" name="Line 8"/>
          <p:cNvSpPr>
            <a:spLocks noChangeShapeType="1"/>
          </p:cNvSpPr>
          <p:nvPr/>
        </p:nvSpPr>
        <p:spPr bwMode="auto">
          <a:xfrm>
            <a:off x="1447800" y="4191000"/>
            <a:ext cx="6248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1447800" y="2057400"/>
            <a:ext cx="6248400" cy="2184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64" y="1152"/>
              </a:cxn>
              <a:cxn ang="0">
                <a:pos x="3936" y="1344"/>
              </a:cxn>
            </a:cxnLst>
            <a:rect l="0" t="0" r="r" b="b"/>
            <a:pathLst>
              <a:path w="3936" h="1376">
                <a:moveTo>
                  <a:pt x="0" y="0"/>
                </a:moveTo>
                <a:cubicBezTo>
                  <a:pt x="104" y="464"/>
                  <a:pt x="208" y="928"/>
                  <a:pt x="864" y="1152"/>
                </a:cubicBezTo>
                <a:cubicBezTo>
                  <a:pt x="1520" y="1376"/>
                  <a:pt x="2728" y="1360"/>
                  <a:pt x="3936" y="134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85" name="Text Box 13"/>
          <p:cNvSpPr txBox="1">
            <a:spLocks noChangeArrowheads="1"/>
          </p:cNvSpPr>
          <p:nvPr/>
        </p:nvSpPr>
        <p:spPr bwMode="auto">
          <a:xfrm>
            <a:off x="4038600" y="4572000"/>
            <a:ext cx="14478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Market Risk</a:t>
            </a:r>
          </a:p>
        </p:txBody>
      </p:sp>
      <p:sp>
        <p:nvSpPr>
          <p:cNvPr id="207886" name="Text Box 14"/>
          <p:cNvSpPr txBox="1">
            <a:spLocks noChangeArrowheads="1"/>
          </p:cNvSpPr>
          <p:nvPr/>
        </p:nvSpPr>
        <p:spPr bwMode="auto">
          <a:xfrm>
            <a:off x="3276600" y="2209800"/>
            <a:ext cx="25908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Non-Market Risk</a:t>
            </a:r>
          </a:p>
        </p:txBody>
      </p:sp>
      <p:sp>
        <p:nvSpPr>
          <p:cNvPr id="207892" name="Line 20"/>
          <p:cNvSpPr>
            <a:spLocks noChangeShapeType="1"/>
          </p:cNvSpPr>
          <p:nvPr/>
        </p:nvSpPr>
        <p:spPr bwMode="auto">
          <a:xfrm flipH="1">
            <a:off x="1752600" y="2514600"/>
            <a:ext cx="2209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" name="~PP2298.WAV">
            <a:hlinkClick r:id="" action="ppaction://media"/>
          </p:cNvPr>
          <p:cNvPicPr>
            <a:picLocks noRot="1" noChangeAspect="1"/>
          </p:cNvPicPr>
          <p:nvPr>
            <a:wavAudioFile r:embed="rId2" name="~PP2298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20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7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7888" grpId="0" animBg="1"/>
      <p:bldP spid="207880" grpId="0" animBg="1"/>
      <p:bldP spid="207884" grpId="0" animBg="1"/>
      <p:bldP spid="207885" grpId="0"/>
      <p:bldP spid="207886" grpId="0"/>
      <p:bldP spid="2078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Diversification Example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Five Companies</a:t>
            </a:r>
          </a:p>
          <a:p>
            <a:pPr lvl="1" eaLnBrk="1" hangingPunct="1"/>
            <a:r>
              <a:rPr lang="en-US" smtClean="0"/>
              <a:t>Ford (F)</a:t>
            </a:r>
          </a:p>
          <a:p>
            <a:pPr lvl="1" eaLnBrk="1" hangingPunct="1"/>
            <a:r>
              <a:rPr lang="en-US" smtClean="0"/>
              <a:t>Walt Disney (DIS)</a:t>
            </a:r>
          </a:p>
          <a:p>
            <a:pPr lvl="1" eaLnBrk="1" hangingPunct="1"/>
            <a:r>
              <a:rPr lang="en-US" smtClean="0"/>
              <a:t>IBM</a:t>
            </a:r>
          </a:p>
          <a:p>
            <a:pPr lvl="1" eaLnBrk="1" hangingPunct="1"/>
            <a:r>
              <a:rPr lang="en-US" smtClean="0"/>
              <a:t>Marriott International (MAR)</a:t>
            </a:r>
          </a:p>
          <a:p>
            <a:pPr lvl="1" eaLnBrk="1" hangingPunct="1"/>
            <a:r>
              <a:rPr lang="en-US" smtClean="0"/>
              <a:t>Wal-Mart (WMT)</a:t>
            </a:r>
          </a:p>
        </p:txBody>
      </p:sp>
      <p:pic>
        <p:nvPicPr>
          <p:cNvPr id="4" name="~PP1141.WAV">
            <a:hlinkClick r:id="" action="ppaction://media"/>
          </p:cNvPr>
          <p:cNvPicPr>
            <a:picLocks noRot="1" noChangeAspect="1"/>
          </p:cNvPicPr>
          <p:nvPr>
            <a:wavAudioFile r:embed="rId1" name="~PP114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Diversification Example (cont’d)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Five Equally Weighted Portfolios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</a:t>
            </a:r>
            <a:r>
              <a:rPr lang="en-US" sz="2400" u="sng" dirty="0" smtClean="0"/>
              <a:t>Portfolio	Equal Value in…			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F		Ford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F,D		Ford, Disney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F,D,I, 	Ford, Disney, IBM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F,D,I,M	Ford, Disney, IBM, Marriott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	F,D,I,M,W	Ford, Disney, IBM, Marriott, Wal-Mart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 smtClean="0"/>
          </a:p>
          <a:p>
            <a:r>
              <a:rPr lang="en-US" dirty="0" smtClean="0"/>
              <a:t>Minimum Variance Portfolio (MVP)</a:t>
            </a:r>
          </a:p>
        </p:txBody>
      </p:sp>
      <p:pic>
        <p:nvPicPr>
          <p:cNvPr id="4" name="~PP1979.WAV">
            <a:hlinkClick r:id="" action="ppaction://media"/>
          </p:cNvPr>
          <p:cNvPicPr>
            <a:picLocks noRot="1" noChangeAspect="1"/>
          </p:cNvPicPr>
          <p:nvPr>
            <a:wavAudioFile r:embed="rId1" name="~PP197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Individual Returns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6962134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2958.WAV">
            <a:hlinkClick r:id="" action="ppaction://media"/>
          </p:cNvPr>
          <p:cNvPicPr>
            <a:picLocks noRot="1" noChangeAspect="1"/>
          </p:cNvPicPr>
          <p:nvPr>
            <a:wavAudioFile r:embed="rId1" name="~PP2958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 Portfolio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954.WAV">
            <a:hlinkClick r:id="" action="ppaction://media"/>
          </p:cNvPr>
          <p:cNvPicPr>
            <a:picLocks noRot="1" noChangeAspect="1"/>
          </p:cNvPicPr>
          <p:nvPr>
            <a:wavAudioFile r:embed="rId1" name="~PP954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F,D Portfolio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1239.WAV">
            <a:hlinkClick r:id="" action="ppaction://media"/>
          </p:cNvPr>
          <p:cNvPicPr>
            <a:picLocks noRot="1" noChangeAspect="1"/>
          </p:cNvPicPr>
          <p:nvPr>
            <a:wavAudioFile r:embed="rId1" name="~PP1239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 smtClean="0"/>
              <a:t>Diversification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Standard Deviation and Variance as Risk </a:t>
            </a:r>
            <a:r>
              <a:rPr lang="en-US" dirty="0" smtClean="0"/>
              <a:t>Measures</a:t>
            </a:r>
          </a:p>
          <a:p>
            <a:pPr marL="609600" indent="-609600"/>
            <a:endParaRPr lang="en-US" dirty="0" smtClean="0"/>
          </a:p>
        </p:txBody>
      </p:sp>
      <p:pic>
        <p:nvPicPr>
          <p:cNvPr id="4" name="~PP2557.WAV">
            <a:hlinkClick r:id="" action="ppaction://media"/>
          </p:cNvPr>
          <p:cNvPicPr>
            <a:picLocks noRot="1" noChangeAspect="1"/>
          </p:cNvPicPr>
          <p:nvPr>
            <a:wavAudioFile r:embed="rId1" name="~PP255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F,D,I Portfolio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3649.WAV">
            <a:hlinkClick r:id="" action="ppaction://media"/>
          </p:cNvPr>
          <p:cNvPicPr>
            <a:picLocks noRot="1" noChangeAspect="1"/>
          </p:cNvPicPr>
          <p:nvPr>
            <a:wavAudioFile r:embed="rId1" name="~PP3649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F,D,I,M Portfolio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2071.WAV">
            <a:hlinkClick r:id="" action="ppaction://media"/>
          </p:cNvPr>
          <p:cNvPicPr>
            <a:picLocks noRot="1" noChangeAspect="1"/>
          </p:cNvPicPr>
          <p:nvPr>
            <a:wavAudioFile r:embed="rId1" name="~PP207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F,D,I,M,W Portfolio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1700.WAV">
            <a:hlinkClick r:id="" action="ppaction://media"/>
          </p:cNvPr>
          <p:cNvPicPr>
            <a:picLocks noRot="1" noChangeAspect="1"/>
          </p:cNvPicPr>
          <p:nvPr>
            <a:wavAudioFile r:embed="rId1" name="~PP1700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F,D,I,M,W versus F Portfolio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56510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~PP2722.WAV">
            <a:hlinkClick r:id="" action="ppaction://media"/>
          </p:cNvPr>
          <p:cNvPicPr>
            <a:picLocks noRot="1" noChangeAspect="1"/>
          </p:cNvPicPr>
          <p:nvPr>
            <a:wavAudioFile r:embed="rId1" name="~PP272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MVP versus F Portfolio</a:t>
            </a:r>
          </a:p>
        </p:txBody>
      </p:sp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1600200"/>
            <a:ext cx="834488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552.WAV">
            <a:hlinkClick r:id="" action="ppaction://media"/>
          </p:cNvPr>
          <p:cNvPicPr>
            <a:picLocks noRot="1" noChangeAspect="1"/>
          </p:cNvPicPr>
          <p:nvPr>
            <a:wavAudioFile r:embed="rId1" name="~PP255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Decreasing Risk</a:t>
            </a:r>
          </a:p>
        </p:txBody>
      </p:sp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738" y="1535113"/>
            <a:ext cx="699452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0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410200"/>
            <a:ext cx="720810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137.WAV">
            <a:hlinkClick r:id="" action="ppaction://media"/>
          </p:cNvPr>
          <p:cNvPicPr>
            <a:picLocks noRot="1" noChangeAspect="1"/>
          </p:cNvPicPr>
          <p:nvPr>
            <a:wavAudioFile r:embed="rId1" name="~PP2137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Equally Weighted versus MVP</a:t>
            </a:r>
            <a:endParaRPr lang="en-US" dirty="0"/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428307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124200"/>
            <a:ext cx="428307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761.WAV">
            <a:hlinkClick r:id="" action="ppaction://media"/>
          </p:cNvPr>
          <p:cNvPicPr>
            <a:picLocks noRot="1" noChangeAspect="1"/>
          </p:cNvPicPr>
          <p:nvPr>
            <a:wavAudioFile r:embed="rId1" name="~PP76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Well-Diversified Portfolio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‘Well-diversified</a:t>
            </a:r>
            <a:r>
              <a:rPr lang="en-US" dirty="0"/>
              <a:t>’ portfolio </a:t>
            </a:r>
            <a:endParaRPr lang="en-US" dirty="0" smtClean="0"/>
          </a:p>
          <a:p>
            <a:pPr lvl="1"/>
            <a:r>
              <a:rPr lang="en-US" dirty="0" smtClean="0"/>
              <a:t>Non-market </a:t>
            </a:r>
            <a:r>
              <a:rPr lang="en-US" dirty="0"/>
              <a:t>risks </a:t>
            </a:r>
            <a:r>
              <a:rPr lang="en-US" dirty="0" smtClean="0"/>
              <a:t>eliminated </a:t>
            </a:r>
            <a:r>
              <a:rPr lang="en-US" dirty="0"/>
              <a:t>by </a:t>
            </a:r>
            <a:r>
              <a:rPr lang="en-US" dirty="0" smtClean="0"/>
              <a:t>diversification</a:t>
            </a:r>
          </a:p>
          <a:p>
            <a:pPr lvl="1"/>
            <a:endParaRPr lang="en-US" dirty="0"/>
          </a:p>
          <a:p>
            <a:r>
              <a:rPr lang="en-US" dirty="0" smtClean="0"/>
              <a:t>Assumption: All </a:t>
            </a:r>
            <a:r>
              <a:rPr lang="en-US" dirty="0"/>
              <a:t>investors hold well-diversified portfolios.</a:t>
            </a:r>
          </a:p>
          <a:p>
            <a:pPr lvl="1"/>
            <a:r>
              <a:rPr lang="en-US" dirty="0" smtClean="0"/>
              <a:t>Index funds</a:t>
            </a:r>
          </a:p>
          <a:p>
            <a:pPr lvl="2"/>
            <a:r>
              <a:rPr lang="en-US" dirty="0" smtClean="0"/>
              <a:t>S&amp;P 500</a:t>
            </a:r>
          </a:p>
          <a:p>
            <a:pPr lvl="2"/>
            <a:r>
              <a:rPr lang="en-US" dirty="0" smtClean="0"/>
              <a:t>Russell 2000</a:t>
            </a:r>
          </a:p>
          <a:p>
            <a:pPr lvl="2"/>
            <a:r>
              <a:rPr lang="en-US" dirty="0" smtClean="0"/>
              <a:t>Wilshire 5000</a:t>
            </a:r>
            <a:endParaRPr lang="en-US" dirty="0"/>
          </a:p>
        </p:txBody>
      </p:sp>
      <p:pic>
        <p:nvPicPr>
          <p:cNvPr id="4" name="~PP1518.WAV">
            <a:hlinkClick r:id="" action="ppaction://media"/>
          </p:cNvPr>
          <p:cNvPicPr>
            <a:picLocks noRot="1" noChangeAspect="1"/>
          </p:cNvPicPr>
          <p:nvPr>
            <a:wavAudioFile r:embed="rId1" name="~PP151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If investors hold well-diversified portfolios</a:t>
            </a:r>
            <a:r>
              <a:rPr lang="en-US" sz="2800" dirty="0">
                <a:cs typeface="Arial" charset="0"/>
              </a:rPr>
              <a:t>…</a:t>
            </a:r>
            <a:r>
              <a:rPr lang="en-US" sz="2800" dirty="0"/>
              <a:t> </a:t>
            </a:r>
          </a:p>
          <a:p>
            <a:pPr lvl="1"/>
            <a:r>
              <a:rPr lang="en-US" sz="2400" dirty="0" smtClean="0"/>
              <a:t>Ignore </a:t>
            </a:r>
            <a:r>
              <a:rPr lang="en-US" sz="2400" dirty="0"/>
              <a:t>non-market </a:t>
            </a:r>
            <a:r>
              <a:rPr lang="en-US" sz="2400" dirty="0" smtClean="0"/>
              <a:t>risk</a:t>
            </a:r>
            <a:endParaRPr lang="en-US" sz="2400" dirty="0"/>
          </a:p>
          <a:p>
            <a:pPr lvl="1"/>
            <a:r>
              <a:rPr lang="en-US" sz="2400" dirty="0" smtClean="0"/>
              <a:t>No compensation </a:t>
            </a:r>
            <a:r>
              <a:rPr lang="en-US" sz="2400" dirty="0"/>
              <a:t>for non-market </a:t>
            </a:r>
            <a:r>
              <a:rPr lang="en-US" sz="2400" dirty="0" smtClean="0"/>
              <a:t>risk</a:t>
            </a:r>
            <a:endParaRPr lang="en-US" sz="2400" dirty="0"/>
          </a:p>
          <a:p>
            <a:pPr lvl="1"/>
            <a:r>
              <a:rPr lang="en-US" sz="2400" dirty="0" smtClean="0"/>
              <a:t>Only </a:t>
            </a:r>
            <a:r>
              <a:rPr lang="en-US" sz="2400" dirty="0"/>
              <a:t>concern is market </a:t>
            </a:r>
            <a:r>
              <a:rPr lang="en-US" sz="2400" dirty="0" smtClean="0"/>
              <a:t>risk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Risk Identification.</a:t>
            </a:r>
            <a:endParaRPr lang="en-US" sz="2800" dirty="0"/>
          </a:p>
          <a:p>
            <a:pPr lvl="1"/>
            <a:r>
              <a:rPr lang="en-US" sz="2400" dirty="0"/>
              <a:t>If you hold a well diversified portfolio, then your only exposure is to market risk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dirty="0" smtClean="0"/>
              <a:t>Risk Analysis, Step 1 Revised</a:t>
            </a:r>
            <a:endParaRPr lang="en-US" sz="2400" dirty="0"/>
          </a:p>
        </p:txBody>
      </p:sp>
      <p:pic>
        <p:nvPicPr>
          <p:cNvPr id="4" name="~PP1313.WAV">
            <a:hlinkClick r:id="" action="ppaction://media"/>
          </p:cNvPr>
          <p:cNvPicPr>
            <a:picLocks noRot="1" noChangeAspect="1"/>
          </p:cNvPicPr>
          <p:nvPr>
            <a:wavAudioFile r:embed="rId1" name="~PP131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Analysis: Summary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Exposure: Market Risk </a:t>
            </a:r>
          </a:p>
          <a:p>
            <a:pPr marL="1143000" lvl="1" indent="-742950">
              <a:lnSpc>
                <a:spcPct val="90000"/>
              </a:lnSpc>
            </a:pPr>
            <a:r>
              <a:rPr lang="en-US" dirty="0" smtClean="0"/>
              <a:t>Not Return Volatility/Total Risk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Measure: Standard Deviation???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Price: ???</a:t>
            </a:r>
            <a:endParaRPr lang="en-US" dirty="0"/>
          </a:p>
        </p:txBody>
      </p:sp>
      <p:pic>
        <p:nvPicPr>
          <p:cNvPr id="4" name="~PP1544.WAV">
            <a:hlinkClick r:id="" action="ppaction://media"/>
          </p:cNvPr>
          <p:cNvPicPr>
            <a:picLocks noRot="1" noChangeAspect="1"/>
          </p:cNvPicPr>
          <p:nvPr>
            <a:wavAudioFile r:embed="rId1" name="~PP154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876300" indent="-876300"/>
            <a:r>
              <a:rPr lang="en-US"/>
              <a:t>Diversification</a:t>
            </a:r>
          </a:p>
        </p:txBody>
      </p:sp>
      <p:pic>
        <p:nvPicPr>
          <p:cNvPr id="3" name="~PP75.WAV">
            <a:hlinkClick r:id="" action="ppaction://media"/>
          </p:cNvPr>
          <p:cNvPicPr>
            <a:picLocks noRot="1" noChangeAspect="1"/>
          </p:cNvPicPr>
          <p:nvPr>
            <a:wavAudioFile r:embed="rId1" name="~PP7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Mathematics of Diversification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Diversification Strategy</a:t>
            </a:r>
          </a:p>
          <a:p>
            <a:pPr lvl="1"/>
            <a:r>
              <a:rPr lang="en-US" dirty="0" smtClean="0"/>
              <a:t>Randomly add </a:t>
            </a:r>
            <a:r>
              <a:rPr lang="en-US" dirty="0"/>
              <a:t>more stocks to </a:t>
            </a:r>
            <a:r>
              <a:rPr lang="en-US" dirty="0" smtClean="0"/>
              <a:t>portfolio.</a:t>
            </a:r>
          </a:p>
          <a:p>
            <a:pPr lvl="1"/>
            <a:endParaRPr lang="en-US" dirty="0"/>
          </a:p>
          <a:p>
            <a:r>
              <a:rPr lang="en-US" dirty="0" smtClean="0"/>
              <a:t>Better Method?</a:t>
            </a:r>
          </a:p>
          <a:p>
            <a:pPr lvl="1"/>
            <a:r>
              <a:rPr lang="en-US" dirty="0" smtClean="0"/>
              <a:t>What would </a:t>
            </a:r>
            <a:r>
              <a:rPr lang="en-US" dirty="0"/>
              <a:t>make a stock better at lowering the volatility of our portfolio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Answer: Low Correlation</a:t>
            </a:r>
          </a:p>
        </p:txBody>
      </p:sp>
      <p:pic>
        <p:nvPicPr>
          <p:cNvPr id="4" name="~PP39.WAV">
            <a:hlinkClick r:id="" action="ppaction://media"/>
          </p:cNvPr>
          <p:cNvPicPr>
            <a:picLocks noRot="1" noChangeAspect="1"/>
          </p:cNvPicPr>
          <p:nvPr>
            <a:wavAudioFile r:embed="rId1" name="~PP3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Efficient Diversification</a:t>
            </a:r>
            <a:endParaRPr lang="en-US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Optimal Diversification Strategy </a:t>
            </a:r>
          </a:p>
          <a:p>
            <a:pPr lvl="1"/>
            <a:r>
              <a:rPr lang="en-US" dirty="0" smtClean="0"/>
              <a:t>Max diversification with min stocks</a:t>
            </a:r>
          </a:p>
          <a:p>
            <a:pPr lvl="1"/>
            <a:r>
              <a:rPr lang="en-US" dirty="0" smtClean="0"/>
              <a:t>Add the stock </a:t>
            </a:r>
            <a:r>
              <a:rPr lang="en-US" i="1" dirty="0" smtClean="0"/>
              <a:t>least correlated</a:t>
            </a:r>
            <a:r>
              <a:rPr lang="en-US" dirty="0" smtClean="0"/>
              <a:t> with portfolio.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lower the correlation, the more effective the diversification.</a:t>
            </a:r>
          </a:p>
        </p:txBody>
      </p:sp>
      <p:pic>
        <p:nvPicPr>
          <p:cNvPr id="4" name="~PP1703.WAV">
            <a:hlinkClick r:id="" action="ppaction://media"/>
          </p:cNvPr>
          <p:cNvPicPr>
            <a:picLocks noRot="1" noChangeAspect="1"/>
          </p:cNvPicPr>
          <p:nvPr>
            <a:wavAudioFile r:embed="rId1" name="~PP170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Asset </a:t>
            </a:r>
            <a:r>
              <a:rPr lang="en-US" dirty="0" smtClean="0"/>
              <a:t>Portfolio: Return</a:t>
            </a:r>
            <a:endParaRPr lang="en-US" dirty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 </a:t>
            </a:r>
            <a:r>
              <a:rPr lang="en-US" dirty="0"/>
              <a:t>of a Two Asset Portfolio: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Returns are weighted averages.</a:t>
            </a:r>
            <a:endParaRPr lang="en-US" dirty="0"/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2628900" y="2743200"/>
          <a:ext cx="3606800" cy="736600"/>
        </p:xfrm>
        <a:graphic>
          <a:graphicData uri="http://schemas.openxmlformats.org/presentationml/2006/ole">
            <p:oleObj spid="_x0000_s346114" name="Equation" r:id="rId5" imgW="1257120" imgH="253800" progId="Equation.DSMT4">
              <p:embed/>
            </p:oleObj>
          </a:graphicData>
        </a:graphic>
      </p:graphicFrame>
      <p:pic>
        <p:nvPicPr>
          <p:cNvPr id="6" name="~PP245.WAV">
            <a:hlinkClick r:id="" action="ppaction://media"/>
          </p:cNvPr>
          <p:cNvPicPr>
            <a:picLocks noRot="1" noChangeAspect="1"/>
          </p:cNvPicPr>
          <p:nvPr>
            <a:wavAudioFile r:embed="rId2" name="~PP245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Asset Portfolio: Risk</a:t>
            </a:r>
            <a:endParaRPr lang="en-US" dirty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Variance </a:t>
            </a:r>
            <a:r>
              <a:rPr lang="en-US" dirty="0"/>
              <a:t>of a Two Asset Portfolio: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Variance increases </a:t>
            </a:r>
            <a:r>
              <a:rPr lang="en-US" dirty="0"/>
              <a:t>and </a:t>
            </a:r>
            <a:r>
              <a:rPr lang="en-US" dirty="0" smtClean="0"/>
              <a:t>decreases </a:t>
            </a:r>
            <a:r>
              <a:rPr lang="en-US" dirty="0"/>
              <a:t>with </a:t>
            </a:r>
            <a:r>
              <a:rPr lang="en-US" dirty="0" smtClean="0"/>
              <a:t>correlation.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sz="2400" dirty="0" smtClean="0"/>
              <a:t>Notes:</a:t>
            </a:r>
          </a:p>
          <a:p>
            <a:pPr lvl="1">
              <a:buNone/>
            </a:pPr>
            <a:r>
              <a:rPr lang="en-US" sz="2400" dirty="0" smtClean="0"/>
              <a:t>	Remember </a:t>
            </a:r>
            <a:r>
              <a:rPr lang="en-US" sz="2400" dirty="0"/>
              <a:t>-1 &lt; </a:t>
            </a:r>
            <a:r>
              <a:rPr lang="en-US" sz="2400" dirty="0">
                <a:latin typeface="Symbol" pitchFamily="18" charset="2"/>
              </a:rPr>
              <a:t>r</a:t>
            </a:r>
            <a:r>
              <a:rPr lang="en-US" sz="2400" dirty="0"/>
              <a:t> &lt; </a:t>
            </a:r>
            <a:r>
              <a:rPr lang="en-US" sz="2400" dirty="0" smtClean="0"/>
              <a:t>1</a:t>
            </a:r>
          </a:p>
          <a:p>
            <a:pPr lvl="1">
              <a:buNone/>
            </a:pPr>
            <a:r>
              <a:rPr lang="en-US" sz="2400" dirty="0" smtClean="0"/>
              <a:t>	Be careful not to confuse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990600" y="2438400"/>
          <a:ext cx="6884988" cy="736600"/>
        </p:xfrm>
        <a:graphic>
          <a:graphicData uri="http://schemas.openxmlformats.org/presentationml/2006/ole">
            <p:oleObj spid="_x0000_s503810" name="Equation" r:id="rId5" imgW="2400120" imgH="253800" progId="Equation.DSMT4">
              <p:embed/>
            </p:oleObj>
          </a:graphicData>
        </a:graphic>
      </p:graphicFrame>
      <p:pic>
        <p:nvPicPr>
          <p:cNvPr id="6" name="~PP3852.WAV">
            <a:hlinkClick r:id="" action="ppaction://media"/>
          </p:cNvPr>
          <p:cNvPicPr>
            <a:picLocks noRot="1" noChangeAspect="1"/>
          </p:cNvPicPr>
          <p:nvPr>
            <a:wavAudioFile r:embed="rId2" name="~PP3852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Asset Portfolio: Example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1524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Asset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Return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pitchFamily="18" charset="2"/>
                        </a:rPr>
                        <a:t>s</a:t>
                      </a:r>
                      <a:endParaRPr lang="en-US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Weight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lt1"/>
                          </a:solidFill>
                          <a:latin typeface="Symbol" pitchFamily="18" charset="2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7%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19%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80%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0.8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B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11%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22%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20%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04834" name="Object 2"/>
          <p:cNvGraphicFramePr>
            <a:graphicFrameLocks noChangeAspect="1"/>
          </p:cNvGraphicFramePr>
          <p:nvPr/>
        </p:nvGraphicFramePr>
        <p:xfrm>
          <a:off x="381000" y="3657600"/>
          <a:ext cx="8253412" cy="1587500"/>
        </p:xfrm>
        <a:graphic>
          <a:graphicData uri="http://schemas.openxmlformats.org/presentationml/2006/ole">
            <p:oleObj spid="_x0000_s504834" name="Equation" r:id="rId4" imgW="4609800" imgH="876240" progId="Equation.DSMT4">
              <p:embed/>
            </p:oleObj>
          </a:graphicData>
        </a:graphic>
      </p:graphicFrame>
      <p:graphicFrame>
        <p:nvGraphicFramePr>
          <p:cNvPr id="504835" name="Object 3"/>
          <p:cNvGraphicFramePr>
            <a:graphicFrameLocks noChangeAspect="1"/>
          </p:cNvGraphicFramePr>
          <p:nvPr/>
        </p:nvGraphicFramePr>
        <p:xfrm>
          <a:off x="304800" y="2743200"/>
          <a:ext cx="4454525" cy="914400"/>
        </p:xfrm>
        <a:graphic>
          <a:graphicData uri="http://schemas.openxmlformats.org/presentationml/2006/ole">
            <p:oleObj spid="_x0000_s504835" name="Equation" r:id="rId5" imgW="2501640" imgH="507960" progId="Equation.DSMT4">
              <p:embed/>
            </p:oleObj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5334000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/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</a:rPr>
              <a:t>NOTE: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s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</a:rPr>
              <a:t> &lt;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Symbol" pitchFamily="18" charset="2"/>
              </a:rPr>
              <a:t>s</a:t>
            </a:r>
            <a:r>
              <a:rPr lang="en-US" sz="2400" kern="0" baseline="-25000" dirty="0" err="1" smtClean="0">
                <a:solidFill>
                  <a:sysClr val="windowText" lastClr="000000"/>
                </a:solidFill>
                <a:latin typeface="Century Gothic" pitchFamily="34" charset="0"/>
              </a:rPr>
              <a:t>A</a:t>
            </a:r>
            <a:r>
              <a:rPr lang="en-US" sz="2400" kern="0" baseline="-25000" dirty="0" smtClean="0">
                <a:solidFill>
                  <a:sysClr val="windowText" lastClr="000000"/>
                </a:solidFill>
                <a:latin typeface="Century Gothic" pitchFamily="34" charset="0"/>
              </a:rPr>
              <a:t> 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and 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Symbol" pitchFamily="18" charset="2"/>
              </a:rPr>
              <a:t>s</a:t>
            </a:r>
            <a:r>
              <a:rPr lang="en-US" sz="2400" kern="0" baseline="-25000" dirty="0" smtClean="0">
                <a:solidFill>
                  <a:sysClr val="windowText" lastClr="000000"/>
                </a:solidFill>
                <a:latin typeface="Century Gothic" pitchFamily="34" charset="0"/>
              </a:rPr>
              <a:t>p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 &lt;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Symbol" pitchFamily="18" charset="2"/>
              </a:rPr>
              <a:t>s</a:t>
            </a:r>
            <a:r>
              <a:rPr lang="en-US" sz="2400" kern="0" baseline="-25000" dirty="0" err="1" smtClean="0">
                <a:solidFill>
                  <a:sysClr val="windowText" lastClr="000000"/>
                </a:solidFill>
                <a:latin typeface="Century Gothic" pitchFamily="34" charset="0"/>
              </a:rPr>
              <a:t>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7" name="~PP217.WAV">
            <a:hlinkClick r:id="" action="ppaction://media"/>
          </p:cNvPr>
          <p:cNvPicPr>
            <a:picLocks noRot="1" noChangeAspect="1"/>
          </p:cNvPicPr>
          <p:nvPr>
            <a:wavAudioFile r:embed="rId2" name="~PP217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Asset Portfolio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8458200" cy="4419600"/>
          </a:xfrm>
        </p:spPr>
        <p:txBody>
          <a:bodyPr/>
          <a:lstStyle/>
          <a:p>
            <a:r>
              <a:rPr lang="en-US" sz="2800" dirty="0" smtClean="0"/>
              <a:t>Standard deviation increases </a:t>
            </a:r>
            <a:r>
              <a:rPr lang="en-US" sz="2800" dirty="0"/>
              <a:t>with </a:t>
            </a:r>
            <a:r>
              <a:rPr lang="en-US" sz="2800" dirty="0" smtClean="0"/>
              <a:t>correlation.</a:t>
            </a:r>
          </a:p>
          <a:p>
            <a:pPr lvl="1"/>
            <a:r>
              <a:rPr lang="en-US" sz="2000" dirty="0" err="1" smtClean="0"/>
              <a:t>w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= 50%, </a:t>
            </a:r>
            <a:r>
              <a:rPr lang="en-US" sz="2000" dirty="0" err="1" smtClean="0">
                <a:latin typeface="Symbol" pitchFamily="18" charset="2"/>
              </a:rPr>
              <a:t>s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= 20%; </a:t>
            </a:r>
            <a:r>
              <a:rPr lang="en-US" sz="2000" dirty="0" err="1" smtClean="0"/>
              <a:t>w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= 50%, </a:t>
            </a:r>
            <a:r>
              <a:rPr lang="en-US" sz="2000" dirty="0" err="1" smtClean="0">
                <a:latin typeface="Symbol" pitchFamily="18" charset="2"/>
              </a:rPr>
              <a:t>s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= 20%</a:t>
            </a:r>
          </a:p>
          <a:p>
            <a:endParaRPr lang="en-US" sz="2800" dirty="0"/>
          </a:p>
        </p:txBody>
      </p:sp>
      <p:graphicFrame>
        <p:nvGraphicFramePr>
          <p:cNvPr id="21811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57200" y="2514600"/>
          <a:ext cx="8060510" cy="3479800"/>
        </p:xfrm>
        <a:graphic>
          <a:graphicData uri="http://schemas.openxmlformats.org/presentationml/2006/ole">
            <p:oleObj spid="_x0000_s347138" name="Worksheet" r:id="rId5" imgW="4876710" imgH="2104920" progId="Excel.Sheet.8">
              <p:embed/>
            </p:oleObj>
          </a:graphicData>
        </a:graphic>
      </p:graphicFrame>
      <p:pic>
        <p:nvPicPr>
          <p:cNvPr id="5" name="~PP3458.WAV">
            <a:hlinkClick r:id="" action="ppaction://media"/>
          </p:cNvPr>
          <p:cNvPicPr>
            <a:picLocks noRot="1" noChangeAspect="1"/>
          </p:cNvPicPr>
          <p:nvPr>
            <a:wavAudioFile r:embed="rId2" name="~PP3458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876300" indent="-876300"/>
            <a:r>
              <a:rPr lang="en-US" sz="4200"/>
              <a:t>Standard Deviation and Variance as Risk Measures</a:t>
            </a:r>
          </a:p>
        </p:txBody>
      </p:sp>
      <p:pic>
        <p:nvPicPr>
          <p:cNvPr id="3" name="~PP1513.WAV">
            <a:hlinkClick r:id="" action="ppaction://media"/>
          </p:cNvPr>
          <p:cNvPicPr>
            <a:picLocks noRot="1" noChangeAspect="1"/>
          </p:cNvPicPr>
          <p:nvPr>
            <a:wavAudioFile r:embed="rId1" name="~PP151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Failure of Standard Deviation</a:t>
            </a:r>
            <a:endParaRPr lang="en-US" sz="4000" dirty="0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exposure: </a:t>
            </a:r>
            <a:r>
              <a:rPr lang="en-US" i="1" dirty="0" smtClean="0"/>
              <a:t>Only</a:t>
            </a:r>
            <a:r>
              <a:rPr lang="en-US" dirty="0" smtClean="0"/>
              <a:t> market </a:t>
            </a:r>
            <a:r>
              <a:rPr lang="en-US" dirty="0"/>
              <a:t>risk.</a:t>
            </a:r>
          </a:p>
          <a:p>
            <a:r>
              <a:rPr lang="en-US" dirty="0" smtClean="0"/>
              <a:t>Problem: </a:t>
            </a:r>
            <a:r>
              <a:rPr lang="en-US" i="1" dirty="0"/>
              <a:t>standard deviation and variance do not measure market risk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They measure </a:t>
            </a:r>
            <a:r>
              <a:rPr lang="en-US" i="1" dirty="0"/>
              <a:t>total risk</a:t>
            </a:r>
            <a:r>
              <a:rPr lang="en-US" dirty="0"/>
              <a:t>, i.e., the effects of market risk and non-market risks.</a:t>
            </a:r>
          </a:p>
        </p:txBody>
      </p:sp>
      <p:pic>
        <p:nvPicPr>
          <p:cNvPr id="4" name="~PP698.WAV">
            <a:hlinkClick r:id="" action="ppaction://media"/>
          </p:cNvPr>
          <p:cNvPicPr>
            <a:picLocks noRot="1" noChangeAspect="1"/>
          </p:cNvPicPr>
          <p:nvPr>
            <a:wavAudioFile r:embed="rId1" name="~PP69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Example</a:t>
            </a:r>
            <a:endParaRPr lang="en-US" sz="3800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If </a:t>
            </a:r>
            <a:r>
              <a:rPr lang="en-US" sz="2800" dirty="0"/>
              <a:t>I hold a stock with a standard deviation of 20%, would I get more diversification by adding a stock with a standard deviation of 10% or 30%?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If </a:t>
            </a:r>
            <a:r>
              <a:rPr lang="en-US" sz="2800" dirty="0"/>
              <a:t>I added two stocks each with a standard deviation of 25%, the standard deviation of the portfolio could be anywhere from 25% to 0%</a:t>
            </a:r>
            <a:r>
              <a:rPr lang="en-US" sz="2800" dirty="0">
                <a:cs typeface="Arial" charset="0"/>
              </a:rPr>
              <a:t>–depending on the </a:t>
            </a:r>
            <a:r>
              <a:rPr lang="en-US" sz="2800" dirty="0" smtClean="0">
                <a:cs typeface="Arial" charset="0"/>
              </a:rPr>
              <a:t>correlation.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If </a:t>
            </a:r>
            <a:r>
              <a:rPr lang="en-US" sz="2000" dirty="0" smtClean="0">
                <a:latin typeface="Symbol" pitchFamily="18" charset="2"/>
              </a:rPr>
              <a:t>r</a:t>
            </a:r>
            <a:r>
              <a:rPr lang="en-US" sz="2000" dirty="0" smtClean="0"/>
              <a:t> = 1,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dirty="0" smtClean="0"/>
              <a:t> = 25%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cs typeface="Arial" charset="0"/>
              </a:rPr>
              <a:t>If </a:t>
            </a:r>
            <a:r>
              <a:rPr lang="en-US" sz="2000" dirty="0" smtClean="0">
                <a:latin typeface="Symbol" pitchFamily="18" charset="2"/>
              </a:rPr>
              <a:t>r</a:t>
            </a:r>
            <a:r>
              <a:rPr lang="en-US" sz="2000" dirty="0" smtClean="0"/>
              <a:t> = -1, </a:t>
            </a:r>
            <a:r>
              <a:rPr lang="en-US" sz="2000" dirty="0" smtClean="0">
                <a:latin typeface="Symbol" pitchFamily="18" charset="2"/>
              </a:rPr>
              <a:t>s</a:t>
            </a:r>
            <a:r>
              <a:rPr lang="en-US" sz="2000" dirty="0" smtClean="0"/>
              <a:t> = 0% (with the optimal weights)</a:t>
            </a:r>
            <a:endParaRPr lang="en-US" sz="2000" dirty="0" smtClean="0">
              <a:cs typeface="Arial" charset="0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cs typeface="Arial" charset="0"/>
            </a:endParaRPr>
          </a:p>
        </p:txBody>
      </p:sp>
      <p:pic>
        <p:nvPicPr>
          <p:cNvPr id="4" name="~PP2105.WAV">
            <a:hlinkClick r:id="" action="ppaction://media"/>
          </p:cNvPr>
          <p:cNvPicPr>
            <a:picLocks noRot="1" noChangeAspect="1"/>
          </p:cNvPicPr>
          <p:nvPr>
            <a:wavAudioFile r:embed="rId1" name="~PP210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Standard Deviation and Stock Risk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Standard </a:t>
            </a:r>
            <a:r>
              <a:rPr lang="en-US" sz="3200" dirty="0"/>
              <a:t>deviation </a:t>
            </a:r>
            <a:r>
              <a:rPr lang="en-US" sz="3200" dirty="0" smtClean="0"/>
              <a:t>tells nothing </a:t>
            </a:r>
            <a:r>
              <a:rPr lang="en-US" sz="3200" dirty="0"/>
              <a:t>about</a:t>
            </a:r>
            <a:r>
              <a:rPr lang="en-US" sz="3200" dirty="0">
                <a:cs typeface="Arial" charset="0"/>
              </a:rPr>
              <a:t>…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Stock’s </a:t>
            </a:r>
            <a:r>
              <a:rPr lang="en-US" sz="2400" dirty="0"/>
              <a:t>diversification effect on a portfolio; 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Whether including that stock will increase or decrease the exposure to market risk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3200" dirty="0"/>
              <a:t>Thus, standard deviation (and </a:t>
            </a:r>
            <a:r>
              <a:rPr lang="en-US" sz="3200" dirty="0" smtClean="0"/>
              <a:t>variance)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Not </a:t>
            </a:r>
            <a:r>
              <a:rPr lang="en-US" sz="2400" dirty="0"/>
              <a:t>a correct measure of market risk, and 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Cannot </a:t>
            </a:r>
            <a:r>
              <a:rPr lang="en-US" sz="2400" dirty="0"/>
              <a:t>be used as our measure of risk in the analysis of stocks.</a:t>
            </a:r>
          </a:p>
        </p:txBody>
      </p:sp>
      <p:pic>
        <p:nvPicPr>
          <p:cNvPr id="4" name="~PP3778.WAV">
            <a:hlinkClick r:id="" action="ppaction://media"/>
          </p:cNvPr>
          <p:cNvPicPr>
            <a:picLocks noRot="1" noChangeAspect="1"/>
          </p:cNvPicPr>
          <p:nvPr>
            <a:wavAudioFile r:embed="rId1" name="~PP377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/>
              <a:t>Diversification: An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bounce a rubber </a:t>
            </a:r>
            <a:r>
              <a:rPr lang="en-US" sz="3200" dirty="0"/>
              <a:t>ball and record the </a:t>
            </a:r>
            <a:r>
              <a:rPr lang="en-US" sz="3200" dirty="0" smtClean="0"/>
              <a:t>height of each bounce.</a:t>
            </a:r>
            <a:endParaRPr lang="en-US" sz="3200" dirty="0"/>
          </a:p>
          <a:p>
            <a:pPr lvl="1"/>
            <a:r>
              <a:rPr lang="en-US" dirty="0" smtClean="0"/>
              <a:t>The average bounce height is </a:t>
            </a:r>
            <a:r>
              <a:rPr lang="en-US" dirty="0"/>
              <a:t>very </a:t>
            </a:r>
            <a:r>
              <a:rPr lang="en-US" dirty="0" smtClean="0"/>
              <a:t>volatile</a:t>
            </a:r>
          </a:p>
          <a:p>
            <a:pPr lvl="1"/>
            <a:endParaRPr lang="en-US" dirty="0" smtClean="0"/>
          </a:p>
          <a:p>
            <a:r>
              <a:rPr lang="en-US" sz="3200" dirty="0" smtClean="0"/>
              <a:t>As we add more balls…</a:t>
            </a:r>
            <a:endParaRPr lang="en-US" sz="3200" dirty="0"/>
          </a:p>
          <a:p>
            <a:pPr lvl="1"/>
            <a:r>
              <a:rPr lang="en-US" dirty="0" smtClean="0"/>
              <a:t>Average bounce height less volatile.</a:t>
            </a:r>
            <a:endParaRPr lang="en-US" dirty="0"/>
          </a:p>
          <a:p>
            <a:pPr lvl="1"/>
            <a:r>
              <a:rPr lang="en-US" dirty="0" smtClean="0"/>
              <a:t>Greater heights ‘</a:t>
            </a:r>
            <a:r>
              <a:rPr lang="en-US" dirty="0"/>
              <a:t>cancels’ </a:t>
            </a:r>
            <a:r>
              <a:rPr lang="en-US" dirty="0" smtClean="0"/>
              <a:t>smaller heights</a:t>
            </a:r>
            <a:endParaRPr lang="en-US" dirty="0"/>
          </a:p>
        </p:txBody>
      </p:sp>
      <p:pic>
        <p:nvPicPr>
          <p:cNvPr id="4" name="~PP2497.WAV">
            <a:hlinkClick r:id="" action="ppaction://media"/>
          </p:cNvPr>
          <p:cNvPicPr>
            <a:picLocks noRot="1" noChangeAspect="1"/>
          </p:cNvPicPr>
          <p:nvPr>
            <a:wavAudioFile r:embed="rId1" name="~PP249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Analysis: Recap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Exposure: Market Risk </a:t>
            </a:r>
          </a:p>
          <a:p>
            <a:pPr marL="1143000" lvl="1" indent="-742950">
              <a:lnSpc>
                <a:spcPct val="90000"/>
              </a:lnSpc>
            </a:pPr>
            <a:r>
              <a:rPr lang="en-US" dirty="0" smtClean="0"/>
              <a:t>Not Return Volatility/Total Risk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Measure: ???</a:t>
            </a:r>
          </a:p>
          <a:p>
            <a:pPr marL="1143000" lvl="1" indent="-742950">
              <a:lnSpc>
                <a:spcPct val="90000"/>
              </a:lnSpc>
            </a:pPr>
            <a:r>
              <a:rPr lang="en-US" dirty="0" smtClean="0"/>
              <a:t>Not Standard Deviation/Variance</a:t>
            </a: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endParaRPr lang="en-US" dirty="0" smtClean="0"/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</a:pPr>
            <a:r>
              <a:rPr lang="en-US" dirty="0" smtClean="0"/>
              <a:t>Risk Price: ???</a:t>
            </a:r>
            <a:endParaRPr lang="en-US" dirty="0"/>
          </a:p>
        </p:txBody>
      </p:sp>
      <p:pic>
        <p:nvPicPr>
          <p:cNvPr id="4" name="~PP2028.WAV">
            <a:hlinkClick r:id="" action="ppaction://media"/>
          </p:cNvPr>
          <p:cNvPicPr>
            <a:picLocks noRot="1" noChangeAspect="1"/>
          </p:cNvPicPr>
          <p:nvPr>
            <a:wavAudioFile r:embed="rId1" name="~PP202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Bounce</a:t>
            </a:r>
            <a:endParaRPr lang="en-US" dirty="0"/>
          </a:p>
        </p:txBody>
      </p:sp>
      <p:pic>
        <p:nvPicPr>
          <p:cNvPr id="4956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" y="1600200"/>
            <a:ext cx="759550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074.WAV">
            <a:hlinkClick r:id="" action="ppaction://media"/>
          </p:cNvPr>
          <p:cNvPicPr>
            <a:picLocks noRot="1" noChangeAspect="1"/>
          </p:cNvPicPr>
          <p:nvPr>
            <a:wavAudioFile r:embed="rId1" name="~PP107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Bounce</a:t>
            </a:r>
            <a:endParaRPr lang="en-US" dirty="0"/>
          </a:p>
        </p:txBody>
      </p:sp>
      <p:pic>
        <p:nvPicPr>
          <p:cNvPr id="498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" y="1600200"/>
            <a:ext cx="759550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Bounce</a:t>
            </a:r>
            <a:endParaRPr lang="en-US" dirty="0"/>
          </a:p>
        </p:txBody>
      </p:sp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" y="1600200"/>
            <a:ext cx="758500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3938.WAV">
            <a:hlinkClick r:id="" action="ppaction://media"/>
          </p:cNvPr>
          <p:cNvPicPr>
            <a:picLocks noRot="1" noChangeAspect="1"/>
          </p:cNvPicPr>
          <p:nvPr>
            <a:wavAudioFile r:embed="rId1" name="~PP393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Bounce</a:t>
            </a:r>
            <a:endParaRPr lang="en-US" dirty="0"/>
          </a:p>
        </p:txBody>
      </p: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" y="1600200"/>
            <a:ext cx="758500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110.WAV">
            <a:hlinkClick r:id="" action="ppaction://media"/>
          </p:cNvPr>
          <p:cNvPicPr>
            <a:picLocks noRot="1" noChangeAspect="1"/>
          </p:cNvPicPr>
          <p:nvPr>
            <a:wavAudioFile r:embed="rId1" name="~PP1110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Bouncing Ball Standard Deviation</a:t>
            </a:r>
            <a:endParaRPr lang="en-US" dirty="0"/>
          </a:p>
        </p:txBody>
      </p:sp>
      <p:pic>
        <p:nvPicPr>
          <p:cNvPr id="501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" y="1600200"/>
            <a:ext cx="759550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523.WAV">
            <a:hlinkClick r:id="" action="ppaction://media"/>
          </p:cNvPr>
          <p:cNvPicPr>
            <a:picLocks noRot="1" noChangeAspect="1"/>
          </p:cNvPicPr>
          <p:nvPr>
            <a:wavAudioFile r:embed="rId1" name="~PP252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4.6|22.3|15.2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1576</TotalTime>
  <Words>863</Words>
  <Application>Microsoft Office PowerPoint</Application>
  <PresentationFormat>On-screen Show (4:3)</PresentationFormat>
  <Paragraphs>198</Paragraphs>
  <Slides>40</Slides>
  <Notes>30</Notes>
  <HiddenSlides>0</HiddenSlides>
  <MMClips>40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Contemporary blue</vt:lpstr>
      <vt:lpstr>Equation</vt:lpstr>
      <vt:lpstr>Worksheet</vt:lpstr>
      <vt:lpstr>FIN 365 Business Finance</vt:lpstr>
      <vt:lpstr>Topics</vt:lpstr>
      <vt:lpstr>Diversification</vt:lpstr>
      <vt:lpstr>Diversification: An Example</vt:lpstr>
      <vt:lpstr>Average Bounce</vt:lpstr>
      <vt:lpstr>Average Bounce</vt:lpstr>
      <vt:lpstr>Average Bounce</vt:lpstr>
      <vt:lpstr>Average Bounce</vt:lpstr>
      <vt:lpstr>Bouncing Ball Standard Deviation</vt:lpstr>
      <vt:lpstr>Diversification: An Analogy</vt:lpstr>
      <vt:lpstr>Diversification: The Dis-Analogy</vt:lpstr>
      <vt:lpstr>What Different about Stocks?</vt:lpstr>
      <vt:lpstr>Diversification and Market Risk</vt:lpstr>
      <vt:lpstr>What Happens in Stock Diversification?▪</vt:lpstr>
      <vt:lpstr>Diversification Example</vt:lpstr>
      <vt:lpstr>Diversification Example (cont’d)</vt:lpstr>
      <vt:lpstr>Individual Returns</vt:lpstr>
      <vt:lpstr>F Portfolio</vt:lpstr>
      <vt:lpstr>F,D Portfolio</vt:lpstr>
      <vt:lpstr>F,D,I Portfolio</vt:lpstr>
      <vt:lpstr>F,D,I,M Portfolio</vt:lpstr>
      <vt:lpstr>F,D,I,M,W Portfolio</vt:lpstr>
      <vt:lpstr>F,D,I,M,W versus F Portfolio</vt:lpstr>
      <vt:lpstr>MVP versus F Portfolio</vt:lpstr>
      <vt:lpstr>Decreasing Risk</vt:lpstr>
      <vt:lpstr>Equally Weighted versus MVP</vt:lpstr>
      <vt:lpstr>A Well-Diversified Portfolio</vt:lpstr>
      <vt:lpstr>Implications</vt:lpstr>
      <vt:lpstr>Risk Analysis: Summary</vt:lpstr>
      <vt:lpstr>Mathematics of Diversification</vt:lpstr>
      <vt:lpstr>Efficient Diversification</vt:lpstr>
      <vt:lpstr>Two Asset Portfolio: Return</vt:lpstr>
      <vt:lpstr>Two Asset Portfolio: Risk</vt:lpstr>
      <vt:lpstr>Two Asset Portfolio: Example</vt:lpstr>
      <vt:lpstr>The Two Asset Portfolio</vt:lpstr>
      <vt:lpstr>Standard Deviation and Variance as Risk Measures</vt:lpstr>
      <vt:lpstr>Failure of Standard Deviation</vt:lpstr>
      <vt:lpstr>Example</vt:lpstr>
      <vt:lpstr>Standard Deviation and Stock Risk</vt:lpstr>
      <vt:lpstr>Risk Analysis: Recap</vt:lpstr>
    </vt:vector>
  </TitlesOfParts>
  <Company>American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232</cp:revision>
  <dcterms:created xsi:type="dcterms:W3CDTF">2009-08-24T02:07:34Z</dcterms:created>
  <dcterms:modified xsi:type="dcterms:W3CDTF">2010-07-20T00:02:54Z</dcterms:modified>
</cp:coreProperties>
</file>