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30"/>
  </p:notesMasterIdLst>
  <p:sldIdLst>
    <p:sldId id="256" r:id="rId2"/>
    <p:sldId id="278" r:id="rId3"/>
    <p:sldId id="279" r:id="rId4"/>
    <p:sldId id="280" r:id="rId5"/>
    <p:sldId id="281" r:id="rId6"/>
    <p:sldId id="283" r:id="rId7"/>
    <p:sldId id="284" r:id="rId8"/>
    <p:sldId id="285" r:id="rId9"/>
    <p:sldId id="286" r:id="rId10"/>
    <p:sldId id="287" r:id="rId11"/>
    <p:sldId id="288" r:id="rId12"/>
    <p:sldId id="289" r:id="rId13"/>
    <p:sldId id="290" r:id="rId14"/>
    <p:sldId id="291" r:id="rId15"/>
    <p:sldId id="292" r:id="rId16"/>
    <p:sldId id="293" r:id="rId17"/>
    <p:sldId id="363" r:id="rId18"/>
    <p:sldId id="364" r:id="rId19"/>
    <p:sldId id="367" r:id="rId20"/>
    <p:sldId id="368" r:id="rId21"/>
    <p:sldId id="371" r:id="rId22"/>
    <p:sldId id="372" r:id="rId23"/>
    <p:sldId id="294" r:id="rId24"/>
    <p:sldId id="295" r:id="rId25"/>
    <p:sldId id="296" r:id="rId26"/>
    <p:sldId id="369" r:id="rId27"/>
    <p:sldId id="297" r:id="rId28"/>
    <p:sldId id="370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197" autoAdjust="0"/>
    <p:restoredTop sz="94660"/>
  </p:normalViewPr>
  <p:slideViewPr>
    <p:cSldViewPr>
      <p:cViewPr>
        <p:scale>
          <a:sx n="98" d="100"/>
          <a:sy n="98" d="100"/>
        </p:scale>
        <p:origin x="-486" y="-2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Larry\Documents\Web%20Pages\AUWeb\FIN365\FIN365-Slides\Normal%20Distribution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/>
              <a:t>Return Distribution</a:t>
            </a:r>
          </a:p>
          <a:p>
            <a:pPr>
              <a:defRPr/>
            </a:pPr>
            <a:r>
              <a:rPr lang="en-US" sz="1400"/>
              <a:t>Normal, </a:t>
            </a:r>
            <a:r>
              <a:rPr lang="en-US" sz="1400">
                <a:latin typeface="Symbol" pitchFamily="18" charset="2"/>
              </a:rPr>
              <a:t>m</a:t>
            </a:r>
            <a:r>
              <a:rPr lang="en-US" sz="1400"/>
              <a:t> = 10%, </a:t>
            </a:r>
            <a:r>
              <a:rPr lang="en-US" sz="1400" b="1" i="0" u="none" strike="noStrike" kern="1200" baseline="0">
                <a:solidFill>
                  <a:sysClr val="windowText" lastClr="000000"/>
                </a:solidFill>
                <a:latin typeface="Symbol" pitchFamily="18" charset="2"/>
                <a:ea typeface="+mn-ea"/>
                <a:cs typeface="+mn-cs"/>
              </a:rPr>
              <a:t>s</a:t>
            </a:r>
            <a:r>
              <a:rPr lang="en-US" sz="1400"/>
              <a:t> = 25%</a:t>
            </a:r>
          </a:p>
        </c:rich>
      </c:tx>
      <c:layout/>
    </c:title>
    <c:plotArea>
      <c:layout>
        <c:manualLayout>
          <c:layoutTarget val="inner"/>
          <c:xMode val="edge"/>
          <c:yMode val="edge"/>
          <c:x val="0.11324071560020521"/>
          <c:y val="0.2178750656167979"/>
          <c:w val="0.80322170935529613"/>
          <c:h val="0.5899860892388451"/>
        </c:manualLayout>
      </c:layout>
      <c:barChart>
        <c:barDir val="col"/>
        <c:grouping val="clustered"/>
        <c:ser>
          <c:idx val="0"/>
          <c:order val="0"/>
          <c:tx>
            <c:v>Frequency</c:v>
          </c:tx>
          <c:cat>
            <c:strRef>
              <c:f>Sheet1!$E$9:$E$109</c:f>
              <c:strCache>
                <c:ptCount val="101"/>
                <c:pt idx="0">
                  <c:v>-84%</c:v>
                </c:pt>
                <c:pt idx="1">
                  <c:v>-82%</c:v>
                </c:pt>
                <c:pt idx="2">
                  <c:v>-80%</c:v>
                </c:pt>
                <c:pt idx="3">
                  <c:v>-78%</c:v>
                </c:pt>
                <c:pt idx="4">
                  <c:v>-76%</c:v>
                </c:pt>
                <c:pt idx="5">
                  <c:v>-75%</c:v>
                </c:pt>
                <c:pt idx="6">
                  <c:v>-73%</c:v>
                </c:pt>
                <c:pt idx="7">
                  <c:v>-71%</c:v>
                </c:pt>
                <c:pt idx="8">
                  <c:v>-69%</c:v>
                </c:pt>
                <c:pt idx="9">
                  <c:v>-68%</c:v>
                </c:pt>
                <c:pt idx="10">
                  <c:v>-66%</c:v>
                </c:pt>
                <c:pt idx="11">
                  <c:v>-64%</c:v>
                </c:pt>
                <c:pt idx="12">
                  <c:v>-62%</c:v>
                </c:pt>
                <c:pt idx="13">
                  <c:v>-60%</c:v>
                </c:pt>
                <c:pt idx="14">
                  <c:v>-59%</c:v>
                </c:pt>
                <c:pt idx="15">
                  <c:v>-57%</c:v>
                </c:pt>
                <c:pt idx="16">
                  <c:v>-55%</c:v>
                </c:pt>
                <c:pt idx="17">
                  <c:v>-53%</c:v>
                </c:pt>
                <c:pt idx="18">
                  <c:v>-52%</c:v>
                </c:pt>
                <c:pt idx="19">
                  <c:v>-50%</c:v>
                </c:pt>
                <c:pt idx="20">
                  <c:v>-48%</c:v>
                </c:pt>
                <c:pt idx="21">
                  <c:v>-46%</c:v>
                </c:pt>
                <c:pt idx="22">
                  <c:v>-45%</c:v>
                </c:pt>
                <c:pt idx="23">
                  <c:v>-43%</c:v>
                </c:pt>
                <c:pt idx="24">
                  <c:v>-41%</c:v>
                </c:pt>
                <c:pt idx="25">
                  <c:v>-39%</c:v>
                </c:pt>
                <c:pt idx="26">
                  <c:v>-37%</c:v>
                </c:pt>
                <c:pt idx="27">
                  <c:v>-36%</c:v>
                </c:pt>
                <c:pt idx="28">
                  <c:v>-34%</c:v>
                </c:pt>
                <c:pt idx="29">
                  <c:v>-32%</c:v>
                </c:pt>
                <c:pt idx="30">
                  <c:v>-30%</c:v>
                </c:pt>
                <c:pt idx="31">
                  <c:v>-29%</c:v>
                </c:pt>
                <c:pt idx="32">
                  <c:v>-27%</c:v>
                </c:pt>
                <c:pt idx="33">
                  <c:v>-25%</c:v>
                </c:pt>
                <c:pt idx="34">
                  <c:v>-23%</c:v>
                </c:pt>
                <c:pt idx="35">
                  <c:v>-21%</c:v>
                </c:pt>
                <c:pt idx="36">
                  <c:v>-20%</c:v>
                </c:pt>
                <c:pt idx="37">
                  <c:v>-18%</c:v>
                </c:pt>
                <c:pt idx="38">
                  <c:v>-16%</c:v>
                </c:pt>
                <c:pt idx="39">
                  <c:v>-14%</c:v>
                </c:pt>
                <c:pt idx="40">
                  <c:v>-13%</c:v>
                </c:pt>
                <c:pt idx="41">
                  <c:v>-11%</c:v>
                </c:pt>
                <c:pt idx="42">
                  <c:v>-9%</c:v>
                </c:pt>
                <c:pt idx="43">
                  <c:v>-7%</c:v>
                </c:pt>
                <c:pt idx="44">
                  <c:v>-5%</c:v>
                </c:pt>
                <c:pt idx="45">
                  <c:v>-4%</c:v>
                </c:pt>
                <c:pt idx="46">
                  <c:v>-2%</c:v>
                </c:pt>
                <c:pt idx="47">
                  <c:v>0%</c:v>
                </c:pt>
                <c:pt idx="48">
                  <c:v>2%</c:v>
                </c:pt>
                <c:pt idx="49">
                  <c:v>3%</c:v>
                </c:pt>
                <c:pt idx="50">
                  <c:v>5%</c:v>
                </c:pt>
                <c:pt idx="51">
                  <c:v>7%</c:v>
                </c:pt>
                <c:pt idx="52">
                  <c:v>9%</c:v>
                </c:pt>
                <c:pt idx="53">
                  <c:v>10%</c:v>
                </c:pt>
                <c:pt idx="54">
                  <c:v>12%</c:v>
                </c:pt>
                <c:pt idx="55">
                  <c:v>14%</c:v>
                </c:pt>
                <c:pt idx="56">
                  <c:v>16%</c:v>
                </c:pt>
                <c:pt idx="57">
                  <c:v>18%</c:v>
                </c:pt>
                <c:pt idx="58">
                  <c:v>19%</c:v>
                </c:pt>
                <c:pt idx="59">
                  <c:v>21%</c:v>
                </c:pt>
                <c:pt idx="60">
                  <c:v>23%</c:v>
                </c:pt>
                <c:pt idx="61">
                  <c:v>25%</c:v>
                </c:pt>
                <c:pt idx="62">
                  <c:v>26%</c:v>
                </c:pt>
                <c:pt idx="63">
                  <c:v>28%</c:v>
                </c:pt>
                <c:pt idx="64">
                  <c:v>30%</c:v>
                </c:pt>
                <c:pt idx="65">
                  <c:v>32%</c:v>
                </c:pt>
                <c:pt idx="66">
                  <c:v>34%</c:v>
                </c:pt>
                <c:pt idx="67">
                  <c:v>35%</c:v>
                </c:pt>
                <c:pt idx="68">
                  <c:v>37%</c:v>
                </c:pt>
                <c:pt idx="69">
                  <c:v>39%</c:v>
                </c:pt>
                <c:pt idx="70">
                  <c:v>41%</c:v>
                </c:pt>
                <c:pt idx="71">
                  <c:v>42%</c:v>
                </c:pt>
                <c:pt idx="72">
                  <c:v>44%</c:v>
                </c:pt>
                <c:pt idx="73">
                  <c:v>46%</c:v>
                </c:pt>
                <c:pt idx="74">
                  <c:v>48%</c:v>
                </c:pt>
                <c:pt idx="75">
                  <c:v>50%</c:v>
                </c:pt>
                <c:pt idx="76">
                  <c:v>51%</c:v>
                </c:pt>
                <c:pt idx="77">
                  <c:v>53%</c:v>
                </c:pt>
                <c:pt idx="78">
                  <c:v>55%</c:v>
                </c:pt>
                <c:pt idx="79">
                  <c:v>57%</c:v>
                </c:pt>
                <c:pt idx="80">
                  <c:v>58%</c:v>
                </c:pt>
                <c:pt idx="81">
                  <c:v>60%</c:v>
                </c:pt>
                <c:pt idx="82">
                  <c:v>62%</c:v>
                </c:pt>
                <c:pt idx="83">
                  <c:v>64%</c:v>
                </c:pt>
                <c:pt idx="84">
                  <c:v>65%</c:v>
                </c:pt>
                <c:pt idx="85">
                  <c:v>67%</c:v>
                </c:pt>
                <c:pt idx="86">
                  <c:v>69%</c:v>
                </c:pt>
                <c:pt idx="87">
                  <c:v>71%</c:v>
                </c:pt>
                <c:pt idx="88">
                  <c:v>73%</c:v>
                </c:pt>
                <c:pt idx="89">
                  <c:v>74%</c:v>
                </c:pt>
                <c:pt idx="90">
                  <c:v>76%</c:v>
                </c:pt>
                <c:pt idx="91">
                  <c:v>78%</c:v>
                </c:pt>
                <c:pt idx="92">
                  <c:v>80%</c:v>
                </c:pt>
                <c:pt idx="93">
                  <c:v>81%</c:v>
                </c:pt>
                <c:pt idx="94">
                  <c:v>83%</c:v>
                </c:pt>
                <c:pt idx="95">
                  <c:v>85%</c:v>
                </c:pt>
                <c:pt idx="96">
                  <c:v>87%</c:v>
                </c:pt>
                <c:pt idx="97">
                  <c:v>89%</c:v>
                </c:pt>
                <c:pt idx="98">
                  <c:v>90%</c:v>
                </c:pt>
                <c:pt idx="99">
                  <c:v>92%</c:v>
                </c:pt>
                <c:pt idx="100">
                  <c:v>More</c:v>
                </c:pt>
              </c:strCache>
            </c:strRef>
          </c:cat>
          <c:val>
            <c:numRef>
              <c:f>Sheet1!$F$9:$F$109</c:f>
              <c:numCache>
                <c:formatCode>General</c:formatCode>
                <c:ptCount val="101"/>
                <c:pt idx="0">
                  <c:v>2</c:v>
                </c:pt>
                <c:pt idx="1">
                  <c:v>0</c:v>
                </c:pt>
                <c:pt idx="2">
                  <c:v>1</c:v>
                </c:pt>
                <c:pt idx="3">
                  <c:v>0</c:v>
                </c:pt>
                <c:pt idx="4">
                  <c:v>0</c:v>
                </c:pt>
                <c:pt idx="5">
                  <c:v>3</c:v>
                </c:pt>
                <c:pt idx="6">
                  <c:v>1</c:v>
                </c:pt>
                <c:pt idx="7">
                  <c:v>1</c:v>
                </c:pt>
                <c:pt idx="8">
                  <c:v>2</c:v>
                </c:pt>
                <c:pt idx="9">
                  <c:v>2</c:v>
                </c:pt>
                <c:pt idx="10">
                  <c:v>1</c:v>
                </c:pt>
                <c:pt idx="11">
                  <c:v>2</c:v>
                </c:pt>
                <c:pt idx="12">
                  <c:v>1</c:v>
                </c:pt>
                <c:pt idx="13">
                  <c:v>3</c:v>
                </c:pt>
                <c:pt idx="14">
                  <c:v>11</c:v>
                </c:pt>
                <c:pt idx="15">
                  <c:v>5</c:v>
                </c:pt>
                <c:pt idx="16">
                  <c:v>6</c:v>
                </c:pt>
                <c:pt idx="17">
                  <c:v>10</c:v>
                </c:pt>
                <c:pt idx="18">
                  <c:v>14</c:v>
                </c:pt>
                <c:pt idx="19">
                  <c:v>12</c:v>
                </c:pt>
                <c:pt idx="20">
                  <c:v>18</c:v>
                </c:pt>
                <c:pt idx="21">
                  <c:v>17</c:v>
                </c:pt>
                <c:pt idx="22">
                  <c:v>24</c:v>
                </c:pt>
                <c:pt idx="23">
                  <c:v>29</c:v>
                </c:pt>
                <c:pt idx="24">
                  <c:v>34</c:v>
                </c:pt>
                <c:pt idx="25">
                  <c:v>34</c:v>
                </c:pt>
                <c:pt idx="26">
                  <c:v>47</c:v>
                </c:pt>
                <c:pt idx="27">
                  <c:v>57</c:v>
                </c:pt>
                <c:pt idx="28">
                  <c:v>57</c:v>
                </c:pt>
                <c:pt idx="29">
                  <c:v>78</c:v>
                </c:pt>
                <c:pt idx="30">
                  <c:v>81</c:v>
                </c:pt>
                <c:pt idx="31">
                  <c:v>85</c:v>
                </c:pt>
                <c:pt idx="32">
                  <c:v>96</c:v>
                </c:pt>
                <c:pt idx="33">
                  <c:v>117</c:v>
                </c:pt>
                <c:pt idx="34">
                  <c:v>98</c:v>
                </c:pt>
                <c:pt idx="35">
                  <c:v>130</c:v>
                </c:pt>
                <c:pt idx="36">
                  <c:v>123</c:v>
                </c:pt>
                <c:pt idx="37">
                  <c:v>143</c:v>
                </c:pt>
                <c:pt idx="38">
                  <c:v>158</c:v>
                </c:pt>
                <c:pt idx="39">
                  <c:v>179</c:v>
                </c:pt>
                <c:pt idx="40">
                  <c:v>180</c:v>
                </c:pt>
                <c:pt idx="41">
                  <c:v>183</c:v>
                </c:pt>
                <c:pt idx="42">
                  <c:v>199</c:v>
                </c:pt>
                <c:pt idx="43">
                  <c:v>200</c:v>
                </c:pt>
                <c:pt idx="44">
                  <c:v>235</c:v>
                </c:pt>
                <c:pt idx="45">
                  <c:v>234</c:v>
                </c:pt>
                <c:pt idx="46">
                  <c:v>225</c:v>
                </c:pt>
                <c:pt idx="47">
                  <c:v>262</c:v>
                </c:pt>
                <c:pt idx="48">
                  <c:v>284</c:v>
                </c:pt>
                <c:pt idx="49">
                  <c:v>283</c:v>
                </c:pt>
                <c:pt idx="50">
                  <c:v>304</c:v>
                </c:pt>
                <c:pt idx="51">
                  <c:v>273</c:v>
                </c:pt>
                <c:pt idx="52">
                  <c:v>282</c:v>
                </c:pt>
                <c:pt idx="53">
                  <c:v>277</c:v>
                </c:pt>
                <c:pt idx="54">
                  <c:v>278</c:v>
                </c:pt>
                <c:pt idx="55">
                  <c:v>259</c:v>
                </c:pt>
                <c:pt idx="56">
                  <c:v>253</c:v>
                </c:pt>
                <c:pt idx="57">
                  <c:v>276</c:v>
                </c:pt>
                <c:pt idx="58">
                  <c:v>279</c:v>
                </c:pt>
                <c:pt idx="59">
                  <c:v>261</c:v>
                </c:pt>
                <c:pt idx="60">
                  <c:v>235</c:v>
                </c:pt>
                <c:pt idx="61">
                  <c:v>248</c:v>
                </c:pt>
                <c:pt idx="62">
                  <c:v>257</c:v>
                </c:pt>
                <c:pt idx="63">
                  <c:v>233</c:v>
                </c:pt>
                <c:pt idx="64">
                  <c:v>214</c:v>
                </c:pt>
                <c:pt idx="65">
                  <c:v>212</c:v>
                </c:pt>
                <c:pt idx="66">
                  <c:v>204</c:v>
                </c:pt>
                <c:pt idx="67">
                  <c:v>169</c:v>
                </c:pt>
                <c:pt idx="68">
                  <c:v>167</c:v>
                </c:pt>
                <c:pt idx="69">
                  <c:v>146</c:v>
                </c:pt>
                <c:pt idx="70">
                  <c:v>128</c:v>
                </c:pt>
                <c:pt idx="71">
                  <c:v>114</c:v>
                </c:pt>
                <c:pt idx="72">
                  <c:v>132</c:v>
                </c:pt>
                <c:pt idx="73">
                  <c:v>108</c:v>
                </c:pt>
                <c:pt idx="74">
                  <c:v>85</c:v>
                </c:pt>
                <c:pt idx="75">
                  <c:v>82</c:v>
                </c:pt>
                <c:pt idx="76">
                  <c:v>81</c:v>
                </c:pt>
                <c:pt idx="77">
                  <c:v>67</c:v>
                </c:pt>
                <c:pt idx="78">
                  <c:v>55</c:v>
                </c:pt>
                <c:pt idx="79">
                  <c:v>61</c:v>
                </c:pt>
                <c:pt idx="80">
                  <c:v>48</c:v>
                </c:pt>
                <c:pt idx="81">
                  <c:v>29</c:v>
                </c:pt>
                <c:pt idx="82">
                  <c:v>29</c:v>
                </c:pt>
                <c:pt idx="83">
                  <c:v>17</c:v>
                </c:pt>
                <c:pt idx="84">
                  <c:v>26</c:v>
                </c:pt>
                <c:pt idx="85">
                  <c:v>20</c:v>
                </c:pt>
                <c:pt idx="86">
                  <c:v>21</c:v>
                </c:pt>
                <c:pt idx="87">
                  <c:v>15</c:v>
                </c:pt>
                <c:pt idx="88">
                  <c:v>14</c:v>
                </c:pt>
                <c:pt idx="89">
                  <c:v>11</c:v>
                </c:pt>
                <c:pt idx="90">
                  <c:v>17</c:v>
                </c:pt>
                <c:pt idx="91">
                  <c:v>13</c:v>
                </c:pt>
                <c:pt idx="92">
                  <c:v>5</c:v>
                </c:pt>
                <c:pt idx="93">
                  <c:v>5</c:v>
                </c:pt>
                <c:pt idx="94">
                  <c:v>5</c:v>
                </c:pt>
                <c:pt idx="95">
                  <c:v>2</c:v>
                </c:pt>
                <c:pt idx="96">
                  <c:v>5</c:v>
                </c:pt>
                <c:pt idx="97">
                  <c:v>1</c:v>
                </c:pt>
                <c:pt idx="98">
                  <c:v>0</c:v>
                </c:pt>
                <c:pt idx="99">
                  <c:v>7</c:v>
                </c:pt>
                <c:pt idx="100">
                  <c:v>3</c:v>
                </c:pt>
              </c:numCache>
            </c:numRef>
          </c:val>
        </c:ser>
        <c:gapWidth val="0"/>
        <c:axId val="101212544"/>
        <c:axId val="101214464"/>
      </c:barChart>
      <c:lineChart>
        <c:grouping val="standard"/>
        <c:ser>
          <c:idx val="1"/>
          <c:order val="1"/>
          <c:tx>
            <c:v>Cumulative %</c:v>
          </c:tx>
          <c:marker>
            <c:symbol val="none"/>
          </c:marker>
          <c:cat>
            <c:strRef>
              <c:f>Sheet1!$E$9:$E$109</c:f>
              <c:strCache>
                <c:ptCount val="101"/>
                <c:pt idx="0">
                  <c:v>-84%</c:v>
                </c:pt>
                <c:pt idx="1">
                  <c:v>-82%</c:v>
                </c:pt>
                <c:pt idx="2">
                  <c:v>-80%</c:v>
                </c:pt>
                <c:pt idx="3">
                  <c:v>-78%</c:v>
                </c:pt>
                <c:pt idx="4">
                  <c:v>-76%</c:v>
                </c:pt>
                <c:pt idx="5">
                  <c:v>-75%</c:v>
                </c:pt>
                <c:pt idx="6">
                  <c:v>-73%</c:v>
                </c:pt>
                <c:pt idx="7">
                  <c:v>-71%</c:v>
                </c:pt>
                <c:pt idx="8">
                  <c:v>-69%</c:v>
                </c:pt>
                <c:pt idx="9">
                  <c:v>-68%</c:v>
                </c:pt>
                <c:pt idx="10">
                  <c:v>-66%</c:v>
                </c:pt>
                <c:pt idx="11">
                  <c:v>-64%</c:v>
                </c:pt>
                <c:pt idx="12">
                  <c:v>-62%</c:v>
                </c:pt>
                <c:pt idx="13">
                  <c:v>-60%</c:v>
                </c:pt>
                <c:pt idx="14">
                  <c:v>-59%</c:v>
                </c:pt>
                <c:pt idx="15">
                  <c:v>-57%</c:v>
                </c:pt>
                <c:pt idx="16">
                  <c:v>-55%</c:v>
                </c:pt>
                <c:pt idx="17">
                  <c:v>-53%</c:v>
                </c:pt>
                <c:pt idx="18">
                  <c:v>-52%</c:v>
                </c:pt>
                <c:pt idx="19">
                  <c:v>-50%</c:v>
                </c:pt>
                <c:pt idx="20">
                  <c:v>-48%</c:v>
                </c:pt>
                <c:pt idx="21">
                  <c:v>-46%</c:v>
                </c:pt>
                <c:pt idx="22">
                  <c:v>-45%</c:v>
                </c:pt>
                <c:pt idx="23">
                  <c:v>-43%</c:v>
                </c:pt>
                <c:pt idx="24">
                  <c:v>-41%</c:v>
                </c:pt>
                <c:pt idx="25">
                  <c:v>-39%</c:v>
                </c:pt>
                <c:pt idx="26">
                  <c:v>-37%</c:v>
                </c:pt>
                <c:pt idx="27">
                  <c:v>-36%</c:v>
                </c:pt>
                <c:pt idx="28">
                  <c:v>-34%</c:v>
                </c:pt>
                <c:pt idx="29">
                  <c:v>-32%</c:v>
                </c:pt>
                <c:pt idx="30">
                  <c:v>-30%</c:v>
                </c:pt>
                <c:pt idx="31">
                  <c:v>-29%</c:v>
                </c:pt>
                <c:pt idx="32">
                  <c:v>-27%</c:v>
                </c:pt>
                <c:pt idx="33">
                  <c:v>-25%</c:v>
                </c:pt>
                <c:pt idx="34">
                  <c:v>-23%</c:v>
                </c:pt>
                <c:pt idx="35">
                  <c:v>-21%</c:v>
                </c:pt>
                <c:pt idx="36">
                  <c:v>-20%</c:v>
                </c:pt>
                <c:pt idx="37">
                  <c:v>-18%</c:v>
                </c:pt>
                <c:pt idx="38">
                  <c:v>-16%</c:v>
                </c:pt>
                <c:pt idx="39">
                  <c:v>-14%</c:v>
                </c:pt>
                <c:pt idx="40">
                  <c:v>-13%</c:v>
                </c:pt>
                <c:pt idx="41">
                  <c:v>-11%</c:v>
                </c:pt>
                <c:pt idx="42">
                  <c:v>-9%</c:v>
                </c:pt>
                <c:pt idx="43">
                  <c:v>-7%</c:v>
                </c:pt>
                <c:pt idx="44">
                  <c:v>-5%</c:v>
                </c:pt>
                <c:pt idx="45">
                  <c:v>-4%</c:v>
                </c:pt>
                <c:pt idx="46">
                  <c:v>-2%</c:v>
                </c:pt>
                <c:pt idx="47">
                  <c:v>0%</c:v>
                </c:pt>
                <c:pt idx="48">
                  <c:v>2%</c:v>
                </c:pt>
                <c:pt idx="49">
                  <c:v>3%</c:v>
                </c:pt>
                <c:pt idx="50">
                  <c:v>5%</c:v>
                </c:pt>
                <c:pt idx="51">
                  <c:v>7%</c:v>
                </c:pt>
                <c:pt idx="52">
                  <c:v>9%</c:v>
                </c:pt>
                <c:pt idx="53">
                  <c:v>10%</c:v>
                </c:pt>
                <c:pt idx="54">
                  <c:v>12%</c:v>
                </c:pt>
                <c:pt idx="55">
                  <c:v>14%</c:v>
                </c:pt>
                <c:pt idx="56">
                  <c:v>16%</c:v>
                </c:pt>
                <c:pt idx="57">
                  <c:v>18%</c:v>
                </c:pt>
                <c:pt idx="58">
                  <c:v>19%</c:v>
                </c:pt>
                <c:pt idx="59">
                  <c:v>21%</c:v>
                </c:pt>
                <c:pt idx="60">
                  <c:v>23%</c:v>
                </c:pt>
                <c:pt idx="61">
                  <c:v>25%</c:v>
                </c:pt>
                <c:pt idx="62">
                  <c:v>26%</c:v>
                </c:pt>
                <c:pt idx="63">
                  <c:v>28%</c:v>
                </c:pt>
                <c:pt idx="64">
                  <c:v>30%</c:v>
                </c:pt>
                <c:pt idx="65">
                  <c:v>32%</c:v>
                </c:pt>
                <c:pt idx="66">
                  <c:v>34%</c:v>
                </c:pt>
                <c:pt idx="67">
                  <c:v>35%</c:v>
                </c:pt>
                <c:pt idx="68">
                  <c:v>37%</c:v>
                </c:pt>
                <c:pt idx="69">
                  <c:v>39%</c:v>
                </c:pt>
                <c:pt idx="70">
                  <c:v>41%</c:v>
                </c:pt>
                <c:pt idx="71">
                  <c:v>42%</c:v>
                </c:pt>
                <c:pt idx="72">
                  <c:v>44%</c:v>
                </c:pt>
                <c:pt idx="73">
                  <c:v>46%</c:v>
                </c:pt>
                <c:pt idx="74">
                  <c:v>48%</c:v>
                </c:pt>
                <c:pt idx="75">
                  <c:v>50%</c:v>
                </c:pt>
                <c:pt idx="76">
                  <c:v>51%</c:v>
                </c:pt>
                <c:pt idx="77">
                  <c:v>53%</c:v>
                </c:pt>
                <c:pt idx="78">
                  <c:v>55%</c:v>
                </c:pt>
                <c:pt idx="79">
                  <c:v>57%</c:v>
                </c:pt>
                <c:pt idx="80">
                  <c:v>58%</c:v>
                </c:pt>
                <c:pt idx="81">
                  <c:v>60%</c:v>
                </c:pt>
                <c:pt idx="82">
                  <c:v>62%</c:v>
                </c:pt>
                <c:pt idx="83">
                  <c:v>64%</c:v>
                </c:pt>
                <c:pt idx="84">
                  <c:v>65%</c:v>
                </c:pt>
                <c:pt idx="85">
                  <c:v>67%</c:v>
                </c:pt>
                <c:pt idx="86">
                  <c:v>69%</c:v>
                </c:pt>
                <c:pt idx="87">
                  <c:v>71%</c:v>
                </c:pt>
                <c:pt idx="88">
                  <c:v>73%</c:v>
                </c:pt>
                <c:pt idx="89">
                  <c:v>74%</c:v>
                </c:pt>
                <c:pt idx="90">
                  <c:v>76%</c:v>
                </c:pt>
                <c:pt idx="91">
                  <c:v>78%</c:v>
                </c:pt>
                <c:pt idx="92">
                  <c:v>80%</c:v>
                </c:pt>
                <c:pt idx="93">
                  <c:v>81%</c:v>
                </c:pt>
                <c:pt idx="94">
                  <c:v>83%</c:v>
                </c:pt>
                <c:pt idx="95">
                  <c:v>85%</c:v>
                </c:pt>
                <c:pt idx="96">
                  <c:v>87%</c:v>
                </c:pt>
                <c:pt idx="97">
                  <c:v>89%</c:v>
                </c:pt>
                <c:pt idx="98">
                  <c:v>90%</c:v>
                </c:pt>
                <c:pt idx="99">
                  <c:v>92%</c:v>
                </c:pt>
                <c:pt idx="100">
                  <c:v>More</c:v>
                </c:pt>
              </c:strCache>
            </c:strRef>
          </c:cat>
          <c:val>
            <c:numRef>
              <c:f>Sheet1!$G$9:$G$109</c:f>
              <c:numCache>
                <c:formatCode>0.00%</c:formatCode>
                <c:ptCount val="101"/>
                <c:pt idx="0">
                  <c:v>2.0000000000000028E-4</c:v>
                </c:pt>
                <c:pt idx="1">
                  <c:v>2.0000000000000028E-4</c:v>
                </c:pt>
                <c:pt idx="2">
                  <c:v>3.0000000000000046E-4</c:v>
                </c:pt>
                <c:pt idx="3">
                  <c:v>3.0000000000000046E-4</c:v>
                </c:pt>
                <c:pt idx="4">
                  <c:v>3.0000000000000046E-4</c:v>
                </c:pt>
                <c:pt idx="5">
                  <c:v>6.0000000000000103E-4</c:v>
                </c:pt>
                <c:pt idx="6">
                  <c:v>7.0000000000000108E-4</c:v>
                </c:pt>
                <c:pt idx="7">
                  <c:v>8.0000000000000112E-4</c:v>
                </c:pt>
                <c:pt idx="8">
                  <c:v>1.0000000000000011E-3</c:v>
                </c:pt>
                <c:pt idx="9">
                  <c:v>1.2000000000000012E-3</c:v>
                </c:pt>
                <c:pt idx="10">
                  <c:v>1.2999999999999999E-3</c:v>
                </c:pt>
                <c:pt idx="11">
                  <c:v>1.5000000000000024E-3</c:v>
                </c:pt>
                <c:pt idx="12">
                  <c:v>1.6000000000000025E-3</c:v>
                </c:pt>
                <c:pt idx="13">
                  <c:v>1.9000000000000022E-3</c:v>
                </c:pt>
                <c:pt idx="14">
                  <c:v>3.0000000000000048E-3</c:v>
                </c:pt>
                <c:pt idx="15">
                  <c:v>3.5000000000000048E-3</c:v>
                </c:pt>
                <c:pt idx="16">
                  <c:v>4.1000000000000003E-3</c:v>
                </c:pt>
                <c:pt idx="17">
                  <c:v>5.1000000000000047E-3</c:v>
                </c:pt>
                <c:pt idx="18">
                  <c:v>6.5000000000000058E-3</c:v>
                </c:pt>
                <c:pt idx="19">
                  <c:v>7.7000000000000098E-3</c:v>
                </c:pt>
                <c:pt idx="20">
                  <c:v>9.5000000000000171E-3</c:v>
                </c:pt>
                <c:pt idx="21">
                  <c:v>1.1200000000000014E-2</c:v>
                </c:pt>
                <c:pt idx="22">
                  <c:v>1.3599999999999999E-2</c:v>
                </c:pt>
                <c:pt idx="23">
                  <c:v>1.6500000000000025E-2</c:v>
                </c:pt>
                <c:pt idx="24">
                  <c:v>1.9900000000000018E-2</c:v>
                </c:pt>
                <c:pt idx="25">
                  <c:v>2.3300000000000001E-2</c:v>
                </c:pt>
                <c:pt idx="26">
                  <c:v>2.8000000000000011E-2</c:v>
                </c:pt>
                <c:pt idx="27">
                  <c:v>3.3700000000000001E-2</c:v>
                </c:pt>
                <c:pt idx="28">
                  <c:v>3.9400000000000032E-2</c:v>
                </c:pt>
                <c:pt idx="29">
                  <c:v>4.7200000000000013E-2</c:v>
                </c:pt>
                <c:pt idx="30">
                  <c:v>5.5300000000000064E-2</c:v>
                </c:pt>
                <c:pt idx="31">
                  <c:v>6.3800000000000023E-2</c:v>
                </c:pt>
                <c:pt idx="32">
                  <c:v>7.3400000000000076E-2</c:v>
                </c:pt>
                <c:pt idx="33">
                  <c:v>8.5100000000000064E-2</c:v>
                </c:pt>
                <c:pt idx="34">
                  <c:v>9.4900000000000068E-2</c:v>
                </c:pt>
                <c:pt idx="35">
                  <c:v>0.10790000000000002</c:v>
                </c:pt>
                <c:pt idx="36">
                  <c:v>0.12020000000000007</c:v>
                </c:pt>
                <c:pt idx="37">
                  <c:v>0.13450000000000001</c:v>
                </c:pt>
                <c:pt idx="38">
                  <c:v>0.15030000000000004</c:v>
                </c:pt>
                <c:pt idx="39">
                  <c:v>0.16820000000000024</c:v>
                </c:pt>
                <c:pt idx="40">
                  <c:v>0.18620000000000017</c:v>
                </c:pt>
                <c:pt idx="41">
                  <c:v>0.20450000000000004</c:v>
                </c:pt>
                <c:pt idx="42">
                  <c:v>0.22440000000000024</c:v>
                </c:pt>
                <c:pt idx="43">
                  <c:v>0.24440000000000017</c:v>
                </c:pt>
                <c:pt idx="44">
                  <c:v>0.26790000000000008</c:v>
                </c:pt>
                <c:pt idx="45">
                  <c:v>0.29130000000000034</c:v>
                </c:pt>
                <c:pt idx="46">
                  <c:v>0.31380000000000041</c:v>
                </c:pt>
                <c:pt idx="47">
                  <c:v>0.34000000000000041</c:v>
                </c:pt>
                <c:pt idx="48">
                  <c:v>0.36840000000000034</c:v>
                </c:pt>
                <c:pt idx="49">
                  <c:v>0.39670000000000027</c:v>
                </c:pt>
                <c:pt idx="50">
                  <c:v>0.42710000000000026</c:v>
                </c:pt>
                <c:pt idx="51">
                  <c:v>0.45440000000000008</c:v>
                </c:pt>
                <c:pt idx="52">
                  <c:v>0.48260000000000008</c:v>
                </c:pt>
                <c:pt idx="53">
                  <c:v>0.51029999999999998</c:v>
                </c:pt>
                <c:pt idx="54">
                  <c:v>0.53810000000000002</c:v>
                </c:pt>
                <c:pt idx="55">
                  <c:v>0.56399999999999995</c:v>
                </c:pt>
                <c:pt idx="56">
                  <c:v>0.58930000000000005</c:v>
                </c:pt>
                <c:pt idx="57">
                  <c:v>0.61690000000000056</c:v>
                </c:pt>
                <c:pt idx="58">
                  <c:v>0.64480000000000082</c:v>
                </c:pt>
                <c:pt idx="59">
                  <c:v>0.67090000000000083</c:v>
                </c:pt>
                <c:pt idx="60">
                  <c:v>0.69440000000000068</c:v>
                </c:pt>
                <c:pt idx="61">
                  <c:v>0.71919999999999995</c:v>
                </c:pt>
                <c:pt idx="62">
                  <c:v>0.74490000000000056</c:v>
                </c:pt>
                <c:pt idx="63">
                  <c:v>0.76820000000000055</c:v>
                </c:pt>
                <c:pt idx="64">
                  <c:v>0.78959999999999997</c:v>
                </c:pt>
                <c:pt idx="65">
                  <c:v>0.81080000000000052</c:v>
                </c:pt>
                <c:pt idx="66">
                  <c:v>0.83120000000000005</c:v>
                </c:pt>
                <c:pt idx="67">
                  <c:v>0.84810000000000052</c:v>
                </c:pt>
                <c:pt idx="68">
                  <c:v>0.86480000000000068</c:v>
                </c:pt>
                <c:pt idx="69">
                  <c:v>0.87940000000000051</c:v>
                </c:pt>
                <c:pt idx="70">
                  <c:v>0.89220000000000055</c:v>
                </c:pt>
                <c:pt idx="71">
                  <c:v>0.90359999999999996</c:v>
                </c:pt>
                <c:pt idx="72">
                  <c:v>0.91679999999999995</c:v>
                </c:pt>
                <c:pt idx="73">
                  <c:v>0.92759999999999998</c:v>
                </c:pt>
                <c:pt idx="74">
                  <c:v>0.93610000000000004</c:v>
                </c:pt>
                <c:pt idx="75">
                  <c:v>0.94430000000000003</c:v>
                </c:pt>
                <c:pt idx="76">
                  <c:v>0.95240000000000002</c:v>
                </c:pt>
                <c:pt idx="77">
                  <c:v>0.95909999999999995</c:v>
                </c:pt>
                <c:pt idx="78">
                  <c:v>0.96460000000000068</c:v>
                </c:pt>
                <c:pt idx="79">
                  <c:v>0.97070000000000001</c:v>
                </c:pt>
                <c:pt idx="80">
                  <c:v>0.97549999999999959</c:v>
                </c:pt>
                <c:pt idx="81">
                  <c:v>0.97839999999999949</c:v>
                </c:pt>
                <c:pt idx="82">
                  <c:v>0.98129999999999951</c:v>
                </c:pt>
                <c:pt idx="83">
                  <c:v>0.98299999999999998</c:v>
                </c:pt>
                <c:pt idx="84">
                  <c:v>0.98560000000000003</c:v>
                </c:pt>
                <c:pt idx="85">
                  <c:v>0.98760000000000003</c:v>
                </c:pt>
                <c:pt idx="86">
                  <c:v>0.98970000000000002</c:v>
                </c:pt>
                <c:pt idx="87">
                  <c:v>0.99119999999999997</c:v>
                </c:pt>
                <c:pt idx="88">
                  <c:v>0.99260000000000004</c:v>
                </c:pt>
                <c:pt idx="89">
                  <c:v>0.99370000000000003</c:v>
                </c:pt>
                <c:pt idx="90">
                  <c:v>0.99539999999999951</c:v>
                </c:pt>
                <c:pt idx="91">
                  <c:v>0.99670000000000003</c:v>
                </c:pt>
                <c:pt idx="92">
                  <c:v>0.99719999999999998</c:v>
                </c:pt>
                <c:pt idx="93">
                  <c:v>0.99770000000000003</c:v>
                </c:pt>
                <c:pt idx="94">
                  <c:v>0.99819999999999998</c:v>
                </c:pt>
                <c:pt idx="95">
                  <c:v>0.99839999999999951</c:v>
                </c:pt>
                <c:pt idx="96">
                  <c:v>0.99890000000000001</c:v>
                </c:pt>
                <c:pt idx="97">
                  <c:v>0.999</c:v>
                </c:pt>
                <c:pt idx="98">
                  <c:v>0.999</c:v>
                </c:pt>
                <c:pt idx="99">
                  <c:v>0.99970000000000003</c:v>
                </c:pt>
                <c:pt idx="100">
                  <c:v>1</c:v>
                </c:pt>
              </c:numCache>
            </c:numRef>
          </c:val>
        </c:ser>
        <c:marker val="1"/>
        <c:axId val="101230464"/>
        <c:axId val="101228928"/>
      </c:lineChart>
      <c:catAx>
        <c:axId val="101212544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Bin</a:t>
                </a:r>
              </a:p>
            </c:rich>
          </c:tx>
          <c:layout/>
        </c:title>
        <c:numFmt formatCode="0.00%" sourceLinked="0"/>
        <c:majorTickMark val="none"/>
        <c:tickLblPos val="nextTo"/>
        <c:crossAx val="101214464"/>
        <c:crosses val="autoZero"/>
        <c:auto val="1"/>
        <c:lblAlgn val="ctr"/>
        <c:lblOffset val="100"/>
      </c:catAx>
      <c:valAx>
        <c:axId val="101214464"/>
        <c:scaling>
          <c:orientation val="minMax"/>
        </c:scaling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Frequency</a:t>
                </a:r>
              </a:p>
            </c:rich>
          </c:tx>
          <c:layout/>
        </c:title>
        <c:numFmt formatCode="General" sourceLinked="1"/>
        <c:tickLblPos val="nextTo"/>
        <c:crossAx val="101212544"/>
        <c:crosses val="autoZero"/>
        <c:crossBetween val="between"/>
      </c:valAx>
      <c:valAx>
        <c:axId val="101228928"/>
        <c:scaling>
          <c:orientation val="minMax"/>
        </c:scaling>
        <c:axPos val="r"/>
        <c:numFmt formatCode="0%" sourceLinked="0"/>
        <c:tickLblPos val="nextTo"/>
        <c:crossAx val="101230464"/>
        <c:crosses val="max"/>
        <c:crossBetween val="between"/>
      </c:valAx>
      <c:catAx>
        <c:axId val="101230464"/>
        <c:scaling>
          <c:orientation val="minMax"/>
        </c:scaling>
        <c:delete val="1"/>
        <c:axPos val="b"/>
        <c:tickLblPos val="none"/>
        <c:crossAx val="101228928"/>
        <c:crosses val="autoZero"/>
        <c:auto val="1"/>
        <c:lblAlgn val="ctr"/>
        <c:lblOffset val="100"/>
      </c:catAx>
    </c:plotArea>
    <c:plotVisOnly val="1"/>
    <c:dispBlanksAs val="gap"/>
  </c:chart>
  <c:txPr>
    <a:bodyPr/>
    <a:lstStyle/>
    <a:p>
      <a:pPr>
        <a:defRPr>
          <a:latin typeface="Century Gothic" pitchFamily="34" charset="0"/>
        </a:defRPr>
      </a:pPr>
      <a:endParaRPr lang="en-US"/>
    </a:p>
  </c:txPr>
  <c:externalData r:id="rId1"/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0.53488</cdr:x>
      <cdr:y>0.21277</cdr:y>
    </cdr:from>
    <cdr:to>
      <cdr:x>0.53488</cdr:x>
      <cdr:y>0.80851</cdr:y>
    </cdr:to>
    <cdr:sp macro="" textlink="">
      <cdr:nvSpPr>
        <cdr:cNvPr id="3" name="Straight Connector 2"/>
        <cdr:cNvSpPr/>
      </cdr:nvSpPr>
      <cdr:spPr>
        <a:xfrm xmlns:a="http://schemas.openxmlformats.org/drawingml/2006/main" rot="5400000" flipH="1" flipV="1">
          <a:off x="3505200" y="762000"/>
          <a:ext cx="0" cy="213360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FFFF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9E471D-5952-40FD-AF84-98F4C29F01E9}" type="datetimeFigureOut">
              <a:rPr lang="en-US" smtClean="0"/>
              <a:pPr/>
              <a:t>7/19/2010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B02A37-D258-438C-A4BE-EAE7FE82F9F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18C7EC-BEF1-47DB-B4BA-C9BACB4C18FE}" type="slidenum">
              <a:rPr lang="en-US"/>
              <a:pPr/>
              <a:t>17</a:t>
            </a:fld>
            <a:endParaRPr lang="en-US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0EAECA-8EC9-4363-A83A-2EC61CBCF34B}" type="slidenum">
              <a:rPr lang="en-US"/>
              <a:pPr/>
              <a:t>18</a:t>
            </a:fld>
            <a:endParaRPr 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68B1F59-C526-4617-930F-25FC522BA87B}" type="slidenum">
              <a:rPr lang="en-US"/>
              <a:pPr/>
              <a:t>19</a:t>
            </a:fld>
            <a:endParaRPr lang="en-US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66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86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>
                <a:latin typeface="Century Gothic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endParaRPr lang="en-US"/>
          </a:p>
        </p:txBody>
      </p:sp>
      <p:pic>
        <p:nvPicPr>
          <p:cNvPr id="13" name="Picture 12" descr="AULogo.jpg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2286000" y="1143000"/>
            <a:ext cx="6373813" cy="16764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>
              <a:defRPr>
                <a:latin typeface="Century Gothic" pitchFamily="34" charset="0"/>
              </a:defRPr>
            </a:lvl1pPr>
          </a:lstStyle>
          <a:p>
            <a:pPr algn="l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-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263" y="228600"/>
            <a:ext cx="8015287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38862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862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24C012B-AAA6-4356-9F17-F2A2D0AE555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10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pic>
        <p:nvPicPr>
          <p:cNvPr id="10" name="Picture 9" descr="AULogo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429000" y="6172200"/>
            <a:ext cx="2317752" cy="609600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7620000" y="63246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5142B5BB-0271-4951-9864-F5338956FB89}" type="slidenum">
              <a:rPr lang="en-US" smtClean="0">
                <a:latin typeface="Century Gothic" pitchFamily="34" charset="0"/>
              </a:rPr>
              <a:pPr algn="r"/>
              <a:t>‹#›</a:t>
            </a:fld>
            <a:r>
              <a:rPr lang="en-US" dirty="0" smtClean="0">
                <a:latin typeface="Century Gothic" pitchFamily="34" charset="0"/>
              </a:rPr>
              <a:t> of </a:t>
            </a:r>
            <a:r>
              <a:rPr lang="en-US" dirty="0" smtClean="0">
                <a:latin typeface="Century Gothic" pitchFamily="34" charset="0"/>
              </a:rPr>
              <a:t>28</a:t>
            </a:r>
            <a:endParaRPr lang="en-US" dirty="0">
              <a:latin typeface="Century Gothic" pitchFamily="34" charset="0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304800" y="63246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9EF39E9-0DEB-488D-A1FF-A8C274C77028}" type="datetime12">
              <a:rPr lang="en-US" smtClean="0">
                <a:latin typeface="Century Gothic" pitchFamily="34" charset="0"/>
              </a:rPr>
              <a:pPr/>
              <a:t>7:22 PM</a:t>
            </a:fld>
            <a:endParaRPr lang="en-US" dirty="0">
              <a:latin typeface="Century Gothic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</p:sldLayoutIdLst>
  <p:transition spd="med">
    <p:fade thruBlk="1"/>
  </p:transition>
  <p:timing>
    <p:tnLst>
      <p:par>
        <p:cTn id="1" dur="indefinite" restart="never" nodeType="tmRoot"/>
      </p:par>
    </p:tnLst>
  </p:timing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4400" b="1">
          <a:solidFill>
            <a:schemeClr val="tx1">
              <a:alpha val="100000"/>
            </a:schemeClr>
          </a:solidFill>
          <a:latin typeface="Century Gothic" pitchFamily="34" charset="0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3600">
          <a:latin typeface="Century Gothic" pitchFamily="34" charset="0"/>
        </a:defRPr>
      </a:lvl1pPr>
      <a:lvl2pPr marL="742950" indent="-285750" eaLnBrk="1" hangingPunct="1">
        <a:buChar char="–"/>
        <a:defRPr sz="2800">
          <a:latin typeface="Century Gothic" pitchFamily="34" charset="0"/>
        </a:defRPr>
      </a:lvl2pPr>
      <a:lvl3pPr marL="1143000" indent="-228600" eaLnBrk="1" hangingPunct="1">
        <a:buChar char="•"/>
        <a:defRPr sz="2400">
          <a:latin typeface="Century Gothic" pitchFamily="34" charset="0"/>
        </a:defRPr>
      </a:lvl3pPr>
      <a:lvl4pPr marL="1600200" indent="-228600" eaLnBrk="1" hangingPunct="1">
        <a:buChar char="–"/>
        <a:defRPr sz="2000">
          <a:latin typeface="Century Gothic" pitchFamily="34" charset="0"/>
        </a:defRPr>
      </a:lvl4pPr>
      <a:lvl5pPr marL="2057400" indent="-228600" eaLnBrk="1" hangingPunct="1">
        <a:buChar char="»"/>
        <a:defRPr sz="1800">
          <a:latin typeface="Century Gothic" pitchFamily="34" charset="0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0.wav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1.wav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2.wav"/><Relationship Id="rId1" Type="http://schemas.openxmlformats.org/officeDocument/2006/relationships/tags" Target="../tags/tag1.xml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3.wav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4.wav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5.wav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6.wav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7.wav"/><Relationship Id="rId5" Type="http://schemas.openxmlformats.org/officeDocument/2006/relationships/image" Target="../media/image8.png"/><Relationship Id="rId4" Type="http://schemas.openxmlformats.org/officeDocument/2006/relationships/image" Target="../media/image9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8.wav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audio19.wav"/><Relationship Id="rId1" Type="http://schemas.openxmlformats.org/officeDocument/2006/relationships/tags" Target="../tags/tag2.xml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2.wav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0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21.wav"/><Relationship Id="rId1" Type="http://schemas.openxmlformats.org/officeDocument/2006/relationships/tags" Target="../tags/tag3.xml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22.wav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23.wav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24.wav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25.wav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26.wav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27.wav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28.wav"/><Relationship Id="rId1" Type="http://schemas.openxmlformats.org/officeDocument/2006/relationships/tags" Target="../tags/tag4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3.wav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4.wav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5.wav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6.wav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7.wav"/><Relationship Id="rId5" Type="http://schemas.openxmlformats.org/officeDocument/2006/relationships/image" Target="../media/image8.png"/><Relationship Id="rId4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8.wav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9.wav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5094577"/>
            <a:ext cx="8153400" cy="1306223"/>
          </a:xfrm>
        </p:spPr>
        <p:txBody>
          <a:bodyPr>
            <a:normAutofit/>
          </a:bodyPr>
          <a:lstStyle/>
          <a:p>
            <a:r>
              <a:rPr lang="en-US" dirty="0" smtClean="0"/>
              <a:t>Topic 10: Risk and Return I</a:t>
            </a:r>
          </a:p>
          <a:p>
            <a:r>
              <a:rPr lang="en-US" sz="2400" dirty="0" smtClean="0"/>
              <a:t>Larry Schrenk, Instructor</a:t>
            </a:r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FIN 365 Business Finance</a:t>
            </a:r>
            <a:endParaRPr lang="en-US" dirty="0"/>
          </a:p>
        </p:txBody>
      </p:sp>
      <p:pic>
        <p:nvPicPr>
          <p:cNvPr id="4" name="~PP1123.WAV">
            <a:hlinkClick r:id="" action="ppaction://media"/>
          </p:cNvPr>
          <p:cNvPicPr>
            <a:picLocks noRot="1" noChangeAspect="1"/>
          </p:cNvPicPr>
          <p:nvPr>
            <a:wavAudioFile r:embed="rId1" name="~PP1123.WAV"/>
          </p:nvPr>
        </p:nvPicPr>
        <p:blipFill>
          <a:blip r:embed="rId3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Downside versus Upside Risk</a:t>
            </a:r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 smtClean="0"/>
              <a:t>Realized value higher or lower than expected</a:t>
            </a:r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dirty="0" smtClean="0"/>
              <a:t>Upside Risk: Better possibility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Actual stock return higher than expected</a:t>
            </a:r>
          </a:p>
          <a:p>
            <a:pPr lvl="1"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Downside Risk: Worse possibility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Actual stock return lower than expected</a:t>
            </a:r>
          </a:p>
          <a:p>
            <a:pPr lvl="2">
              <a:lnSpc>
                <a:spcPct val="90000"/>
              </a:lnSpc>
              <a:buNone/>
            </a:pPr>
            <a:endParaRPr lang="en-US" sz="2000" dirty="0" smtClean="0"/>
          </a:p>
          <a:p>
            <a:pPr lvl="1">
              <a:lnSpc>
                <a:spcPct val="90000"/>
              </a:lnSpc>
              <a:buNone/>
            </a:pPr>
            <a:r>
              <a:rPr lang="en-US" sz="2400" dirty="0" smtClean="0"/>
              <a:t>NOTE: Alternate definition–risk </a:t>
            </a:r>
            <a:r>
              <a:rPr lang="en-US" sz="2400" dirty="0"/>
              <a:t>as only downside </a:t>
            </a:r>
            <a:r>
              <a:rPr lang="en-US" sz="2400" dirty="0" smtClean="0"/>
              <a:t>risk</a:t>
            </a:r>
            <a:endParaRPr lang="en-US" sz="2400" dirty="0"/>
          </a:p>
        </p:txBody>
      </p:sp>
      <p:pic>
        <p:nvPicPr>
          <p:cNvPr id="4" name="~PP3092.WAV">
            <a:hlinkClick r:id="" action="ppaction://media"/>
          </p:cNvPr>
          <p:cNvPicPr>
            <a:picLocks noRot="1" noChangeAspect="1"/>
          </p:cNvPicPr>
          <p:nvPr>
            <a:wavAudioFile r:embed="rId1" name="~PP3092.WAV"/>
          </p:nvPr>
        </p:nvPicPr>
        <p:blipFill>
          <a:blip r:embed="rId4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4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marL="876300" indent="-876300"/>
            <a:r>
              <a:rPr lang="en-US" dirty="0"/>
              <a:t>Three </a:t>
            </a:r>
            <a:r>
              <a:rPr lang="en-US" dirty="0" smtClean="0"/>
              <a:t>Step </a:t>
            </a:r>
            <a:r>
              <a:rPr lang="en-US" dirty="0"/>
              <a:t>Analysis of Risk</a:t>
            </a:r>
          </a:p>
        </p:txBody>
      </p:sp>
      <p:pic>
        <p:nvPicPr>
          <p:cNvPr id="3" name="~PP1671.WAV">
            <a:hlinkClick r:id="" action="ppaction://media"/>
          </p:cNvPr>
          <p:cNvPicPr>
            <a:picLocks noRot="1" noChangeAspect="1"/>
          </p:cNvPicPr>
          <p:nvPr>
            <a:wavAudioFile r:embed="rId1" name="~PP1671.WAV"/>
          </p:nvPr>
        </p:nvPicPr>
        <p:blipFill>
          <a:blip r:embed="rId4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</a:t>
            </a:r>
            <a:r>
              <a:rPr lang="en-US" dirty="0" smtClean="0"/>
              <a:t>Step </a:t>
            </a:r>
            <a:r>
              <a:rPr lang="en-US" dirty="0"/>
              <a:t>Analysis of </a:t>
            </a:r>
            <a:r>
              <a:rPr lang="en-US" dirty="0" smtClean="0"/>
              <a:t>Risk</a:t>
            </a:r>
            <a:r>
              <a:rPr lang="en-US" dirty="0" smtClean="0">
                <a:latin typeface="Arial"/>
                <a:cs typeface="Arial"/>
              </a:rPr>
              <a:t>▪</a:t>
            </a:r>
            <a:endParaRPr lang="en-US" dirty="0"/>
          </a:p>
        </p:txBody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990600" lvl="1" indent="-533400">
              <a:buFont typeface="+mj-lt"/>
              <a:buAutoNum type="arabicPeriod"/>
            </a:pPr>
            <a:r>
              <a:rPr lang="en-US" sz="3600" dirty="0" smtClean="0"/>
              <a:t>Identify Risk</a:t>
            </a:r>
          </a:p>
          <a:p>
            <a:pPr marL="990600" lvl="1" indent="-533400">
              <a:buFont typeface="+mj-lt"/>
              <a:buAutoNum type="arabicPeriod"/>
            </a:pPr>
            <a:endParaRPr lang="en-US" sz="3600" dirty="0"/>
          </a:p>
          <a:p>
            <a:pPr marL="990600" lvl="1" indent="-533400">
              <a:buFont typeface="+mj-lt"/>
              <a:buAutoNum type="arabicPeriod"/>
            </a:pPr>
            <a:r>
              <a:rPr lang="en-US" sz="3600" dirty="0" smtClean="0"/>
              <a:t>Measure Risk</a:t>
            </a:r>
          </a:p>
          <a:p>
            <a:pPr marL="990600" lvl="1" indent="-533400">
              <a:buFont typeface="+mj-lt"/>
              <a:buAutoNum type="arabicPeriod"/>
            </a:pPr>
            <a:endParaRPr lang="en-US" sz="3600" dirty="0"/>
          </a:p>
          <a:p>
            <a:pPr marL="990600" lvl="1" indent="-533400">
              <a:buFont typeface="+mj-lt"/>
              <a:buAutoNum type="arabicPeriod"/>
            </a:pPr>
            <a:r>
              <a:rPr lang="en-US" sz="3600" smtClean="0"/>
              <a:t>Price Risk</a:t>
            </a:r>
            <a:r>
              <a:rPr lang="en-US" sz="3600" smtClean="0">
                <a:latin typeface="Arial"/>
                <a:cs typeface="Arial"/>
              </a:rPr>
              <a:t>▪</a:t>
            </a:r>
            <a:endParaRPr lang="en-US" sz="3600" dirty="0"/>
          </a:p>
        </p:txBody>
      </p:sp>
      <p:pic>
        <p:nvPicPr>
          <p:cNvPr id="4" name="~PP2755.WAV">
            <a:hlinkClick r:id="" action="ppaction://media"/>
          </p:cNvPr>
          <p:cNvPicPr>
            <a:picLocks noRot="1" noChangeAspect="1"/>
          </p:cNvPicPr>
          <p:nvPr>
            <a:wavAudioFile r:embed="rId2" name="~PP2755.WAV"/>
          </p:nvPr>
        </p:nvPicPr>
        <p:blipFill>
          <a:blip r:embed="rId5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53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53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53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1–Identify </a:t>
            </a:r>
            <a:r>
              <a:rPr lang="en-US" dirty="0"/>
              <a:t>Risk</a:t>
            </a:r>
          </a:p>
        </p:txBody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600200"/>
            <a:ext cx="8686800" cy="4800600"/>
          </a:xfrm>
        </p:spPr>
        <p:txBody>
          <a:bodyPr>
            <a:normAutofit/>
          </a:bodyPr>
          <a:lstStyle/>
          <a:p>
            <a:r>
              <a:rPr lang="en-US" dirty="0" smtClean="0"/>
              <a:t>Identify risk exposure</a:t>
            </a:r>
            <a:endParaRPr lang="en-US" dirty="0"/>
          </a:p>
          <a:p>
            <a:pPr lvl="1"/>
            <a:r>
              <a:rPr lang="en-US" dirty="0" smtClean="0"/>
              <a:t>Profit </a:t>
            </a:r>
            <a:r>
              <a:rPr lang="en-US" dirty="0"/>
              <a:t>of a </a:t>
            </a:r>
            <a:r>
              <a:rPr lang="en-US" dirty="0" smtClean="0"/>
              <a:t>firm</a:t>
            </a:r>
            <a:endParaRPr lang="en-US" dirty="0"/>
          </a:p>
          <a:p>
            <a:pPr lvl="2"/>
            <a:r>
              <a:rPr lang="en-US" dirty="0"/>
              <a:t>Input price changes</a:t>
            </a:r>
          </a:p>
          <a:p>
            <a:pPr lvl="2"/>
            <a:r>
              <a:rPr lang="en-US" dirty="0"/>
              <a:t>Labor problems</a:t>
            </a:r>
          </a:p>
          <a:p>
            <a:pPr lvl="2"/>
            <a:r>
              <a:rPr lang="en-US" dirty="0" smtClean="0"/>
              <a:t>Shifts in consumer tastes</a:t>
            </a:r>
          </a:p>
          <a:p>
            <a:pPr lvl="1"/>
            <a:r>
              <a:rPr lang="en-US" dirty="0" smtClean="0"/>
              <a:t>Bond</a:t>
            </a:r>
          </a:p>
          <a:p>
            <a:pPr lvl="2"/>
            <a:r>
              <a:rPr lang="en-US" dirty="0" smtClean="0"/>
              <a:t>Interest rate risk</a:t>
            </a:r>
          </a:p>
          <a:p>
            <a:pPr lvl="2"/>
            <a:r>
              <a:rPr lang="en-US" dirty="0" smtClean="0"/>
              <a:t>Default risk</a:t>
            </a:r>
          </a:p>
          <a:p>
            <a:pPr lvl="1"/>
            <a:r>
              <a:rPr lang="en-US" dirty="0" smtClean="0"/>
              <a:t>Foreign investment</a:t>
            </a:r>
          </a:p>
          <a:p>
            <a:pPr lvl="2"/>
            <a:r>
              <a:rPr lang="en-US" dirty="0" smtClean="0"/>
              <a:t>Exchange rate risk</a:t>
            </a:r>
          </a:p>
          <a:p>
            <a:r>
              <a:rPr lang="en-US" sz="3200" dirty="0" smtClean="0"/>
              <a:t>Result: Asset exposed to risks X, Y, etc.</a:t>
            </a:r>
          </a:p>
        </p:txBody>
      </p:sp>
      <p:pic>
        <p:nvPicPr>
          <p:cNvPr id="4" name="~PP2681.WAV">
            <a:hlinkClick r:id="" action="ppaction://media"/>
          </p:cNvPr>
          <p:cNvPicPr>
            <a:picLocks noRot="1" noChangeAspect="1"/>
          </p:cNvPicPr>
          <p:nvPr>
            <a:wavAudioFile r:embed="rId1" name="~PP2681.WAV"/>
          </p:nvPr>
        </p:nvPicPr>
        <p:blipFill>
          <a:blip r:embed="rId4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2–Measure </a:t>
            </a:r>
            <a:r>
              <a:rPr lang="en-US" dirty="0"/>
              <a:t>Risk</a:t>
            </a:r>
          </a:p>
        </p:txBody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 smtClean="0"/>
              <a:t>Measure/quantify </a:t>
            </a:r>
            <a:r>
              <a:rPr lang="en-US" dirty="0"/>
              <a:t>the </a:t>
            </a:r>
            <a:r>
              <a:rPr lang="en-US" dirty="0" smtClean="0"/>
              <a:t>risk</a:t>
            </a:r>
            <a:endParaRPr lang="en-US" dirty="0"/>
          </a:p>
          <a:p>
            <a:pPr lvl="1">
              <a:lnSpc>
                <a:spcPct val="90000"/>
              </a:lnSpc>
            </a:pPr>
            <a:r>
              <a:rPr lang="en-US" dirty="0" smtClean="0"/>
              <a:t>‘Cardinal Ordering’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Use of statistics</a:t>
            </a:r>
            <a:endParaRPr lang="en-US" dirty="0"/>
          </a:p>
          <a:p>
            <a:pPr lvl="1">
              <a:lnSpc>
                <a:spcPct val="90000"/>
              </a:lnSpc>
            </a:pPr>
            <a:r>
              <a:rPr lang="en-US" dirty="0" smtClean="0"/>
              <a:t>Historical volatility/standard deviation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Correct measure of specific risks</a:t>
            </a:r>
          </a:p>
          <a:p>
            <a:pPr lvl="1"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dirty="0" smtClean="0"/>
              <a:t>Result: Asset exposure to risk X is 8 units.</a:t>
            </a:r>
            <a:endParaRPr lang="en-US" dirty="0"/>
          </a:p>
        </p:txBody>
      </p:sp>
      <p:pic>
        <p:nvPicPr>
          <p:cNvPr id="4" name="~PP86.WAV">
            <a:hlinkClick r:id="" action="ppaction://media"/>
          </p:cNvPr>
          <p:cNvPicPr>
            <a:picLocks noRot="1" noChangeAspect="1"/>
          </p:cNvPicPr>
          <p:nvPr>
            <a:wavAudioFile r:embed="rId1" name="~PP86.WAV"/>
          </p:nvPr>
        </p:nvPicPr>
        <p:blipFill>
          <a:blip r:embed="rId4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3–Price </a:t>
            </a:r>
            <a:r>
              <a:rPr lang="en-US" dirty="0"/>
              <a:t>Risk</a:t>
            </a:r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 smtClean="0"/>
              <a:t>Price the Risk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Compensation for specific level of risk.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Return, not dollar, compensation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Higher risk </a:t>
            </a:r>
            <a:r>
              <a:rPr lang="en-US" dirty="0" smtClean="0">
                <a:sym typeface="Symbol"/>
              </a:rPr>
              <a:t></a:t>
            </a:r>
            <a:r>
              <a:rPr lang="en-US" dirty="0" smtClean="0"/>
              <a:t> higher return</a:t>
            </a:r>
          </a:p>
          <a:p>
            <a:pPr lvl="1"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dirty="0" smtClean="0"/>
              <a:t>Result: Asset exposure to 8 units of X risk yields a risk premium of 10%.</a:t>
            </a:r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 lvl="1">
              <a:lnSpc>
                <a:spcPct val="90000"/>
              </a:lnSpc>
              <a:buNone/>
            </a:pPr>
            <a:r>
              <a:rPr lang="en-US" dirty="0" smtClean="0"/>
              <a:t>Recall: Risk premium = E[r] – </a:t>
            </a:r>
            <a:r>
              <a:rPr lang="en-US" dirty="0" err="1" smtClean="0"/>
              <a:t>r</a:t>
            </a:r>
            <a:r>
              <a:rPr lang="en-US" baseline="-25000" dirty="0" err="1" smtClean="0"/>
              <a:t>f</a:t>
            </a:r>
            <a:endParaRPr lang="en-US" baseline="-25000" dirty="0"/>
          </a:p>
        </p:txBody>
      </p:sp>
      <p:pic>
        <p:nvPicPr>
          <p:cNvPr id="4" name="~PP1861.WAV">
            <a:hlinkClick r:id="" action="ppaction://media"/>
          </p:cNvPr>
          <p:cNvPicPr>
            <a:picLocks noRot="1" noChangeAspect="1"/>
          </p:cNvPicPr>
          <p:nvPr>
            <a:wavAudioFile r:embed="rId1" name="~PP1861.WAV"/>
          </p:nvPr>
        </p:nvPicPr>
        <p:blipFill>
          <a:blip r:embed="rId4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Over-Simplified Example</a:t>
            </a:r>
            <a:endParaRPr lang="en-US" dirty="0"/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458200" cy="4525963"/>
          </a:xfrm>
        </p:spPr>
        <p:txBody>
          <a:bodyPr/>
          <a:lstStyle/>
          <a:p>
            <a:pPr marL="742950" indent="-7429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Risk Exposure: Return Volatility</a:t>
            </a:r>
          </a:p>
          <a:p>
            <a:pPr marL="742950" indent="-742950">
              <a:lnSpc>
                <a:spcPct val="90000"/>
              </a:lnSpc>
              <a:buFont typeface="+mj-lt"/>
              <a:buAutoNum type="arabicPeriod"/>
            </a:pPr>
            <a:endParaRPr lang="en-US" dirty="0" smtClean="0"/>
          </a:p>
          <a:p>
            <a:pPr marL="742950" indent="-7429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Risk Measure: Standard Deviation</a:t>
            </a:r>
          </a:p>
          <a:p>
            <a:pPr marL="742950" indent="-742950">
              <a:lnSpc>
                <a:spcPct val="90000"/>
              </a:lnSpc>
              <a:buFont typeface="+mj-lt"/>
              <a:buAutoNum type="arabicPeriod"/>
            </a:pPr>
            <a:endParaRPr lang="en-US" dirty="0" smtClean="0"/>
          </a:p>
          <a:p>
            <a:pPr marL="742950" indent="-7429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Risk Price: 1% risk premium per 2% Standard Deviation</a:t>
            </a:r>
            <a:endParaRPr lang="en-US" dirty="0"/>
          </a:p>
        </p:txBody>
      </p:sp>
      <p:pic>
        <p:nvPicPr>
          <p:cNvPr id="4" name="~PP3438.WAV">
            <a:hlinkClick r:id="" action="ppaction://media"/>
          </p:cNvPr>
          <p:cNvPicPr>
            <a:picLocks noRot="1" noChangeAspect="1"/>
          </p:cNvPicPr>
          <p:nvPr>
            <a:wavAudioFile r:embed="rId1" name="~PP3438.WAV"/>
          </p:nvPr>
        </p:nvPicPr>
        <p:blipFill>
          <a:blip r:embed="rId4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Which is Riskier?</a:t>
            </a:r>
          </a:p>
        </p:txBody>
      </p:sp>
      <p:pic>
        <p:nvPicPr>
          <p:cNvPr id="2150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1371600"/>
            <a:ext cx="8305800" cy="4516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4" name="~PP3971.WAV">
            <a:hlinkClick r:id="" action="ppaction://media"/>
          </p:cNvPr>
          <p:cNvPicPr>
            <a:picLocks noRot="1" noChangeAspect="1"/>
          </p:cNvPicPr>
          <p:nvPr>
            <a:wavAudioFile r:embed="rId1" name="~PP3971.WAV"/>
          </p:nvPr>
        </p:nvPicPr>
        <p:blipFill>
          <a:blip r:embed="rId5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Which is Riskier? (cont’d)</a:t>
            </a:r>
          </a:p>
        </p:txBody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Expected Return</a:t>
            </a:r>
          </a:p>
          <a:p>
            <a:pPr lvl="1" eaLnBrk="1" hangingPunct="1"/>
            <a:r>
              <a:rPr lang="en-US" dirty="0" smtClean="0"/>
              <a:t>Investment A = 10%</a:t>
            </a:r>
          </a:p>
          <a:p>
            <a:pPr lvl="1" eaLnBrk="1" hangingPunct="1"/>
            <a:r>
              <a:rPr lang="en-US" dirty="0" smtClean="0"/>
              <a:t>Investment B = 10%</a:t>
            </a:r>
          </a:p>
          <a:p>
            <a:pPr eaLnBrk="1" hangingPunct="1"/>
            <a:r>
              <a:rPr lang="en-US" dirty="0" smtClean="0"/>
              <a:t>Which is riskier?</a:t>
            </a:r>
          </a:p>
          <a:p>
            <a:pPr lvl="1" eaLnBrk="1" hangingPunct="1"/>
            <a:r>
              <a:rPr lang="en-US" dirty="0" smtClean="0"/>
              <a:t>For which is the possibility that the realized value will differ from the expected value greater?</a:t>
            </a:r>
          </a:p>
          <a:p>
            <a:pPr lvl="1" eaLnBrk="1" hangingPunct="1"/>
            <a:r>
              <a:rPr lang="en-US" dirty="0" smtClean="0"/>
              <a:t>Which is more likely to actually have a return of 10%?</a:t>
            </a:r>
          </a:p>
        </p:txBody>
      </p:sp>
      <p:pic>
        <p:nvPicPr>
          <p:cNvPr id="4" name="~PP986.WAV">
            <a:hlinkClick r:id="" action="ppaction://media"/>
          </p:cNvPr>
          <p:cNvPicPr>
            <a:picLocks noRot="1" noChangeAspect="1"/>
          </p:cNvPicPr>
          <p:nvPr>
            <a:wavAudioFile r:embed="rId1" name="~PP986.WAV"/>
          </p:nvPr>
        </p:nvPicPr>
        <p:blipFill>
          <a:blip r:embed="rId4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Selecting Stocks</a:t>
            </a:r>
          </a:p>
        </p:txBody>
      </p:sp>
      <p:sp>
        <p:nvSpPr>
          <p:cNvPr id="2560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458200" cy="4530725"/>
          </a:xfrm>
        </p:spPr>
        <p:txBody>
          <a:bodyPr/>
          <a:lstStyle/>
          <a:p>
            <a:pPr eaLnBrk="1" hangingPunct="1"/>
            <a:r>
              <a:rPr lang="en-US" sz="2600" dirty="0" smtClean="0"/>
              <a:t>Which stock would you choose from each pair?</a:t>
            </a:r>
            <a:r>
              <a:rPr lang="en-US" sz="2600" dirty="0" smtClean="0">
                <a:latin typeface="Arial"/>
                <a:cs typeface="Arial"/>
              </a:rPr>
              <a:t>▪</a:t>
            </a:r>
            <a:endParaRPr lang="en-US" sz="2600" dirty="0" smtClean="0"/>
          </a:p>
          <a:p>
            <a:pPr eaLnBrk="1" hangingPunct="1"/>
            <a:endParaRPr lang="en-US" sz="2600" dirty="0" smtClean="0"/>
          </a:p>
        </p:txBody>
      </p:sp>
      <p:graphicFrame>
        <p:nvGraphicFramePr>
          <p:cNvPr id="223257" name="Group 25"/>
          <p:cNvGraphicFramePr>
            <a:graphicFrameLocks noGrp="1"/>
          </p:cNvGraphicFramePr>
          <p:nvPr>
            <p:ph sz="half" idx="2"/>
          </p:nvPr>
        </p:nvGraphicFramePr>
        <p:xfrm>
          <a:off x="1066800" y="2590800"/>
          <a:ext cx="3200400" cy="1464948"/>
        </p:xfrm>
        <a:graphic>
          <a:graphicData uri="http://schemas.openxmlformats.org/drawingml/2006/table">
            <a:tbl>
              <a:tblPr/>
              <a:tblGrid>
                <a:gridCol w="1066800"/>
                <a:gridCol w="1066800"/>
                <a:gridCol w="1066800"/>
              </a:tblGrid>
              <a:tr h="285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2075" marR="92075" marT="46038" marB="4603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</a:t>
                      </a:r>
                    </a:p>
                  </a:txBody>
                  <a:tcPr marL="92075" marR="92075" marT="46038" marB="460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s</a:t>
                      </a:r>
                    </a:p>
                  </a:txBody>
                  <a:tcPr marL="92075" marR="92075" marT="46038" marB="460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</a:t>
                      </a:r>
                    </a:p>
                  </a:txBody>
                  <a:tcPr marL="92075" marR="92075" marT="46038" marB="4603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10%</a:t>
                      </a:r>
                    </a:p>
                  </a:txBody>
                  <a:tcPr marL="92075" marR="92075" marT="46038" marB="460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20%</a:t>
                      </a:r>
                    </a:p>
                  </a:txBody>
                  <a:tcPr marL="92075" marR="92075" marT="46038" marB="460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</a:t>
                      </a:r>
                    </a:p>
                  </a:txBody>
                  <a:tcPr marL="92075" marR="92075" marT="46038" marB="4603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12%</a:t>
                      </a:r>
                    </a:p>
                  </a:txBody>
                  <a:tcPr marL="92075" marR="92075" marT="46038" marB="460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15%</a:t>
                      </a:r>
                    </a:p>
                  </a:txBody>
                  <a:tcPr marL="92075" marR="92075" marT="46038" marB="460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23276" name="Group 44"/>
          <p:cNvGraphicFramePr>
            <a:graphicFrameLocks noGrp="1"/>
          </p:cNvGraphicFramePr>
          <p:nvPr/>
        </p:nvGraphicFramePr>
        <p:xfrm>
          <a:off x="1066800" y="4343400"/>
          <a:ext cx="3200400" cy="1464948"/>
        </p:xfrm>
        <a:graphic>
          <a:graphicData uri="http://schemas.openxmlformats.org/drawingml/2006/table">
            <a:tbl>
              <a:tblPr/>
              <a:tblGrid>
                <a:gridCol w="1066800"/>
                <a:gridCol w="1066800"/>
                <a:gridCol w="1066800"/>
              </a:tblGrid>
              <a:tr h="285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2075" marR="92075" marT="46038" marB="4603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</a:t>
                      </a:r>
                    </a:p>
                  </a:txBody>
                  <a:tcPr marL="92075" marR="92075" marT="46038" marB="460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s</a:t>
                      </a:r>
                    </a:p>
                  </a:txBody>
                  <a:tcPr marL="92075" marR="92075" marT="46038" marB="460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</a:t>
                      </a:r>
                    </a:p>
                  </a:txBody>
                  <a:tcPr marL="92075" marR="92075" marT="46038" marB="4603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11%</a:t>
                      </a:r>
                    </a:p>
                  </a:txBody>
                  <a:tcPr marL="92075" marR="92075" marT="46038" marB="460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12%</a:t>
                      </a:r>
                    </a:p>
                  </a:txBody>
                  <a:tcPr marL="92075" marR="92075" marT="46038" marB="460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</a:t>
                      </a:r>
                    </a:p>
                  </a:txBody>
                  <a:tcPr marL="92075" marR="92075" marT="46038" marB="4603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10%</a:t>
                      </a:r>
                    </a:p>
                  </a:txBody>
                  <a:tcPr marL="92075" marR="92075" marT="46038" marB="460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15%</a:t>
                      </a:r>
                    </a:p>
                  </a:txBody>
                  <a:tcPr marL="92075" marR="92075" marT="46038" marB="460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23294" name="Group 62"/>
          <p:cNvGraphicFramePr>
            <a:graphicFrameLocks noGrp="1"/>
          </p:cNvGraphicFramePr>
          <p:nvPr/>
        </p:nvGraphicFramePr>
        <p:xfrm>
          <a:off x="4572000" y="2590800"/>
          <a:ext cx="3200400" cy="1464948"/>
        </p:xfrm>
        <a:graphic>
          <a:graphicData uri="http://schemas.openxmlformats.org/drawingml/2006/table">
            <a:tbl>
              <a:tblPr/>
              <a:tblGrid>
                <a:gridCol w="1066800"/>
                <a:gridCol w="1066800"/>
                <a:gridCol w="1066800"/>
              </a:tblGrid>
              <a:tr h="285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2075" marR="92075" marT="46038" marB="4603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</a:t>
                      </a:r>
                    </a:p>
                  </a:txBody>
                  <a:tcPr marL="92075" marR="92075" marT="46038" marB="460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s</a:t>
                      </a:r>
                    </a:p>
                  </a:txBody>
                  <a:tcPr marL="92075" marR="92075" marT="46038" marB="460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</a:t>
                      </a:r>
                    </a:p>
                  </a:txBody>
                  <a:tcPr marL="92075" marR="92075" marT="46038" marB="4603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10%</a:t>
                      </a:r>
                    </a:p>
                  </a:txBody>
                  <a:tcPr marL="92075" marR="92075" marT="46038" marB="460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15%</a:t>
                      </a:r>
                    </a:p>
                  </a:txBody>
                  <a:tcPr marL="92075" marR="92075" marT="46038" marB="460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</a:t>
                      </a:r>
                    </a:p>
                  </a:txBody>
                  <a:tcPr marL="92075" marR="92075" marT="46038" marB="4603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12%</a:t>
                      </a:r>
                    </a:p>
                  </a:txBody>
                  <a:tcPr marL="92075" marR="92075" marT="46038" marB="460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15%</a:t>
                      </a:r>
                    </a:p>
                  </a:txBody>
                  <a:tcPr marL="92075" marR="92075" marT="46038" marB="460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23312" name="Group 80"/>
          <p:cNvGraphicFramePr>
            <a:graphicFrameLocks noGrp="1"/>
          </p:cNvGraphicFramePr>
          <p:nvPr/>
        </p:nvGraphicFramePr>
        <p:xfrm>
          <a:off x="4572000" y="4343400"/>
          <a:ext cx="3200400" cy="1464948"/>
        </p:xfrm>
        <a:graphic>
          <a:graphicData uri="http://schemas.openxmlformats.org/drawingml/2006/table">
            <a:tbl>
              <a:tblPr/>
              <a:tblGrid>
                <a:gridCol w="1066800"/>
                <a:gridCol w="1066800"/>
                <a:gridCol w="1066800"/>
              </a:tblGrid>
              <a:tr h="285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2075" marR="92075" marT="46038" marB="4603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</a:t>
                      </a:r>
                    </a:p>
                  </a:txBody>
                  <a:tcPr marL="92075" marR="92075" marT="46038" marB="460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s</a:t>
                      </a:r>
                    </a:p>
                  </a:txBody>
                  <a:tcPr marL="92075" marR="92075" marT="46038" marB="460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</a:t>
                      </a:r>
                    </a:p>
                  </a:txBody>
                  <a:tcPr marL="92075" marR="92075" marT="46038" marB="4603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10%</a:t>
                      </a:r>
                    </a:p>
                  </a:txBody>
                  <a:tcPr marL="92075" marR="92075" marT="46038" marB="460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12%</a:t>
                      </a:r>
                    </a:p>
                  </a:txBody>
                  <a:tcPr marL="92075" marR="92075" marT="46038" marB="460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</a:t>
                      </a:r>
                    </a:p>
                  </a:txBody>
                  <a:tcPr marL="92075" marR="92075" marT="46038" marB="4603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12%</a:t>
                      </a:r>
                    </a:p>
                  </a:txBody>
                  <a:tcPr marL="92075" marR="92075" marT="46038" marB="460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15%</a:t>
                      </a:r>
                    </a:p>
                  </a:txBody>
                  <a:tcPr marL="92075" marR="92075" marT="46038" marB="460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23330" name="AutoShape 98"/>
          <p:cNvSpPr>
            <a:spLocks noChangeArrowheads="1"/>
          </p:cNvSpPr>
          <p:nvPr/>
        </p:nvSpPr>
        <p:spPr bwMode="auto">
          <a:xfrm>
            <a:off x="152400" y="3581400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/>
          <a:p>
            <a:endParaRPr lang="en-US"/>
          </a:p>
        </p:txBody>
      </p:sp>
      <p:sp>
        <p:nvSpPr>
          <p:cNvPr id="223331" name="AutoShape 99"/>
          <p:cNvSpPr>
            <a:spLocks noChangeArrowheads="1"/>
          </p:cNvSpPr>
          <p:nvPr/>
        </p:nvSpPr>
        <p:spPr bwMode="auto">
          <a:xfrm>
            <a:off x="152400" y="4876800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/>
          <a:p>
            <a:endParaRPr lang="en-US"/>
          </a:p>
        </p:txBody>
      </p:sp>
      <p:sp>
        <p:nvSpPr>
          <p:cNvPr id="223332" name="AutoShape 100"/>
          <p:cNvSpPr>
            <a:spLocks noChangeArrowheads="1"/>
          </p:cNvSpPr>
          <p:nvPr/>
        </p:nvSpPr>
        <p:spPr bwMode="auto">
          <a:xfrm>
            <a:off x="3657600" y="3581400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/>
          <a:p>
            <a:endParaRPr lang="en-US"/>
          </a:p>
        </p:txBody>
      </p:sp>
      <p:sp>
        <p:nvSpPr>
          <p:cNvPr id="223333" name="Text Box 101"/>
          <p:cNvSpPr txBox="1">
            <a:spLocks noChangeArrowheads="1"/>
          </p:cNvSpPr>
          <p:nvPr/>
        </p:nvSpPr>
        <p:spPr bwMode="auto">
          <a:xfrm>
            <a:off x="4876800" y="4419600"/>
            <a:ext cx="838200" cy="15557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12" name="~PP2999.WAV">
            <a:hlinkClick r:id="" action="ppaction://media"/>
          </p:cNvPr>
          <p:cNvPicPr>
            <a:picLocks noRot="1" noChangeAspect="1"/>
          </p:cNvPicPr>
          <p:nvPr>
            <a:wavAudioFile r:embed="rId2" name="~PP2999.WAV"/>
          </p:nvPr>
        </p:nvPicPr>
        <p:blipFill>
          <a:blip r:embed="rId5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23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23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23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23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23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23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223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23330" grpId="0" animBg="1"/>
      <p:bldP spid="223331" grpId="0" animBg="1"/>
      <p:bldP spid="223332" grpId="0" animBg="1"/>
      <p:bldP spid="22333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Topics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/>
            <a:r>
              <a:rPr lang="en-US" dirty="0"/>
              <a:t>What is Risk? </a:t>
            </a:r>
            <a:endParaRPr lang="en-US" dirty="0" smtClean="0"/>
          </a:p>
          <a:p>
            <a:pPr marL="609600" indent="-609600"/>
            <a:endParaRPr lang="en-US" dirty="0"/>
          </a:p>
          <a:p>
            <a:pPr marL="609600" indent="-609600"/>
            <a:r>
              <a:rPr lang="en-US" dirty="0"/>
              <a:t>Three Stage Analysis of </a:t>
            </a:r>
            <a:r>
              <a:rPr lang="en-US" dirty="0" smtClean="0"/>
              <a:t>Risk</a:t>
            </a:r>
          </a:p>
          <a:p>
            <a:pPr marL="609600" indent="-609600"/>
            <a:endParaRPr lang="en-US" dirty="0"/>
          </a:p>
          <a:p>
            <a:pPr marL="609600" indent="-609600"/>
            <a:r>
              <a:rPr lang="en-US" dirty="0"/>
              <a:t>Two Classes of </a:t>
            </a:r>
            <a:r>
              <a:rPr lang="en-US" dirty="0" smtClean="0"/>
              <a:t>Risk</a:t>
            </a:r>
            <a:endParaRPr lang="en-US" dirty="0"/>
          </a:p>
        </p:txBody>
      </p:sp>
      <p:pic>
        <p:nvPicPr>
          <p:cNvPr id="4" name="~PP3966.WAV">
            <a:hlinkClick r:id="" action="ppaction://media"/>
          </p:cNvPr>
          <p:cNvPicPr>
            <a:picLocks noRot="1" noChangeAspect="1"/>
          </p:cNvPicPr>
          <p:nvPr>
            <a:wavAudioFile r:embed="rId1" name="~PP3966.WAV"/>
          </p:nvPr>
        </p:nvPicPr>
        <p:blipFill>
          <a:blip r:embed="rId4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152400" y="1600200"/>
            <a:ext cx="8763000" cy="452596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Basic Assumptions–Risk-Return Trade-Off</a:t>
            </a:r>
          </a:p>
          <a:p>
            <a:pPr lvl="1"/>
            <a:r>
              <a:rPr lang="en-US" sz="2400" dirty="0" smtClean="0"/>
              <a:t>Like Return</a:t>
            </a:r>
          </a:p>
          <a:p>
            <a:pPr lvl="1"/>
            <a:r>
              <a:rPr lang="en-US" sz="2400" dirty="0" smtClean="0"/>
              <a:t>Dislike Risk</a:t>
            </a:r>
          </a:p>
          <a:p>
            <a:pPr lvl="1"/>
            <a:endParaRPr lang="en-US" sz="2400" dirty="0" smtClean="0"/>
          </a:p>
          <a:p>
            <a:r>
              <a:rPr lang="en-US" sz="3200" dirty="0" smtClean="0"/>
              <a:t>Dominance </a:t>
            </a:r>
            <a:r>
              <a:rPr lang="en-US" sz="3200" dirty="0" smtClean="0">
                <a:sym typeface="Symbol"/>
              </a:rPr>
              <a:t> </a:t>
            </a:r>
            <a:r>
              <a:rPr lang="en-US" sz="3200" dirty="0" smtClean="0"/>
              <a:t>Universal Choice</a:t>
            </a:r>
          </a:p>
          <a:p>
            <a:pPr lvl="1"/>
            <a:r>
              <a:rPr lang="en-US" sz="2400" dirty="0" smtClean="0"/>
              <a:t>B dominates A</a:t>
            </a:r>
          </a:p>
          <a:p>
            <a:pPr lvl="1"/>
            <a:r>
              <a:rPr lang="en-US" sz="2400" dirty="0" smtClean="0"/>
              <a:t>C dominates D</a:t>
            </a:r>
          </a:p>
          <a:p>
            <a:pPr lvl="1"/>
            <a:r>
              <a:rPr lang="en-US" sz="2400" dirty="0" smtClean="0"/>
              <a:t>F dominates E</a:t>
            </a:r>
          </a:p>
          <a:p>
            <a:pPr lvl="1"/>
            <a:r>
              <a:rPr lang="en-US" sz="2400" dirty="0" smtClean="0"/>
              <a:t>No dominance between G and H</a:t>
            </a:r>
          </a:p>
          <a:p>
            <a:pPr lvl="1"/>
            <a:endParaRPr lang="en-US" sz="2400" dirty="0" smtClean="0"/>
          </a:p>
          <a:p>
            <a:r>
              <a:rPr lang="en-US" sz="3200" dirty="0" smtClean="0"/>
              <a:t>Dominance versus Taste Preference</a:t>
            </a:r>
            <a:endParaRPr lang="en-US" sz="32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Dominance</a:t>
            </a:r>
            <a:endParaRPr lang="en-US" dirty="0"/>
          </a:p>
        </p:txBody>
      </p:sp>
      <p:pic>
        <p:nvPicPr>
          <p:cNvPr id="4" name="~PP1848.WAV">
            <a:hlinkClick r:id="" action="ppaction://media"/>
          </p:cNvPr>
          <p:cNvPicPr>
            <a:picLocks noRot="1" noChangeAspect="1"/>
          </p:cNvPicPr>
          <p:nvPr>
            <a:wavAudioFile r:embed="rId1" name="~PP1848.WAV"/>
          </p:nvPr>
        </p:nvPicPr>
        <p:blipFill>
          <a:blip r:embed="rId3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685800"/>
          </a:xfrm>
        </p:spPr>
        <p:txBody>
          <a:bodyPr/>
          <a:lstStyle/>
          <a:p>
            <a:r>
              <a:rPr lang="en-US" dirty="0" smtClean="0"/>
              <a:t>Which stocks are dominated?</a:t>
            </a:r>
            <a:r>
              <a:rPr lang="en-US" dirty="0" smtClean="0">
                <a:latin typeface="Arial"/>
                <a:cs typeface="Arial"/>
              </a:rPr>
              <a:t>▪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Dominance Graph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rot="5400000">
            <a:off x="-685800" y="4038600"/>
            <a:ext cx="32004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rot="10800000">
            <a:off x="914400" y="5638800"/>
            <a:ext cx="60198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477000" y="563880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Symbol" pitchFamily="18" charset="2"/>
              </a:rPr>
              <a:t>s</a:t>
            </a:r>
            <a:endParaRPr lang="en-US" dirty="0">
              <a:latin typeface="Symbol" pitchFamily="18" charset="2"/>
            </a:endParaRPr>
          </a:p>
        </p:txBody>
      </p:sp>
      <p:sp>
        <p:nvSpPr>
          <p:cNvPr id="10" name="TextBox 9"/>
          <p:cNvSpPr txBox="1"/>
          <p:nvPr/>
        </p:nvSpPr>
        <p:spPr>
          <a:xfrm rot="16200000">
            <a:off x="228600" y="2743200"/>
            <a:ext cx="990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entury Gothic" pitchFamily="34" charset="0"/>
              </a:rPr>
              <a:t>Return</a:t>
            </a:r>
            <a:endParaRPr lang="en-US" dirty="0">
              <a:latin typeface="Century Gothic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038600" y="2590800"/>
            <a:ext cx="76200" cy="762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3124200" y="3505200"/>
            <a:ext cx="76200" cy="762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1828800" y="4191000"/>
            <a:ext cx="76200" cy="762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029200" y="3200400"/>
            <a:ext cx="76200" cy="762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810000" y="4495800"/>
            <a:ext cx="76200" cy="762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2590800" y="3048000"/>
            <a:ext cx="76200" cy="762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209800" y="2743200"/>
            <a:ext cx="304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entury Gothic" pitchFamily="34" charset="0"/>
              </a:rPr>
              <a:t>B</a:t>
            </a:r>
            <a:endParaRPr lang="en-US" sz="1600" dirty="0">
              <a:latin typeface="Century Gothic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57600" y="2286000"/>
            <a:ext cx="304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entury Gothic" pitchFamily="34" charset="0"/>
              </a:rPr>
              <a:t>A</a:t>
            </a:r>
            <a:endParaRPr lang="en-US" sz="1600" dirty="0">
              <a:latin typeface="Century Gothic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743200" y="3124200"/>
            <a:ext cx="304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entury Gothic" pitchFamily="34" charset="0"/>
              </a:rPr>
              <a:t>D</a:t>
            </a:r>
            <a:endParaRPr lang="en-US" sz="1600" dirty="0">
              <a:latin typeface="Century Gothic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447800" y="3886200"/>
            <a:ext cx="304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entury Gothic" pitchFamily="34" charset="0"/>
              </a:rPr>
              <a:t>E</a:t>
            </a:r>
            <a:endParaRPr lang="en-US" sz="1600" dirty="0">
              <a:latin typeface="Century Gothic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429000" y="4114800"/>
            <a:ext cx="304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entury Gothic" pitchFamily="34" charset="0"/>
              </a:rPr>
              <a:t>F</a:t>
            </a:r>
            <a:endParaRPr lang="en-US" sz="1600" dirty="0">
              <a:latin typeface="Century Gothic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648200" y="2895600"/>
            <a:ext cx="304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entury Gothic" pitchFamily="34" charset="0"/>
              </a:rPr>
              <a:t>C</a:t>
            </a:r>
            <a:endParaRPr lang="en-US" sz="1600" dirty="0">
              <a:latin typeface="Century Gothic" pitchFamily="34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 rot="16200000" flipH="1">
            <a:off x="1219200" y="4953000"/>
            <a:ext cx="1382759" cy="11159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5400000">
            <a:off x="1409700" y="4381500"/>
            <a:ext cx="2514600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rot="5400000">
            <a:off x="2628900" y="4152900"/>
            <a:ext cx="2971800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905000" y="4267200"/>
            <a:ext cx="5029200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2667000" y="3124200"/>
            <a:ext cx="4267200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4114800" y="2667000"/>
            <a:ext cx="2819400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ight Arrow 36"/>
          <p:cNvSpPr/>
          <p:nvPr/>
        </p:nvSpPr>
        <p:spPr>
          <a:xfrm rot="2730745">
            <a:off x="1931097" y="4368243"/>
            <a:ext cx="381000" cy="232978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ight Arrow 37"/>
          <p:cNvSpPr/>
          <p:nvPr/>
        </p:nvSpPr>
        <p:spPr>
          <a:xfrm rot="2730745">
            <a:off x="2693099" y="3225244"/>
            <a:ext cx="381000" cy="232978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ight Arrow 38"/>
          <p:cNvSpPr/>
          <p:nvPr/>
        </p:nvSpPr>
        <p:spPr>
          <a:xfrm rot="2730745">
            <a:off x="4140897" y="2768044"/>
            <a:ext cx="381000" cy="232978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~PP982.WAV">
            <a:hlinkClick r:id="" action="ppaction://media"/>
          </p:cNvPr>
          <p:cNvPicPr>
            <a:picLocks noRot="1" noChangeAspect="1"/>
          </p:cNvPicPr>
          <p:nvPr>
            <a:wavAudioFile r:embed="rId2" name="~PP982.WAV"/>
          </p:nvPr>
        </p:nvPicPr>
        <p:blipFill>
          <a:blip r:embed="rId4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37" grpId="0" animBg="1"/>
      <p:bldP spid="38" grpId="0" animBg="1"/>
      <p:bldP spid="3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Risk Analysis: Recap</a:t>
            </a:r>
            <a:endParaRPr lang="en-US" dirty="0"/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458200" cy="4525963"/>
          </a:xfrm>
        </p:spPr>
        <p:txBody>
          <a:bodyPr/>
          <a:lstStyle/>
          <a:p>
            <a:pPr marL="742950" indent="-7429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Risk Exposure: Return Volatility</a:t>
            </a:r>
          </a:p>
          <a:p>
            <a:pPr marL="742950" indent="-742950">
              <a:lnSpc>
                <a:spcPct val="90000"/>
              </a:lnSpc>
              <a:buFont typeface="+mj-lt"/>
              <a:buAutoNum type="arabicPeriod"/>
            </a:pPr>
            <a:endParaRPr lang="en-US" dirty="0" smtClean="0"/>
          </a:p>
          <a:p>
            <a:pPr marL="742950" indent="-7429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Risk Measure: Standard Deviation</a:t>
            </a:r>
          </a:p>
          <a:p>
            <a:pPr marL="742950" indent="-742950">
              <a:lnSpc>
                <a:spcPct val="90000"/>
              </a:lnSpc>
              <a:buFont typeface="+mj-lt"/>
              <a:buAutoNum type="arabicPeriod"/>
            </a:pPr>
            <a:endParaRPr lang="en-US" dirty="0" smtClean="0"/>
          </a:p>
          <a:p>
            <a:pPr marL="742950" indent="-7429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Risk Price: ???</a:t>
            </a:r>
            <a:endParaRPr lang="en-US" dirty="0"/>
          </a:p>
        </p:txBody>
      </p:sp>
      <p:pic>
        <p:nvPicPr>
          <p:cNvPr id="4" name="~PP1503.WAV">
            <a:hlinkClick r:id="" action="ppaction://media"/>
          </p:cNvPr>
          <p:cNvPicPr>
            <a:picLocks noRot="1" noChangeAspect="1"/>
          </p:cNvPicPr>
          <p:nvPr>
            <a:wavAudioFile r:embed="rId1" name="~PP1503.WAV"/>
          </p:nvPr>
        </p:nvPicPr>
        <p:blipFill>
          <a:blip r:embed="rId4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2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Two Classes of Risk</a:t>
            </a:r>
          </a:p>
        </p:txBody>
      </p:sp>
      <p:pic>
        <p:nvPicPr>
          <p:cNvPr id="3" name="~PP129.WAV">
            <a:hlinkClick r:id="" action="ppaction://media"/>
          </p:cNvPr>
          <p:cNvPicPr>
            <a:picLocks noRot="1" noChangeAspect="1"/>
          </p:cNvPicPr>
          <p:nvPr>
            <a:wavAudioFile r:embed="rId1" name="~PP129.WAV"/>
          </p:nvPr>
        </p:nvPicPr>
        <p:blipFill>
          <a:blip r:embed="rId4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</a:t>
            </a:r>
            <a:r>
              <a:rPr lang="en-US" dirty="0" smtClean="0"/>
              <a:t>Classes of </a:t>
            </a:r>
            <a:r>
              <a:rPr lang="en-US" dirty="0"/>
              <a:t>Risk</a:t>
            </a:r>
          </a:p>
        </p:txBody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>
              <a:lnSpc>
                <a:spcPct val="90000"/>
              </a:lnSpc>
            </a:pPr>
            <a:r>
              <a:rPr lang="en-US" dirty="0" smtClean="0"/>
              <a:t>Thousands </a:t>
            </a:r>
            <a:r>
              <a:rPr lang="en-US" dirty="0"/>
              <a:t>of </a:t>
            </a:r>
            <a:r>
              <a:rPr lang="en-US" dirty="0" smtClean="0"/>
              <a:t>possible risks</a:t>
            </a:r>
          </a:p>
          <a:p>
            <a:pPr marL="609600" indent="-609600">
              <a:lnSpc>
                <a:spcPct val="90000"/>
              </a:lnSpc>
            </a:pPr>
            <a:endParaRPr lang="en-US" dirty="0"/>
          </a:p>
          <a:p>
            <a:pPr marL="609600" indent="-609600">
              <a:lnSpc>
                <a:spcPct val="90000"/>
              </a:lnSpc>
            </a:pPr>
            <a:r>
              <a:rPr lang="en-US" dirty="0" smtClean="0"/>
              <a:t>Two </a:t>
            </a:r>
            <a:r>
              <a:rPr lang="en-US" dirty="0"/>
              <a:t>basic classes:</a:t>
            </a:r>
          </a:p>
          <a:p>
            <a:pPr marL="990600" lvl="1" indent="-533400">
              <a:lnSpc>
                <a:spcPct val="90000"/>
              </a:lnSpc>
            </a:pPr>
            <a:r>
              <a:rPr lang="en-US" dirty="0"/>
              <a:t>Non-Market Risk</a:t>
            </a:r>
          </a:p>
          <a:p>
            <a:pPr marL="990600" lvl="1" indent="-533400">
              <a:lnSpc>
                <a:spcPct val="90000"/>
              </a:lnSpc>
            </a:pPr>
            <a:r>
              <a:rPr lang="en-US" dirty="0"/>
              <a:t>Market Risk</a:t>
            </a:r>
          </a:p>
          <a:p>
            <a:pPr marL="990600" lvl="1" indent="-533400">
              <a:lnSpc>
                <a:spcPct val="90000"/>
              </a:lnSpc>
              <a:buFont typeface="Wingdings" pitchFamily="2" charset="2"/>
              <a:buNone/>
            </a:pPr>
            <a:endParaRPr lang="en-US" dirty="0"/>
          </a:p>
          <a:p>
            <a:pPr marL="990600" lvl="1" indent="-533400">
              <a:lnSpc>
                <a:spcPct val="90000"/>
              </a:lnSpc>
              <a:buFont typeface="Wingdings" pitchFamily="2" charset="2"/>
              <a:buNone/>
            </a:pPr>
            <a:r>
              <a:rPr lang="en-US" sz="2000" dirty="0"/>
              <a:t>Note: We will discuss the appropriateness of these names shortly.</a:t>
            </a:r>
          </a:p>
        </p:txBody>
      </p:sp>
      <p:pic>
        <p:nvPicPr>
          <p:cNvPr id="4" name="~PP2599.WAV">
            <a:hlinkClick r:id="" action="ppaction://media"/>
          </p:cNvPr>
          <p:cNvPicPr>
            <a:picLocks noRot="1" noChangeAspect="1"/>
          </p:cNvPicPr>
          <p:nvPr>
            <a:wavAudioFile r:embed="rId1" name="~PP2599.WAV"/>
          </p:nvPr>
        </p:nvPicPr>
        <p:blipFill>
          <a:blip r:embed="rId4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Non-Market Risk</a:t>
            </a:r>
          </a:p>
        </p:txBody>
      </p:sp>
      <p:sp>
        <p:nvSpPr>
          <p:cNvPr id="184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 smtClean="0"/>
              <a:t>Have an effect on…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One </a:t>
            </a:r>
            <a:r>
              <a:rPr lang="en-US" dirty="0"/>
              <a:t>firm, </a:t>
            </a:r>
            <a:endParaRPr lang="en-US" dirty="0" smtClean="0"/>
          </a:p>
          <a:p>
            <a:pPr lvl="1">
              <a:lnSpc>
                <a:spcPct val="90000"/>
              </a:lnSpc>
            </a:pPr>
            <a:r>
              <a:rPr lang="en-US" dirty="0" smtClean="0"/>
              <a:t>Selection </a:t>
            </a:r>
            <a:r>
              <a:rPr lang="en-US" dirty="0"/>
              <a:t>of firms, or </a:t>
            </a:r>
            <a:endParaRPr lang="en-US" dirty="0" smtClean="0"/>
          </a:p>
          <a:p>
            <a:pPr lvl="1">
              <a:lnSpc>
                <a:spcPct val="90000"/>
              </a:lnSpc>
            </a:pPr>
            <a:r>
              <a:rPr lang="en-US" dirty="0" smtClean="0"/>
              <a:t>Maybe </a:t>
            </a:r>
            <a:r>
              <a:rPr lang="en-US" dirty="0"/>
              <a:t>even an </a:t>
            </a:r>
            <a:r>
              <a:rPr lang="en-US" dirty="0" smtClean="0"/>
              <a:t>industry</a:t>
            </a:r>
            <a:r>
              <a:rPr lang="en-US" dirty="0" smtClean="0">
                <a:cs typeface="Arial" charset="0"/>
              </a:rPr>
              <a:t>, but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cs typeface="Arial" charset="0"/>
              </a:rPr>
              <a:t>Not </a:t>
            </a:r>
            <a:r>
              <a:rPr lang="en-US" dirty="0">
                <a:cs typeface="Arial" charset="0"/>
              </a:rPr>
              <a:t>the market as a whole.</a:t>
            </a:r>
          </a:p>
          <a:p>
            <a:pPr>
              <a:lnSpc>
                <a:spcPct val="90000"/>
              </a:lnSpc>
            </a:pPr>
            <a:r>
              <a:rPr lang="en-US" dirty="0">
                <a:cs typeface="Arial" charset="0"/>
              </a:rPr>
              <a:t>Examples:</a:t>
            </a:r>
          </a:p>
          <a:p>
            <a:pPr lvl="1">
              <a:lnSpc>
                <a:spcPct val="90000"/>
              </a:lnSpc>
            </a:pPr>
            <a:r>
              <a:rPr lang="en-US" dirty="0">
                <a:cs typeface="Arial" charset="0"/>
              </a:rPr>
              <a:t>A Labor Problem</a:t>
            </a:r>
          </a:p>
          <a:p>
            <a:pPr lvl="1">
              <a:lnSpc>
                <a:spcPct val="90000"/>
              </a:lnSpc>
            </a:pPr>
            <a:r>
              <a:rPr lang="en-US" dirty="0">
                <a:cs typeface="Arial" charset="0"/>
              </a:rPr>
              <a:t>Change in an Input Price</a:t>
            </a:r>
          </a:p>
          <a:p>
            <a:pPr lvl="1">
              <a:lnSpc>
                <a:spcPct val="90000"/>
              </a:lnSpc>
            </a:pPr>
            <a:r>
              <a:rPr lang="en-US" dirty="0">
                <a:cs typeface="Arial" charset="0"/>
              </a:rPr>
              <a:t>Litigation</a:t>
            </a:r>
          </a:p>
          <a:p>
            <a:pPr lvl="1">
              <a:lnSpc>
                <a:spcPct val="90000"/>
              </a:lnSpc>
            </a:pPr>
            <a:r>
              <a:rPr lang="en-US" dirty="0">
                <a:cs typeface="Arial" charset="0"/>
              </a:rPr>
              <a:t>Etc.</a:t>
            </a:r>
          </a:p>
        </p:txBody>
      </p:sp>
      <p:pic>
        <p:nvPicPr>
          <p:cNvPr id="4" name="~PP615.WAV">
            <a:hlinkClick r:id="" action="ppaction://media"/>
          </p:cNvPr>
          <p:cNvPicPr>
            <a:picLocks noRot="1" noChangeAspect="1"/>
          </p:cNvPicPr>
          <p:nvPr>
            <a:wavAudioFile r:embed="rId1" name="~PP615.WAV"/>
          </p:nvPr>
        </p:nvPicPr>
        <p:blipFill>
          <a:blip r:embed="rId4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Market </a:t>
            </a:r>
            <a:r>
              <a:rPr lang="en-US" dirty="0"/>
              <a:t>Risk</a:t>
            </a:r>
          </a:p>
        </p:txBody>
      </p:sp>
      <p:sp>
        <p:nvSpPr>
          <p:cNvPr id="184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 smtClean="0"/>
              <a:t>Have an effect on…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cs typeface="Arial" charset="0"/>
              </a:rPr>
              <a:t>Market </a:t>
            </a:r>
            <a:r>
              <a:rPr lang="en-US" dirty="0">
                <a:cs typeface="Arial" charset="0"/>
              </a:rPr>
              <a:t>as a </a:t>
            </a:r>
            <a:r>
              <a:rPr lang="en-US" dirty="0" smtClean="0">
                <a:cs typeface="Arial" charset="0"/>
              </a:rPr>
              <a:t>whole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cs typeface="Arial" charset="0"/>
              </a:rPr>
              <a:t>Economy-wide</a:t>
            </a:r>
            <a:endParaRPr lang="en-US" dirty="0">
              <a:cs typeface="Arial" charset="0"/>
            </a:endParaRPr>
          </a:p>
          <a:p>
            <a:pPr>
              <a:lnSpc>
                <a:spcPct val="90000"/>
              </a:lnSpc>
            </a:pPr>
            <a:r>
              <a:rPr lang="en-US" dirty="0">
                <a:cs typeface="Arial" charset="0"/>
              </a:rPr>
              <a:t>Examples:</a:t>
            </a:r>
          </a:p>
          <a:p>
            <a:pPr lvl="1"/>
            <a:r>
              <a:rPr lang="en-US" dirty="0" smtClean="0">
                <a:cs typeface="Arial" charset="0"/>
              </a:rPr>
              <a:t>Interest Rate Changes</a:t>
            </a:r>
          </a:p>
          <a:p>
            <a:pPr lvl="1"/>
            <a:r>
              <a:rPr lang="en-US" dirty="0" smtClean="0">
                <a:cs typeface="Arial" charset="0"/>
              </a:rPr>
              <a:t>A Change in the Corporate Tax Rate</a:t>
            </a:r>
          </a:p>
          <a:p>
            <a:pPr lvl="1"/>
            <a:r>
              <a:rPr lang="en-US" dirty="0" smtClean="0">
                <a:cs typeface="Arial" charset="0"/>
              </a:rPr>
              <a:t>Inflation</a:t>
            </a:r>
          </a:p>
          <a:p>
            <a:pPr lvl="1"/>
            <a:r>
              <a:rPr lang="en-US" dirty="0" smtClean="0">
                <a:cs typeface="Arial" charset="0"/>
              </a:rPr>
              <a:t>Etc.</a:t>
            </a:r>
            <a:endParaRPr lang="en-US" dirty="0">
              <a:cs typeface="Arial" charset="0"/>
            </a:endParaRPr>
          </a:p>
        </p:txBody>
      </p:sp>
      <p:pic>
        <p:nvPicPr>
          <p:cNvPr id="4" name="~PP522.WAV">
            <a:hlinkClick r:id="" action="ppaction://media"/>
          </p:cNvPr>
          <p:cNvPicPr>
            <a:picLocks noRot="1" noChangeAspect="1"/>
          </p:cNvPicPr>
          <p:nvPr>
            <a:wavAudioFile r:embed="rId1" name="~PP522.WAV"/>
          </p:nvPr>
        </p:nvPicPr>
        <p:blipFill>
          <a:blip r:embed="rId4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Alternate Names</a:t>
            </a:r>
            <a:endParaRPr lang="en-US" dirty="0"/>
          </a:p>
        </p:txBody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Non-market risk is also called: </a:t>
            </a:r>
          </a:p>
          <a:p>
            <a:pPr lvl="1"/>
            <a:r>
              <a:rPr lang="en-US" dirty="0"/>
              <a:t>Microeconomic Risk</a:t>
            </a:r>
          </a:p>
          <a:p>
            <a:pPr lvl="1"/>
            <a:r>
              <a:rPr lang="en-US" dirty="0"/>
              <a:t>Idiosyncratic Risk</a:t>
            </a:r>
          </a:p>
          <a:p>
            <a:pPr lvl="1"/>
            <a:r>
              <a:rPr lang="en-US" dirty="0" smtClean="0"/>
              <a:t>Firm/Company </a:t>
            </a:r>
            <a:r>
              <a:rPr lang="en-US" dirty="0"/>
              <a:t>Specific Risk</a:t>
            </a:r>
          </a:p>
          <a:p>
            <a:pPr lvl="1"/>
            <a:r>
              <a:rPr lang="en-US" dirty="0"/>
              <a:t>Diversifiable Risk </a:t>
            </a:r>
            <a:endParaRPr lang="en-US" dirty="0" smtClean="0"/>
          </a:p>
          <a:p>
            <a:pPr lvl="1"/>
            <a:r>
              <a:rPr lang="en-US" dirty="0" smtClean="0"/>
              <a:t>Non-Systematic Risk</a:t>
            </a:r>
          </a:p>
          <a:p>
            <a:r>
              <a:rPr lang="en-US" dirty="0" smtClean="0"/>
              <a:t>Market risk is also called: </a:t>
            </a:r>
          </a:p>
          <a:p>
            <a:pPr lvl="1"/>
            <a:r>
              <a:rPr lang="en-US" dirty="0" smtClean="0"/>
              <a:t>Macroeconomic Risk</a:t>
            </a:r>
          </a:p>
          <a:p>
            <a:pPr lvl="1"/>
            <a:r>
              <a:rPr lang="en-US" dirty="0" smtClean="0"/>
              <a:t>Non-Diversifiable Risk </a:t>
            </a:r>
          </a:p>
          <a:p>
            <a:pPr lvl="1"/>
            <a:r>
              <a:rPr lang="en-US" dirty="0" smtClean="0"/>
              <a:t>Systematic Risk</a:t>
            </a:r>
          </a:p>
          <a:p>
            <a:pPr lvl="1"/>
            <a:endParaRPr lang="en-US" dirty="0"/>
          </a:p>
        </p:txBody>
      </p:sp>
      <p:pic>
        <p:nvPicPr>
          <p:cNvPr id="4" name="~PP154.WAV">
            <a:hlinkClick r:id="" action="ppaction://media"/>
          </p:cNvPr>
          <p:cNvPicPr>
            <a:picLocks noRot="1" noChangeAspect="1"/>
          </p:cNvPicPr>
          <p:nvPr>
            <a:wavAudioFile r:embed="rId1" name="~PP154.WAV"/>
          </p:nvPr>
        </p:nvPicPr>
        <p:blipFill>
          <a:blip r:embed="rId4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Where do the following risks fall?</a:t>
            </a:r>
            <a:r>
              <a:rPr lang="en-US" dirty="0" smtClean="0">
                <a:latin typeface="Arial"/>
                <a:cs typeface="Arial"/>
              </a:rPr>
              <a:t>▪</a:t>
            </a:r>
            <a:endParaRPr lang="en-US" dirty="0" smtClean="0"/>
          </a:p>
          <a:p>
            <a:pPr lvl="1"/>
            <a:r>
              <a:rPr lang="en-US" dirty="0" smtClean="0"/>
              <a:t>Warehouse fire</a:t>
            </a:r>
          </a:p>
          <a:p>
            <a:pPr lvl="1"/>
            <a:r>
              <a:rPr lang="en-US" dirty="0" smtClean="0"/>
              <a:t>Change in Social Security tax</a:t>
            </a:r>
          </a:p>
          <a:p>
            <a:pPr lvl="1"/>
            <a:r>
              <a:rPr lang="en-US" dirty="0" smtClean="0"/>
              <a:t>Strike in auto industry</a:t>
            </a:r>
          </a:p>
          <a:p>
            <a:pPr lvl="1"/>
            <a:r>
              <a:rPr lang="en-US" dirty="0" smtClean="0"/>
              <a:t>Bug found in Windows</a:t>
            </a:r>
          </a:p>
          <a:p>
            <a:pPr lvl="1"/>
            <a:r>
              <a:rPr lang="en-US" dirty="0" smtClean="0"/>
              <a:t>Change in foreign exchange rate</a:t>
            </a:r>
          </a:p>
          <a:p>
            <a:pPr lvl="1"/>
            <a:r>
              <a:rPr lang="en-US" dirty="0" smtClean="0"/>
              <a:t>Inflation expectations</a:t>
            </a:r>
          </a:p>
          <a:p>
            <a:pPr lvl="1"/>
            <a:r>
              <a:rPr lang="en-US" dirty="0" smtClean="0"/>
              <a:t>Swine flu</a:t>
            </a:r>
            <a:r>
              <a:rPr lang="en-US" dirty="0" smtClean="0">
                <a:latin typeface="Arial"/>
                <a:cs typeface="Arial"/>
              </a:rPr>
              <a:t> ▪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Market–Non-Market Continuum</a:t>
            </a:r>
            <a:endParaRPr lang="en-US" dirty="0"/>
          </a:p>
        </p:txBody>
      </p:sp>
      <p:pic>
        <p:nvPicPr>
          <p:cNvPr id="4" name="~PP3367.WAV">
            <a:hlinkClick r:id="" action="ppaction://media"/>
          </p:cNvPr>
          <p:cNvPicPr>
            <a:picLocks noRot="1" noChangeAspect="1"/>
          </p:cNvPicPr>
          <p:nvPr>
            <a:wavAudioFile r:embed="rId2" name="~PP3367.WAV"/>
          </p:nvPr>
        </p:nvPicPr>
        <p:blipFill>
          <a:blip r:embed="rId4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2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What is Risk? </a:t>
            </a:r>
            <a:br>
              <a:rPr lang="en-US"/>
            </a:br>
            <a:endParaRPr lang="en-US"/>
          </a:p>
        </p:txBody>
      </p:sp>
      <p:pic>
        <p:nvPicPr>
          <p:cNvPr id="3" name="~PP376.WAV">
            <a:hlinkClick r:id="" action="ppaction://media"/>
          </p:cNvPr>
          <p:cNvPicPr>
            <a:picLocks noRot="1" noChangeAspect="1"/>
          </p:cNvPicPr>
          <p:nvPr>
            <a:wavAudioFile r:embed="rId1" name="~PP376.WAV"/>
          </p:nvPr>
        </p:nvPicPr>
        <p:blipFill>
          <a:blip r:embed="rId4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Risk and Uncertainty</a:t>
            </a:r>
          </a:p>
        </p:txBody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 every facet of our lives we face something unknown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/>
              <a:t>Complete lack </a:t>
            </a:r>
            <a:r>
              <a:rPr lang="en-US" dirty="0"/>
              <a:t>of knowledge </a:t>
            </a:r>
            <a:r>
              <a:rPr lang="en-US" dirty="0" smtClean="0"/>
              <a:t>is ‘uncertainty’.</a:t>
            </a:r>
          </a:p>
          <a:p>
            <a:endParaRPr lang="en-US" dirty="0"/>
          </a:p>
          <a:p>
            <a:r>
              <a:rPr lang="en-US" dirty="0" smtClean="0"/>
              <a:t>Some </a:t>
            </a:r>
            <a:r>
              <a:rPr lang="en-US" dirty="0"/>
              <a:t>idea of its </a:t>
            </a:r>
            <a:r>
              <a:rPr lang="en-US" dirty="0" smtClean="0"/>
              <a:t>probability is ‘risk</a:t>
            </a:r>
            <a:r>
              <a:rPr lang="en-US" dirty="0"/>
              <a:t>’.</a:t>
            </a:r>
          </a:p>
        </p:txBody>
      </p:sp>
      <p:pic>
        <p:nvPicPr>
          <p:cNvPr id="4" name="~PP3265.WAV">
            <a:hlinkClick r:id="" action="ppaction://media"/>
          </p:cNvPr>
          <p:cNvPicPr>
            <a:picLocks noRot="1" noChangeAspect="1"/>
          </p:cNvPicPr>
          <p:nvPr>
            <a:wavAudioFile r:embed="rId1" name="~PP3265.WAV"/>
          </p:nvPr>
        </p:nvPicPr>
        <p:blipFill>
          <a:blip r:embed="rId4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Risk and Uncertainty</a:t>
            </a:r>
          </a:p>
        </p:txBody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 smtClean="0"/>
              <a:t>Uncertainty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If </a:t>
            </a:r>
            <a:r>
              <a:rPr lang="en-US" sz="2400" dirty="0"/>
              <a:t>you ask me to put my hand in a box and pull out a mystery object, this is uncertainty, since I have no idea what the box may contain</a:t>
            </a:r>
            <a:r>
              <a:rPr lang="en-US" sz="2400" dirty="0" smtClean="0"/>
              <a:t>.</a:t>
            </a:r>
          </a:p>
          <a:p>
            <a:pPr lvl="1"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800" dirty="0" smtClean="0"/>
              <a:t>Risk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If </a:t>
            </a:r>
            <a:r>
              <a:rPr lang="en-US" sz="2400" dirty="0"/>
              <a:t>you ask me to put my hand in a box containing an equal number of red and blue balls and ask me to pull out a ball, this is </a:t>
            </a:r>
            <a:r>
              <a:rPr lang="en-US" sz="2400" dirty="0" smtClean="0"/>
              <a:t>risk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I </a:t>
            </a:r>
            <a:r>
              <a:rPr lang="en-US" sz="2400" dirty="0"/>
              <a:t>may not know which color I will get, but I know that the probability is 50-50 for each color</a:t>
            </a:r>
            <a:r>
              <a:rPr lang="en-US" sz="2400" dirty="0" smtClean="0"/>
              <a:t>.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Risk </a:t>
            </a:r>
            <a:r>
              <a:rPr lang="en-US" sz="2400" dirty="0" smtClean="0">
                <a:sym typeface="Symbol"/>
              </a:rPr>
              <a:t> </a:t>
            </a:r>
            <a:r>
              <a:rPr lang="en-US" sz="2400" dirty="0" smtClean="0"/>
              <a:t>Rational Expectation</a:t>
            </a:r>
          </a:p>
        </p:txBody>
      </p:sp>
      <p:pic>
        <p:nvPicPr>
          <p:cNvPr id="4" name="~PP3486.WAV">
            <a:hlinkClick r:id="" action="ppaction://media"/>
          </p:cNvPr>
          <p:cNvPicPr>
            <a:picLocks noRot="1" noChangeAspect="1"/>
          </p:cNvPicPr>
          <p:nvPr>
            <a:wavAudioFile r:embed="rId1" name="~PP3486.WAV"/>
          </p:nvPr>
        </p:nvPicPr>
        <p:blipFill>
          <a:blip r:embed="rId4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Quantification of Risk</a:t>
            </a:r>
            <a:endParaRPr lang="en-US" dirty="0"/>
          </a:p>
        </p:txBody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600200"/>
            <a:ext cx="7924800" cy="4648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Past Data</a:t>
            </a:r>
            <a:endParaRPr lang="en-US" dirty="0"/>
          </a:p>
          <a:p>
            <a:pPr lvl="1">
              <a:lnSpc>
                <a:spcPct val="90000"/>
              </a:lnSpc>
            </a:pPr>
            <a:r>
              <a:rPr lang="en-US" dirty="0" smtClean="0"/>
              <a:t>Historical </a:t>
            </a:r>
            <a:r>
              <a:rPr lang="en-US" dirty="0"/>
              <a:t>prices </a:t>
            </a:r>
            <a:endParaRPr lang="en-US" dirty="0" smtClean="0"/>
          </a:p>
          <a:p>
            <a:pPr lvl="1">
              <a:lnSpc>
                <a:spcPct val="90000"/>
              </a:lnSpc>
            </a:pPr>
            <a:r>
              <a:rPr lang="en-US" dirty="0" smtClean="0"/>
              <a:t>Forward-looking data</a:t>
            </a:r>
            <a:endParaRPr lang="en-US" dirty="0"/>
          </a:p>
          <a:p>
            <a:pPr lvl="1">
              <a:lnSpc>
                <a:spcPct val="90000"/>
              </a:lnSpc>
            </a:pPr>
            <a:r>
              <a:rPr lang="en-US" dirty="0" smtClean="0"/>
              <a:t>Assumption: Future behaves like past</a:t>
            </a:r>
          </a:p>
          <a:p>
            <a:pPr lvl="1"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dirty="0" smtClean="0"/>
              <a:t>Statistical Distribution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Distribution</a:t>
            </a:r>
            <a:r>
              <a:rPr lang="en-US" dirty="0"/>
              <a:t>, </a:t>
            </a:r>
            <a:endParaRPr lang="en-US" dirty="0" smtClean="0"/>
          </a:p>
          <a:p>
            <a:pPr lvl="1">
              <a:lnSpc>
                <a:spcPct val="90000"/>
              </a:lnSpc>
            </a:pPr>
            <a:r>
              <a:rPr lang="en-US" dirty="0" smtClean="0"/>
              <a:t>Mean</a:t>
            </a:r>
            <a:r>
              <a:rPr lang="en-US" dirty="0"/>
              <a:t>, </a:t>
            </a:r>
            <a:endParaRPr lang="en-US" dirty="0" smtClean="0"/>
          </a:p>
          <a:p>
            <a:pPr lvl="1">
              <a:lnSpc>
                <a:spcPct val="90000"/>
              </a:lnSpc>
            </a:pPr>
            <a:r>
              <a:rPr lang="en-US" dirty="0" smtClean="0"/>
              <a:t>Variance</a:t>
            </a:r>
            <a:r>
              <a:rPr lang="en-US" dirty="0"/>
              <a:t>, etc. </a:t>
            </a:r>
          </a:p>
        </p:txBody>
      </p:sp>
      <p:pic>
        <p:nvPicPr>
          <p:cNvPr id="4" name="~PP2419.WAV">
            <a:hlinkClick r:id="" action="ppaction://media"/>
          </p:cNvPr>
          <p:cNvPicPr>
            <a:picLocks noRot="1" noChangeAspect="1"/>
          </p:cNvPicPr>
          <p:nvPr>
            <a:wavAudioFile r:embed="rId1" name="~PP2419.WAV"/>
          </p:nvPr>
        </p:nvPicPr>
        <p:blipFill>
          <a:blip r:embed="rId4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800100" indent="-800100"/>
            <a:r>
              <a:rPr lang="en-US" dirty="0" smtClean="0"/>
              <a:t>Quantification Example</a:t>
            </a:r>
            <a:endParaRPr lang="en-US" dirty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382000" cy="4876800"/>
          </a:xfrm>
        </p:spPr>
        <p:txBody>
          <a:bodyPr>
            <a:normAutofit fontScale="77500" lnSpcReduction="20000"/>
          </a:bodyPr>
          <a:lstStyle/>
          <a:p>
            <a:pPr marL="660400" indent="-660400"/>
            <a:r>
              <a:rPr lang="en-US" dirty="0" smtClean="0"/>
              <a:t>Historical Data:</a:t>
            </a:r>
            <a:endParaRPr lang="en-US" dirty="0"/>
          </a:p>
          <a:p>
            <a:pPr marL="1035050" lvl="1" indent="-577850"/>
            <a:r>
              <a:rPr lang="en-US" dirty="0" smtClean="0"/>
              <a:t>Normally distributed, </a:t>
            </a:r>
            <a:r>
              <a:rPr lang="en-US" dirty="0" smtClean="0">
                <a:latin typeface="Symbol" pitchFamily="18" charset="2"/>
              </a:rPr>
              <a:t>m</a:t>
            </a:r>
            <a:r>
              <a:rPr lang="en-US" dirty="0" smtClean="0"/>
              <a:t> = 10%, </a:t>
            </a:r>
            <a:r>
              <a:rPr lang="en-US" dirty="0" smtClean="0">
                <a:latin typeface="Symbol" pitchFamily="18" charset="2"/>
              </a:rPr>
              <a:t>s</a:t>
            </a:r>
            <a:r>
              <a:rPr lang="en-US" dirty="0" smtClean="0"/>
              <a:t> = 20%</a:t>
            </a:r>
            <a:endParaRPr lang="en-US" dirty="0"/>
          </a:p>
          <a:p>
            <a:pPr marL="660400" indent="-660400"/>
            <a:endParaRPr lang="en-US" dirty="0" smtClean="0"/>
          </a:p>
          <a:p>
            <a:pPr marL="660400" indent="-660400"/>
            <a:endParaRPr lang="en-US" dirty="0" smtClean="0"/>
          </a:p>
          <a:p>
            <a:pPr marL="660400" indent="-660400"/>
            <a:endParaRPr lang="en-US" dirty="0" smtClean="0"/>
          </a:p>
          <a:p>
            <a:pPr marL="660400" indent="-660400"/>
            <a:endParaRPr lang="en-US" dirty="0" smtClean="0"/>
          </a:p>
          <a:p>
            <a:pPr marL="660400" indent="-660400"/>
            <a:endParaRPr lang="en-US" dirty="0" smtClean="0"/>
          </a:p>
          <a:p>
            <a:pPr marL="660400" indent="-660400"/>
            <a:endParaRPr lang="en-US" dirty="0" smtClean="0"/>
          </a:p>
          <a:p>
            <a:pPr marL="660400" indent="-660400"/>
            <a:endParaRPr lang="en-US" dirty="0" smtClean="0"/>
          </a:p>
          <a:p>
            <a:pPr marL="660400" indent="-660400"/>
            <a:endParaRPr lang="en-US" dirty="0" smtClean="0"/>
          </a:p>
          <a:p>
            <a:pPr marL="660400" indent="-660400"/>
            <a:endParaRPr lang="en-US" dirty="0" smtClean="0"/>
          </a:p>
          <a:p>
            <a:pPr marL="660400" indent="-660400"/>
            <a:r>
              <a:rPr lang="en-US" dirty="0" smtClean="0"/>
              <a:t>Forecast</a:t>
            </a:r>
          </a:p>
          <a:p>
            <a:pPr marL="1060450" lvl="1" indent="-660400"/>
            <a:r>
              <a:rPr lang="en-US" dirty="0" smtClean="0"/>
              <a:t>E[r] = 10%</a:t>
            </a:r>
          </a:p>
          <a:p>
            <a:pPr marL="1060450" lvl="1" indent="-660400"/>
            <a:r>
              <a:rPr lang="en-US" dirty="0" smtClean="0"/>
              <a:t>Confidence intervals, standard error, etc.</a:t>
            </a:r>
            <a:endParaRPr lang="en-US" dirty="0"/>
          </a:p>
        </p:txBody>
      </p:sp>
      <p:graphicFrame>
        <p:nvGraphicFramePr>
          <p:cNvPr id="7" name="Chart 6"/>
          <p:cNvGraphicFramePr/>
          <p:nvPr/>
        </p:nvGraphicFramePr>
        <p:xfrm>
          <a:off x="1524000" y="2362200"/>
          <a:ext cx="5715000" cy="2819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5" name="~PP2325.WAV">
            <a:hlinkClick r:id="" action="ppaction://media"/>
          </p:cNvPr>
          <p:cNvPicPr>
            <a:picLocks noRot="1" noChangeAspect="1"/>
          </p:cNvPicPr>
          <p:nvPr>
            <a:wavAudioFile r:embed="rId1" name="~PP2325.WAV"/>
          </p:nvPr>
        </p:nvPicPr>
        <p:blipFill>
          <a:blip r:embed="rId5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800100" indent="-800100"/>
            <a:r>
              <a:rPr lang="en-US" dirty="0" smtClean="0"/>
              <a:t>‘Expected’ versus ‘Realized’</a:t>
            </a:r>
            <a:endParaRPr lang="en-US" dirty="0"/>
          </a:p>
        </p:txBody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660400" indent="-660400"/>
            <a:r>
              <a:rPr lang="en-US" dirty="0" smtClean="0"/>
              <a:t>Forecast is only </a:t>
            </a:r>
            <a:r>
              <a:rPr lang="en-US" i="1" dirty="0" smtClean="0"/>
              <a:t>expectation</a:t>
            </a:r>
          </a:p>
          <a:p>
            <a:pPr marL="1060450" lvl="1" indent="-660400"/>
            <a:r>
              <a:rPr lang="en-US" dirty="0" smtClean="0"/>
              <a:t>E[ ] = Expectations Operator</a:t>
            </a:r>
          </a:p>
          <a:p>
            <a:pPr marL="660400" indent="-660400"/>
            <a:endParaRPr lang="en-US" dirty="0" smtClean="0"/>
          </a:p>
          <a:p>
            <a:pPr marL="660400" indent="-660400"/>
            <a:r>
              <a:rPr lang="en-US" dirty="0" smtClean="0"/>
              <a:t>Contrast: realized/actual value</a:t>
            </a:r>
          </a:p>
          <a:p>
            <a:pPr marL="660400" indent="-660400"/>
            <a:endParaRPr lang="en-US" dirty="0"/>
          </a:p>
          <a:p>
            <a:pPr marL="660400" indent="-660400"/>
            <a:r>
              <a:rPr lang="en-US" dirty="0" smtClean="0"/>
              <a:t>Quantify </a:t>
            </a:r>
            <a:r>
              <a:rPr lang="en-US" dirty="0"/>
              <a:t>the forecast </a:t>
            </a:r>
            <a:r>
              <a:rPr lang="en-US" dirty="0" smtClean="0"/>
              <a:t>error</a:t>
            </a:r>
          </a:p>
          <a:p>
            <a:pPr marL="1060450" lvl="1" indent="-660400"/>
            <a:r>
              <a:rPr lang="en-US" dirty="0" smtClean="0"/>
              <a:t>confidence intervals</a:t>
            </a:r>
            <a:endParaRPr lang="en-US" dirty="0"/>
          </a:p>
          <a:p>
            <a:pPr marL="1035050" lvl="1" indent="-577850">
              <a:buNone/>
            </a:pPr>
            <a:endParaRPr lang="en-US" dirty="0" smtClean="0"/>
          </a:p>
          <a:p>
            <a:pPr marL="1035050" lvl="1" indent="-577850">
              <a:buNone/>
            </a:pPr>
            <a:r>
              <a:rPr lang="en-US" dirty="0" smtClean="0"/>
              <a:t>Note: In </a:t>
            </a:r>
            <a:r>
              <a:rPr lang="en-US" dirty="0"/>
              <a:t>cases of </a:t>
            </a:r>
            <a:r>
              <a:rPr lang="en-US" dirty="0" smtClean="0"/>
              <a:t>uncertainty, </a:t>
            </a:r>
            <a:r>
              <a:rPr lang="en-US" dirty="0"/>
              <a:t>I could not even form such an expectation.</a:t>
            </a:r>
          </a:p>
        </p:txBody>
      </p:sp>
      <p:pic>
        <p:nvPicPr>
          <p:cNvPr id="4" name="~PP60.WAV">
            <a:hlinkClick r:id="" action="ppaction://media"/>
          </p:cNvPr>
          <p:cNvPicPr>
            <a:picLocks noRot="1" noChangeAspect="1"/>
          </p:cNvPicPr>
          <p:nvPr>
            <a:wavAudioFile r:embed="rId1" name="~PP60.WAV"/>
          </p:nvPr>
        </p:nvPicPr>
        <p:blipFill>
          <a:blip r:embed="rId4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Risk</a:t>
            </a:r>
          </a:p>
        </p:txBody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Risk: </a:t>
            </a:r>
            <a:r>
              <a:rPr lang="en-US" i="1" dirty="0" smtClean="0"/>
              <a:t>The </a:t>
            </a:r>
            <a:r>
              <a:rPr lang="en-US" i="1" dirty="0"/>
              <a:t>possibility </a:t>
            </a:r>
            <a:r>
              <a:rPr lang="en-US" i="1" dirty="0" smtClean="0"/>
              <a:t>the </a:t>
            </a:r>
            <a:r>
              <a:rPr lang="en-US" i="1" dirty="0"/>
              <a:t>realized value will differ from the expected value</a:t>
            </a:r>
            <a:r>
              <a:rPr lang="en-US" dirty="0"/>
              <a:t>.</a:t>
            </a:r>
          </a:p>
          <a:p>
            <a:pPr lvl="1"/>
            <a:r>
              <a:rPr lang="en-US" dirty="0" smtClean="0"/>
              <a:t>Risk free asset </a:t>
            </a:r>
            <a:r>
              <a:rPr lang="en-US" dirty="0" smtClean="0">
                <a:sym typeface="Symbol"/>
              </a:rPr>
              <a:t></a:t>
            </a:r>
            <a:r>
              <a:rPr lang="en-US" dirty="0" smtClean="0"/>
              <a:t> realized = expected</a:t>
            </a:r>
            <a:endParaRPr lang="en-US" dirty="0"/>
          </a:p>
          <a:p>
            <a:r>
              <a:rPr lang="en-US" dirty="0"/>
              <a:t>Greater risk </a:t>
            </a:r>
            <a:r>
              <a:rPr lang="en-US" dirty="0" smtClean="0">
                <a:sym typeface="Symbol"/>
              </a:rPr>
              <a:t></a:t>
            </a:r>
            <a:r>
              <a:rPr lang="en-US" dirty="0" smtClean="0"/>
              <a:t> </a:t>
            </a:r>
            <a:r>
              <a:rPr lang="en-US" dirty="0"/>
              <a:t>greater likelihood that the realized value will differ from the expected value.</a:t>
            </a:r>
          </a:p>
        </p:txBody>
      </p:sp>
      <p:pic>
        <p:nvPicPr>
          <p:cNvPr id="4" name="~PP2321.WAV">
            <a:hlinkClick r:id="" action="ppaction://media"/>
          </p:cNvPr>
          <p:cNvPicPr>
            <a:picLocks noRot="1" noChangeAspect="1"/>
          </p:cNvPicPr>
          <p:nvPr>
            <a:wavAudioFile r:embed="rId1" name="~PP2321.WAV"/>
          </p:nvPr>
        </p:nvPicPr>
        <p:blipFill>
          <a:blip r:embed="rId4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|41.3|22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6.6|30.9|13.6|16|5.4|18.2|5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5|24.3|21.9|44.7|30.4|21.5|10.4"/>
</p:tagLst>
</file>

<file path=ppt/theme/theme1.xml><?xml version="1.0" encoding="utf-8"?>
<a:theme xmlns:a="http://schemas.openxmlformats.org/drawingml/2006/main" name="Contemporary blu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Contemporary blue</Template>
  <TotalTime>1361</TotalTime>
  <Words>871</Words>
  <Application>Microsoft Office PowerPoint</Application>
  <PresentationFormat>On-screen Show (4:3)</PresentationFormat>
  <Paragraphs>242</Paragraphs>
  <Slides>28</Slides>
  <Notes>24</Notes>
  <HiddenSlides>0</HiddenSlides>
  <MMClips>28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Contemporary blue</vt:lpstr>
      <vt:lpstr>FIN 365 Business Finance</vt:lpstr>
      <vt:lpstr>Topics</vt:lpstr>
      <vt:lpstr>What is Risk?  </vt:lpstr>
      <vt:lpstr>Risk and Uncertainty</vt:lpstr>
      <vt:lpstr>Risk and Uncertainty</vt:lpstr>
      <vt:lpstr>The Quantification of Risk</vt:lpstr>
      <vt:lpstr>Quantification Example</vt:lpstr>
      <vt:lpstr>‘Expected’ versus ‘Realized’</vt:lpstr>
      <vt:lpstr>What is Risk</vt:lpstr>
      <vt:lpstr>Downside versus Upside Risk</vt:lpstr>
      <vt:lpstr>Three Step Analysis of Risk</vt:lpstr>
      <vt:lpstr>Three Step Analysis of Risk▪</vt:lpstr>
      <vt:lpstr>Step 1–Identify Risk</vt:lpstr>
      <vt:lpstr>Step 2–Measure Risk</vt:lpstr>
      <vt:lpstr>Step 3–Price Risk</vt:lpstr>
      <vt:lpstr>Over-Simplified Example</vt:lpstr>
      <vt:lpstr>Which is Riskier?</vt:lpstr>
      <vt:lpstr>Which is Riskier? (cont’d)</vt:lpstr>
      <vt:lpstr>Selecting Stocks</vt:lpstr>
      <vt:lpstr>Dominance</vt:lpstr>
      <vt:lpstr>Dominance Graph</vt:lpstr>
      <vt:lpstr>Risk Analysis: Recap</vt:lpstr>
      <vt:lpstr>Two Classes of Risk</vt:lpstr>
      <vt:lpstr>Two Classes of Risk</vt:lpstr>
      <vt:lpstr>Non-Market Risk</vt:lpstr>
      <vt:lpstr>Market Risk</vt:lpstr>
      <vt:lpstr>Alternate Names</vt:lpstr>
      <vt:lpstr>Market–Non-Market Continuum</vt:lpstr>
    </vt:vector>
  </TitlesOfParts>
  <Company>American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 365 Business Finance</dc:title>
  <dc:creator>Lawrence Schrenk</dc:creator>
  <cp:lastModifiedBy>Lawrence Schrenk</cp:lastModifiedBy>
  <cp:revision>216</cp:revision>
  <dcterms:created xsi:type="dcterms:W3CDTF">2009-08-24T02:07:34Z</dcterms:created>
  <dcterms:modified xsi:type="dcterms:W3CDTF">2010-07-19T23:27:04Z</dcterms:modified>
</cp:coreProperties>
</file>