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8"/>
  </p:notesMasterIdLst>
  <p:sldIdLst>
    <p:sldId id="257" r:id="rId4"/>
    <p:sldId id="259" r:id="rId5"/>
    <p:sldId id="261" r:id="rId6"/>
    <p:sldId id="262" r:id="rId7"/>
    <p:sldId id="263" r:id="rId8"/>
    <p:sldId id="264" r:id="rId9"/>
    <p:sldId id="271" r:id="rId10"/>
    <p:sldId id="265" r:id="rId11"/>
    <p:sldId id="266" r:id="rId12"/>
    <p:sldId id="268" r:id="rId13"/>
    <p:sldId id="267" r:id="rId14"/>
    <p:sldId id="269" r:id="rId15"/>
    <p:sldId id="270" r:id="rId16"/>
    <p:sldId id="260" r:id="rId17"/>
  </p:sldIdLst>
  <p:sldSz cx="9144000" cy="6858000" type="screen4x3"/>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80" autoAdjust="0"/>
    <p:restoredTop sz="94660"/>
  </p:normalViewPr>
  <p:slideViewPr>
    <p:cSldViewPr>
      <p:cViewPr>
        <p:scale>
          <a:sx n="95" d="100"/>
          <a:sy n="95" d="100"/>
        </p:scale>
        <p:origin x="60" y="19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2.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tags" Target="tags/tag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656AE6-D131-4182-8B4B-D8C160C8C95C}" type="datetimeFigureOut">
              <a:rPr lang="en-US" smtClean="0"/>
              <a:t>7/5/2014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C58D59-23CE-466F-916B-9437441DB45B}" type="slidenum">
              <a:rPr lang="en-US" smtClean="0"/>
              <a:t>‹#›</a:t>
            </a:fld>
            <a:endParaRPr lang="en-US"/>
          </a:p>
        </p:txBody>
      </p:sp>
    </p:spTree>
    <p:extLst>
      <p:ext uri="{BB962C8B-B14F-4D97-AF65-F5344CB8AC3E}">
        <p14:creationId xmlns:p14="http://schemas.microsoft.com/office/powerpoint/2010/main" val="2788724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7/5/2014 9:14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644744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C58D59-23CE-466F-916B-9437441DB45B}" type="slidenum">
              <a:rPr lang="en-US" smtClean="0"/>
              <a:t>2</a:t>
            </a:fld>
            <a:endParaRPr lang="en-US"/>
          </a:p>
        </p:txBody>
      </p:sp>
    </p:spTree>
    <p:extLst>
      <p:ext uri="{BB962C8B-B14F-4D97-AF65-F5344CB8AC3E}">
        <p14:creationId xmlns:p14="http://schemas.microsoft.com/office/powerpoint/2010/main" val="162045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C58D59-23CE-466F-916B-9437441DB45B}" type="slidenum">
              <a:rPr lang="en-US" smtClean="0"/>
              <a:t>3</a:t>
            </a:fld>
            <a:endParaRPr lang="en-US"/>
          </a:p>
        </p:txBody>
      </p:sp>
    </p:spTree>
    <p:extLst>
      <p:ext uri="{BB962C8B-B14F-4D97-AF65-F5344CB8AC3E}">
        <p14:creationId xmlns:p14="http://schemas.microsoft.com/office/powerpoint/2010/main" val="750053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7/5/2014 9:14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val="3966932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905000"/>
            <a:ext cx="8305800" cy="1523495"/>
          </a:xfrm>
        </p:spPr>
        <p:txBody>
          <a:bodyPr>
            <a:noAutofit/>
          </a:bodyPr>
          <a:lstStyle>
            <a:lvl1pPr>
              <a:lnSpc>
                <a:spcPct val="90000"/>
              </a:lnSpc>
              <a:defRPr sz="5400">
                <a:latin typeface="Century Gothic" panose="020B0502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latin typeface="Century Gothic" panose="020B0502020202020204" pitchFamily="34" charset="0"/>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lang="en-US" sz="12000" b="1" i="1" kern="1200" spc="-770" baseline="0" dirty="0" smtClean="0">
                <a:ln w="11430"/>
                <a:gradFill>
                  <a:gsLst>
                    <a:gs pos="0">
                      <a:schemeClr val="accent2"/>
                    </a:gs>
                    <a:gs pos="37000">
                      <a:schemeClr val="tx1"/>
                    </a:gs>
                    <a:gs pos="71000">
                      <a:schemeClr val="accent2"/>
                    </a:gs>
                  </a:gsLst>
                  <a:lin ang="5400000"/>
                </a:gradFill>
                <a:effectLst>
                  <a:outerShdw blurRad="50800" dist="39000" dir="5460000" algn="tl">
                    <a:srgbClr val="000000">
                      <a:alpha val="38000"/>
                    </a:srgbClr>
                  </a:outerShdw>
                </a:effectLst>
                <a:latin typeface="+mn-lt"/>
                <a:ea typeface="+mn-ea"/>
                <a:cs typeface="+mn-cs"/>
              </a:defRPr>
            </a:lvl1pPr>
          </a:lstStyle>
          <a:p>
            <a:pPr lvl="0"/>
            <a:r>
              <a:rPr lang="en-US" dirty="0" smtClean="0"/>
              <a:t>click to…</a:t>
            </a:r>
          </a:p>
        </p:txBody>
      </p:sp>
      <p:pic>
        <p:nvPicPr>
          <p:cNvPr id="5" name="Picture 4" descr="footer_graphic.png"/>
          <p:cNvPicPr>
            <a:picLocks noChangeAspect="1"/>
          </p:cNvPicPr>
          <p:nvPr userDrawn="1"/>
        </p:nvPicPr>
        <p:blipFill>
          <a:blip r:embed="rId2"/>
          <a:stretch>
            <a:fillRect/>
          </a:stretch>
        </p:blipFill>
        <p:spPr>
          <a:xfrm>
            <a:off x="0" y="5437414"/>
            <a:ext cx="9144000" cy="1420586"/>
          </a:xfrm>
          <a:prstGeom prst="rect">
            <a:avLst/>
          </a:prstGeom>
        </p:spPr>
      </p:pic>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lang="en-US" sz="12000" b="1" i="1" kern="1200" spc="-770" baseline="0" dirty="0" smtClean="0">
                <a:ln w="11430"/>
                <a:gradFill>
                  <a:gsLst>
                    <a:gs pos="0">
                      <a:schemeClr val="accent2"/>
                    </a:gs>
                    <a:gs pos="37000">
                      <a:schemeClr val="tx1"/>
                    </a:gs>
                    <a:gs pos="71000">
                      <a:schemeClr val="accent2"/>
                    </a:gs>
                  </a:gsLst>
                  <a:lin ang="5400000"/>
                </a:gradFill>
                <a:effectLst>
                  <a:outerShdw blurRad="50800" dist="39000" dir="5460000" algn="tl">
                    <a:srgbClr val="000000">
                      <a:alpha val="38000"/>
                    </a:srgbClr>
                  </a:outerShdw>
                </a:effectLst>
                <a:latin typeface="+mn-lt"/>
                <a:ea typeface="+mn-ea"/>
                <a:cs typeface="+mn-cs"/>
              </a:defRPr>
            </a:lvl1pPr>
          </a:lstStyle>
          <a:p>
            <a:pPr lvl="0"/>
            <a:r>
              <a:rPr lang="en-US" dirty="0" smtClean="0"/>
              <a:t>click to…</a:t>
            </a:r>
          </a:p>
        </p:txBody>
      </p:sp>
      <p:pic>
        <p:nvPicPr>
          <p:cNvPr id="5" name="Picture 4" descr="footer_graphic.png"/>
          <p:cNvPicPr>
            <a:picLocks noChangeAspect="1"/>
          </p:cNvPicPr>
          <p:nvPr userDrawn="1"/>
        </p:nvPicPr>
        <p:blipFill>
          <a:blip r:embed="rId2"/>
          <a:stretch>
            <a:fillRect/>
          </a:stretch>
        </p:blipFill>
        <p:spPr>
          <a:xfrm>
            <a:off x="0" y="5437414"/>
            <a:ext cx="9144000" cy="1420586"/>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676400"/>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2514600" y="6248400"/>
            <a:ext cx="4114800" cy="512817"/>
          </a:xfrm>
          <a:prstGeom prst="rect">
            <a:avLst/>
          </a:prstGeom>
        </p:spPr>
      </p:pic>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iming>
    <p:tnLst>
      <p:par>
        <p:cTn id="1" dur="indefinite" restart="never" nodeType="tmRoot"/>
      </p:par>
    </p:tnLst>
  </p:timing>
  <p:hf hdr="0" ft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Century Gothic" panose="020B0502020202020204" pitchFamily="34" charset="0"/>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Century Gothic" panose="020B0502020202020204" pitchFamily="34" charset="0"/>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Century Gothic" panose="020B0502020202020204" pitchFamily="34" charset="0"/>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Century Gothic" panose="020B0502020202020204" pitchFamily="34" charset="0"/>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Century Gothic" panose="020B0502020202020204" pitchFamily="34" charset="0"/>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Century Gothic" panose="020B0502020202020204" pitchFamily="34" charset="0"/>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hf hdr="0" ftr="0" dt="0"/>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3.xml"/><Relationship Id="rId1" Type="http://schemas.openxmlformats.org/officeDocument/2006/relationships/vmlDrawing" Target="../drawings/vmlDrawing2.vml"/><Relationship Id="rId6" Type="http://schemas.openxmlformats.org/officeDocument/2006/relationships/image" Target="../media/image9.wmf"/><Relationship Id="rId5" Type="http://schemas.openxmlformats.org/officeDocument/2006/relationships/oleObject" Target="../embeddings/oleObject3.bin"/><Relationship Id="rId4" Type="http://schemas.openxmlformats.org/officeDocument/2006/relationships/image" Target="../media/image8.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3.xml"/><Relationship Id="rId1" Type="http://schemas.openxmlformats.org/officeDocument/2006/relationships/vmlDrawing" Target="../drawings/vmlDrawing3.vml"/><Relationship Id="rId4" Type="http://schemas.openxmlformats.org/officeDocument/2006/relationships/image" Target="../media/image10.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3.xml"/><Relationship Id="rId1" Type="http://schemas.openxmlformats.org/officeDocument/2006/relationships/vmlDrawing" Target="../drawings/vmlDrawing4.vml"/><Relationship Id="rId6" Type="http://schemas.openxmlformats.org/officeDocument/2006/relationships/image" Target="../media/image12.wmf"/><Relationship Id="rId5" Type="http://schemas.openxmlformats.org/officeDocument/2006/relationships/oleObject" Target="../embeddings/oleObject6.bin"/><Relationship Id="rId4" Type="http://schemas.openxmlformats.org/officeDocument/2006/relationships/image" Target="../media/image11.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3.xml"/><Relationship Id="rId1" Type="http://schemas.openxmlformats.org/officeDocument/2006/relationships/vmlDrawing" Target="../drawings/vmlDrawing5.vml"/><Relationship Id="rId4" Type="http://schemas.openxmlformats.org/officeDocument/2006/relationships/image" Target="../media/image13.w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3.xml"/><Relationship Id="rId1" Type="http://schemas.openxmlformats.org/officeDocument/2006/relationships/vmlDrawing" Target="../drawings/vmlDrawing1.vml"/><Relationship Id="rId4" Type="http://schemas.openxmlformats.org/officeDocument/2006/relationships/image" Target="../media/image7.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0249" y="4344988"/>
            <a:ext cx="7681913" cy="1446212"/>
          </a:xfrm>
        </p:spPr>
        <p:txBody>
          <a:bodyPr>
            <a:normAutofit/>
          </a:bodyPr>
          <a:lstStyle/>
          <a:p>
            <a:r>
              <a:rPr lang="en-US" dirty="0" smtClean="0"/>
              <a:t>FIN 614: Financial Management</a:t>
            </a:r>
          </a:p>
          <a:p>
            <a:endParaRPr lang="en-US" dirty="0" smtClean="0"/>
          </a:p>
          <a:p>
            <a:r>
              <a:rPr lang="en-US" dirty="0" smtClean="0"/>
              <a:t>Larry Schrenk, Instructor</a:t>
            </a:r>
          </a:p>
        </p:txBody>
      </p:sp>
      <p:sp>
        <p:nvSpPr>
          <p:cNvPr id="5" name="Title 1"/>
          <p:cNvSpPr>
            <a:spLocks noGrp="1"/>
          </p:cNvSpPr>
          <p:nvPr>
            <p:ph type="ctrTitle"/>
          </p:nvPr>
        </p:nvSpPr>
        <p:spPr>
          <a:xfrm>
            <a:off x="533400" y="685800"/>
            <a:ext cx="8305800" cy="1523495"/>
          </a:xfrm>
        </p:spPr>
        <p:txBody>
          <a:bodyPr/>
          <a:lstStyle/>
          <a:p>
            <a:r>
              <a:rPr lang="en-US" dirty="0" smtClean="0"/>
              <a:t>Video 5 (Topic 2.2.3):</a:t>
            </a:r>
            <a:br>
              <a:rPr lang="en-US" dirty="0" smtClean="0"/>
            </a:br>
            <a:r>
              <a:rPr lang="en-US" dirty="0" smtClean="0">
                <a:effectLst/>
              </a:rPr>
              <a:t>Annuities I</a:t>
            </a:r>
            <a:r>
              <a:rPr lang="en-US" dirty="0" smtClean="0"/>
              <a:t/>
            </a:r>
            <a:br>
              <a:rPr lang="en-US" dirty="0" smtClean="0"/>
            </a:b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Formula: PV Annuity</a:t>
            </a:r>
            <a:endParaRPr lang="en-US" dirty="0"/>
          </a:p>
        </p:txBody>
      </p:sp>
      <p:sp>
        <p:nvSpPr>
          <p:cNvPr id="3" name="Text Placeholder 2"/>
          <p:cNvSpPr>
            <a:spLocks noGrp="1"/>
          </p:cNvSpPr>
          <p:nvPr>
            <p:ph type="body" sz="quarter" idx="10"/>
          </p:nvPr>
        </p:nvSpPr>
        <p:spPr>
          <a:xfrm>
            <a:off x="533400" y="4453850"/>
            <a:ext cx="8382000" cy="1163395"/>
          </a:xfrm>
        </p:spPr>
        <p:txBody>
          <a:bodyPr/>
          <a:lstStyle/>
          <a:p>
            <a:pPr marL="0" indent="0">
              <a:buNone/>
            </a:pPr>
            <a:r>
              <a:rPr lang="en-US" sz="2800" dirty="0"/>
              <a:t>NOTE: The formula </a:t>
            </a:r>
            <a:r>
              <a:rPr lang="en-US" sz="2800" dirty="0" smtClean="0"/>
              <a:t>assumes </a:t>
            </a:r>
            <a:r>
              <a:rPr lang="en-US" sz="2800" dirty="0"/>
              <a:t>that the first payment begins </a:t>
            </a:r>
            <a:r>
              <a:rPr lang="en-US" sz="2800" i="1" dirty="0"/>
              <a:t>next</a:t>
            </a:r>
            <a:r>
              <a:rPr lang="en-US" sz="2800" dirty="0"/>
              <a:t> period as does the calculator function.</a:t>
            </a:r>
            <a:endParaRPr lang="en-US" sz="2800" dirty="0"/>
          </a:p>
        </p:txBody>
      </p:sp>
      <p:graphicFrame>
        <p:nvGraphicFramePr>
          <p:cNvPr id="4" name="Object 4"/>
          <p:cNvGraphicFramePr>
            <a:graphicFrameLocks noChangeAspect="1"/>
          </p:cNvGraphicFramePr>
          <p:nvPr>
            <p:extLst>
              <p:ext uri="{D42A27DB-BD31-4B8C-83A1-F6EECF244321}">
                <p14:modId xmlns:p14="http://schemas.microsoft.com/office/powerpoint/2010/main" val="2662758684"/>
              </p:ext>
            </p:extLst>
          </p:nvPr>
        </p:nvGraphicFramePr>
        <p:xfrm>
          <a:off x="1600200" y="1150417"/>
          <a:ext cx="4572000" cy="1524000"/>
        </p:xfrm>
        <a:graphic>
          <a:graphicData uri="http://schemas.openxmlformats.org/presentationml/2006/ole">
            <mc:AlternateContent xmlns:mc="http://schemas.openxmlformats.org/markup-compatibility/2006">
              <mc:Choice xmlns:v="urn:schemas-microsoft-com:vml" Requires="v">
                <p:oleObj spid="_x0000_s3102" name="Equation" r:id="rId3" imgW="1688760" imgH="558720" progId="Equation.DSMT4">
                  <p:embed/>
                </p:oleObj>
              </mc:Choice>
              <mc:Fallback>
                <p:oleObj name="Equation" r:id="rId3" imgW="1688760" imgH="55872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1150417"/>
                        <a:ext cx="4572000" cy="152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912267396"/>
              </p:ext>
            </p:extLst>
          </p:nvPr>
        </p:nvGraphicFramePr>
        <p:xfrm>
          <a:off x="4038600" y="3044212"/>
          <a:ext cx="1744663" cy="1093788"/>
        </p:xfrm>
        <a:graphic>
          <a:graphicData uri="http://schemas.openxmlformats.org/presentationml/2006/ole">
            <mc:AlternateContent xmlns:mc="http://schemas.openxmlformats.org/markup-compatibility/2006">
              <mc:Choice xmlns:v="urn:schemas-microsoft-com:vml" Requires="v">
                <p:oleObj spid="_x0000_s3103" name="Equation" r:id="rId5" imgW="1384200" imgH="863280" progId="Equation.DSMT4">
                  <p:embed/>
                </p:oleObj>
              </mc:Choice>
              <mc:Fallback>
                <p:oleObj name="Equation" r:id="rId5" imgW="1384200" imgH="863280" progId="Equation.DSMT4">
                  <p:embed/>
                  <p:pic>
                    <p:nvPicPr>
                      <p:cNvPr id="0" name=""/>
                      <p:cNvPicPr>
                        <a:picLocks noChangeAspect="1" noChangeArrowheads="1"/>
                      </p:cNvPicPr>
                      <p:nvPr/>
                    </p:nvPicPr>
                    <p:blipFill>
                      <a:blip r:embed="rId6"/>
                      <a:srcRect/>
                      <a:stretch>
                        <a:fillRect/>
                      </a:stretch>
                    </p:blipFill>
                    <p:spPr bwMode="auto">
                      <a:xfrm>
                        <a:off x="4038600" y="3044212"/>
                        <a:ext cx="1744663" cy="109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4049495"/>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PV Annuity Problem</a:t>
            </a:r>
            <a:endParaRPr lang="en-US" dirty="0"/>
          </a:p>
        </p:txBody>
      </p:sp>
      <p:sp>
        <p:nvSpPr>
          <p:cNvPr id="3" name="Text Placeholder 2"/>
          <p:cNvSpPr>
            <a:spLocks noGrp="1"/>
          </p:cNvSpPr>
          <p:nvPr>
            <p:ph type="body" sz="quarter" idx="10"/>
          </p:nvPr>
        </p:nvSpPr>
        <p:spPr>
          <a:xfrm>
            <a:off x="381000" y="1411552"/>
            <a:ext cx="8382000" cy="4610493"/>
          </a:xfrm>
        </p:spPr>
        <p:txBody>
          <a:bodyPr/>
          <a:lstStyle/>
          <a:p>
            <a:r>
              <a:rPr lang="en-US" dirty="0" smtClean="0"/>
              <a:t>What is the value now of receiving $50 a year for the next 5 years?</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2800" dirty="0"/>
              <a:t>N = 5; I/Y = 7; PV = </a:t>
            </a:r>
            <a:r>
              <a:rPr lang="en-US" sz="2800" b="1" dirty="0">
                <a:solidFill>
                  <a:srgbClr val="FF0000"/>
                </a:solidFill>
              </a:rPr>
              <a:t>$205.01</a:t>
            </a:r>
            <a:r>
              <a:rPr lang="en-US" sz="2800" dirty="0"/>
              <a:t>; PMT = -50; FV = 0</a:t>
            </a:r>
          </a:p>
          <a:p>
            <a:pPr marL="0" indent="0">
              <a:buNone/>
            </a:pPr>
            <a:endParaRPr lang="en-US" dirty="0"/>
          </a:p>
        </p:txBody>
      </p:sp>
      <p:graphicFrame>
        <p:nvGraphicFramePr>
          <p:cNvPr id="4" name="Object 5"/>
          <p:cNvGraphicFramePr>
            <a:graphicFrameLocks noChangeAspect="1"/>
          </p:cNvGraphicFramePr>
          <p:nvPr>
            <p:extLst>
              <p:ext uri="{D42A27DB-BD31-4B8C-83A1-F6EECF244321}">
                <p14:modId xmlns:p14="http://schemas.microsoft.com/office/powerpoint/2010/main" val="1651340435"/>
              </p:ext>
            </p:extLst>
          </p:nvPr>
        </p:nvGraphicFramePr>
        <p:xfrm>
          <a:off x="914400" y="2667000"/>
          <a:ext cx="7046912" cy="1524000"/>
        </p:xfrm>
        <a:graphic>
          <a:graphicData uri="http://schemas.openxmlformats.org/presentationml/2006/ole">
            <mc:AlternateContent xmlns:mc="http://schemas.openxmlformats.org/markup-compatibility/2006">
              <mc:Choice xmlns:v="urn:schemas-microsoft-com:vml" Requires="v">
                <p:oleObj spid="_x0000_s4116" name="Equation" r:id="rId3" imgW="2603160" imgH="558720" progId="Equation.DSMT4">
                  <p:embed/>
                </p:oleObj>
              </mc:Choice>
              <mc:Fallback>
                <p:oleObj name="Equation" r:id="rId3" imgW="2603160" imgH="55872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2667000"/>
                        <a:ext cx="7046912" cy="152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276312427"/>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Formula: FV Annuity</a:t>
            </a:r>
            <a:endParaRPr lang="en-US" dirty="0"/>
          </a:p>
        </p:txBody>
      </p:sp>
      <p:sp>
        <p:nvSpPr>
          <p:cNvPr id="3" name="Text Placeholder 2"/>
          <p:cNvSpPr>
            <a:spLocks noGrp="1"/>
          </p:cNvSpPr>
          <p:nvPr>
            <p:ph type="body" sz="quarter" idx="10"/>
          </p:nvPr>
        </p:nvSpPr>
        <p:spPr>
          <a:xfrm>
            <a:off x="533400" y="4453850"/>
            <a:ext cx="8382000" cy="1163395"/>
          </a:xfrm>
        </p:spPr>
        <p:txBody>
          <a:bodyPr/>
          <a:lstStyle/>
          <a:p>
            <a:pPr marL="0" indent="0">
              <a:buNone/>
            </a:pPr>
            <a:r>
              <a:rPr lang="en-US" sz="2800" dirty="0"/>
              <a:t>NOTE: The formula </a:t>
            </a:r>
            <a:r>
              <a:rPr lang="en-US" sz="2800" dirty="0" smtClean="0"/>
              <a:t>again assumes </a:t>
            </a:r>
            <a:r>
              <a:rPr lang="en-US" sz="2800" dirty="0"/>
              <a:t>that the first payment begins </a:t>
            </a:r>
            <a:r>
              <a:rPr lang="en-US" sz="2800" i="1" dirty="0"/>
              <a:t>next</a:t>
            </a:r>
            <a:r>
              <a:rPr lang="en-US" sz="2800" dirty="0"/>
              <a:t> </a:t>
            </a:r>
            <a:r>
              <a:rPr lang="en-US" sz="2800" dirty="0" smtClean="0"/>
              <a:t>period as does the calculator function.</a:t>
            </a:r>
            <a:endParaRPr lang="en-US" sz="2800" dirty="0"/>
          </a:p>
        </p:txBody>
      </p:sp>
      <p:graphicFrame>
        <p:nvGraphicFramePr>
          <p:cNvPr id="5" name="Object 6"/>
          <p:cNvGraphicFramePr>
            <a:graphicFrameLocks noChangeAspect="1"/>
          </p:cNvGraphicFramePr>
          <p:nvPr>
            <p:extLst>
              <p:ext uri="{D42A27DB-BD31-4B8C-83A1-F6EECF244321}">
                <p14:modId xmlns:p14="http://schemas.microsoft.com/office/powerpoint/2010/main" val="1735133529"/>
              </p:ext>
            </p:extLst>
          </p:nvPr>
        </p:nvGraphicFramePr>
        <p:xfrm>
          <a:off x="1447800" y="1371600"/>
          <a:ext cx="5715000" cy="1420813"/>
        </p:xfrm>
        <a:graphic>
          <a:graphicData uri="http://schemas.openxmlformats.org/presentationml/2006/ole">
            <mc:AlternateContent xmlns:mc="http://schemas.openxmlformats.org/markup-compatibility/2006">
              <mc:Choice xmlns:v="urn:schemas-microsoft-com:vml" Requires="v">
                <p:oleObj spid="_x0000_s5150" name="Equation" r:id="rId3" imgW="1612900" imgH="393700" progId="Equation.DSMT4">
                  <p:embed/>
                </p:oleObj>
              </mc:Choice>
              <mc:Fallback>
                <p:oleObj name="Equation" r:id="rId3" imgW="1612900" imgH="3937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1371600"/>
                        <a:ext cx="5715000" cy="1420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252204576"/>
              </p:ext>
            </p:extLst>
          </p:nvPr>
        </p:nvGraphicFramePr>
        <p:xfrm>
          <a:off x="4102100" y="3044825"/>
          <a:ext cx="1617663" cy="1093788"/>
        </p:xfrm>
        <a:graphic>
          <a:graphicData uri="http://schemas.openxmlformats.org/presentationml/2006/ole">
            <mc:AlternateContent xmlns:mc="http://schemas.openxmlformats.org/markup-compatibility/2006">
              <mc:Choice xmlns:v="urn:schemas-microsoft-com:vml" Requires="v">
                <p:oleObj spid="_x0000_s5151" name="Equation" r:id="rId5" imgW="1282680" imgH="863280" progId="Equation.DSMT4">
                  <p:embed/>
                </p:oleObj>
              </mc:Choice>
              <mc:Fallback>
                <p:oleObj name="Equation" r:id="rId5" imgW="1282680" imgH="863280" progId="Equation.DSMT4">
                  <p:embed/>
                  <p:pic>
                    <p:nvPicPr>
                      <p:cNvPr id="0" name=""/>
                      <p:cNvPicPr>
                        <a:picLocks noChangeAspect="1" noChangeArrowheads="1"/>
                      </p:cNvPicPr>
                      <p:nvPr/>
                    </p:nvPicPr>
                    <p:blipFill>
                      <a:blip r:embed="rId6"/>
                      <a:srcRect/>
                      <a:stretch>
                        <a:fillRect/>
                      </a:stretch>
                    </p:blipFill>
                    <p:spPr bwMode="auto">
                      <a:xfrm>
                        <a:off x="4102100" y="3044825"/>
                        <a:ext cx="1617663" cy="109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00341800"/>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FV Annuity</a:t>
            </a:r>
            <a:r>
              <a:rPr lang="en-US" dirty="0"/>
              <a:t> Problem</a:t>
            </a:r>
          </a:p>
        </p:txBody>
      </p:sp>
      <p:sp>
        <p:nvSpPr>
          <p:cNvPr id="3" name="Text Placeholder 2"/>
          <p:cNvSpPr>
            <a:spLocks noGrp="1"/>
          </p:cNvSpPr>
          <p:nvPr>
            <p:ph type="body" sz="quarter" idx="10"/>
          </p:nvPr>
        </p:nvSpPr>
        <p:spPr>
          <a:xfrm>
            <a:off x="381000" y="1411552"/>
            <a:ext cx="8382000" cy="4610493"/>
          </a:xfrm>
        </p:spPr>
        <p:txBody>
          <a:bodyPr/>
          <a:lstStyle/>
          <a:p>
            <a:r>
              <a:rPr lang="en-US" dirty="0" smtClean="0"/>
              <a:t>How much will I have in 5 years, if I save $50 every year and get a return of 7%?</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a:buNone/>
            </a:pPr>
            <a:r>
              <a:rPr lang="en-US" sz="2800" dirty="0"/>
              <a:t>N = 5; I/Y = 7; PV = 0; PMT = -50; FV = </a:t>
            </a:r>
            <a:r>
              <a:rPr lang="en-US" sz="2800" b="1" dirty="0">
                <a:solidFill>
                  <a:srgbClr val="FF0000"/>
                </a:solidFill>
              </a:rPr>
              <a:t>$287.54</a:t>
            </a:r>
            <a:endParaRPr lang="en-US" sz="2800" dirty="0"/>
          </a:p>
          <a:p>
            <a:pPr marL="0" indent="0">
              <a:buNone/>
            </a:pPr>
            <a:endParaRPr lang="en-US" dirty="0"/>
          </a:p>
        </p:txBody>
      </p:sp>
      <p:graphicFrame>
        <p:nvGraphicFramePr>
          <p:cNvPr id="5" name="Object 34"/>
          <p:cNvGraphicFramePr>
            <a:graphicFrameLocks noChangeAspect="1"/>
          </p:cNvGraphicFramePr>
          <p:nvPr>
            <p:extLst>
              <p:ext uri="{D42A27DB-BD31-4B8C-83A1-F6EECF244321}">
                <p14:modId xmlns:p14="http://schemas.microsoft.com/office/powerpoint/2010/main" val="1235474641"/>
              </p:ext>
            </p:extLst>
          </p:nvPr>
        </p:nvGraphicFramePr>
        <p:xfrm>
          <a:off x="914400" y="3124200"/>
          <a:ext cx="7147775" cy="1143000"/>
        </p:xfrm>
        <a:graphic>
          <a:graphicData uri="http://schemas.openxmlformats.org/presentationml/2006/ole">
            <mc:AlternateContent xmlns:mc="http://schemas.openxmlformats.org/markup-compatibility/2006">
              <mc:Choice xmlns:v="urn:schemas-microsoft-com:vml" Requires="v">
                <p:oleObj spid="_x0000_s6164" name="Equation" r:id="rId3" imgW="2463480" imgH="393480" progId="Equation.DSMT4">
                  <p:embed/>
                </p:oleObj>
              </mc:Choice>
              <mc:Fallback>
                <p:oleObj name="Equation" r:id="rId3" imgW="2463480" imgH="3934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3124200"/>
                        <a:ext cx="7147775" cy="1143000"/>
                      </a:xfrm>
                      <a:prstGeom prst="rect">
                        <a:avLst/>
                      </a:prstGeom>
                      <a:noFill/>
                      <a:extLst/>
                    </p:spPr>
                  </p:pic>
                </p:oleObj>
              </mc:Fallback>
            </mc:AlternateContent>
          </a:graphicData>
        </a:graphic>
      </p:graphicFrame>
    </p:spTree>
    <p:extLst>
      <p:ext uri="{BB962C8B-B14F-4D97-AF65-F5344CB8AC3E}">
        <p14:creationId xmlns:p14="http://schemas.microsoft.com/office/powerpoint/2010/main" val="1439269302"/>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0249" y="4344988"/>
            <a:ext cx="7681913" cy="1446212"/>
          </a:xfrm>
        </p:spPr>
        <p:txBody>
          <a:bodyPr>
            <a:normAutofit/>
          </a:bodyPr>
          <a:lstStyle/>
          <a:p>
            <a:r>
              <a:rPr lang="en-US" dirty="0" smtClean="0"/>
              <a:t>FIN 614: Financial Management</a:t>
            </a:r>
          </a:p>
          <a:p>
            <a:endParaRPr lang="en-US" dirty="0" smtClean="0"/>
          </a:p>
          <a:p>
            <a:r>
              <a:rPr lang="en-US" dirty="0" smtClean="0"/>
              <a:t>Larry Schrenk, Instructor</a:t>
            </a:r>
          </a:p>
        </p:txBody>
      </p:sp>
      <p:sp>
        <p:nvSpPr>
          <p:cNvPr id="5" name="Title 1"/>
          <p:cNvSpPr>
            <a:spLocks noGrp="1"/>
          </p:cNvSpPr>
          <p:nvPr>
            <p:ph type="ctrTitle"/>
          </p:nvPr>
        </p:nvSpPr>
        <p:spPr>
          <a:xfrm>
            <a:off x="533400" y="685800"/>
            <a:ext cx="8305800" cy="1523495"/>
          </a:xfrm>
        </p:spPr>
        <p:txBody>
          <a:bodyPr/>
          <a:lstStyle/>
          <a:p>
            <a:r>
              <a:rPr lang="en-US" dirty="0" smtClean="0"/>
              <a:t>Video 5 (Topic 2.2.3):</a:t>
            </a:r>
            <a:br>
              <a:rPr lang="en-US" dirty="0" smtClean="0"/>
            </a:br>
            <a:r>
              <a:rPr lang="en-US" dirty="0" smtClean="0">
                <a:effectLst/>
              </a:rPr>
              <a:t>Annuities I</a:t>
            </a:r>
            <a:r>
              <a:rPr lang="en-US" dirty="0" smtClean="0"/>
              <a:t/>
            </a:r>
            <a:br>
              <a:rPr lang="en-US" dirty="0" smtClean="0"/>
            </a:br>
            <a:endParaRPr lang="en-US" dirty="0"/>
          </a:p>
        </p:txBody>
      </p:sp>
    </p:spTree>
    <p:extLst>
      <p:ext uri="{BB962C8B-B14F-4D97-AF65-F5344CB8AC3E}">
        <p14:creationId xmlns:p14="http://schemas.microsoft.com/office/powerpoint/2010/main" val="3680429668"/>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Text Placeholder 2"/>
          <p:cNvSpPr>
            <a:spLocks noGrp="1"/>
          </p:cNvSpPr>
          <p:nvPr>
            <p:ph type="body" sz="quarter" idx="10"/>
          </p:nvPr>
        </p:nvSpPr>
        <p:spPr>
          <a:xfrm>
            <a:off x="381000" y="1411552"/>
            <a:ext cx="8382000" cy="3422475"/>
          </a:xfrm>
        </p:spPr>
        <p:txBody>
          <a:bodyPr/>
          <a:lstStyle/>
          <a:p>
            <a:pPr marL="514350" indent="-514350">
              <a:buFont typeface="+mj-lt"/>
              <a:buAutoNum type="arabicPeriod"/>
            </a:pPr>
            <a:r>
              <a:rPr lang="en-US" dirty="0" smtClean="0"/>
              <a:t>What is an Annuity?</a:t>
            </a:r>
          </a:p>
          <a:p>
            <a:pPr marL="514350" indent="-514350">
              <a:buFont typeface="+mj-lt"/>
              <a:buAutoNum type="arabicPeriod"/>
            </a:pPr>
            <a:endParaRPr lang="en-US" dirty="0" smtClean="0"/>
          </a:p>
          <a:p>
            <a:pPr marL="514350" indent="-514350">
              <a:buFont typeface="+mj-lt"/>
              <a:buAutoNum type="arabicPeriod"/>
            </a:pPr>
            <a:r>
              <a:rPr lang="en-US" dirty="0" smtClean="0"/>
              <a:t>Regular Annuities</a:t>
            </a:r>
            <a:endParaRPr lang="en-US" dirty="0"/>
          </a:p>
          <a:p>
            <a:pPr marL="1031875" lvl="1" indent="-514350">
              <a:buFont typeface="+mj-lt"/>
              <a:buAutoNum type="arabicPeriod"/>
            </a:pPr>
            <a:endParaRPr lang="en-US" dirty="0" smtClean="0"/>
          </a:p>
          <a:p>
            <a:pPr marL="1031875" lvl="1" indent="-514350">
              <a:buFont typeface="+mj-lt"/>
              <a:buAutoNum type="arabicPeriod"/>
            </a:pPr>
            <a:r>
              <a:rPr lang="en-US" dirty="0" smtClean="0"/>
              <a:t>Present </a:t>
            </a:r>
            <a:r>
              <a:rPr lang="en-US" dirty="0"/>
              <a:t>Value (PV)</a:t>
            </a:r>
          </a:p>
          <a:p>
            <a:pPr marL="1031875" lvl="1" indent="-514350">
              <a:buFont typeface="+mj-lt"/>
              <a:buAutoNum type="arabicPeriod"/>
            </a:pPr>
            <a:endParaRPr lang="en-US" dirty="0" smtClean="0"/>
          </a:p>
          <a:p>
            <a:pPr marL="1031875" lvl="1" indent="-514350">
              <a:buFont typeface="+mj-lt"/>
              <a:buAutoNum type="arabicPeriod"/>
            </a:pPr>
            <a:r>
              <a:rPr lang="en-US" dirty="0" smtClean="0"/>
              <a:t>Future Value (FV)</a:t>
            </a:r>
          </a:p>
        </p:txBody>
      </p:sp>
    </p:spTree>
    <p:extLst>
      <p:ext uri="{BB962C8B-B14F-4D97-AF65-F5344CB8AC3E}">
        <p14:creationId xmlns:p14="http://schemas.microsoft.com/office/powerpoint/2010/main" val="2210324528"/>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Annuities?</a:t>
            </a:r>
            <a:endParaRPr lang="en-US" dirty="0"/>
          </a:p>
        </p:txBody>
      </p:sp>
      <p:sp>
        <p:nvSpPr>
          <p:cNvPr id="3" name="Text Placeholder 2"/>
          <p:cNvSpPr>
            <a:spLocks noGrp="1"/>
          </p:cNvSpPr>
          <p:nvPr>
            <p:ph type="body" sz="quarter" idx="10"/>
          </p:nvPr>
        </p:nvSpPr>
        <p:spPr>
          <a:xfrm>
            <a:off x="381000" y="1411552"/>
            <a:ext cx="8382000" cy="4604337"/>
          </a:xfrm>
        </p:spPr>
        <p:txBody>
          <a:bodyPr/>
          <a:lstStyle/>
          <a:p>
            <a:r>
              <a:rPr lang="en-US" dirty="0"/>
              <a:t>Cash Flows that are:</a:t>
            </a:r>
          </a:p>
          <a:p>
            <a:pPr lvl="1"/>
            <a:r>
              <a:rPr lang="en-US" dirty="0" smtClean="0"/>
              <a:t>Finite</a:t>
            </a:r>
            <a:endParaRPr lang="en-US" dirty="0"/>
          </a:p>
          <a:p>
            <a:pPr lvl="1"/>
            <a:r>
              <a:rPr lang="en-US" dirty="0" smtClean="0"/>
              <a:t>Constant</a:t>
            </a:r>
          </a:p>
          <a:p>
            <a:pPr lvl="1"/>
            <a:r>
              <a:rPr lang="en-US" dirty="0" smtClean="0"/>
              <a:t>At </a:t>
            </a:r>
            <a:r>
              <a:rPr lang="en-US" dirty="0"/>
              <a:t>Regular Intervals</a:t>
            </a:r>
          </a:p>
          <a:p>
            <a:pPr lvl="1"/>
            <a:endParaRPr lang="en-US" dirty="0"/>
          </a:p>
          <a:p>
            <a:r>
              <a:rPr lang="en-US" dirty="0" smtClean="0"/>
              <a:t>Examples</a:t>
            </a:r>
            <a:r>
              <a:rPr lang="en-US" dirty="0"/>
              <a:t>:</a:t>
            </a:r>
          </a:p>
          <a:p>
            <a:pPr lvl="1"/>
            <a:r>
              <a:rPr lang="en-US" dirty="0"/>
              <a:t>I promise to pay you $100 per year </a:t>
            </a:r>
            <a:r>
              <a:rPr lang="en-US" dirty="0" smtClean="0"/>
              <a:t>for 5 years.</a:t>
            </a:r>
            <a:endParaRPr lang="en-US" dirty="0"/>
          </a:p>
          <a:p>
            <a:pPr lvl="1"/>
            <a:r>
              <a:rPr lang="en-US" dirty="0"/>
              <a:t>I promise to pay you $10 per week </a:t>
            </a:r>
            <a:r>
              <a:rPr lang="en-US" dirty="0" smtClean="0"/>
              <a:t>for 27 weeks.</a:t>
            </a:r>
            <a:endParaRPr lang="en-US" dirty="0"/>
          </a:p>
        </p:txBody>
      </p:sp>
    </p:spTree>
    <p:extLst>
      <p:ext uri="{BB962C8B-B14F-4D97-AF65-F5344CB8AC3E}">
        <p14:creationId xmlns:p14="http://schemas.microsoft.com/office/powerpoint/2010/main" val="110310908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Annuity Cash Flows</a:t>
            </a:r>
            <a:endParaRPr lang="en-US" dirty="0"/>
          </a:p>
        </p:txBody>
      </p:sp>
      <p:sp>
        <p:nvSpPr>
          <p:cNvPr id="3" name="Text Placeholder 2"/>
          <p:cNvSpPr>
            <a:spLocks noGrp="1"/>
          </p:cNvSpPr>
          <p:nvPr>
            <p:ph type="body" sz="quarter" idx="10"/>
          </p:nvPr>
        </p:nvSpPr>
        <p:spPr>
          <a:xfrm>
            <a:off x="381000" y="1411552"/>
            <a:ext cx="8382000" cy="3662541"/>
          </a:xfrm>
        </p:spPr>
        <p:txBody>
          <a:bodyPr/>
          <a:lstStyle/>
          <a:p>
            <a:r>
              <a:rPr lang="en-US" dirty="0"/>
              <a:t>A 5 year annual, annuity of $</a:t>
            </a:r>
            <a:r>
              <a:rPr lang="en-US" dirty="0" smtClean="0"/>
              <a:t>50:</a:t>
            </a:r>
            <a:endParaRPr lang="en-US" dirty="0"/>
          </a:p>
          <a:p>
            <a:endParaRPr lang="en-US" dirty="0"/>
          </a:p>
          <a:p>
            <a:endParaRPr lang="en-US" dirty="0"/>
          </a:p>
          <a:p>
            <a:endParaRPr lang="en-US" dirty="0"/>
          </a:p>
          <a:p>
            <a:endParaRPr lang="en-US" dirty="0"/>
          </a:p>
          <a:p>
            <a:pPr marL="0" indent="0">
              <a:buNone/>
            </a:pPr>
            <a:r>
              <a:rPr lang="en-US" sz="1800" dirty="0"/>
              <a:t>TECHNICAL NOTE: When we use the term </a:t>
            </a:r>
            <a:r>
              <a:rPr lang="en-US" sz="1800" dirty="0" smtClean="0"/>
              <a:t>(regular) ‘annuity</a:t>
            </a:r>
            <a:r>
              <a:rPr lang="en-US" sz="1800" dirty="0"/>
              <a:t>’ we mean an ‘annuity in arrears’, i.e., an annuity whose first payment begins next (not this) period. An annuity that begins this period is called an ‘annuity due’ and will be considered toward the end of the lecture</a:t>
            </a:r>
            <a:r>
              <a:rPr lang="en-US" sz="1800" dirty="0" smtClean="0"/>
              <a:t>.</a:t>
            </a:r>
            <a:endParaRPr lang="en-US" sz="2800" dirty="0"/>
          </a:p>
        </p:txBody>
      </p:sp>
      <p:grpSp>
        <p:nvGrpSpPr>
          <p:cNvPr id="4" name="Group 3"/>
          <p:cNvGrpSpPr/>
          <p:nvPr/>
        </p:nvGrpSpPr>
        <p:grpSpPr>
          <a:xfrm>
            <a:off x="1371600" y="2373799"/>
            <a:ext cx="5943600" cy="1052513"/>
            <a:chOff x="1447800" y="2895600"/>
            <a:chExt cx="5943600" cy="1052513"/>
          </a:xfrm>
        </p:grpSpPr>
        <p:sp>
          <p:nvSpPr>
            <p:cNvPr id="5" name="Line 4"/>
            <p:cNvSpPr>
              <a:spLocks noChangeShapeType="1"/>
            </p:cNvSpPr>
            <p:nvPr/>
          </p:nvSpPr>
          <p:spPr bwMode="auto">
            <a:xfrm>
              <a:off x="1600200" y="3429000"/>
              <a:ext cx="5486400" cy="0"/>
            </a:xfrm>
            <a:prstGeom prst="line">
              <a:avLst/>
            </a:prstGeom>
            <a:noFill/>
            <a:ln w="28575">
              <a:solidFill>
                <a:schemeClr val="tx1"/>
              </a:solidFill>
              <a:round/>
              <a:headEnd type="none" w="sm" len="sm"/>
              <a:tailEnd type="none" w="sm" len="sm"/>
            </a:ln>
          </p:spPr>
          <p:txBody>
            <a:bodyPr/>
            <a:lstStyle/>
            <a:p>
              <a:endParaRPr lang="en-US"/>
            </a:p>
          </p:txBody>
        </p:sp>
        <p:sp>
          <p:nvSpPr>
            <p:cNvPr id="6" name="Line 8"/>
            <p:cNvSpPr>
              <a:spLocks noChangeShapeType="1"/>
            </p:cNvSpPr>
            <p:nvPr/>
          </p:nvSpPr>
          <p:spPr bwMode="auto">
            <a:xfrm>
              <a:off x="2514600" y="3276600"/>
              <a:ext cx="0" cy="304800"/>
            </a:xfrm>
            <a:prstGeom prst="line">
              <a:avLst/>
            </a:prstGeom>
            <a:noFill/>
            <a:ln w="12700">
              <a:solidFill>
                <a:schemeClr val="tx1"/>
              </a:solidFill>
              <a:round/>
              <a:headEnd type="none" w="sm" len="sm"/>
              <a:tailEnd type="none" w="sm" len="sm"/>
            </a:ln>
          </p:spPr>
          <p:txBody>
            <a:bodyPr/>
            <a:lstStyle/>
            <a:p>
              <a:endParaRPr lang="en-US"/>
            </a:p>
          </p:txBody>
        </p:sp>
        <p:sp>
          <p:nvSpPr>
            <p:cNvPr id="7" name="Line 10"/>
            <p:cNvSpPr>
              <a:spLocks noChangeShapeType="1"/>
            </p:cNvSpPr>
            <p:nvPr/>
          </p:nvSpPr>
          <p:spPr bwMode="auto">
            <a:xfrm>
              <a:off x="3429000" y="3276600"/>
              <a:ext cx="0" cy="304800"/>
            </a:xfrm>
            <a:prstGeom prst="line">
              <a:avLst/>
            </a:prstGeom>
            <a:noFill/>
            <a:ln w="12700">
              <a:solidFill>
                <a:schemeClr val="tx1"/>
              </a:solidFill>
              <a:round/>
              <a:headEnd type="none" w="sm" len="sm"/>
              <a:tailEnd type="none" w="sm" len="sm"/>
            </a:ln>
          </p:spPr>
          <p:txBody>
            <a:bodyPr/>
            <a:lstStyle/>
            <a:p>
              <a:endParaRPr lang="en-US"/>
            </a:p>
          </p:txBody>
        </p:sp>
        <p:sp>
          <p:nvSpPr>
            <p:cNvPr id="8" name="Line 12"/>
            <p:cNvSpPr>
              <a:spLocks noChangeShapeType="1"/>
            </p:cNvSpPr>
            <p:nvPr/>
          </p:nvSpPr>
          <p:spPr bwMode="auto">
            <a:xfrm>
              <a:off x="4343400" y="3276600"/>
              <a:ext cx="0" cy="304800"/>
            </a:xfrm>
            <a:prstGeom prst="line">
              <a:avLst/>
            </a:prstGeom>
            <a:noFill/>
            <a:ln w="12700">
              <a:solidFill>
                <a:schemeClr val="tx1"/>
              </a:solidFill>
              <a:round/>
              <a:headEnd type="none" w="sm" len="sm"/>
              <a:tailEnd type="none" w="sm" len="sm"/>
            </a:ln>
          </p:spPr>
          <p:txBody>
            <a:bodyPr/>
            <a:lstStyle/>
            <a:p>
              <a:endParaRPr lang="en-US"/>
            </a:p>
          </p:txBody>
        </p:sp>
        <p:sp>
          <p:nvSpPr>
            <p:cNvPr id="9" name="Line 14"/>
            <p:cNvSpPr>
              <a:spLocks noChangeShapeType="1"/>
            </p:cNvSpPr>
            <p:nvPr/>
          </p:nvSpPr>
          <p:spPr bwMode="auto">
            <a:xfrm>
              <a:off x="5257800" y="3276600"/>
              <a:ext cx="0" cy="304800"/>
            </a:xfrm>
            <a:prstGeom prst="line">
              <a:avLst/>
            </a:prstGeom>
            <a:noFill/>
            <a:ln w="12700">
              <a:solidFill>
                <a:schemeClr val="tx1"/>
              </a:solidFill>
              <a:round/>
              <a:headEnd type="none" w="sm" len="sm"/>
              <a:tailEnd type="none" w="sm" len="sm"/>
            </a:ln>
          </p:spPr>
          <p:txBody>
            <a:bodyPr/>
            <a:lstStyle/>
            <a:p>
              <a:endParaRPr lang="en-US"/>
            </a:p>
          </p:txBody>
        </p:sp>
        <p:sp>
          <p:nvSpPr>
            <p:cNvPr id="10" name="Line 16"/>
            <p:cNvSpPr>
              <a:spLocks noChangeShapeType="1"/>
            </p:cNvSpPr>
            <p:nvPr/>
          </p:nvSpPr>
          <p:spPr bwMode="auto">
            <a:xfrm>
              <a:off x="6172200" y="3276600"/>
              <a:ext cx="0" cy="304800"/>
            </a:xfrm>
            <a:prstGeom prst="line">
              <a:avLst/>
            </a:prstGeom>
            <a:noFill/>
            <a:ln w="12700">
              <a:solidFill>
                <a:schemeClr val="tx1"/>
              </a:solidFill>
              <a:round/>
              <a:headEnd type="none" w="sm" len="sm"/>
              <a:tailEnd type="none" w="sm" len="sm"/>
            </a:ln>
          </p:spPr>
          <p:txBody>
            <a:bodyPr/>
            <a:lstStyle/>
            <a:p>
              <a:endParaRPr lang="en-US"/>
            </a:p>
          </p:txBody>
        </p:sp>
        <p:sp>
          <p:nvSpPr>
            <p:cNvPr id="11" name="Line 18"/>
            <p:cNvSpPr>
              <a:spLocks noChangeShapeType="1"/>
            </p:cNvSpPr>
            <p:nvPr/>
          </p:nvSpPr>
          <p:spPr bwMode="auto">
            <a:xfrm>
              <a:off x="7086600" y="3276600"/>
              <a:ext cx="0" cy="304800"/>
            </a:xfrm>
            <a:prstGeom prst="line">
              <a:avLst/>
            </a:prstGeom>
            <a:noFill/>
            <a:ln w="12700">
              <a:solidFill>
                <a:schemeClr val="tx1"/>
              </a:solidFill>
              <a:round/>
              <a:headEnd type="none" w="sm" len="sm"/>
              <a:tailEnd type="none" w="sm" len="sm"/>
            </a:ln>
          </p:spPr>
          <p:txBody>
            <a:bodyPr/>
            <a:lstStyle/>
            <a:p>
              <a:endParaRPr lang="en-US"/>
            </a:p>
          </p:txBody>
        </p:sp>
        <p:sp>
          <p:nvSpPr>
            <p:cNvPr id="12" name="Text Box 19"/>
            <p:cNvSpPr txBox="1">
              <a:spLocks noChangeArrowheads="1"/>
            </p:cNvSpPr>
            <p:nvPr/>
          </p:nvSpPr>
          <p:spPr bwMode="auto">
            <a:xfrm>
              <a:off x="14478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dirty="0"/>
                <a:t>0</a:t>
              </a:r>
            </a:p>
          </p:txBody>
        </p:sp>
        <p:sp>
          <p:nvSpPr>
            <p:cNvPr id="13" name="Text Box 20"/>
            <p:cNvSpPr txBox="1">
              <a:spLocks noChangeArrowheads="1"/>
            </p:cNvSpPr>
            <p:nvPr/>
          </p:nvSpPr>
          <p:spPr bwMode="auto">
            <a:xfrm>
              <a:off x="23622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a:t>1</a:t>
              </a:r>
            </a:p>
          </p:txBody>
        </p:sp>
        <p:sp>
          <p:nvSpPr>
            <p:cNvPr id="14" name="Text Box 21"/>
            <p:cNvSpPr txBox="1">
              <a:spLocks noChangeArrowheads="1"/>
            </p:cNvSpPr>
            <p:nvPr/>
          </p:nvSpPr>
          <p:spPr bwMode="auto">
            <a:xfrm>
              <a:off x="32766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a:t>2</a:t>
              </a:r>
            </a:p>
          </p:txBody>
        </p:sp>
        <p:sp>
          <p:nvSpPr>
            <p:cNvPr id="15" name="Text Box 22"/>
            <p:cNvSpPr txBox="1">
              <a:spLocks noChangeArrowheads="1"/>
            </p:cNvSpPr>
            <p:nvPr/>
          </p:nvSpPr>
          <p:spPr bwMode="auto">
            <a:xfrm>
              <a:off x="41910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a:t>3</a:t>
              </a:r>
            </a:p>
          </p:txBody>
        </p:sp>
        <p:sp>
          <p:nvSpPr>
            <p:cNvPr id="16" name="Text Box 23"/>
            <p:cNvSpPr txBox="1">
              <a:spLocks noChangeArrowheads="1"/>
            </p:cNvSpPr>
            <p:nvPr/>
          </p:nvSpPr>
          <p:spPr bwMode="auto">
            <a:xfrm>
              <a:off x="51054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a:t>4</a:t>
              </a:r>
            </a:p>
          </p:txBody>
        </p:sp>
        <p:sp>
          <p:nvSpPr>
            <p:cNvPr id="17" name="Text Box 24"/>
            <p:cNvSpPr txBox="1">
              <a:spLocks noChangeArrowheads="1"/>
            </p:cNvSpPr>
            <p:nvPr/>
          </p:nvSpPr>
          <p:spPr bwMode="auto">
            <a:xfrm>
              <a:off x="60198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a:t>5</a:t>
              </a:r>
            </a:p>
          </p:txBody>
        </p:sp>
        <p:sp>
          <p:nvSpPr>
            <p:cNvPr id="18" name="Text Box 26"/>
            <p:cNvSpPr txBox="1">
              <a:spLocks noChangeArrowheads="1"/>
            </p:cNvSpPr>
            <p:nvPr/>
          </p:nvSpPr>
          <p:spPr bwMode="auto">
            <a:xfrm>
              <a:off x="69342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a:t>6</a:t>
              </a:r>
            </a:p>
          </p:txBody>
        </p:sp>
        <p:sp>
          <p:nvSpPr>
            <p:cNvPr id="19" name="Text Box 27"/>
            <p:cNvSpPr txBox="1">
              <a:spLocks noChangeArrowheads="1"/>
            </p:cNvSpPr>
            <p:nvPr/>
          </p:nvSpPr>
          <p:spPr bwMode="auto">
            <a:xfrm>
              <a:off x="14478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0</a:t>
              </a:r>
              <a:endParaRPr lang="en-US" baseline="-25000"/>
            </a:p>
          </p:txBody>
        </p:sp>
        <p:sp>
          <p:nvSpPr>
            <p:cNvPr id="20" name="Text Box 28"/>
            <p:cNvSpPr txBox="1">
              <a:spLocks noChangeArrowheads="1"/>
            </p:cNvSpPr>
            <p:nvPr/>
          </p:nvSpPr>
          <p:spPr bwMode="auto">
            <a:xfrm>
              <a:off x="22860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50</a:t>
              </a:r>
              <a:endParaRPr lang="en-US" baseline="-25000"/>
            </a:p>
          </p:txBody>
        </p:sp>
        <p:sp>
          <p:nvSpPr>
            <p:cNvPr id="21" name="Text Box 29"/>
            <p:cNvSpPr txBox="1">
              <a:spLocks noChangeArrowheads="1"/>
            </p:cNvSpPr>
            <p:nvPr/>
          </p:nvSpPr>
          <p:spPr bwMode="auto">
            <a:xfrm>
              <a:off x="32004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50</a:t>
              </a:r>
              <a:endParaRPr lang="en-US" baseline="-25000"/>
            </a:p>
          </p:txBody>
        </p:sp>
        <p:sp>
          <p:nvSpPr>
            <p:cNvPr id="22" name="Text Box 30"/>
            <p:cNvSpPr txBox="1">
              <a:spLocks noChangeArrowheads="1"/>
            </p:cNvSpPr>
            <p:nvPr/>
          </p:nvSpPr>
          <p:spPr bwMode="auto">
            <a:xfrm>
              <a:off x="50292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50</a:t>
              </a:r>
              <a:endParaRPr lang="en-US" baseline="-25000"/>
            </a:p>
          </p:txBody>
        </p:sp>
        <p:sp>
          <p:nvSpPr>
            <p:cNvPr id="23" name="Text Box 31"/>
            <p:cNvSpPr txBox="1">
              <a:spLocks noChangeArrowheads="1"/>
            </p:cNvSpPr>
            <p:nvPr/>
          </p:nvSpPr>
          <p:spPr bwMode="auto">
            <a:xfrm>
              <a:off x="41148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50</a:t>
              </a:r>
              <a:endParaRPr lang="en-US" baseline="-25000"/>
            </a:p>
          </p:txBody>
        </p:sp>
        <p:sp>
          <p:nvSpPr>
            <p:cNvPr id="24" name="Text Box 32"/>
            <p:cNvSpPr txBox="1">
              <a:spLocks noChangeArrowheads="1"/>
            </p:cNvSpPr>
            <p:nvPr/>
          </p:nvSpPr>
          <p:spPr bwMode="auto">
            <a:xfrm>
              <a:off x="59436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50</a:t>
              </a:r>
              <a:endParaRPr lang="en-US" baseline="-25000"/>
            </a:p>
          </p:txBody>
        </p:sp>
        <p:sp>
          <p:nvSpPr>
            <p:cNvPr id="25" name="Text Box 33"/>
            <p:cNvSpPr txBox="1">
              <a:spLocks noChangeArrowheads="1"/>
            </p:cNvSpPr>
            <p:nvPr/>
          </p:nvSpPr>
          <p:spPr bwMode="auto">
            <a:xfrm>
              <a:off x="68580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 0</a:t>
              </a:r>
              <a:endParaRPr lang="en-US" baseline="-25000"/>
            </a:p>
          </p:txBody>
        </p:sp>
      </p:grpSp>
    </p:spTree>
    <p:extLst>
      <p:ext uri="{BB962C8B-B14F-4D97-AF65-F5344CB8AC3E}">
        <p14:creationId xmlns:p14="http://schemas.microsoft.com/office/powerpoint/2010/main" val="100717193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Annuities as Cash Flows</a:t>
            </a:r>
            <a:endParaRPr lang="en-US" dirty="0"/>
          </a:p>
        </p:txBody>
      </p:sp>
      <p:sp>
        <p:nvSpPr>
          <p:cNvPr id="3" name="Text Placeholder 2"/>
          <p:cNvSpPr>
            <a:spLocks noGrp="1"/>
          </p:cNvSpPr>
          <p:nvPr>
            <p:ph type="body" sz="quarter" idx="10"/>
          </p:nvPr>
        </p:nvSpPr>
        <p:spPr>
          <a:xfrm>
            <a:off x="381000" y="1411552"/>
            <a:ext cx="8382000" cy="1428083"/>
          </a:xfrm>
        </p:spPr>
        <p:txBody>
          <a:bodyPr/>
          <a:lstStyle/>
          <a:p>
            <a:r>
              <a:rPr lang="en-US" dirty="0"/>
              <a:t>Annuities can always be valued as a series of one time cash </a:t>
            </a:r>
            <a:r>
              <a:rPr lang="en-US" dirty="0" smtClean="0"/>
              <a:t>flows </a:t>
            </a:r>
            <a:r>
              <a:rPr lang="en-US" dirty="0"/>
              <a:t>(r = 7%):</a:t>
            </a:r>
          </a:p>
          <a:p>
            <a:pPr marL="0" indent="0">
              <a:buNone/>
            </a:pPr>
            <a:endParaRPr lang="en-US" dirty="0"/>
          </a:p>
        </p:txBody>
      </p:sp>
      <p:grpSp>
        <p:nvGrpSpPr>
          <p:cNvPr id="4" name="Group 3"/>
          <p:cNvGrpSpPr/>
          <p:nvPr/>
        </p:nvGrpSpPr>
        <p:grpSpPr>
          <a:xfrm>
            <a:off x="1447800" y="2829945"/>
            <a:ext cx="5943600" cy="1052513"/>
            <a:chOff x="1447800" y="2895600"/>
            <a:chExt cx="5943600" cy="1052513"/>
          </a:xfrm>
        </p:grpSpPr>
        <p:sp>
          <p:nvSpPr>
            <p:cNvPr id="5" name="Line 4"/>
            <p:cNvSpPr>
              <a:spLocks noChangeShapeType="1"/>
            </p:cNvSpPr>
            <p:nvPr/>
          </p:nvSpPr>
          <p:spPr bwMode="auto">
            <a:xfrm>
              <a:off x="1600200" y="3429000"/>
              <a:ext cx="5486400" cy="0"/>
            </a:xfrm>
            <a:prstGeom prst="line">
              <a:avLst/>
            </a:prstGeom>
            <a:noFill/>
            <a:ln w="28575">
              <a:solidFill>
                <a:schemeClr val="tx1"/>
              </a:solidFill>
              <a:round/>
              <a:headEnd type="none" w="sm" len="sm"/>
              <a:tailEnd type="none" w="sm" len="sm"/>
            </a:ln>
          </p:spPr>
          <p:txBody>
            <a:bodyPr/>
            <a:lstStyle/>
            <a:p>
              <a:endParaRPr lang="en-US"/>
            </a:p>
          </p:txBody>
        </p:sp>
        <p:sp>
          <p:nvSpPr>
            <p:cNvPr id="6" name="Line 8"/>
            <p:cNvSpPr>
              <a:spLocks noChangeShapeType="1"/>
            </p:cNvSpPr>
            <p:nvPr/>
          </p:nvSpPr>
          <p:spPr bwMode="auto">
            <a:xfrm>
              <a:off x="2514600" y="3276600"/>
              <a:ext cx="0" cy="304800"/>
            </a:xfrm>
            <a:prstGeom prst="line">
              <a:avLst/>
            </a:prstGeom>
            <a:noFill/>
            <a:ln w="12700">
              <a:solidFill>
                <a:schemeClr val="tx1"/>
              </a:solidFill>
              <a:round/>
              <a:headEnd type="none" w="sm" len="sm"/>
              <a:tailEnd type="none" w="sm" len="sm"/>
            </a:ln>
          </p:spPr>
          <p:txBody>
            <a:bodyPr/>
            <a:lstStyle/>
            <a:p>
              <a:endParaRPr lang="en-US"/>
            </a:p>
          </p:txBody>
        </p:sp>
        <p:sp>
          <p:nvSpPr>
            <p:cNvPr id="7" name="Line 10"/>
            <p:cNvSpPr>
              <a:spLocks noChangeShapeType="1"/>
            </p:cNvSpPr>
            <p:nvPr/>
          </p:nvSpPr>
          <p:spPr bwMode="auto">
            <a:xfrm>
              <a:off x="3429000" y="3276600"/>
              <a:ext cx="0" cy="304800"/>
            </a:xfrm>
            <a:prstGeom prst="line">
              <a:avLst/>
            </a:prstGeom>
            <a:noFill/>
            <a:ln w="12700">
              <a:solidFill>
                <a:schemeClr val="tx1"/>
              </a:solidFill>
              <a:round/>
              <a:headEnd type="none" w="sm" len="sm"/>
              <a:tailEnd type="none" w="sm" len="sm"/>
            </a:ln>
          </p:spPr>
          <p:txBody>
            <a:bodyPr/>
            <a:lstStyle/>
            <a:p>
              <a:endParaRPr lang="en-US"/>
            </a:p>
          </p:txBody>
        </p:sp>
        <p:sp>
          <p:nvSpPr>
            <p:cNvPr id="8" name="Line 12"/>
            <p:cNvSpPr>
              <a:spLocks noChangeShapeType="1"/>
            </p:cNvSpPr>
            <p:nvPr/>
          </p:nvSpPr>
          <p:spPr bwMode="auto">
            <a:xfrm>
              <a:off x="4343400" y="3276600"/>
              <a:ext cx="0" cy="304800"/>
            </a:xfrm>
            <a:prstGeom prst="line">
              <a:avLst/>
            </a:prstGeom>
            <a:noFill/>
            <a:ln w="12700">
              <a:solidFill>
                <a:schemeClr val="tx1"/>
              </a:solidFill>
              <a:round/>
              <a:headEnd type="none" w="sm" len="sm"/>
              <a:tailEnd type="none" w="sm" len="sm"/>
            </a:ln>
          </p:spPr>
          <p:txBody>
            <a:bodyPr/>
            <a:lstStyle/>
            <a:p>
              <a:endParaRPr lang="en-US"/>
            </a:p>
          </p:txBody>
        </p:sp>
        <p:sp>
          <p:nvSpPr>
            <p:cNvPr id="9" name="Line 14"/>
            <p:cNvSpPr>
              <a:spLocks noChangeShapeType="1"/>
            </p:cNvSpPr>
            <p:nvPr/>
          </p:nvSpPr>
          <p:spPr bwMode="auto">
            <a:xfrm>
              <a:off x="5257800" y="3276600"/>
              <a:ext cx="0" cy="304800"/>
            </a:xfrm>
            <a:prstGeom prst="line">
              <a:avLst/>
            </a:prstGeom>
            <a:noFill/>
            <a:ln w="12700">
              <a:solidFill>
                <a:schemeClr val="tx1"/>
              </a:solidFill>
              <a:round/>
              <a:headEnd type="none" w="sm" len="sm"/>
              <a:tailEnd type="none" w="sm" len="sm"/>
            </a:ln>
          </p:spPr>
          <p:txBody>
            <a:bodyPr/>
            <a:lstStyle/>
            <a:p>
              <a:endParaRPr lang="en-US"/>
            </a:p>
          </p:txBody>
        </p:sp>
        <p:sp>
          <p:nvSpPr>
            <p:cNvPr id="10" name="Line 16"/>
            <p:cNvSpPr>
              <a:spLocks noChangeShapeType="1"/>
            </p:cNvSpPr>
            <p:nvPr/>
          </p:nvSpPr>
          <p:spPr bwMode="auto">
            <a:xfrm>
              <a:off x="6172200" y="3276600"/>
              <a:ext cx="0" cy="304800"/>
            </a:xfrm>
            <a:prstGeom prst="line">
              <a:avLst/>
            </a:prstGeom>
            <a:noFill/>
            <a:ln w="12700">
              <a:solidFill>
                <a:schemeClr val="tx1"/>
              </a:solidFill>
              <a:round/>
              <a:headEnd type="none" w="sm" len="sm"/>
              <a:tailEnd type="none" w="sm" len="sm"/>
            </a:ln>
          </p:spPr>
          <p:txBody>
            <a:bodyPr/>
            <a:lstStyle/>
            <a:p>
              <a:endParaRPr lang="en-US"/>
            </a:p>
          </p:txBody>
        </p:sp>
        <p:sp>
          <p:nvSpPr>
            <p:cNvPr id="11" name="Line 18"/>
            <p:cNvSpPr>
              <a:spLocks noChangeShapeType="1"/>
            </p:cNvSpPr>
            <p:nvPr/>
          </p:nvSpPr>
          <p:spPr bwMode="auto">
            <a:xfrm>
              <a:off x="7086600" y="3276600"/>
              <a:ext cx="0" cy="304800"/>
            </a:xfrm>
            <a:prstGeom prst="line">
              <a:avLst/>
            </a:prstGeom>
            <a:noFill/>
            <a:ln w="12700">
              <a:solidFill>
                <a:schemeClr val="tx1"/>
              </a:solidFill>
              <a:round/>
              <a:headEnd type="none" w="sm" len="sm"/>
              <a:tailEnd type="none" w="sm" len="sm"/>
            </a:ln>
          </p:spPr>
          <p:txBody>
            <a:bodyPr/>
            <a:lstStyle/>
            <a:p>
              <a:endParaRPr lang="en-US"/>
            </a:p>
          </p:txBody>
        </p:sp>
        <p:sp>
          <p:nvSpPr>
            <p:cNvPr id="12" name="Text Box 19"/>
            <p:cNvSpPr txBox="1">
              <a:spLocks noChangeArrowheads="1"/>
            </p:cNvSpPr>
            <p:nvPr/>
          </p:nvSpPr>
          <p:spPr bwMode="auto">
            <a:xfrm>
              <a:off x="14478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dirty="0"/>
                <a:t>0</a:t>
              </a:r>
            </a:p>
          </p:txBody>
        </p:sp>
        <p:sp>
          <p:nvSpPr>
            <p:cNvPr id="13" name="Text Box 20"/>
            <p:cNvSpPr txBox="1">
              <a:spLocks noChangeArrowheads="1"/>
            </p:cNvSpPr>
            <p:nvPr/>
          </p:nvSpPr>
          <p:spPr bwMode="auto">
            <a:xfrm>
              <a:off x="23622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a:t>1</a:t>
              </a:r>
            </a:p>
          </p:txBody>
        </p:sp>
        <p:sp>
          <p:nvSpPr>
            <p:cNvPr id="14" name="Text Box 21"/>
            <p:cNvSpPr txBox="1">
              <a:spLocks noChangeArrowheads="1"/>
            </p:cNvSpPr>
            <p:nvPr/>
          </p:nvSpPr>
          <p:spPr bwMode="auto">
            <a:xfrm>
              <a:off x="32766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a:t>2</a:t>
              </a:r>
            </a:p>
          </p:txBody>
        </p:sp>
        <p:sp>
          <p:nvSpPr>
            <p:cNvPr id="15" name="Text Box 22"/>
            <p:cNvSpPr txBox="1">
              <a:spLocks noChangeArrowheads="1"/>
            </p:cNvSpPr>
            <p:nvPr/>
          </p:nvSpPr>
          <p:spPr bwMode="auto">
            <a:xfrm>
              <a:off x="41910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a:t>3</a:t>
              </a:r>
            </a:p>
          </p:txBody>
        </p:sp>
        <p:sp>
          <p:nvSpPr>
            <p:cNvPr id="16" name="Text Box 23"/>
            <p:cNvSpPr txBox="1">
              <a:spLocks noChangeArrowheads="1"/>
            </p:cNvSpPr>
            <p:nvPr/>
          </p:nvSpPr>
          <p:spPr bwMode="auto">
            <a:xfrm>
              <a:off x="51054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a:t>4</a:t>
              </a:r>
            </a:p>
          </p:txBody>
        </p:sp>
        <p:sp>
          <p:nvSpPr>
            <p:cNvPr id="17" name="Text Box 24"/>
            <p:cNvSpPr txBox="1">
              <a:spLocks noChangeArrowheads="1"/>
            </p:cNvSpPr>
            <p:nvPr/>
          </p:nvSpPr>
          <p:spPr bwMode="auto">
            <a:xfrm>
              <a:off x="60198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a:t>5</a:t>
              </a:r>
            </a:p>
          </p:txBody>
        </p:sp>
        <p:sp>
          <p:nvSpPr>
            <p:cNvPr id="18" name="Text Box 26"/>
            <p:cNvSpPr txBox="1">
              <a:spLocks noChangeArrowheads="1"/>
            </p:cNvSpPr>
            <p:nvPr/>
          </p:nvSpPr>
          <p:spPr bwMode="auto">
            <a:xfrm>
              <a:off x="69342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a:t>6</a:t>
              </a:r>
            </a:p>
          </p:txBody>
        </p:sp>
        <p:sp>
          <p:nvSpPr>
            <p:cNvPr id="19" name="Text Box 27"/>
            <p:cNvSpPr txBox="1">
              <a:spLocks noChangeArrowheads="1"/>
            </p:cNvSpPr>
            <p:nvPr/>
          </p:nvSpPr>
          <p:spPr bwMode="auto">
            <a:xfrm>
              <a:off x="14478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0</a:t>
              </a:r>
              <a:endParaRPr lang="en-US" baseline="-25000"/>
            </a:p>
          </p:txBody>
        </p:sp>
        <p:sp>
          <p:nvSpPr>
            <p:cNvPr id="20" name="Text Box 28"/>
            <p:cNvSpPr txBox="1">
              <a:spLocks noChangeArrowheads="1"/>
            </p:cNvSpPr>
            <p:nvPr/>
          </p:nvSpPr>
          <p:spPr bwMode="auto">
            <a:xfrm>
              <a:off x="22860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50</a:t>
              </a:r>
              <a:endParaRPr lang="en-US" baseline="-25000"/>
            </a:p>
          </p:txBody>
        </p:sp>
        <p:sp>
          <p:nvSpPr>
            <p:cNvPr id="21" name="Text Box 29"/>
            <p:cNvSpPr txBox="1">
              <a:spLocks noChangeArrowheads="1"/>
            </p:cNvSpPr>
            <p:nvPr/>
          </p:nvSpPr>
          <p:spPr bwMode="auto">
            <a:xfrm>
              <a:off x="32004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50</a:t>
              </a:r>
              <a:endParaRPr lang="en-US" baseline="-25000"/>
            </a:p>
          </p:txBody>
        </p:sp>
        <p:sp>
          <p:nvSpPr>
            <p:cNvPr id="22" name="Text Box 30"/>
            <p:cNvSpPr txBox="1">
              <a:spLocks noChangeArrowheads="1"/>
            </p:cNvSpPr>
            <p:nvPr/>
          </p:nvSpPr>
          <p:spPr bwMode="auto">
            <a:xfrm>
              <a:off x="50292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50</a:t>
              </a:r>
              <a:endParaRPr lang="en-US" baseline="-25000"/>
            </a:p>
          </p:txBody>
        </p:sp>
        <p:sp>
          <p:nvSpPr>
            <p:cNvPr id="23" name="Text Box 31"/>
            <p:cNvSpPr txBox="1">
              <a:spLocks noChangeArrowheads="1"/>
            </p:cNvSpPr>
            <p:nvPr/>
          </p:nvSpPr>
          <p:spPr bwMode="auto">
            <a:xfrm>
              <a:off x="41148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50</a:t>
              </a:r>
              <a:endParaRPr lang="en-US" baseline="-25000"/>
            </a:p>
          </p:txBody>
        </p:sp>
        <p:sp>
          <p:nvSpPr>
            <p:cNvPr id="24" name="Text Box 32"/>
            <p:cNvSpPr txBox="1">
              <a:spLocks noChangeArrowheads="1"/>
            </p:cNvSpPr>
            <p:nvPr/>
          </p:nvSpPr>
          <p:spPr bwMode="auto">
            <a:xfrm>
              <a:off x="59436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50</a:t>
              </a:r>
              <a:endParaRPr lang="en-US" baseline="-25000"/>
            </a:p>
          </p:txBody>
        </p:sp>
        <p:sp>
          <p:nvSpPr>
            <p:cNvPr id="25" name="Text Box 33"/>
            <p:cNvSpPr txBox="1">
              <a:spLocks noChangeArrowheads="1"/>
            </p:cNvSpPr>
            <p:nvPr/>
          </p:nvSpPr>
          <p:spPr bwMode="auto">
            <a:xfrm>
              <a:off x="68580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 0</a:t>
              </a:r>
              <a:endParaRPr lang="en-US" baseline="-25000"/>
            </a:p>
          </p:txBody>
        </p:sp>
      </p:grpSp>
      <p:graphicFrame>
        <p:nvGraphicFramePr>
          <p:cNvPr id="26" name="Object 32"/>
          <p:cNvGraphicFramePr>
            <a:graphicFrameLocks noChangeAspect="1"/>
          </p:cNvGraphicFramePr>
          <p:nvPr>
            <p:extLst>
              <p:ext uri="{D42A27DB-BD31-4B8C-83A1-F6EECF244321}">
                <p14:modId xmlns:p14="http://schemas.microsoft.com/office/powerpoint/2010/main" val="821759555"/>
              </p:ext>
            </p:extLst>
          </p:nvPr>
        </p:nvGraphicFramePr>
        <p:xfrm>
          <a:off x="724693" y="4343400"/>
          <a:ext cx="7694613" cy="962025"/>
        </p:xfrm>
        <a:graphic>
          <a:graphicData uri="http://schemas.openxmlformats.org/presentationml/2006/ole">
            <mc:AlternateContent xmlns:mc="http://schemas.openxmlformats.org/markup-compatibility/2006">
              <mc:Choice xmlns:v="urn:schemas-microsoft-com:vml" Requires="v">
                <p:oleObj spid="_x0000_s2075" name="Equation" r:id="rId3" imgW="3149280" imgH="393480" progId="Equation.DSMT4">
                  <p:embed/>
                </p:oleObj>
              </mc:Choice>
              <mc:Fallback>
                <p:oleObj name="Equation" r:id="rId3" imgW="3149280" imgH="3934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4693" y="4343400"/>
                        <a:ext cx="7694613" cy="962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88303113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PV </a:t>
            </a:r>
            <a:r>
              <a:rPr lang="en-US" dirty="0" smtClean="0"/>
              <a:t>Annuities</a:t>
            </a:r>
            <a:endParaRPr lang="en-US" baseline="-25000" dirty="0"/>
          </a:p>
        </p:txBody>
      </p:sp>
      <p:sp>
        <p:nvSpPr>
          <p:cNvPr id="3" name="Text Placeholder 2"/>
          <p:cNvSpPr>
            <a:spLocks noGrp="1"/>
          </p:cNvSpPr>
          <p:nvPr>
            <p:ph type="body" sz="quarter" idx="10"/>
          </p:nvPr>
        </p:nvSpPr>
        <p:spPr>
          <a:xfrm>
            <a:off x="457200" y="4114800"/>
            <a:ext cx="5486400" cy="443198"/>
          </a:xfrm>
        </p:spPr>
        <p:txBody>
          <a:bodyPr/>
          <a:lstStyle/>
          <a:p>
            <a:pPr marL="0" indent="0">
              <a:buNone/>
            </a:pPr>
            <a:r>
              <a:rPr lang="en-US" dirty="0" smtClean="0"/>
              <a:t>Present Value of an Annuity</a:t>
            </a:r>
            <a:endParaRPr lang="en-US" dirty="0"/>
          </a:p>
        </p:txBody>
      </p:sp>
      <p:grpSp>
        <p:nvGrpSpPr>
          <p:cNvPr id="4" name="Group 3"/>
          <p:cNvGrpSpPr/>
          <p:nvPr/>
        </p:nvGrpSpPr>
        <p:grpSpPr>
          <a:xfrm>
            <a:off x="1447800" y="1524000"/>
            <a:ext cx="5943600" cy="1052513"/>
            <a:chOff x="1447800" y="2895600"/>
            <a:chExt cx="5943600" cy="1052513"/>
          </a:xfrm>
        </p:grpSpPr>
        <p:sp>
          <p:nvSpPr>
            <p:cNvPr id="5" name="Line 4"/>
            <p:cNvSpPr>
              <a:spLocks noChangeShapeType="1"/>
            </p:cNvSpPr>
            <p:nvPr/>
          </p:nvSpPr>
          <p:spPr bwMode="auto">
            <a:xfrm>
              <a:off x="1600200" y="3429000"/>
              <a:ext cx="5486400" cy="0"/>
            </a:xfrm>
            <a:prstGeom prst="line">
              <a:avLst/>
            </a:prstGeom>
            <a:noFill/>
            <a:ln w="28575">
              <a:solidFill>
                <a:schemeClr val="tx1"/>
              </a:solidFill>
              <a:round/>
              <a:headEnd type="none" w="sm" len="sm"/>
              <a:tailEnd type="none" w="sm" len="sm"/>
            </a:ln>
          </p:spPr>
          <p:txBody>
            <a:bodyPr/>
            <a:lstStyle/>
            <a:p>
              <a:endParaRPr lang="en-US"/>
            </a:p>
          </p:txBody>
        </p:sp>
        <p:sp>
          <p:nvSpPr>
            <p:cNvPr id="6" name="Line 8"/>
            <p:cNvSpPr>
              <a:spLocks noChangeShapeType="1"/>
            </p:cNvSpPr>
            <p:nvPr/>
          </p:nvSpPr>
          <p:spPr bwMode="auto">
            <a:xfrm>
              <a:off x="2514600" y="3276600"/>
              <a:ext cx="0" cy="304800"/>
            </a:xfrm>
            <a:prstGeom prst="line">
              <a:avLst/>
            </a:prstGeom>
            <a:noFill/>
            <a:ln w="12700">
              <a:solidFill>
                <a:schemeClr val="tx1"/>
              </a:solidFill>
              <a:round/>
              <a:headEnd type="none" w="sm" len="sm"/>
              <a:tailEnd type="none" w="sm" len="sm"/>
            </a:ln>
          </p:spPr>
          <p:txBody>
            <a:bodyPr/>
            <a:lstStyle/>
            <a:p>
              <a:endParaRPr lang="en-US"/>
            </a:p>
          </p:txBody>
        </p:sp>
        <p:sp>
          <p:nvSpPr>
            <p:cNvPr id="7" name="Line 10"/>
            <p:cNvSpPr>
              <a:spLocks noChangeShapeType="1"/>
            </p:cNvSpPr>
            <p:nvPr/>
          </p:nvSpPr>
          <p:spPr bwMode="auto">
            <a:xfrm>
              <a:off x="3429000" y="3276600"/>
              <a:ext cx="0" cy="304800"/>
            </a:xfrm>
            <a:prstGeom prst="line">
              <a:avLst/>
            </a:prstGeom>
            <a:noFill/>
            <a:ln w="12700">
              <a:solidFill>
                <a:schemeClr val="tx1"/>
              </a:solidFill>
              <a:round/>
              <a:headEnd type="none" w="sm" len="sm"/>
              <a:tailEnd type="none" w="sm" len="sm"/>
            </a:ln>
          </p:spPr>
          <p:txBody>
            <a:bodyPr/>
            <a:lstStyle/>
            <a:p>
              <a:endParaRPr lang="en-US"/>
            </a:p>
          </p:txBody>
        </p:sp>
        <p:sp>
          <p:nvSpPr>
            <p:cNvPr id="8" name="Line 12"/>
            <p:cNvSpPr>
              <a:spLocks noChangeShapeType="1"/>
            </p:cNvSpPr>
            <p:nvPr/>
          </p:nvSpPr>
          <p:spPr bwMode="auto">
            <a:xfrm>
              <a:off x="4343400" y="3276600"/>
              <a:ext cx="0" cy="304800"/>
            </a:xfrm>
            <a:prstGeom prst="line">
              <a:avLst/>
            </a:prstGeom>
            <a:noFill/>
            <a:ln w="12700">
              <a:solidFill>
                <a:schemeClr val="tx1"/>
              </a:solidFill>
              <a:round/>
              <a:headEnd type="none" w="sm" len="sm"/>
              <a:tailEnd type="none" w="sm" len="sm"/>
            </a:ln>
          </p:spPr>
          <p:txBody>
            <a:bodyPr/>
            <a:lstStyle/>
            <a:p>
              <a:endParaRPr lang="en-US"/>
            </a:p>
          </p:txBody>
        </p:sp>
        <p:sp>
          <p:nvSpPr>
            <p:cNvPr id="9" name="Line 14"/>
            <p:cNvSpPr>
              <a:spLocks noChangeShapeType="1"/>
            </p:cNvSpPr>
            <p:nvPr/>
          </p:nvSpPr>
          <p:spPr bwMode="auto">
            <a:xfrm>
              <a:off x="5257800" y="3276600"/>
              <a:ext cx="0" cy="304800"/>
            </a:xfrm>
            <a:prstGeom prst="line">
              <a:avLst/>
            </a:prstGeom>
            <a:noFill/>
            <a:ln w="12700">
              <a:solidFill>
                <a:schemeClr val="tx1"/>
              </a:solidFill>
              <a:round/>
              <a:headEnd type="none" w="sm" len="sm"/>
              <a:tailEnd type="none" w="sm" len="sm"/>
            </a:ln>
          </p:spPr>
          <p:txBody>
            <a:bodyPr/>
            <a:lstStyle/>
            <a:p>
              <a:endParaRPr lang="en-US"/>
            </a:p>
          </p:txBody>
        </p:sp>
        <p:sp>
          <p:nvSpPr>
            <p:cNvPr id="10" name="Line 16"/>
            <p:cNvSpPr>
              <a:spLocks noChangeShapeType="1"/>
            </p:cNvSpPr>
            <p:nvPr/>
          </p:nvSpPr>
          <p:spPr bwMode="auto">
            <a:xfrm>
              <a:off x="6172200" y="3276600"/>
              <a:ext cx="0" cy="304800"/>
            </a:xfrm>
            <a:prstGeom prst="line">
              <a:avLst/>
            </a:prstGeom>
            <a:noFill/>
            <a:ln w="12700">
              <a:solidFill>
                <a:schemeClr val="tx1"/>
              </a:solidFill>
              <a:round/>
              <a:headEnd type="none" w="sm" len="sm"/>
              <a:tailEnd type="none" w="sm" len="sm"/>
            </a:ln>
          </p:spPr>
          <p:txBody>
            <a:bodyPr/>
            <a:lstStyle/>
            <a:p>
              <a:endParaRPr lang="en-US"/>
            </a:p>
          </p:txBody>
        </p:sp>
        <p:sp>
          <p:nvSpPr>
            <p:cNvPr id="11" name="Line 18"/>
            <p:cNvSpPr>
              <a:spLocks noChangeShapeType="1"/>
            </p:cNvSpPr>
            <p:nvPr/>
          </p:nvSpPr>
          <p:spPr bwMode="auto">
            <a:xfrm>
              <a:off x="7086600" y="3276600"/>
              <a:ext cx="0" cy="304800"/>
            </a:xfrm>
            <a:prstGeom prst="line">
              <a:avLst/>
            </a:prstGeom>
            <a:noFill/>
            <a:ln w="12700">
              <a:solidFill>
                <a:schemeClr val="tx1"/>
              </a:solidFill>
              <a:round/>
              <a:headEnd type="none" w="sm" len="sm"/>
              <a:tailEnd type="none" w="sm" len="sm"/>
            </a:ln>
          </p:spPr>
          <p:txBody>
            <a:bodyPr/>
            <a:lstStyle/>
            <a:p>
              <a:endParaRPr lang="en-US"/>
            </a:p>
          </p:txBody>
        </p:sp>
        <p:sp>
          <p:nvSpPr>
            <p:cNvPr id="12" name="Text Box 19"/>
            <p:cNvSpPr txBox="1">
              <a:spLocks noChangeArrowheads="1"/>
            </p:cNvSpPr>
            <p:nvPr/>
          </p:nvSpPr>
          <p:spPr bwMode="auto">
            <a:xfrm>
              <a:off x="14478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dirty="0"/>
                <a:t>0</a:t>
              </a:r>
            </a:p>
          </p:txBody>
        </p:sp>
        <p:sp>
          <p:nvSpPr>
            <p:cNvPr id="13" name="Text Box 20"/>
            <p:cNvSpPr txBox="1">
              <a:spLocks noChangeArrowheads="1"/>
            </p:cNvSpPr>
            <p:nvPr/>
          </p:nvSpPr>
          <p:spPr bwMode="auto">
            <a:xfrm>
              <a:off x="23622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a:t>1</a:t>
              </a:r>
            </a:p>
          </p:txBody>
        </p:sp>
        <p:sp>
          <p:nvSpPr>
            <p:cNvPr id="14" name="Text Box 21"/>
            <p:cNvSpPr txBox="1">
              <a:spLocks noChangeArrowheads="1"/>
            </p:cNvSpPr>
            <p:nvPr/>
          </p:nvSpPr>
          <p:spPr bwMode="auto">
            <a:xfrm>
              <a:off x="32766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a:t>2</a:t>
              </a:r>
            </a:p>
          </p:txBody>
        </p:sp>
        <p:sp>
          <p:nvSpPr>
            <p:cNvPr id="15" name="Text Box 22"/>
            <p:cNvSpPr txBox="1">
              <a:spLocks noChangeArrowheads="1"/>
            </p:cNvSpPr>
            <p:nvPr/>
          </p:nvSpPr>
          <p:spPr bwMode="auto">
            <a:xfrm>
              <a:off x="41910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a:t>3</a:t>
              </a:r>
            </a:p>
          </p:txBody>
        </p:sp>
        <p:sp>
          <p:nvSpPr>
            <p:cNvPr id="16" name="Text Box 23"/>
            <p:cNvSpPr txBox="1">
              <a:spLocks noChangeArrowheads="1"/>
            </p:cNvSpPr>
            <p:nvPr/>
          </p:nvSpPr>
          <p:spPr bwMode="auto">
            <a:xfrm>
              <a:off x="51054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a:t>4</a:t>
              </a:r>
            </a:p>
          </p:txBody>
        </p:sp>
        <p:sp>
          <p:nvSpPr>
            <p:cNvPr id="17" name="Text Box 24"/>
            <p:cNvSpPr txBox="1">
              <a:spLocks noChangeArrowheads="1"/>
            </p:cNvSpPr>
            <p:nvPr/>
          </p:nvSpPr>
          <p:spPr bwMode="auto">
            <a:xfrm>
              <a:off x="60198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a:t>5</a:t>
              </a:r>
            </a:p>
          </p:txBody>
        </p:sp>
        <p:sp>
          <p:nvSpPr>
            <p:cNvPr id="18" name="Text Box 26"/>
            <p:cNvSpPr txBox="1">
              <a:spLocks noChangeArrowheads="1"/>
            </p:cNvSpPr>
            <p:nvPr/>
          </p:nvSpPr>
          <p:spPr bwMode="auto">
            <a:xfrm>
              <a:off x="69342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a:t>6</a:t>
              </a:r>
            </a:p>
          </p:txBody>
        </p:sp>
        <p:sp>
          <p:nvSpPr>
            <p:cNvPr id="19" name="Text Box 27"/>
            <p:cNvSpPr txBox="1">
              <a:spLocks noChangeArrowheads="1"/>
            </p:cNvSpPr>
            <p:nvPr/>
          </p:nvSpPr>
          <p:spPr bwMode="auto">
            <a:xfrm>
              <a:off x="14478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0</a:t>
              </a:r>
              <a:endParaRPr lang="en-US" baseline="-25000"/>
            </a:p>
          </p:txBody>
        </p:sp>
        <p:sp>
          <p:nvSpPr>
            <p:cNvPr id="20" name="Text Box 28"/>
            <p:cNvSpPr txBox="1">
              <a:spLocks noChangeArrowheads="1"/>
            </p:cNvSpPr>
            <p:nvPr/>
          </p:nvSpPr>
          <p:spPr bwMode="auto">
            <a:xfrm>
              <a:off x="22860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50</a:t>
              </a:r>
              <a:endParaRPr lang="en-US" baseline="-25000"/>
            </a:p>
          </p:txBody>
        </p:sp>
        <p:sp>
          <p:nvSpPr>
            <p:cNvPr id="21" name="Text Box 29"/>
            <p:cNvSpPr txBox="1">
              <a:spLocks noChangeArrowheads="1"/>
            </p:cNvSpPr>
            <p:nvPr/>
          </p:nvSpPr>
          <p:spPr bwMode="auto">
            <a:xfrm>
              <a:off x="32004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50</a:t>
              </a:r>
              <a:endParaRPr lang="en-US" baseline="-25000"/>
            </a:p>
          </p:txBody>
        </p:sp>
        <p:sp>
          <p:nvSpPr>
            <p:cNvPr id="22" name="Text Box 30"/>
            <p:cNvSpPr txBox="1">
              <a:spLocks noChangeArrowheads="1"/>
            </p:cNvSpPr>
            <p:nvPr/>
          </p:nvSpPr>
          <p:spPr bwMode="auto">
            <a:xfrm>
              <a:off x="50292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50</a:t>
              </a:r>
              <a:endParaRPr lang="en-US" baseline="-25000"/>
            </a:p>
          </p:txBody>
        </p:sp>
        <p:sp>
          <p:nvSpPr>
            <p:cNvPr id="23" name="Text Box 31"/>
            <p:cNvSpPr txBox="1">
              <a:spLocks noChangeArrowheads="1"/>
            </p:cNvSpPr>
            <p:nvPr/>
          </p:nvSpPr>
          <p:spPr bwMode="auto">
            <a:xfrm>
              <a:off x="41148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50</a:t>
              </a:r>
              <a:endParaRPr lang="en-US" baseline="-25000"/>
            </a:p>
          </p:txBody>
        </p:sp>
        <p:sp>
          <p:nvSpPr>
            <p:cNvPr id="24" name="Text Box 32"/>
            <p:cNvSpPr txBox="1">
              <a:spLocks noChangeArrowheads="1"/>
            </p:cNvSpPr>
            <p:nvPr/>
          </p:nvSpPr>
          <p:spPr bwMode="auto">
            <a:xfrm>
              <a:off x="59436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50</a:t>
              </a:r>
              <a:endParaRPr lang="en-US" baseline="-25000"/>
            </a:p>
          </p:txBody>
        </p:sp>
        <p:sp>
          <p:nvSpPr>
            <p:cNvPr id="25" name="Text Box 33"/>
            <p:cNvSpPr txBox="1">
              <a:spLocks noChangeArrowheads="1"/>
            </p:cNvSpPr>
            <p:nvPr/>
          </p:nvSpPr>
          <p:spPr bwMode="auto">
            <a:xfrm>
              <a:off x="68580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 0</a:t>
              </a:r>
              <a:endParaRPr lang="en-US" baseline="-25000"/>
            </a:p>
          </p:txBody>
        </p:sp>
      </p:grpSp>
      <p:sp>
        <p:nvSpPr>
          <p:cNvPr id="28" name="Left Brace 27"/>
          <p:cNvSpPr>
            <a:spLocks/>
          </p:cNvSpPr>
          <p:nvPr/>
        </p:nvSpPr>
        <p:spPr>
          <a:xfrm rot="16200000">
            <a:off x="4135700" y="763483"/>
            <a:ext cx="339201" cy="4038602"/>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1" name="Straight Arrow Connector 30"/>
          <p:cNvCxnSpPr>
            <a:stCxn id="28" idx="1"/>
          </p:cNvCxnSpPr>
          <p:nvPr/>
        </p:nvCxnSpPr>
        <p:spPr>
          <a:xfrm flipH="1">
            <a:off x="2819400" y="2952385"/>
            <a:ext cx="1485901" cy="1162415"/>
          </a:xfrm>
          <a:prstGeom prst="straightConnector1">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36" name="Oval 35"/>
          <p:cNvSpPr/>
          <p:nvPr/>
        </p:nvSpPr>
        <p:spPr bwMode="auto">
          <a:xfrm>
            <a:off x="1444428" y="1524000"/>
            <a:ext cx="304800" cy="335756"/>
          </a:xfrm>
          <a:prstGeom prst="ellipse">
            <a:avLst/>
          </a:prstGeom>
          <a:noFill/>
          <a:ln w="25400">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29971958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subTnLst>
                                    <p:set>
                                      <p:cBhvr override="childStyle">
                                        <p:cTn dur="1" fill="hold" display="0" masterRel="nextClick" afterEffect="1"/>
                                        <p:tgtEl>
                                          <p:spTgt spid="31"/>
                                        </p:tgtEl>
                                        <p:attrNameLst>
                                          <p:attrName>style.visibility</p:attrName>
                                        </p:attrNameLst>
                                      </p:cBhvr>
                                      <p:to>
                                        <p:strVal val="hidden"/>
                                      </p:to>
                                    </p:set>
                                  </p:sub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subTnLst>
                                    <p:set>
                                      <p:cBhvr override="childStyle">
                                        <p:cTn dur="1" fill="hold" display="0" masterRel="nextClick" afterEffect="1"/>
                                        <p:tgtEl>
                                          <p:spTgt spid="3">
                                            <p:txEl>
                                              <p:pRg st="0" end="0"/>
                                            </p:txEl>
                                          </p:spTgt>
                                        </p:tgtEl>
                                        <p:attrNameLst>
                                          <p:attrName>style.visibility</p:attrName>
                                        </p:attrNameLst>
                                      </p:cBhvr>
                                      <p:to>
                                        <p:strVal val="hidden"/>
                                      </p:to>
                                    </p:set>
                                  </p:subTnLst>
                                </p:cTn>
                              </p:par>
                              <p:par>
                                <p:cTn id="9" presetID="1" presetClass="entr" presetSubtype="0" fill="hold" grpId="0" nodeType="withEffect">
                                  <p:stCondLst>
                                    <p:cond delay="0"/>
                                  </p:stCondLst>
                                  <p:childTnLst>
                                    <p:set>
                                      <p:cBhvr>
                                        <p:cTn id="10" dur="1" fill="hold">
                                          <p:stCondLst>
                                            <p:cond delay="0"/>
                                          </p:stCondLst>
                                        </p:cTn>
                                        <p:tgtEl>
                                          <p:spTgt spid="36"/>
                                        </p:tgtEl>
                                        <p:attrNameLst>
                                          <p:attrName>style.visibility</p:attrName>
                                        </p:attrNameLst>
                                      </p:cBhvr>
                                      <p:to>
                                        <p:strVal val="visible"/>
                                      </p:to>
                                    </p:set>
                                  </p:childTnLst>
                                  <p:subTnLst>
                                    <p:set>
                                      <p:cBhvr override="childStyle">
                                        <p:cTn dur="1" fill="hold" display="0" masterRel="nextClick" afterEffect="1"/>
                                        <p:tgtEl>
                                          <p:spTgt spid="36"/>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FV Annuities</a:t>
            </a:r>
            <a:endParaRPr lang="en-US" baseline="-25000" dirty="0"/>
          </a:p>
        </p:txBody>
      </p:sp>
      <p:grpSp>
        <p:nvGrpSpPr>
          <p:cNvPr id="4" name="Group 3"/>
          <p:cNvGrpSpPr/>
          <p:nvPr/>
        </p:nvGrpSpPr>
        <p:grpSpPr>
          <a:xfrm>
            <a:off x="1447800" y="1524000"/>
            <a:ext cx="5943600" cy="1052513"/>
            <a:chOff x="1447800" y="2895600"/>
            <a:chExt cx="5943600" cy="1052513"/>
          </a:xfrm>
        </p:grpSpPr>
        <p:sp>
          <p:nvSpPr>
            <p:cNvPr id="5" name="Line 4"/>
            <p:cNvSpPr>
              <a:spLocks noChangeShapeType="1"/>
            </p:cNvSpPr>
            <p:nvPr/>
          </p:nvSpPr>
          <p:spPr bwMode="auto">
            <a:xfrm>
              <a:off x="1600200" y="3429000"/>
              <a:ext cx="5486400" cy="0"/>
            </a:xfrm>
            <a:prstGeom prst="line">
              <a:avLst/>
            </a:prstGeom>
            <a:noFill/>
            <a:ln w="28575">
              <a:solidFill>
                <a:schemeClr val="tx1"/>
              </a:solidFill>
              <a:round/>
              <a:headEnd type="none" w="sm" len="sm"/>
              <a:tailEnd type="none" w="sm" len="sm"/>
            </a:ln>
          </p:spPr>
          <p:txBody>
            <a:bodyPr/>
            <a:lstStyle/>
            <a:p>
              <a:endParaRPr lang="en-US"/>
            </a:p>
          </p:txBody>
        </p:sp>
        <p:sp>
          <p:nvSpPr>
            <p:cNvPr id="6" name="Line 8"/>
            <p:cNvSpPr>
              <a:spLocks noChangeShapeType="1"/>
            </p:cNvSpPr>
            <p:nvPr/>
          </p:nvSpPr>
          <p:spPr bwMode="auto">
            <a:xfrm>
              <a:off x="2514600" y="3276600"/>
              <a:ext cx="0" cy="304800"/>
            </a:xfrm>
            <a:prstGeom prst="line">
              <a:avLst/>
            </a:prstGeom>
            <a:noFill/>
            <a:ln w="12700">
              <a:solidFill>
                <a:schemeClr val="tx1"/>
              </a:solidFill>
              <a:round/>
              <a:headEnd type="none" w="sm" len="sm"/>
              <a:tailEnd type="none" w="sm" len="sm"/>
            </a:ln>
          </p:spPr>
          <p:txBody>
            <a:bodyPr/>
            <a:lstStyle/>
            <a:p>
              <a:endParaRPr lang="en-US"/>
            </a:p>
          </p:txBody>
        </p:sp>
        <p:sp>
          <p:nvSpPr>
            <p:cNvPr id="7" name="Line 10"/>
            <p:cNvSpPr>
              <a:spLocks noChangeShapeType="1"/>
            </p:cNvSpPr>
            <p:nvPr/>
          </p:nvSpPr>
          <p:spPr bwMode="auto">
            <a:xfrm>
              <a:off x="3429000" y="3276600"/>
              <a:ext cx="0" cy="304800"/>
            </a:xfrm>
            <a:prstGeom prst="line">
              <a:avLst/>
            </a:prstGeom>
            <a:noFill/>
            <a:ln w="12700">
              <a:solidFill>
                <a:schemeClr val="tx1"/>
              </a:solidFill>
              <a:round/>
              <a:headEnd type="none" w="sm" len="sm"/>
              <a:tailEnd type="none" w="sm" len="sm"/>
            </a:ln>
          </p:spPr>
          <p:txBody>
            <a:bodyPr/>
            <a:lstStyle/>
            <a:p>
              <a:endParaRPr lang="en-US"/>
            </a:p>
          </p:txBody>
        </p:sp>
        <p:sp>
          <p:nvSpPr>
            <p:cNvPr id="8" name="Line 12"/>
            <p:cNvSpPr>
              <a:spLocks noChangeShapeType="1"/>
            </p:cNvSpPr>
            <p:nvPr/>
          </p:nvSpPr>
          <p:spPr bwMode="auto">
            <a:xfrm>
              <a:off x="4343400" y="3276600"/>
              <a:ext cx="0" cy="304800"/>
            </a:xfrm>
            <a:prstGeom prst="line">
              <a:avLst/>
            </a:prstGeom>
            <a:noFill/>
            <a:ln w="12700">
              <a:solidFill>
                <a:schemeClr val="tx1"/>
              </a:solidFill>
              <a:round/>
              <a:headEnd type="none" w="sm" len="sm"/>
              <a:tailEnd type="none" w="sm" len="sm"/>
            </a:ln>
          </p:spPr>
          <p:txBody>
            <a:bodyPr/>
            <a:lstStyle/>
            <a:p>
              <a:endParaRPr lang="en-US"/>
            </a:p>
          </p:txBody>
        </p:sp>
        <p:sp>
          <p:nvSpPr>
            <p:cNvPr id="9" name="Line 14"/>
            <p:cNvSpPr>
              <a:spLocks noChangeShapeType="1"/>
            </p:cNvSpPr>
            <p:nvPr/>
          </p:nvSpPr>
          <p:spPr bwMode="auto">
            <a:xfrm>
              <a:off x="5257800" y="3276600"/>
              <a:ext cx="0" cy="304800"/>
            </a:xfrm>
            <a:prstGeom prst="line">
              <a:avLst/>
            </a:prstGeom>
            <a:noFill/>
            <a:ln w="12700">
              <a:solidFill>
                <a:schemeClr val="tx1"/>
              </a:solidFill>
              <a:round/>
              <a:headEnd type="none" w="sm" len="sm"/>
              <a:tailEnd type="none" w="sm" len="sm"/>
            </a:ln>
          </p:spPr>
          <p:txBody>
            <a:bodyPr/>
            <a:lstStyle/>
            <a:p>
              <a:endParaRPr lang="en-US"/>
            </a:p>
          </p:txBody>
        </p:sp>
        <p:sp>
          <p:nvSpPr>
            <p:cNvPr id="10" name="Line 16"/>
            <p:cNvSpPr>
              <a:spLocks noChangeShapeType="1"/>
            </p:cNvSpPr>
            <p:nvPr/>
          </p:nvSpPr>
          <p:spPr bwMode="auto">
            <a:xfrm>
              <a:off x="6172200" y="3276600"/>
              <a:ext cx="0" cy="304800"/>
            </a:xfrm>
            <a:prstGeom prst="line">
              <a:avLst/>
            </a:prstGeom>
            <a:noFill/>
            <a:ln w="12700">
              <a:solidFill>
                <a:schemeClr val="tx1"/>
              </a:solidFill>
              <a:round/>
              <a:headEnd type="none" w="sm" len="sm"/>
              <a:tailEnd type="none" w="sm" len="sm"/>
            </a:ln>
          </p:spPr>
          <p:txBody>
            <a:bodyPr/>
            <a:lstStyle/>
            <a:p>
              <a:endParaRPr lang="en-US"/>
            </a:p>
          </p:txBody>
        </p:sp>
        <p:sp>
          <p:nvSpPr>
            <p:cNvPr id="11" name="Line 18"/>
            <p:cNvSpPr>
              <a:spLocks noChangeShapeType="1"/>
            </p:cNvSpPr>
            <p:nvPr/>
          </p:nvSpPr>
          <p:spPr bwMode="auto">
            <a:xfrm>
              <a:off x="7086600" y="3276600"/>
              <a:ext cx="0" cy="304800"/>
            </a:xfrm>
            <a:prstGeom prst="line">
              <a:avLst/>
            </a:prstGeom>
            <a:noFill/>
            <a:ln w="12700">
              <a:solidFill>
                <a:schemeClr val="tx1"/>
              </a:solidFill>
              <a:round/>
              <a:headEnd type="none" w="sm" len="sm"/>
              <a:tailEnd type="none" w="sm" len="sm"/>
            </a:ln>
          </p:spPr>
          <p:txBody>
            <a:bodyPr/>
            <a:lstStyle/>
            <a:p>
              <a:endParaRPr lang="en-US"/>
            </a:p>
          </p:txBody>
        </p:sp>
        <p:sp>
          <p:nvSpPr>
            <p:cNvPr id="12" name="Text Box 19"/>
            <p:cNvSpPr txBox="1">
              <a:spLocks noChangeArrowheads="1"/>
            </p:cNvSpPr>
            <p:nvPr/>
          </p:nvSpPr>
          <p:spPr bwMode="auto">
            <a:xfrm>
              <a:off x="14478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dirty="0"/>
                <a:t>0</a:t>
              </a:r>
            </a:p>
          </p:txBody>
        </p:sp>
        <p:sp>
          <p:nvSpPr>
            <p:cNvPr id="13" name="Text Box 20"/>
            <p:cNvSpPr txBox="1">
              <a:spLocks noChangeArrowheads="1"/>
            </p:cNvSpPr>
            <p:nvPr/>
          </p:nvSpPr>
          <p:spPr bwMode="auto">
            <a:xfrm>
              <a:off x="23622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a:t>1</a:t>
              </a:r>
            </a:p>
          </p:txBody>
        </p:sp>
        <p:sp>
          <p:nvSpPr>
            <p:cNvPr id="14" name="Text Box 21"/>
            <p:cNvSpPr txBox="1">
              <a:spLocks noChangeArrowheads="1"/>
            </p:cNvSpPr>
            <p:nvPr/>
          </p:nvSpPr>
          <p:spPr bwMode="auto">
            <a:xfrm>
              <a:off x="32766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a:t>2</a:t>
              </a:r>
            </a:p>
          </p:txBody>
        </p:sp>
        <p:sp>
          <p:nvSpPr>
            <p:cNvPr id="15" name="Text Box 22"/>
            <p:cNvSpPr txBox="1">
              <a:spLocks noChangeArrowheads="1"/>
            </p:cNvSpPr>
            <p:nvPr/>
          </p:nvSpPr>
          <p:spPr bwMode="auto">
            <a:xfrm>
              <a:off x="41910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a:t>3</a:t>
              </a:r>
            </a:p>
          </p:txBody>
        </p:sp>
        <p:sp>
          <p:nvSpPr>
            <p:cNvPr id="16" name="Text Box 23"/>
            <p:cNvSpPr txBox="1">
              <a:spLocks noChangeArrowheads="1"/>
            </p:cNvSpPr>
            <p:nvPr/>
          </p:nvSpPr>
          <p:spPr bwMode="auto">
            <a:xfrm>
              <a:off x="51054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a:t>4</a:t>
              </a:r>
            </a:p>
          </p:txBody>
        </p:sp>
        <p:sp>
          <p:nvSpPr>
            <p:cNvPr id="17" name="Text Box 24"/>
            <p:cNvSpPr txBox="1">
              <a:spLocks noChangeArrowheads="1"/>
            </p:cNvSpPr>
            <p:nvPr/>
          </p:nvSpPr>
          <p:spPr bwMode="auto">
            <a:xfrm>
              <a:off x="60198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a:t>5</a:t>
              </a:r>
            </a:p>
          </p:txBody>
        </p:sp>
        <p:sp>
          <p:nvSpPr>
            <p:cNvPr id="18" name="Text Box 26"/>
            <p:cNvSpPr txBox="1">
              <a:spLocks noChangeArrowheads="1"/>
            </p:cNvSpPr>
            <p:nvPr/>
          </p:nvSpPr>
          <p:spPr bwMode="auto">
            <a:xfrm>
              <a:off x="6934200" y="2895600"/>
              <a:ext cx="304800" cy="366713"/>
            </a:xfrm>
            <a:prstGeom prst="rect">
              <a:avLst/>
            </a:prstGeom>
            <a:noFill/>
            <a:ln w="12700">
              <a:noFill/>
              <a:miter lim="800000"/>
              <a:headEnd type="none" w="sm" len="sm"/>
              <a:tailEnd type="none" w="sm" len="sm"/>
            </a:ln>
          </p:spPr>
          <p:txBody>
            <a:bodyPr>
              <a:spAutoFit/>
            </a:bodyPr>
            <a:lstStyle/>
            <a:p>
              <a:pPr>
                <a:spcBef>
                  <a:spcPct val="50000"/>
                </a:spcBef>
              </a:pPr>
              <a:r>
                <a:rPr lang="en-US"/>
                <a:t>6</a:t>
              </a:r>
            </a:p>
          </p:txBody>
        </p:sp>
        <p:sp>
          <p:nvSpPr>
            <p:cNvPr id="19" name="Text Box 27"/>
            <p:cNvSpPr txBox="1">
              <a:spLocks noChangeArrowheads="1"/>
            </p:cNvSpPr>
            <p:nvPr/>
          </p:nvSpPr>
          <p:spPr bwMode="auto">
            <a:xfrm>
              <a:off x="14478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0</a:t>
              </a:r>
              <a:endParaRPr lang="en-US" baseline="-25000"/>
            </a:p>
          </p:txBody>
        </p:sp>
        <p:sp>
          <p:nvSpPr>
            <p:cNvPr id="20" name="Text Box 28"/>
            <p:cNvSpPr txBox="1">
              <a:spLocks noChangeArrowheads="1"/>
            </p:cNvSpPr>
            <p:nvPr/>
          </p:nvSpPr>
          <p:spPr bwMode="auto">
            <a:xfrm>
              <a:off x="22860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50</a:t>
              </a:r>
              <a:endParaRPr lang="en-US" baseline="-25000"/>
            </a:p>
          </p:txBody>
        </p:sp>
        <p:sp>
          <p:nvSpPr>
            <p:cNvPr id="21" name="Text Box 29"/>
            <p:cNvSpPr txBox="1">
              <a:spLocks noChangeArrowheads="1"/>
            </p:cNvSpPr>
            <p:nvPr/>
          </p:nvSpPr>
          <p:spPr bwMode="auto">
            <a:xfrm>
              <a:off x="32004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50</a:t>
              </a:r>
              <a:endParaRPr lang="en-US" baseline="-25000"/>
            </a:p>
          </p:txBody>
        </p:sp>
        <p:sp>
          <p:nvSpPr>
            <p:cNvPr id="22" name="Text Box 30"/>
            <p:cNvSpPr txBox="1">
              <a:spLocks noChangeArrowheads="1"/>
            </p:cNvSpPr>
            <p:nvPr/>
          </p:nvSpPr>
          <p:spPr bwMode="auto">
            <a:xfrm>
              <a:off x="50292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50</a:t>
              </a:r>
              <a:endParaRPr lang="en-US" baseline="-25000"/>
            </a:p>
          </p:txBody>
        </p:sp>
        <p:sp>
          <p:nvSpPr>
            <p:cNvPr id="23" name="Text Box 31"/>
            <p:cNvSpPr txBox="1">
              <a:spLocks noChangeArrowheads="1"/>
            </p:cNvSpPr>
            <p:nvPr/>
          </p:nvSpPr>
          <p:spPr bwMode="auto">
            <a:xfrm>
              <a:off x="41148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50</a:t>
              </a:r>
              <a:endParaRPr lang="en-US" baseline="-25000"/>
            </a:p>
          </p:txBody>
        </p:sp>
        <p:sp>
          <p:nvSpPr>
            <p:cNvPr id="24" name="Text Box 32"/>
            <p:cNvSpPr txBox="1">
              <a:spLocks noChangeArrowheads="1"/>
            </p:cNvSpPr>
            <p:nvPr/>
          </p:nvSpPr>
          <p:spPr bwMode="auto">
            <a:xfrm>
              <a:off x="59436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50</a:t>
              </a:r>
              <a:endParaRPr lang="en-US" baseline="-25000"/>
            </a:p>
          </p:txBody>
        </p:sp>
        <p:sp>
          <p:nvSpPr>
            <p:cNvPr id="25" name="Text Box 33"/>
            <p:cNvSpPr txBox="1">
              <a:spLocks noChangeArrowheads="1"/>
            </p:cNvSpPr>
            <p:nvPr/>
          </p:nvSpPr>
          <p:spPr bwMode="auto">
            <a:xfrm>
              <a:off x="6858000" y="3581400"/>
              <a:ext cx="533400" cy="366713"/>
            </a:xfrm>
            <a:prstGeom prst="rect">
              <a:avLst/>
            </a:prstGeom>
            <a:noFill/>
            <a:ln w="12700">
              <a:noFill/>
              <a:miter lim="800000"/>
              <a:headEnd type="none" w="sm" len="sm"/>
              <a:tailEnd type="none" w="sm" len="sm"/>
            </a:ln>
          </p:spPr>
          <p:txBody>
            <a:bodyPr>
              <a:spAutoFit/>
            </a:bodyPr>
            <a:lstStyle/>
            <a:p>
              <a:pPr>
                <a:spcBef>
                  <a:spcPct val="50000"/>
                </a:spcBef>
              </a:pPr>
              <a:r>
                <a:rPr lang="en-US"/>
                <a:t> 0</a:t>
              </a:r>
              <a:endParaRPr lang="en-US" baseline="-25000"/>
            </a:p>
          </p:txBody>
        </p:sp>
      </p:grpSp>
      <p:sp>
        <p:nvSpPr>
          <p:cNvPr id="26" name="Text Placeholder 2"/>
          <p:cNvSpPr txBox="1">
            <a:spLocks/>
          </p:cNvSpPr>
          <p:nvPr/>
        </p:nvSpPr>
        <p:spPr>
          <a:xfrm>
            <a:off x="3594887" y="4116140"/>
            <a:ext cx="5486400" cy="443198"/>
          </a:xfrm>
          <a:prstGeom prst="rect">
            <a:avLst/>
          </a:prstGeom>
        </p:spPr>
        <p:txBody>
          <a:bodyPr vert="horz" lIns="0" tIns="0" rIns="0" bIns="0" rtlCol="0">
            <a:spAutoFit/>
          </a:bodyPr>
          <a:lstStyle>
            <a:lvl1pPr marL="396875" indent="-396875" algn="l" defTabSz="914363" rtl="0" eaLnBrk="1" latinLnBrk="0" hangingPunct="1">
              <a:lnSpc>
                <a:spcPct val="90000"/>
              </a:lnSpc>
              <a:spcBef>
                <a:spcPct val="20000"/>
              </a:spcBef>
              <a:buFontTx/>
              <a:buBlip>
                <a:blip r:embed="rId2"/>
              </a:buBlip>
              <a:defRPr sz="3200" kern="1200">
                <a:solidFill>
                  <a:schemeClr val="tx1"/>
                </a:solidFill>
                <a:latin typeface="Century Gothic" panose="020B0502020202020204" pitchFamily="34" charset="0"/>
                <a:ea typeface="+mn-ea"/>
                <a:cs typeface="+mn-cs"/>
              </a:defRPr>
            </a:lvl1pPr>
            <a:lvl2pPr marL="914400" indent="-396875" algn="l" defTabSz="914363" rtl="0" eaLnBrk="1" latinLnBrk="0" hangingPunct="1">
              <a:lnSpc>
                <a:spcPct val="90000"/>
              </a:lnSpc>
              <a:spcBef>
                <a:spcPct val="20000"/>
              </a:spcBef>
              <a:buFontTx/>
              <a:buBlip>
                <a:blip r:embed="rId3"/>
              </a:buBlip>
              <a:defRPr sz="2800" kern="1200">
                <a:solidFill>
                  <a:schemeClr val="tx1"/>
                </a:solidFill>
                <a:latin typeface="Century Gothic" panose="020B0502020202020204" pitchFamily="34" charset="0"/>
                <a:ea typeface="+mn-ea"/>
                <a:cs typeface="+mn-cs"/>
              </a:defRPr>
            </a:lvl2pPr>
            <a:lvl3pPr marL="1258888" indent="-344488" algn="l" defTabSz="914363" rtl="0" eaLnBrk="1" latinLnBrk="0" hangingPunct="1">
              <a:lnSpc>
                <a:spcPct val="90000"/>
              </a:lnSpc>
              <a:spcBef>
                <a:spcPct val="20000"/>
              </a:spcBef>
              <a:buFontTx/>
              <a:buBlip>
                <a:blip r:embed="rId3"/>
              </a:buBlip>
              <a:defRPr sz="2400" kern="1200">
                <a:solidFill>
                  <a:schemeClr val="tx1"/>
                </a:solidFill>
                <a:latin typeface="Century Gothic" panose="020B0502020202020204" pitchFamily="34" charset="0"/>
                <a:ea typeface="+mn-ea"/>
                <a:cs typeface="+mn-cs"/>
              </a:defRPr>
            </a:lvl3pPr>
            <a:lvl4pPr marL="1604963" indent="-346075" algn="l" defTabSz="914363" rtl="0" eaLnBrk="1" latinLnBrk="0" hangingPunct="1">
              <a:lnSpc>
                <a:spcPct val="90000"/>
              </a:lnSpc>
              <a:spcBef>
                <a:spcPct val="20000"/>
              </a:spcBef>
              <a:buFontTx/>
              <a:buBlip>
                <a:blip r:embed="rId3"/>
              </a:buBlip>
              <a:defRPr sz="2400" kern="1200">
                <a:solidFill>
                  <a:schemeClr val="tx1"/>
                </a:solidFill>
                <a:latin typeface="Century Gothic" panose="020B0502020202020204" pitchFamily="34" charset="0"/>
                <a:ea typeface="+mn-ea"/>
                <a:cs typeface="+mn-cs"/>
              </a:defRPr>
            </a:lvl4pPr>
            <a:lvl5pPr marL="1941513" indent="-336550" algn="l" defTabSz="914363" rtl="0" eaLnBrk="1" latinLnBrk="0" hangingPunct="1">
              <a:lnSpc>
                <a:spcPct val="90000"/>
              </a:lnSpc>
              <a:spcBef>
                <a:spcPct val="20000"/>
              </a:spcBef>
              <a:buFontTx/>
              <a:buBlip>
                <a:blip r:embed="rId3"/>
              </a:buBlip>
              <a:defRPr sz="2400" kern="1200">
                <a:solidFill>
                  <a:schemeClr val="tx1"/>
                </a:solidFill>
                <a:latin typeface="Century Gothic" panose="020B0502020202020204" pitchFamily="34" charset="0"/>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Tx/>
              <a:buNone/>
            </a:pPr>
            <a:r>
              <a:rPr lang="en-US" dirty="0" smtClean="0"/>
              <a:t>Future Value of an Annuity</a:t>
            </a:r>
            <a:endParaRPr lang="en-US" dirty="0"/>
          </a:p>
        </p:txBody>
      </p:sp>
      <p:sp>
        <p:nvSpPr>
          <p:cNvPr id="28" name="Left Brace 27"/>
          <p:cNvSpPr>
            <a:spLocks/>
          </p:cNvSpPr>
          <p:nvPr/>
        </p:nvSpPr>
        <p:spPr>
          <a:xfrm rot="16200000">
            <a:off x="4135700" y="763483"/>
            <a:ext cx="339201" cy="4038602"/>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2" name="Straight Arrow Connector 31"/>
          <p:cNvCxnSpPr>
            <a:stCxn id="28" idx="1"/>
          </p:cNvCxnSpPr>
          <p:nvPr/>
        </p:nvCxnSpPr>
        <p:spPr>
          <a:xfrm>
            <a:off x="4305301" y="2952385"/>
            <a:ext cx="1638299" cy="1162415"/>
          </a:xfrm>
          <a:prstGeom prst="straightConnector1">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35" name="Oval 34"/>
          <p:cNvSpPr/>
          <p:nvPr/>
        </p:nvSpPr>
        <p:spPr bwMode="auto">
          <a:xfrm>
            <a:off x="6016428" y="1509972"/>
            <a:ext cx="304800" cy="335756"/>
          </a:xfrm>
          <a:prstGeom prst="ellipse">
            <a:avLst/>
          </a:prstGeom>
          <a:noFill/>
          <a:ln w="25400">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189571595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subTnLst>
                                    <p:set>
                                      <p:cBhvr override="childStyle">
                                        <p:cTn dur="1" fill="hold" display="0" masterRel="nextClick" afterEffect="1"/>
                                        <p:tgtEl>
                                          <p:spTgt spid="32"/>
                                        </p:tgtEl>
                                        <p:attrNameLst>
                                          <p:attrName>style.visibility</p:attrName>
                                        </p:attrNameLst>
                                      </p:cBhvr>
                                      <p:to>
                                        <p:strVal val="hidden"/>
                                      </p:to>
                                    </p:set>
                                  </p:subTnLst>
                                </p:cTn>
                              </p:par>
                              <p:par>
                                <p:cTn id="7" presetID="1" presetClass="entr" presetSubtype="0" fill="hold" grpId="0"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subTnLst>
                                    <p:set>
                                      <p:cBhvr override="childStyle">
                                        <p:cTn dur="1" fill="hold" display="0" masterRel="nextClick" afterEffect="1"/>
                                        <p:tgtEl>
                                          <p:spTgt spid="26"/>
                                        </p:tgtEl>
                                        <p:attrNameLst>
                                          <p:attrName>style.visibility</p:attrName>
                                        </p:attrNameLst>
                                      </p:cBhvr>
                                      <p:to>
                                        <p:strVal val="hidden"/>
                                      </p:to>
                                    </p:set>
                                  </p:subTnLst>
                                </p:cTn>
                              </p:par>
                              <p:par>
                                <p:cTn id="9" presetID="1" presetClass="entr" presetSubtype="0" fill="hold" grpId="0" nodeType="withEffect">
                                  <p:stCondLst>
                                    <p:cond delay="0"/>
                                  </p:stCondLst>
                                  <p:childTnLst>
                                    <p:set>
                                      <p:cBhvr>
                                        <p:cTn id="10" dur="1" fill="hold">
                                          <p:stCondLst>
                                            <p:cond delay="0"/>
                                          </p:stCondLst>
                                        </p:cTn>
                                        <p:tgtEl>
                                          <p:spTgt spid="35"/>
                                        </p:tgtEl>
                                        <p:attrNameLst>
                                          <p:attrName>style.visibility</p:attrName>
                                        </p:attrNameLst>
                                      </p:cBhvr>
                                      <p:to>
                                        <p:strVal val="visible"/>
                                      </p:to>
                                    </p:set>
                                  </p:childTnLst>
                                  <p:subTnLst>
                                    <p:set>
                                      <p:cBhvr override="childStyle">
                                        <p:cTn dur="1" fill="hold" display="0" masterRel="nextClick" afterEffect="1"/>
                                        <p:tgtEl>
                                          <p:spTgt spid="35"/>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3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 Value Annuity</a:t>
            </a:r>
            <a:endParaRPr lang="en-US" dirty="0"/>
          </a:p>
        </p:txBody>
      </p:sp>
      <p:sp>
        <p:nvSpPr>
          <p:cNvPr id="3" name="Text Placeholder 2"/>
          <p:cNvSpPr>
            <a:spLocks noGrp="1"/>
          </p:cNvSpPr>
          <p:nvPr>
            <p:ph type="body" sz="quarter" idx="10"/>
          </p:nvPr>
        </p:nvSpPr>
        <p:spPr>
          <a:xfrm>
            <a:off x="381000" y="1411552"/>
            <a:ext cx="8382000" cy="4776692"/>
          </a:xfrm>
        </p:spPr>
        <p:txBody>
          <a:bodyPr/>
          <a:lstStyle/>
          <a:p>
            <a:r>
              <a:rPr lang="en-US" dirty="0"/>
              <a:t>‘Borrowing’ Problems (Loans)</a:t>
            </a:r>
          </a:p>
          <a:p>
            <a:pPr lvl="1"/>
            <a:r>
              <a:rPr lang="en-US" sz="2400" dirty="0"/>
              <a:t>How much can I borrow (PV)?</a:t>
            </a:r>
          </a:p>
          <a:p>
            <a:pPr lvl="1"/>
            <a:r>
              <a:rPr lang="en-US" sz="2400" dirty="0"/>
              <a:t>How much are my payments (PMT)?</a:t>
            </a:r>
          </a:p>
          <a:p>
            <a:pPr lvl="1"/>
            <a:r>
              <a:rPr lang="en-US" sz="2400" dirty="0"/>
              <a:t>What interest rate am I getting (I/Y)?</a:t>
            </a:r>
          </a:p>
          <a:p>
            <a:pPr lvl="1"/>
            <a:r>
              <a:rPr lang="en-US" sz="2400" dirty="0"/>
              <a:t>How long will it take (N)? </a:t>
            </a:r>
          </a:p>
          <a:p>
            <a:endParaRPr lang="en-US" dirty="0"/>
          </a:p>
          <a:p>
            <a:r>
              <a:rPr lang="en-US" dirty="0"/>
              <a:t>‘Value Now’ Problems</a:t>
            </a:r>
          </a:p>
          <a:p>
            <a:pPr lvl="1"/>
            <a:r>
              <a:rPr lang="en-US" sz="2400" dirty="0"/>
              <a:t>How much is it worth now(PV)?</a:t>
            </a:r>
          </a:p>
          <a:p>
            <a:pPr lvl="1"/>
            <a:r>
              <a:rPr lang="en-US" sz="2400" dirty="0"/>
              <a:t>How much are my cash flows(PMT)?</a:t>
            </a:r>
          </a:p>
          <a:p>
            <a:pPr lvl="1"/>
            <a:r>
              <a:rPr lang="en-US" sz="2400" dirty="0"/>
              <a:t>What is the interest rate (I/Y)?</a:t>
            </a:r>
          </a:p>
          <a:p>
            <a:pPr lvl="1"/>
            <a:r>
              <a:rPr lang="en-US" sz="2400" dirty="0"/>
              <a:t>How long does it go on(N)? </a:t>
            </a:r>
          </a:p>
        </p:txBody>
      </p:sp>
    </p:spTree>
    <p:extLst>
      <p:ext uri="{BB962C8B-B14F-4D97-AF65-F5344CB8AC3E}">
        <p14:creationId xmlns:p14="http://schemas.microsoft.com/office/powerpoint/2010/main" val="2217148786"/>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Value Annuity</a:t>
            </a:r>
            <a:endParaRPr lang="en-US" dirty="0"/>
          </a:p>
        </p:txBody>
      </p:sp>
      <p:sp>
        <p:nvSpPr>
          <p:cNvPr id="3" name="Text Placeholder 2"/>
          <p:cNvSpPr>
            <a:spLocks noGrp="1"/>
          </p:cNvSpPr>
          <p:nvPr>
            <p:ph type="body" sz="quarter" idx="10"/>
          </p:nvPr>
        </p:nvSpPr>
        <p:spPr>
          <a:xfrm>
            <a:off x="381000" y="1411552"/>
            <a:ext cx="8382000" cy="2609945"/>
          </a:xfrm>
        </p:spPr>
        <p:txBody>
          <a:bodyPr/>
          <a:lstStyle/>
          <a:p>
            <a:r>
              <a:rPr lang="en-US" dirty="0"/>
              <a:t>‘Savings’ Problems (Retirement Fund)</a:t>
            </a:r>
          </a:p>
          <a:p>
            <a:pPr lvl="1"/>
            <a:r>
              <a:rPr lang="en-US" sz="2400" dirty="0"/>
              <a:t>How much will I have (FV)?</a:t>
            </a:r>
          </a:p>
          <a:p>
            <a:pPr lvl="1"/>
            <a:r>
              <a:rPr lang="en-US" sz="2400" dirty="0"/>
              <a:t>How much are my payments (PMT)?</a:t>
            </a:r>
          </a:p>
          <a:p>
            <a:pPr lvl="1"/>
            <a:r>
              <a:rPr lang="en-US" sz="2400" dirty="0"/>
              <a:t>What interest rate am I getting (I/Y)?</a:t>
            </a:r>
          </a:p>
          <a:p>
            <a:pPr lvl="1"/>
            <a:r>
              <a:rPr lang="en-US" sz="2400" dirty="0"/>
              <a:t>How long will it take (N)? </a:t>
            </a:r>
          </a:p>
          <a:p>
            <a:pPr marL="0" indent="0">
              <a:buNone/>
            </a:pPr>
            <a:endParaRPr lang="en-US" dirty="0"/>
          </a:p>
        </p:txBody>
      </p:sp>
    </p:spTree>
    <p:extLst>
      <p:ext uri="{BB962C8B-B14F-4D97-AF65-F5344CB8AC3E}">
        <p14:creationId xmlns:p14="http://schemas.microsoft.com/office/powerpoint/2010/main" val="526396582"/>
      </p:ext>
    </p:extLst>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VIOUS_ACTIVE_SLIDE" val="257"/>
</p:tagLst>
</file>

<file path=ppt/theme/theme1.xml><?xml version="1.0" encoding="utf-8"?>
<a:theme xmlns:a="http://schemas.openxmlformats.org/drawingml/2006/main" name="Blue Segoe 4-3 template-template_April-17-2007">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7674CFD-E741-4A15-9EFD-C25B47BCA66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(Bright blue underwater design)</Template>
  <TotalTime>346</TotalTime>
  <Words>720</Words>
  <Application>Microsoft Office PowerPoint</Application>
  <PresentationFormat>On-screen Show (4:3)</PresentationFormat>
  <Paragraphs>142</Paragraphs>
  <Slides>14</Slides>
  <Notes>4</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14</vt:i4>
      </vt:variant>
    </vt:vector>
  </HeadingPairs>
  <TitlesOfParts>
    <vt:vector size="23" baseType="lpstr">
      <vt:lpstr>Arial</vt:lpstr>
      <vt:lpstr>Calibri</vt:lpstr>
      <vt:lpstr>Century Gothic</vt:lpstr>
      <vt:lpstr>Courier New</vt:lpstr>
      <vt:lpstr>Segoe</vt:lpstr>
      <vt:lpstr>Wingdings</vt:lpstr>
      <vt:lpstr>Blue Segoe 4-3 template-template_April-17-2007</vt:lpstr>
      <vt:lpstr>White with Courier font for code slides</vt:lpstr>
      <vt:lpstr>Equation</vt:lpstr>
      <vt:lpstr>Video 5 (Topic 2.2.3): Annuities I </vt:lpstr>
      <vt:lpstr>Topics</vt:lpstr>
      <vt:lpstr>What are Annuities?</vt:lpstr>
      <vt:lpstr>Annuity Cash Flows</vt:lpstr>
      <vt:lpstr>Annuities as Cash Flows</vt:lpstr>
      <vt:lpstr>PV Annuities</vt:lpstr>
      <vt:lpstr>FV Annuities</vt:lpstr>
      <vt:lpstr>Present Value Annuity</vt:lpstr>
      <vt:lpstr>Future Value Annuity</vt:lpstr>
      <vt:lpstr>Formula: PV Annuity</vt:lpstr>
      <vt:lpstr>PV Annuity Problem</vt:lpstr>
      <vt:lpstr>Formula: FV Annuity</vt:lpstr>
      <vt:lpstr>FV Annuity Problem</vt:lpstr>
      <vt:lpstr>Video 5 (Topic 2.2.3): Annuities I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Microsoft account</dc:creator>
  <cp:keywords/>
  <cp:lastModifiedBy>Microsoft account</cp:lastModifiedBy>
  <cp:revision>57</cp:revision>
  <dcterms:created xsi:type="dcterms:W3CDTF">2014-06-29T21:19:00Z</dcterms:created>
  <dcterms:modified xsi:type="dcterms:W3CDTF">2014-07-06T01:54:04Z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TC102867209990</vt:lpwstr>
  </property>
</Properties>
</file>