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2"/>
    <p:sldMasterId id="2147483674" r:id="rId3"/>
  </p:sldMasterIdLst>
  <p:notesMasterIdLst>
    <p:notesMasterId r:id="rId17"/>
  </p:notesMasterIdLst>
  <p:sldIdLst>
    <p:sldId id="279" r:id="rId4"/>
    <p:sldId id="259" r:id="rId5"/>
    <p:sldId id="282" r:id="rId6"/>
    <p:sldId id="283" r:id="rId7"/>
    <p:sldId id="284" r:id="rId8"/>
    <p:sldId id="294" r:id="rId9"/>
    <p:sldId id="295" r:id="rId10"/>
    <p:sldId id="296" r:id="rId11"/>
    <p:sldId id="298" r:id="rId12"/>
    <p:sldId id="307" r:id="rId13"/>
    <p:sldId id="308" r:id="rId14"/>
    <p:sldId id="306" r:id="rId15"/>
    <p:sldId id="280" r:id="rId16"/>
  </p:sldIdLst>
  <p:sldSz cx="9144000" cy="6858000" type="screen4x3"/>
  <p:notesSz cx="7315200" cy="9601200"/>
  <p:custDataLst>
    <p:tags r:id="rId18"/>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329" autoAdjust="0"/>
    <p:restoredTop sz="94660"/>
  </p:normalViewPr>
  <p:slideViewPr>
    <p:cSldViewPr>
      <p:cViewPr varScale="1">
        <p:scale>
          <a:sx n="118" d="100"/>
          <a:sy n="118" d="100"/>
        </p:scale>
        <p:origin x="1998"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tags" Target="tags/tag1.xml"/><Relationship Id="rId3" Type="http://schemas.openxmlformats.org/officeDocument/2006/relationships/slideMaster" Target="slideMasters/slideMaster2.xml"/><Relationship Id="rId21" Type="http://schemas.openxmlformats.org/officeDocument/2006/relationships/theme" Target="theme/theme1.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notesMaster" Target="notesMasters/notesMaster1.xml"/><Relationship Id="rId2" Type="http://schemas.openxmlformats.org/officeDocument/2006/relationships/slideMaster" Target="slideMasters/slideMaster1.xml"/><Relationship Id="rId16" Type="http://schemas.openxmlformats.org/officeDocument/2006/relationships/slide" Target="slides/slide13.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slide" Target="slides/slide12.xml"/><Relationship Id="rId10" Type="http://schemas.openxmlformats.org/officeDocument/2006/relationships/slide" Target="slides/slide7.xml"/><Relationship Id="rId19" Type="http://schemas.openxmlformats.org/officeDocument/2006/relationships/presProps" Target="presProp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0060"/>
          </a:xfrm>
          <a:prstGeom prst="rect">
            <a:avLst/>
          </a:prstGeom>
        </p:spPr>
        <p:txBody>
          <a:bodyPr vert="horz" lIns="96661" tIns="48331" rIns="96661" bIns="48331" rtlCol="0"/>
          <a:lstStyle>
            <a:lvl1pPr algn="l">
              <a:defRPr sz="1300"/>
            </a:lvl1pPr>
          </a:lstStyle>
          <a:p>
            <a:endParaRPr lang="en-US"/>
          </a:p>
        </p:txBody>
      </p:sp>
      <p:sp>
        <p:nvSpPr>
          <p:cNvPr id="3" name="Date Placeholder 2"/>
          <p:cNvSpPr>
            <a:spLocks noGrp="1"/>
          </p:cNvSpPr>
          <p:nvPr>
            <p:ph type="dt" idx="1"/>
          </p:nvPr>
        </p:nvSpPr>
        <p:spPr>
          <a:xfrm>
            <a:off x="4143587" y="0"/>
            <a:ext cx="3169920" cy="480060"/>
          </a:xfrm>
          <a:prstGeom prst="rect">
            <a:avLst/>
          </a:prstGeom>
        </p:spPr>
        <p:txBody>
          <a:bodyPr vert="horz" lIns="96661" tIns="48331" rIns="96661" bIns="48331" rtlCol="0"/>
          <a:lstStyle>
            <a:lvl1pPr algn="r">
              <a:defRPr sz="1300"/>
            </a:lvl1pPr>
          </a:lstStyle>
          <a:p>
            <a:fld id="{9A656AE6-D131-4182-8B4B-D8C160C8C95C}" type="datetimeFigureOut">
              <a:rPr lang="en-US" smtClean="0"/>
              <a:t>8/3/2014</a:t>
            </a:fld>
            <a:endParaRPr lang="en-US"/>
          </a:p>
        </p:txBody>
      </p:sp>
      <p:sp>
        <p:nvSpPr>
          <p:cNvPr id="4" name="Slide Image Placeholder 3"/>
          <p:cNvSpPr>
            <a:spLocks noGrp="1" noRot="1" noChangeAspect="1"/>
          </p:cNvSpPr>
          <p:nvPr>
            <p:ph type="sldImg" idx="2"/>
          </p:nvPr>
        </p:nvSpPr>
        <p:spPr>
          <a:xfrm>
            <a:off x="1257300" y="720725"/>
            <a:ext cx="4800600" cy="3600450"/>
          </a:xfrm>
          <a:prstGeom prst="rect">
            <a:avLst/>
          </a:prstGeom>
          <a:noFill/>
          <a:ln w="12700">
            <a:solidFill>
              <a:prstClr val="black"/>
            </a:solidFill>
          </a:ln>
        </p:spPr>
        <p:txBody>
          <a:bodyPr vert="horz" lIns="96661" tIns="48331" rIns="96661" bIns="48331" rtlCol="0" anchor="ctr"/>
          <a:lstStyle/>
          <a:p>
            <a:endParaRPr lang="en-US"/>
          </a:p>
        </p:txBody>
      </p:sp>
      <p:sp>
        <p:nvSpPr>
          <p:cNvPr id="5" name="Notes Placeholder 4"/>
          <p:cNvSpPr>
            <a:spLocks noGrp="1"/>
          </p:cNvSpPr>
          <p:nvPr>
            <p:ph type="body" sz="quarter" idx="3"/>
          </p:nvPr>
        </p:nvSpPr>
        <p:spPr>
          <a:xfrm>
            <a:off x="731520" y="4560570"/>
            <a:ext cx="5852160" cy="4320540"/>
          </a:xfrm>
          <a:prstGeom prst="rect">
            <a:avLst/>
          </a:prstGeom>
        </p:spPr>
        <p:txBody>
          <a:bodyPr vert="horz" lIns="96661" tIns="48331" rIns="96661" bIns="48331"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119474"/>
            <a:ext cx="3169920" cy="480060"/>
          </a:xfrm>
          <a:prstGeom prst="rect">
            <a:avLst/>
          </a:prstGeom>
        </p:spPr>
        <p:txBody>
          <a:bodyPr vert="horz" lIns="96661" tIns="48331" rIns="96661" bIns="48331" rtlCol="0" anchor="b"/>
          <a:lstStyle>
            <a:lvl1pPr algn="l">
              <a:defRPr sz="1300"/>
            </a:lvl1pPr>
          </a:lstStyle>
          <a:p>
            <a:endParaRPr lang="en-US"/>
          </a:p>
        </p:txBody>
      </p:sp>
      <p:sp>
        <p:nvSpPr>
          <p:cNvPr id="7" name="Slide Number Placeholder 6"/>
          <p:cNvSpPr>
            <a:spLocks noGrp="1"/>
          </p:cNvSpPr>
          <p:nvPr>
            <p:ph type="sldNum" sz="quarter" idx="5"/>
          </p:nvPr>
        </p:nvSpPr>
        <p:spPr>
          <a:xfrm>
            <a:off x="4143587" y="9119474"/>
            <a:ext cx="3169920" cy="480060"/>
          </a:xfrm>
          <a:prstGeom prst="rect">
            <a:avLst/>
          </a:prstGeom>
        </p:spPr>
        <p:txBody>
          <a:bodyPr vert="horz" lIns="96661" tIns="48331" rIns="96661" bIns="48331" rtlCol="0" anchor="b"/>
          <a:lstStyle>
            <a:lvl1pPr algn="r">
              <a:defRPr sz="1300"/>
            </a:lvl1pPr>
          </a:lstStyle>
          <a:p>
            <a:fld id="{CCC58D59-23CE-466F-916B-9437441DB45B}" type="slidenum">
              <a:rPr lang="en-US" smtClean="0"/>
              <a:t>‹#›</a:t>
            </a:fld>
            <a:endParaRPr lang="en-US"/>
          </a:p>
        </p:txBody>
      </p:sp>
    </p:spTree>
    <p:extLst>
      <p:ext uri="{BB962C8B-B14F-4D97-AF65-F5344CB8AC3E}">
        <p14:creationId xmlns:p14="http://schemas.microsoft.com/office/powerpoint/2010/main" val="278872438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8/3/2014 12:10 PM</a:t>
            </a:fld>
            <a:endParaRPr lang="en-US" dirty="0"/>
          </a:p>
        </p:txBody>
      </p:sp>
      <p:sp>
        <p:nvSpPr>
          <p:cNvPr id="6" name="Footer Placeholder 5"/>
          <p:cNvSpPr>
            <a:spLocks noGrp="1"/>
          </p:cNvSpPr>
          <p:nvPr>
            <p:ph type="ftr" sz="quarter" idx="12"/>
          </p:nvPr>
        </p:nvSpPr>
        <p:spPr>
          <a:xfrm>
            <a:off x="0" y="9119474"/>
            <a:ext cx="6583680" cy="480060"/>
          </a:xfrm>
        </p:spPr>
        <p:txBody>
          <a:bodyPr/>
          <a:lstStyle/>
          <a:p>
            <a:r>
              <a:rPr lang="en-US" sz="500" dirty="0">
                <a:solidFill>
                  <a:srgbClr val="000000"/>
                </a:solidFill>
              </a:rPr>
              <a:t>© 2007 Microsoft Corporation. All rights reserved. Microsoft, Windows, Windows Vista and other product names are or may be registered trademarks and/or trademarks in the U.S. and/or other countries.</a:t>
            </a:r>
          </a:p>
          <a:p>
            <a:r>
              <a:rPr lang="en-US" sz="500" dirty="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a:solidFill>
                  <a:srgbClr val="000000"/>
                </a:solidFill>
              </a:rPr>
            </a:br>
            <a:r>
              <a:rPr lang="en-US" sz="500" dirty="0">
                <a:solidFill>
                  <a:srgbClr val="000000"/>
                </a:solidFill>
              </a:rPr>
              <a:t>MICROSOFT MAKES NO WARRANTIES, EXPRESS, IMPLIED OR STATUTORY, AS TO THE INFORMATION IN THIS PRESENTATION.</a:t>
            </a:r>
          </a:p>
          <a:p>
            <a:endParaRPr lang="en-US" sz="500" dirty="0"/>
          </a:p>
        </p:txBody>
      </p:sp>
      <p:sp>
        <p:nvSpPr>
          <p:cNvPr id="7" name="Slide Number Placeholder 6"/>
          <p:cNvSpPr>
            <a:spLocks noGrp="1"/>
          </p:cNvSpPr>
          <p:nvPr>
            <p:ph type="sldNum" sz="quarter" idx="13"/>
          </p:nvPr>
        </p:nvSpPr>
        <p:spPr>
          <a:xfrm>
            <a:off x="6583680" y="9119474"/>
            <a:ext cx="729827" cy="480060"/>
          </a:xfrm>
        </p:spPr>
        <p:txBody>
          <a:bodyPr/>
          <a:lstStyle/>
          <a:p>
            <a:fld id="{EC87E0CF-87F6-4B58-B8B8-DCAB2DAAF3CA}" type="slidenum">
              <a:rPr lang="en-US" smtClean="0"/>
              <a:pPr/>
              <a:t>1</a:t>
            </a:fld>
            <a:endParaRPr lang="en-US" dirty="0"/>
          </a:p>
        </p:txBody>
      </p:sp>
    </p:spTree>
    <p:extLst>
      <p:ext uri="{BB962C8B-B14F-4D97-AF65-F5344CB8AC3E}">
        <p14:creationId xmlns:p14="http://schemas.microsoft.com/office/powerpoint/2010/main" val="304556761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CCC58D59-23CE-466F-916B-9437441DB45B}" type="slidenum">
              <a:rPr lang="en-US" smtClean="0"/>
              <a:t>2</a:t>
            </a:fld>
            <a:endParaRPr lang="en-US"/>
          </a:p>
        </p:txBody>
      </p:sp>
    </p:spTree>
    <p:extLst>
      <p:ext uri="{BB962C8B-B14F-4D97-AF65-F5344CB8AC3E}">
        <p14:creationId xmlns:p14="http://schemas.microsoft.com/office/powerpoint/2010/main" val="193014211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7"/>
          <p:cNvSpPr>
            <a:spLocks noGrp="1" noChangeArrowheads="1"/>
          </p:cNvSpPr>
          <p:nvPr>
            <p:ph type="sldNum" sz="quarter" idx="5"/>
          </p:nvPr>
        </p:nvSpPr>
        <p:spPr>
          <a:ln/>
        </p:spPr>
        <p:txBody>
          <a:bodyPr/>
          <a:lstStyle/>
          <a:p>
            <a:fld id="{3896FB82-F40D-4416-BB9F-180A0BDE830B}" type="slidenum">
              <a:rPr lang="en-US"/>
              <a:pPr/>
              <a:t>6</a:t>
            </a:fld>
            <a:endParaRPr lang="en-US"/>
          </a:p>
        </p:txBody>
      </p:sp>
      <p:sp>
        <p:nvSpPr>
          <p:cNvPr id="838658" name="Rectangle 2"/>
          <p:cNvSpPr>
            <a:spLocks noChangeArrowheads="1"/>
          </p:cNvSpPr>
          <p:nvPr/>
        </p:nvSpPr>
        <p:spPr bwMode="auto">
          <a:xfrm>
            <a:off x="3886408" y="0"/>
            <a:ext cx="2971593" cy="456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89867" tIns="44934" rIns="89867" bIns="44934" anchor="ctr"/>
          <a:lstStyle/>
          <a:p>
            <a:endParaRPr lang="en-US"/>
          </a:p>
        </p:txBody>
      </p:sp>
      <p:sp>
        <p:nvSpPr>
          <p:cNvPr id="838659" name="Rectangle 3"/>
          <p:cNvSpPr>
            <a:spLocks noChangeArrowheads="1"/>
          </p:cNvSpPr>
          <p:nvPr/>
        </p:nvSpPr>
        <p:spPr bwMode="auto">
          <a:xfrm>
            <a:off x="3886408" y="8687425"/>
            <a:ext cx="2971593" cy="456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48" tIns="0" rIns="19048" bIns="0" anchor="b"/>
          <a:lstStyle/>
          <a:p>
            <a:pPr algn="r" defTabSz="914274"/>
            <a:r>
              <a:rPr lang="en-US" sz="1000" i="1"/>
              <a:t>15</a:t>
            </a:r>
          </a:p>
        </p:txBody>
      </p:sp>
      <p:sp>
        <p:nvSpPr>
          <p:cNvPr id="838660" name="Rectangle 4"/>
          <p:cNvSpPr>
            <a:spLocks noChangeArrowheads="1"/>
          </p:cNvSpPr>
          <p:nvPr/>
        </p:nvSpPr>
        <p:spPr bwMode="auto">
          <a:xfrm>
            <a:off x="0" y="8687425"/>
            <a:ext cx="2971593" cy="456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89867" tIns="44934" rIns="89867" bIns="44934" anchor="ctr"/>
          <a:lstStyle/>
          <a:p>
            <a:endParaRPr lang="en-US"/>
          </a:p>
        </p:txBody>
      </p:sp>
      <p:sp>
        <p:nvSpPr>
          <p:cNvPr id="838661" name="Rectangle 5"/>
          <p:cNvSpPr>
            <a:spLocks noChangeArrowheads="1"/>
          </p:cNvSpPr>
          <p:nvPr/>
        </p:nvSpPr>
        <p:spPr bwMode="auto">
          <a:xfrm>
            <a:off x="0" y="0"/>
            <a:ext cx="2971593" cy="456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89867" tIns="44934" rIns="89867" bIns="44934" anchor="ctr"/>
          <a:lstStyle/>
          <a:p>
            <a:endParaRPr lang="en-US"/>
          </a:p>
        </p:txBody>
      </p:sp>
      <p:sp>
        <p:nvSpPr>
          <p:cNvPr id="838662" name="Rectangle 6"/>
          <p:cNvSpPr>
            <a:spLocks noGrp="1" noRot="1" noChangeAspect="1" noChangeArrowheads="1"/>
          </p:cNvSpPr>
          <p:nvPr>
            <p:ph type="sldImg"/>
          </p:nvPr>
        </p:nvSpPr>
        <p:spPr bwMode="auto">
          <a:xfrm>
            <a:off x="1152525" y="692150"/>
            <a:ext cx="4554538" cy="3416300"/>
          </a:xfrm>
          <a:prstGeom prst="rect">
            <a:avLst/>
          </a:prstGeom>
          <a:noFill/>
          <a:ln w="12700" cap="flat">
            <a:solidFill>
              <a:schemeClr val="tx1"/>
            </a:solidFill>
            <a:miter lim="800000"/>
            <a:headEnd/>
            <a:tailEnd/>
          </a:ln>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838663" name="Rectangle 7"/>
          <p:cNvSpPr>
            <a:spLocks noGrp="1" noChangeArrowheads="1"/>
          </p:cNvSpPr>
          <p:nvPr>
            <p:ph type="body" idx="1"/>
          </p:nvPr>
        </p:nvSpPr>
        <p:spPr bwMode="auto">
          <a:xfrm>
            <a:off x="914815" y="4343713"/>
            <a:ext cx="5028370" cy="411386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479" tIns="44445" rIns="90479" bIns="44445"/>
          <a:lstStyle/>
          <a:p>
            <a:endParaRPr lang="en-US"/>
          </a:p>
        </p:txBody>
      </p:sp>
    </p:spTree>
    <p:extLst>
      <p:ext uri="{BB962C8B-B14F-4D97-AF65-F5344CB8AC3E}">
        <p14:creationId xmlns:p14="http://schemas.microsoft.com/office/powerpoint/2010/main" val="391427464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7"/>
          <p:cNvSpPr>
            <a:spLocks noGrp="1" noChangeArrowheads="1"/>
          </p:cNvSpPr>
          <p:nvPr>
            <p:ph type="sldNum" sz="quarter" idx="5"/>
          </p:nvPr>
        </p:nvSpPr>
        <p:spPr>
          <a:ln/>
        </p:spPr>
        <p:txBody>
          <a:bodyPr/>
          <a:lstStyle/>
          <a:p>
            <a:fld id="{12161EF7-2033-4F02-B827-54FD8E404311}" type="slidenum">
              <a:rPr lang="en-US"/>
              <a:pPr/>
              <a:t>7</a:t>
            </a:fld>
            <a:endParaRPr lang="en-US"/>
          </a:p>
        </p:txBody>
      </p:sp>
      <p:sp>
        <p:nvSpPr>
          <p:cNvPr id="840706" name="Rectangle 2"/>
          <p:cNvSpPr>
            <a:spLocks noChangeArrowheads="1"/>
          </p:cNvSpPr>
          <p:nvPr/>
        </p:nvSpPr>
        <p:spPr bwMode="auto">
          <a:xfrm>
            <a:off x="3886408" y="0"/>
            <a:ext cx="2971593" cy="456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89867" tIns="44934" rIns="89867" bIns="44934" anchor="ctr"/>
          <a:lstStyle/>
          <a:p>
            <a:endParaRPr lang="en-US"/>
          </a:p>
        </p:txBody>
      </p:sp>
      <p:sp>
        <p:nvSpPr>
          <p:cNvPr id="840707" name="Rectangle 3"/>
          <p:cNvSpPr>
            <a:spLocks noChangeArrowheads="1"/>
          </p:cNvSpPr>
          <p:nvPr/>
        </p:nvSpPr>
        <p:spPr bwMode="auto">
          <a:xfrm>
            <a:off x="3886408" y="8687425"/>
            <a:ext cx="2971593" cy="456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48" tIns="0" rIns="19048" bIns="0" anchor="b"/>
          <a:lstStyle/>
          <a:p>
            <a:pPr algn="r" defTabSz="914274"/>
            <a:r>
              <a:rPr lang="en-US" sz="1000" i="1"/>
              <a:t>16</a:t>
            </a:r>
          </a:p>
        </p:txBody>
      </p:sp>
      <p:sp>
        <p:nvSpPr>
          <p:cNvPr id="840708" name="Rectangle 4"/>
          <p:cNvSpPr>
            <a:spLocks noChangeArrowheads="1"/>
          </p:cNvSpPr>
          <p:nvPr/>
        </p:nvSpPr>
        <p:spPr bwMode="auto">
          <a:xfrm>
            <a:off x="0" y="8687425"/>
            <a:ext cx="2971593" cy="456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89867" tIns="44934" rIns="89867" bIns="44934" anchor="ctr"/>
          <a:lstStyle/>
          <a:p>
            <a:endParaRPr lang="en-US"/>
          </a:p>
        </p:txBody>
      </p:sp>
      <p:sp>
        <p:nvSpPr>
          <p:cNvPr id="840709" name="Rectangle 5"/>
          <p:cNvSpPr>
            <a:spLocks noChangeArrowheads="1"/>
          </p:cNvSpPr>
          <p:nvPr/>
        </p:nvSpPr>
        <p:spPr bwMode="auto">
          <a:xfrm>
            <a:off x="0" y="0"/>
            <a:ext cx="2971593" cy="456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89867" tIns="44934" rIns="89867" bIns="44934" anchor="ctr"/>
          <a:lstStyle/>
          <a:p>
            <a:endParaRPr lang="en-US"/>
          </a:p>
        </p:txBody>
      </p:sp>
      <p:sp>
        <p:nvSpPr>
          <p:cNvPr id="840710" name="Rectangle 6"/>
          <p:cNvSpPr>
            <a:spLocks noGrp="1" noRot="1" noChangeAspect="1" noChangeArrowheads="1"/>
          </p:cNvSpPr>
          <p:nvPr>
            <p:ph type="sldImg"/>
          </p:nvPr>
        </p:nvSpPr>
        <p:spPr bwMode="auto">
          <a:xfrm>
            <a:off x="1152525" y="692150"/>
            <a:ext cx="4554538" cy="3416300"/>
          </a:xfrm>
          <a:prstGeom prst="rect">
            <a:avLst/>
          </a:prstGeom>
          <a:noFill/>
          <a:ln w="12700" cap="flat">
            <a:solidFill>
              <a:schemeClr val="tx1"/>
            </a:solidFill>
            <a:miter lim="800000"/>
            <a:headEnd/>
            <a:tailEnd/>
          </a:ln>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840711" name="Rectangle 7"/>
          <p:cNvSpPr>
            <a:spLocks noGrp="1" noChangeArrowheads="1"/>
          </p:cNvSpPr>
          <p:nvPr>
            <p:ph type="body" idx="1"/>
          </p:nvPr>
        </p:nvSpPr>
        <p:spPr bwMode="auto">
          <a:xfrm>
            <a:off x="914815" y="4343713"/>
            <a:ext cx="5028370" cy="411386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479" tIns="44445" rIns="90479" bIns="44445"/>
          <a:lstStyle/>
          <a:p>
            <a:endParaRPr lang="en-US"/>
          </a:p>
        </p:txBody>
      </p:sp>
    </p:spTree>
    <p:extLst>
      <p:ext uri="{BB962C8B-B14F-4D97-AF65-F5344CB8AC3E}">
        <p14:creationId xmlns:p14="http://schemas.microsoft.com/office/powerpoint/2010/main" val="334055198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7"/>
          <p:cNvSpPr>
            <a:spLocks noGrp="1" noChangeArrowheads="1"/>
          </p:cNvSpPr>
          <p:nvPr>
            <p:ph type="sldNum" sz="quarter" idx="5"/>
          </p:nvPr>
        </p:nvSpPr>
        <p:spPr>
          <a:ln/>
        </p:spPr>
        <p:txBody>
          <a:bodyPr/>
          <a:lstStyle/>
          <a:p>
            <a:fld id="{90C47F61-25B8-4209-A456-D2749E8FE65C}" type="slidenum">
              <a:rPr lang="en-US"/>
              <a:pPr/>
              <a:t>8</a:t>
            </a:fld>
            <a:endParaRPr lang="en-US"/>
          </a:p>
        </p:txBody>
      </p:sp>
      <p:sp>
        <p:nvSpPr>
          <p:cNvPr id="842754" name="Rectangle 2"/>
          <p:cNvSpPr>
            <a:spLocks noChangeArrowheads="1"/>
          </p:cNvSpPr>
          <p:nvPr/>
        </p:nvSpPr>
        <p:spPr bwMode="auto">
          <a:xfrm>
            <a:off x="3886408" y="0"/>
            <a:ext cx="2971593" cy="456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89867" tIns="44934" rIns="89867" bIns="44934" anchor="ctr"/>
          <a:lstStyle/>
          <a:p>
            <a:endParaRPr lang="en-US"/>
          </a:p>
        </p:txBody>
      </p:sp>
      <p:sp>
        <p:nvSpPr>
          <p:cNvPr id="842755" name="Rectangle 3"/>
          <p:cNvSpPr>
            <a:spLocks noChangeArrowheads="1"/>
          </p:cNvSpPr>
          <p:nvPr/>
        </p:nvSpPr>
        <p:spPr bwMode="auto">
          <a:xfrm>
            <a:off x="3886408" y="8687425"/>
            <a:ext cx="2971593" cy="456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19048" tIns="0" rIns="19048" bIns="0" anchor="b"/>
          <a:lstStyle/>
          <a:p>
            <a:pPr algn="r" defTabSz="914274"/>
            <a:r>
              <a:rPr lang="en-US" sz="1000" i="1"/>
              <a:t>17</a:t>
            </a:r>
          </a:p>
        </p:txBody>
      </p:sp>
      <p:sp>
        <p:nvSpPr>
          <p:cNvPr id="842756" name="Rectangle 4"/>
          <p:cNvSpPr>
            <a:spLocks noChangeArrowheads="1"/>
          </p:cNvSpPr>
          <p:nvPr/>
        </p:nvSpPr>
        <p:spPr bwMode="auto">
          <a:xfrm>
            <a:off x="0" y="8687425"/>
            <a:ext cx="2971593" cy="456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89867" tIns="44934" rIns="89867" bIns="44934" anchor="ctr"/>
          <a:lstStyle/>
          <a:p>
            <a:endParaRPr lang="en-US"/>
          </a:p>
        </p:txBody>
      </p:sp>
      <p:sp>
        <p:nvSpPr>
          <p:cNvPr id="842757" name="Rectangle 5"/>
          <p:cNvSpPr>
            <a:spLocks noChangeArrowheads="1"/>
          </p:cNvSpPr>
          <p:nvPr/>
        </p:nvSpPr>
        <p:spPr bwMode="auto">
          <a:xfrm>
            <a:off x="0" y="0"/>
            <a:ext cx="2971593" cy="456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89867" tIns="44934" rIns="89867" bIns="44934" anchor="ctr"/>
          <a:lstStyle/>
          <a:p>
            <a:endParaRPr lang="en-US"/>
          </a:p>
        </p:txBody>
      </p:sp>
      <p:sp>
        <p:nvSpPr>
          <p:cNvPr id="842758" name="Rectangle 6"/>
          <p:cNvSpPr>
            <a:spLocks noGrp="1" noRot="1" noChangeAspect="1" noChangeArrowheads="1"/>
          </p:cNvSpPr>
          <p:nvPr>
            <p:ph type="sldImg"/>
          </p:nvPr>
        </p:nvSpPr>
        <p:spPr bwMode="auto">
          <a:xfrm>
            <a:off x="1152525" y="692150"/>
            <a:ext cx="4554538" cy="3416300"/>
          </a:xfrm>
          <a:prstGeom prst="rect">
            <a:avLst/>
          </a:prstGeom>
          <a:noFill/>
          <a:ln w="12700" cap="flat">
            <a:solidFill>
              <a:schemeClr val="tx1"/>
            </a:solidFill>
            <a:miter lim="800000"/>
            <a:headEnd/>
            <a:tailEnd/>
          </a:ln>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842759" name="Rectangle 7"/>
          <p:cNvSpPr>
            <a:spLocks noGrp="1" noChangeArrowheads="1"/>
          </p:cNvSpPr>
          <p:nvPr>
            <p:ph type="body" idx="1"/>
          </p:nvPr>
        </p:nvSpPr>
        <p:spPr bwMode="auto">
          <a:xfrm>
            <a:off x="914815" y="4343713"/>
            <a:ext cx="5028370" cy="4113862"/>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0479" tIns="44445" rIns="90479" bIns="44445"/>
          <a:lstStyle/>
          <a:p>
            <a:endParaRPr lang="en-US"/>
          </a:p>
        </p:txBody>
      </p:sp>
    </p:spTree>
    <p:extLst>
      <p:ext uri="{BB962C8B-B14F-4D97-AF65-F5344CB8AC3E}">
        <p14:creationId xmlns:p14="http://schemas.microsoft.com/office/powerpoint/2010/main" val="187129507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5"/>
          <p:cNvSpPr>
            <a:spLocks noGrp="1" noChangeArrowheads="1"/>
          </p:cNvSpPr>
          <p:nvPr>
            <p:ph type="sldNum" sz="quarter" idx="5"/>
          </p:nvPr>
        </p:nvSpPr>
        <p:spPr>
          <a:ln/>
        </p:spPr>
        <p:txBody>
          <a:bodyPr/>
          <a:lstStyle/>
          <a:p>
            <a:fld id="{07C8646C-1125-4CFE-9474-2EDB0DE9F56C}" type="slidenum">
              <a:rPr lang="en-US"/>
              <a:pPr/>
              <a:t>10</a:t>
            </a:fld>
            <a:endParaRPr lang="en-US" dirty="0"/>
          </a:p>
        </p:txBody>
      </p:sp>
      <p:sp>
        <p:nvSpPr>
          <p:cNvPr id="210946" name="Rectangle 2"/>
          <p:cNvSpPr>
            <a:spLocks noGrp="1" noRot="1" noChangeAspect="1" noChangeArrowheads="1" noTextEdit="1"/>
          </p:cNvSpPr>
          <p:nvPr>
            <p:ph type="sldImg"/>
          </p:nvPr>
        </p:nvSpPr>
        <p:spPr>
          <a:xfrm>
            <a:off x="1204913" y="698500"/>
            <a:ext cx="4600575" cy="3451225"/>
          </a:xfrm>
          <a:ln cap="flat"/>
        </p:spPr>
      </p:sp>
      <p:sp>
        <p:nvSpPr>
          <p:cNvPr id="210947" name="Rectangle 3"/>
          <p:cNvSpPr>
            <a:spLocks noGrp="1" noChangeArrowheads="1"/>
          </p:cNvSpPr>
          <p:nvPr>
            <p:ph type="body" idx="1"/>
          </p:nvPr>
        </p:nvSpPr>
        <p:spPr>
          <a:ln/>
        </p:spPr>
        <p:txBody>
          <a:bodyPr/>
          <a:lstStyle/>
          <a:p>
            <a:endParaRPr lang="en-US" dirty="0"/>
          </a:p>
        </p:txBody>
      </p:sp>
    </p:spTree>
    <p:extLst>
      <p:ext uri="{BB962C8B-B14F-4D97-AF65-F5344CB8AC3E}">
        <p14:creationId xmlns:p14="http://schemas.microsoft.com/office/powerpoint/2010/main" val="1308452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5"/>
          <p:cNvSpPr>
            <a:spLocks noGrp="1" noChangeArrowheads="1"/>
          </p:cNvSpPr>
          <p:nvPr>
            <p:ph type="sldNum" sz="quarter" idx="5"/>
          </p:nvPr>
        </p:nvSpPr>
        <p:spPr>
          <a:ln/>
        </p:spPr>
        <p:txBody>
          <a:bodyPr/>
          <a:lstStyle/>
          <a:p>
            <a:fld id="{F6C093AF-47A6-48A2-95FE-38FA0CF443EA}" type="slidenum">
              <a:rPr lang="en-US"/>
              <a:pPr/>
              <a:t>11</a:t>
            </a:fld>
            <a:endParaRPr lang="en-US" dirty="0"/>
          </a:p>
        </p:txBody>
      </p:sp>
      <p:sp>
        <p:nvSpPr>
          <p:cNvPr id="212994" name="Rectangle 2"/>
          <p:cNvSpPr>
            <a:spLocks noGrp="1" noRot="1" noChangeAspect="1" noChangeArrowheads="1" noTextEdit="1"/>
          </p:cNvSpPr>
          <p:nvPr>
            <p:ph type="sldImg"/>
          </p:nvPr>
        </p:nvSpPr>
        <p:spPr>
          <a:xfrm>
            <a:off x="1204913" y="698500"/>
            <a:ext cx="4600575" cy="3451225"/>
          </a:xfrm>
          <a:ln cap="flat"/>
        </p:spPr>
      </p:sp>
      <p:sp>
        <p:nvSpPr>
          <p:cNvPr id="212995" name="Rectangle 3"/>
          <p:cNvSpPr>
            <a:spLocks noGrp="1" noChangeArrowheads="1"/>
          </p:cNvSpPr>
          <p:nvPr>
            <p:ph type="body" idx="1"/>
          </p:nvPr>
        </p:nvSpPr>
        <p:spPr>
          <a:ln/>
        </p:spPr>
        <p:txBody>
          <a:bodyPr/>
          <a:lstStyle/>
          <a:p>
            <a:endParaRPr lang="en-US" dirty="0"/>
          </a:p>
        </p:txBody>
      </p:sp>
    </p:spTree>
    <p:extLst>
      <p:ext uri="{BB962C8B-B14F-4D97-AF65-F5344CB8AC3E}">
        <p14:creationId xmlns:p14="http://schemas.microsoft.com/office/powerpoint/2010/main" val="238114917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8/3/2014 12:10 PM</a:t>
            </a:fld>
            <a:endParaRPr lang="en-US" dirty="0"/>
          </a:p>
        </p:txBody>
      </p:sp>
      <p:sp>
        <p:nvSpPr>
          <p:cNvPr id="6" name="Footer Placeholder 5"/>
          <p:cNvSpPr>
            <a:spLocks noGrp="1"/>
          </p:cNvSpPr>
          <p:nvPr>
            <p:ph type="ftr" sz="quarter" idx="12"/>
          </p:nvPr>
        </p:nvSpPr>
        <p:spPr>
          <a:xfrm>
            <a:off x="0" y="9119474"/>
            <a:ext cx="6583680" cy="480060"/>
          </a:xfrm>
        </p:spPr>
        <p:txBody>
          <a:bodyPr/>
          <a:lstStyle/>
          <a:p>
            <a:r>
              <a:rPr lang="en-US" sz="500" dirty="0">
                <a:solidFill>
                  <a:srgbClr val="000000"/>
                </a:solidFill>
              </a:rPr>
              <a:t>© 2007 Microsoft Corporation. All rights reserved. Microsoft, Windows, Windows Vista and other product names are or may be registered trademarks and/or trademarks in the U.S. and/or other countries.</a:t>
            </a:r>
          </a:p>
          <a:p>
            <a:r>
              <a:rPr lang="en-US" sz="500" dirty="0">
                <a:solidFill>
                  <a:srgbClr val="000000"/>
                </a:solidFill>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a:solidFill>
                  <a:srgbClr val="000000"/>
                </a:solidFill>
              </a:rPr>
            </a:br>
            <a:r>
              <a:rPr lang="en-US" sz="500" dirty="0">
                <a:solidFill>
                  <a:srgbClr val="000000"/>
                </a:solidFill>
              </a:rPr>
              <a:t>MICROSOFT MAKES NO WARRANTIES, EXPRESS, IMPLIED OR STATUTORY, AS TO THE INFORMATION IN THIS PRESENTATION.</a:t>
            </a:r>
          </a:p>
          <a:p>
            <a:endParaRPr lang="en-US" sz="500" dirty="0"/>
          </a:p>
        </p:txBody>
      </p:sp>
      <p:sp>
        <p:nvSpPr>
          <p:cNvPr id="7" name="Slide Number Placeholder 6"/>
          <p:cNvSpPr>
            <a:spLocks noGrp="1"/>
          </p:cNvSpPr>
          <p:nvPr>
            <p:ph type="sldNum" sz="quarter" idx="13"/>
          </p:nvPr>
        </p:nvSpPr>
        <p:spPr>
          <a:xfrm>
            <a:off x="6583680" y="9119474"/>
            <a:ext cx="729827" cy="480060"/>
          </a:xfrm>
        </p:spPr>
        <p:txBody>
          <a:bodyPr/>
          <a:lstStyle/>
          <a:p>
            <a:fld id="{EC87E0CF-87F6-4B58-B8B8-DCAB2DAAF3CA}" type="slidenum">
              <a:rPr lang="en-US" smtClean="0"/>
              <a:pPr/>
              <a:t>13</a:t>
            </a:fld>
            <a:endParaRPr lang="en-US" dirty="0"/>
          </a:p>
        </p:txBody>
      </p:sp>
    </p:spTree>
    <p:extLst>
      <p:ext uri="{BB962C8B-B14F-4D97-AF65-F5344CB8AC3E}">
        <p14:creationId xmlns:p14="http://schemas.microsoft.com/office/powerpoint/2010/main" val="169005951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457200" y="1905000"/>
            <a:ext cx="8305800" cy="1523495"/>
          </a:xfrm>
        </p:spPr>
        <p:txBody>
          <a:bodyPr>
            <a:noAutofit/>
          </a:bodyPr>
          <a:lstStyle>
            <a:lvl1pPr>
              <a:lnSpc>
                <a:spcPct val="90000"/>
              </a:lnSpc>
              <a:defRPr sz="5400">
                <a:latin typeface="Century Gothic" panose="020B0502020202020204" pitchFamily="34" charset="0"/>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tint val="75000"/>
                  </a:schemeClr>
                </a:solidFill>
                <a:latin typeface="Century Gothic" panose="020B0502020202020204" pitchFamily="34" charset="0"/>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dirty="0" smtClean="0"/>
              <a:t>Click to edit Master subtitle style</a:t>
            </a:r>
            <a:endParaRPr lang="en-US" dirty="0"/>
          </a:p>
        </p:txBody>
      </p:sp>
    </p:spTree>
  </p:cSld>
  <p:clrMapOvr>
    <a:masterClrMapping/>
  </p:clrMapOvr>
  <p:transition>
    <p:fade/>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2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3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6"/>
          <p:cNvSpPr>
            <a:spLocks noGrp="1"/>
          </p:cNvSpPr>
          <p:nvPr>
            <p:ph type="body" sz="quarter" idx="11"/>
          </p:nvPr>
        </p:nvSpPr>
        <p:spPr>
          <a:xfrm>
            <a:off x="0" y="6238875"/>
            <a:ext cx="9144001" cy="619125"/>
          </a:xfrm>
          <a:solidFill>
            <a:srgbClr val="FFFF99"/>
          </a:solidFill>
        </p:spPr>
        <p:txBody>
          <a:bodyPr wrap="square" lIns="152394" tIns="76197" rIns="152394" bIns="76197" anchor="b" anchorCtr="0">
            <a:noAutofit/>
          </a:bodyPr>
          <a:lstStyle>
            <a:lvl1pPr algn="r">
              <a:buFont typeface="Arial" pitchFamily="34" charset="0"/>
              <a:buNone/>
              <a:defRPr>
                <a:solidFill>
                  <a:srgbClr val="000000"/>
                </a:solidFill>
                <a:effectLst/>
                <a:latin typeface="+mj-lt"/>
              </a:defRPr>
            </a:lvl1pPr>
          </a:lstStyle>
          <a:p>
            <a:pPr lvl="0"/>
            <a:r>
              <a:rPr lang="en-US" smtClean="0"/>
              <a:t>Click to edit Master text styles</a:t>
            </a:r>
          </a:p>
        </p:txBody>
      </p:sp>
    </p:spTree>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lang="en-US" sz="12000" b="1" i="1" kern="1200" spc="-770" baseline="0" dirty="0" smtClean="0">
                <a:ln w="11430"/>
                <a:gradFill>
                  <a:gsLst>
                    <a:gs pos="0">
                      <a:schemeClr val="accent2"/>
                    </a:gs>
                    <a:gs pos="37000">
                      <a:schemeClr val="tx1"/>
                    </a:gs>
                    <a:gs pos="71000">
                      <a:schemeClr val="accent2"/>
                    </a:gs>
                  </a:gsLst>
                  <a:lin ang="5400000"/>
                </a:gradFill>
                <a:effectLst>
                  <a:outerShdw blurRad="50800" dist="39000" dir="5460000" algn="tl">
                    <a:srgbClr val="000000">
                      <a:alpha val="38000"/>
                    </a:srgbClr>
                  </a:outerShdw>
                </a:effectLst>
                <a:latin typeface="+mn-lt"/>
                <a:ea typeface="+mn-ea"/>
                <a:cs typeface="+mn-cs"/>
              </a:defRPr>
            </a:lvl1pPr>
          </a:lstStyle>
          <a:p>
            <a:pPr lvl="0"/>
            <a:r>
              <a:rPr lang="en-US" dirty="0" smtClean="0"/>
              <a:t>click to…</a:t>
            </a:r>
          </a:p>
        </p:txBody>
      </p:sp>
      <p:pic>
        <p:nvPicPr>
          <p:cNvPr id="5" name="Picture 4" descr="footer_graphic.png"/>
          <p:cNvPicPr>
            <a:picLocks noChangeAspect="1"/>
          </p:cNvPicPr>
          <p:nvPr userDrawn="1"/>
        </p:nvPicPr>
        <p:blipFill>
          <a:blip r:embed="rId2"/>
          <a:stretch>
            <a:fillRect/>
          </a:stretch>
        </p:blipFill>
        <p:spPr>
          <a:xfrm>
            <a:off x="0" y="5437414"/>
            <a:ext cx="9144000" cy="1420586"/>
          </a:xfrm>
          <a:prstGeom prst="rect">
            <a:avLst/>
          </a:prstGeom>
        </p:spPr>
      </p:pic>
    </p:spTree>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Use for slides with Software Co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722313" y="1905000"/>
            <a:ext cx="8040688" cy="193899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lang="en-US" sz="12000" b="1" i="1" kern="1200" spc="-770" baseline="0" dirty="0" smtClean="0">
                <a:ln w="11430"/>
                <a:gradFill>
                  <a:gsLst>
                    <a:gs pos="0">
                      <a:schemeClr val="accent2"/>
                    </a:gs>
                    <a:gs pos="37000">
                      <a:schemeClr val="tx1"/>
                    </a:gs>
                    <a:gs pos="71000">
                      <a:schemeClr val="accent2"/>
                    </a:gs>
                  </a:gsLst>
                  <a:lin ang="5400000"/>
                </a:gradFill>
                <a:effectLst>
                  <a:outerShdw blurRad="50800" dist="39000" dir="5460000" algn="tl">
                    <a:srgbClr val="000000">
                      <a:alpha val="38000"/>
                    </a:srgbClr>
                  </a:outerShdw>
                </a:effectLst>
                <a:latin typeface="+mn-lt"/>
                <a:ea typeface="+mn-ea"/>
                <a:cs typeface="+mn-cs"/>
              </a:defRPr>
            </a:lvl1pPr>
          </a:lstStyle>
          <a:p>
            <a:pPr lvl="0"/>
            <a:r>
              <a:rPr lang="en-US" dirty="0" smtClean="0"/>
              <a:t>click to…</a:t>
            </a:r>
          </a:p>
        </p:txBody>
      </p:sp>
      <p:pic>
        <p:nvPicPr>
          <p:cNvPr id="5" name="Picture 4" descr="footer_graphic.png"/>
          <p:cNvPicPr>
            <a:picLocks noChangeAspect="1"/>
          </p:cNvPicPr>
          <p:nvPr userDrawn="1"/>
        </p:nvPicPr>
        <p:blipFill>
          <a:blip r:embed="rId2"/>
          <a:stretch>
            <a:fillRect/>
          </a:stretch>
        </p:blipFill>
        <p:spPr>
          <a:xfrm>
            <a:off x="0" y="5437414"/>
            <a:ext cx="9144000" cy="1420586"/>
          </a:xfrm>
          <a:prstGeom prst="rect">
            <a:avLst/>
          </a:prstGeom>
        </p:spPr>
      </p:pic>
    </p:spTree>
  </p:cSld>
  <p:clrMapOvr>
    <a:masterClrMapping/>
  </p:clrMapOvr>
  <p:transition>
    <p:fade/>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381000" y="1676400"/>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81000" y="1411553"/>
            <a:ext cx="4114800" cy="2129814"/>
          </a:xfrm>
        </p:spPr>
        <p:txBody>
          <a:bodyPr/>
          <a:lstStyle>
            <a:lvl1pPr marL="339976" indent="-339976">
              <a:lnSpc>
                <a:spcPct val="90000"/>
              </a:lnSpc>
              <a:defRPr sz="2800"/>
            </a:lvl1pPr>
            <a:lvl2pPr marL="673338" indent="-325424">
              <a:lnSpc>
                <a:spcPct val="90000"/>
              </a:lnSpc>
              <a:defRPr sz="2400"/>
            </a:lvl2pPr>
            <a:lvl3pPr marL="953785" indent="-288384">
              <a:lnSpc>
                <a:spcPct val="90000"/>
              </a:lnSpc>
              <a:defRPr sz="2000"/>
            </a:lvl3pPr>
            <a:lvl4pPr marL="1227618" indent="-273833">
              <a:lnSpc>
                <a:spcPct val="90000"/>
              </a:lnSpc>
              <a:defRPr sz="1800"/>
            </a:lvl4pPr>
            <a:lvl5pPr marL="1516002" indent="-280447">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411553"/>
            <a:ext cx="4114800" cy="2129814"/>
          </a:xfrm>
        </p:spPr>
        <p:txBody>
          <a:bodyPr/>
          <a:lstStyle>
            <a:lvl1pPr marL="347914" indent="-347914">
              <a:lnSpc>
                <a:spcPct val="90000"/>
              </a:lnSpc>
              <a:defRPr sz="2800"/>
            </a:lvl1pPr>
            <a:lvl2pPr marL="673338" indent="-339976">
              <a:lnSpc>
                <a:spcPct val="90000"/>
              </a:lnSpc>
              <a:defRPr sz="2400"/>
            </a:lvl2pPr>
            <a:lvl3pPr marL="961722" indent="-302936">
              <a:lnSpc>
                <a:spcPct val="90000"/>
              </a:lnSpc>
              <a:defRPr sz="2000"/>
            </a:lvl3pPr>
            <a:lvl4pPr marL="1227618" indent="-265896">
              <a:lnSpc>
                <a:spcPct val="90000"/>
              </a:lnSpc>
              <a:defRPr sz="1800"/>
            </a:lvl4pPr>
            <a:lvl5pPr marL="1516002" indent="-273833">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381000" y="1411553"/>
            <a:ext cx="4114800"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80999" y="2174875"/>
            <a:ext cx="4114800" cy="1537344"/>
          </a:xfrm>
        </p:spPr>
        <p:txBody>
          <a:bodyPr/>
          <a:lstStyle>
            <a:lvl1pPr marL="281770" indent="-281770">
              <a:defRPr sz="2300"/>
            </a:lvl1pPr>
            <a:lvl2pPr marL="562218" indent="-265896">
              <a:defRPr sz="2000"/>
            </a:lvl2pPr>
            <a:lvl3pPr marL="813562" indent="-243407">
              <a:defRPr sz="1800"/>
            </a:lvl3pPr>
            <a:lvl4pPr marL="1050354" indent="-228856">
              <a:defRPr sz="1700"/>
            </a:lvl4pPr>
            <a:lvl5pPr marL="1279210" indent="-206367">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981" y="1411553"/>
            <a:ext cx="4117019"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117974" cy="1537344"/>
          </a:xfrm>
        </p:spPr>
        <p:txBody>
          <a:bodyPr/>
          <a:lstStyle>
            <a:lvl1pPr marL="296321" indent="-296321">
              <a:defRPr sz="2300"/>
            </a:lvl1pPr>
            <a:lvl2pPr marL="570155" indent="-273833">
              <a:defRPr sz="2000"/>
            </a:lvl2pPr>
            <a:lvl3pPr marL="821499" indent="-244730">
              <a:defRPr sz="1800"/>
            </a:lvl3pPr>
            <a:lvl4pPr marL="1050354" indent="-236793">
              <a:defRPr sz="1700"/>
            </a:lvl4pPr>
            <a:lvl5pPr marL="1279210" indent="-220919">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transition>
    <p:fade/>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WALKIN - Prints in GRAYSCALE">
    <p:spTree>
      <p:nvGrpSpPr>
        <p:cNvPr id="1" name=""/>
        <p:cNvGrpSpPr/>
        <p:nvPr/>
      </p:nvGrpSpPr>
      <p:grpSpPr>
        <a:xfrm>
          <a:off x="0" y="0"/>
          <a:ext cx="0" cy="0"/>
          <a:chOff x="0" y="0"/>
          <a:chExt cx="0" cy="0"/>
        </a:xfrm>
      </p:grpSpPr>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4.png"/><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2.xml"/><Relationship Id="rId1" Type="http://schemas.openxmlformats.org/officeDocument/2006/relationships/slideLayout" Target="../slideLayouts/slideLayout13.xml"/><Relationship Id="rId4" Type="http://schemas.openxmlformats.org/officeDocument/2006/relationships/image" Target="../media/image6.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4">
            <a:lum/>
          </a:blip>
          <a:srcRect/>
          <a:stretch>
            <a:fillRect l="-1000" r="-1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pic>
        <p:nvPicPr>
          <p:cNvPr id="4" name="Picture 3"/>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2514600" y="6248400"/>
            <a:ext cx="4114800" cy="512817"/>
          </a:xfrm>
          <a:prstGeom prst="rect">
            <a:avLst/>
          </a:prstGeom>
        </p:spPr>
      </p:pic>
    </p:spTree>
  </p:cSld>
  <p:clrMap bg1="dk1" tx1="lt1" bg2="dk2" tx2="lt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61" r:id="rId12"/>
  </p:sldLayoutIdLst>
  <p:transition>
    <p:fade/>
  </p:transition>
  <p:timing>
    <p:tnLst>
      <p:par>
        <p:cTn id="1" dur="indefinite" restart="never" nodeType="tmRoot"/>
      </p:par>
    </p:tnLst>
  </p:timing>
  <p:hf hdr="0" ftr="0" dt="0"/>
  <p:txStyles>
    <p:titleStyle>
      <a:lvl1pPr algn="l" defTabSz="914363" rtl="0" eaLnBrk="1" latinLnBrk="0" hangingPunct="1">
        <a:lnSpc>
          <a:spcPct val="90000"/>
        </a:lnSpc>
        <a:spcBef>
          <a:spcPct val="0"/>
        </a:spcBef>
        <a:buNone/>
        <a:defRPr lang="en-US" sz="4800" b="0" kern="1200" cap="none" spc="-150"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Century Gothic" panose="020B0502020202020204" pitchFamily="34" charset="0"/>
          <a:ea typeface="+mn-ea"/>
          <a:cs typeface="Arial" charset="0"/>
        </a:defRPr>
      </a:lvl1pPr>
    </p:titleStyle>
    <p:bodyStyle>
      <a:lvl1pPr marL="396875" indent="-396875" algn="l" defTabSz="914363" rtl="0" eaLnBrk="1" latinLnBrk="0" hangingPunct="1">
        <a:lnSpc>
          <a:spcPct val="90000"/>
        </a:lnSpc>
        <a:spcBef>
          <a:spcPct val="20000"/>
        </a:spcBef>
        <a:buFontTx/>
        <a:buBlip>
          <a:blip r:embed="rId16"/>
        </a:buBlip>
        <a:defRPr sz="3200" kern="1200">
          <a:solidFill>
            <a:schemeClr val="tx1"/>
          </a:solidFill>
          <a:latin typeface="Century Gothic" panose="020B0502020202020204" pitchFamily="34" charset="0"/>
          <a:ea typeface="+mn-ea"/>
          <a:cs typeface="+mn-cs"/>
        </a:defRPr>
      </a:lvl1pPr>
      <a:lvl2pPr marL="914400" indent="-396875" algn="l" defTabSz="914363" rtl="0" eaLnBrk="1" latinLnBrk="0" hangingPunct="1">
        <a:lnSpc>
          <a:spcPct val="90000"/>
        </a:lnSpc>
        <a:spcBef>
          <a:spcPct val="20000"/>
        </a:spcBef>
        <a:buFontTx/>
        <a:buBlip>
          <a:blip r:embed="rId17"/>
        </a:buBlip>
        <a:defRPr sz="2800" kern="1200">
          <a:solidFill>
            <a:schemeClr val="tx1"/>
          </a:solidFill>
          <a:latin typeface="Century Gothic" panose="020B0502020202020204" pitchFamily="34" charset="0"/>
          <a:ea typeface="+mn-ea"/>
          <a:cs typeface="+mn-cs"/>
        </a:defRPr>
      </a:lvl2pPr>
      <a:lvl3pPr marL="1258888" indent="-344488" algn="l" defTabSz="914363" rtl="0" eaLnBrk="1" latinLnBrk="0" hangingPunct="1">
        <a:lnSpc>
          <a:spcPct val="90000"/>
        </a:lnSpc>
        <a:spcBef>
          <a:spcPct val="20000"/>
        </a:spcBef>
        <a:buFontTx/>
        <a:buBlip>
          <a:blip r:embed="rId17"/>
        </a:buBlip>
        <a:defRPr sz="2400" kern="1200">
          <a:solidFill>
            <a:schemeClr val="tx1"/>
          </a:solidFill>
          <a:latin typeface="Century Gothic" panose="020B0502020202020204" pitchFamily="34" charset="0"/>
          <a:ea typeface="+mn-ea"/>
          <a:cs typeface="+mn-cs"/>
        </a:defRPr>
      </a:lvl3pPr>
      <a:lvl4pPr marL="1604963" indent="-346075" algn="l" defTabSz="914363" rtl="0" eaLnBrk="1" latinLnBrk="0" hangingPunct="1">
        <a:lnSpc>
          <a:spcPct val="90000"/>
        </a:lnSpc>
        <a:spcBef>
          <a:spcPct val="20000"/>
        </a:spcBef>
        <a:buFontTx/>
        <a:buBlip>
          <a:blip r:embed="rId17"/>
        </a:buBlip>
        <a:defRPr sz="2400" kern="1200">
          <a:solidFill>
            <a:schemeClr val="tx1"/>
          </a:solidFill>
          <a:latin typeface="Century Gothic" panose="020B0502020202020204" pitchFamily="34" charset="0"/>
          <a:ea typeface="+mn-ea"/>
          <a:cs typeface="+mn-cs"/>
        </a:defRPr>
      </a:lvl4pPr>
      <a:lvl5pPr marL="1941513" indent="-336550" algn="l" defTabSz="914363" rtl="0" eaLnBrk="1" latinLnBrk="0" hangingPunct="1">
        <a:lnSpc>
          <a:spcPct val="90000"/>
        </a:lnSpc>
        <a:spcBef>
          <a:spcPct val="20000"/>
        </a:spcBef>
        <a:buFontTx/>
        <a:buBlip>
          <a:blip r:embed="rId17"/>
        </a:buBlip>
        <a:defRPr sz="2400" kern="1200">
          <a:solidFill>
            <a:schemeClr val="tx1"/>
          </a:solidFill>
          <a:latin typeface="Century Gothic" panose="020B0502020202020204" pitchFamily="34" charset="0"/>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2880"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3">
            <a:lum/>
          </a:blip>
          <a:srcRect/>
          <a:stretch>
            <a:fillRect l="-1000" r="-1000"/>
          </a:stretch>
        </a:blipFill>
        <a:effectLst/>
      </p:bgPr>
    </p:bg>
    <p:spTree>
      <p:nvGrpSpPr>
        <p:cNvPr id="1" name=""/>
        <p:cNvGrpSpPr/>
        <p:nvPr/>
      </p:nvGrpSpPr>
      <p:grpSpPr>
        <a:xfrm>
          <a:off x="0" y="0"/>
          <a:ext cx="0" cy="0"/>
          <a:chOff x="0" y="0"/>
          <a:chExt cx="0" cy="0"/>
        </a:xfrm>
      </p:grpSpPr>
      <p:pic>
        <p:nvPicPr>
          <p:cNvPr id="4" name="Picture 3" descr="white rectangle.png"/>
          <p:cNvPicPr>
            <a:picLocks noChangeAspect="1"/>
          </p:cNvPicPr>
          <p:nvPr/>
        </p:nvPicPr>
        <p:blipFill>
          <a:blip r:embed="rId4"/>
          <a:srcRect b="10453"/>
          <a:stretch>
            <a:fillRect/>
          </a:stretch>
        </p:blipFill>
        <p:spPr>
          <a:xfrm>
            <a:off x="0" y="1299706"/>
            <a:ext cx="9144000" cy="5558294"/>
          </a:xfrm>
          <a:prstGeom prst="rect">
            <a:avLst/>
          </a:prstGeom>
        </p:spPr>
      </p:pic>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722312" y="1905000"/>
            <a:ext cx="8040688" cy="2108269"/>
          </a:xfrm>
          <a:prstGeom prst="rect">
            <a:avLst/>
          </a:prstGeom>
        </p:spPr>
        <p:txBody>
          <a:bodyPr vert="horz" wrap="square" lIns="0" tIns="0" rIns="0" bIns="0" rtlCol="0">
            <a:sp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 bg1="lt1" tx1="dk1" bg2="lt2" tx2="dk2" accent1="accent1" accent2="accent2" accent3="accent3" accent4="accent4" accent5="accent5" accent6="accent6" hlink="hlink" folHlink="folHlink"/>
  <p:sldLayoutIdLst>
    <p:sldLayoutId id="2147483675" r:id="rId1"/>
  </p:sldLayoutIdLst>
  <p:transition>
    <p:fade/>
  </p:transition>
  <p:hf hdr="0" ftr="0" dt="0"/>
  <p:txStyles>
    <p:titleStyle>
      <a:lvl1pPr algn="l" defTabSz="914363" rtl="0" eaLnBrk="1" latinLnBrk="0" hangingPunct="1">
        <a:lnSpc>
          <a:spcPct val="90000"/>
        </a:lnSpc>
        <a:spcBef>
          <a:spcPct val="0"/>
        </a:spcBef>
        <a:buNone/>
        <a:defRPr lang="en-US" sz="4800" b="0" kern="1200" cap="none" spc="-125"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0" indent="0" algn="l" defTabSz="914363" rtl="0" eaLnBrk="1" latinLnBrk="0" hangingPunct="1">
        <a:lnSpc>
          <a:spcPct val="90000"/>
        </a:lnSpc>
        <a:spcBef>
          <a:spcPct val="20000"/>
        </a:spcBef>
        <a:buFont typeface="Arial" pitchFamily="34" charset="0"/>
        <a:buNone/>
        <a:defRPr sz="3000" b="1" kern="1200">
          <a:solidFill>
            <a:schemeClr val="tx1"/>
          </a:solidFill>
          <a:latin typeface="Courier New" pitchFamily="49" charset="0"/>
          <a:ea typeface="+mn-ea"/>
          <a:cs typeface="Courier New" pitchFamily="49" charset="0"/>
        </a:defRPr>
      </a:lvl1pPr>
      <a:lvl2pPr marL="384954" indent="-7937" algn="l" defTabSz="914363" rtl="0" eaLnBrk="1" latinLnBrk="0" hangingPunct="1">
        <a:lnSpc>
          <a:spcPct val="90000"/>
        </a:lnSpc>
        <a:spcBef>
          <a:spcPct val="20000"/>
        </a:spcBef>
        <a:buFont typeface="Arial" pitchFamily="34" charset="0"/>
        <a:buNone/>
        <a:defRPr sz="2800" b="1" kern="1200">
          <a:solidFill>
            <a:schemeClr val="tx1"/>
          </a:solidFill>
          <a:latin typeface="Courier New" pitchFamily="49" charset="0"/>
          <a:ea typeface="+mn-ea"/>
          <a:cs typeface="Courier New" pitchFamily="49" charset="0"/>
        </a:defRPr>
      </a:lvl2pPr>
      <a:lvl3pPr marL="761970"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3pPr>
      <a:lvl4pPr marL="1094009"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4pPr>
      <a:lvl5pPr marL="1426047" indent="0"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730249" y="4344988"/>
            <a:ext cx="7681913" cy="1446212"/>
          </a:xfrm>
        </p:spPr>
        <p:txBody>
          <a:bodyPr>
            <a:normAutofit/>
          </a:bodyPr>
          <a:lstStyle/>
          <a:p>
            <a:r>
              <a:rPr lang="en-US" dirty="0" smtClean="0"/>
              <a:t>FIN 614: Financial Management</a:t>
            </a:r>
          </a:p>
          <a:p>
            <a:endParaRPr lang="en-US" dirty="0" smtClean="0"/>
          </a:p>
          <a:p>
            <a:r>
              <a:rPr lang="en-US" dirty="0" smtClean="0"/>
              <a:t>Larry Schrenk, Instructor</a:t>
            </a:r>
          </a:p>
        </p:txBody>
      </p:sp>
      <p:sp>
        <p:nvSpPr>
          <p:cNvPr id="5" name="Title 1"/>
          <p:cNvSpPr>
            <a:spLocks noGrp="1"/>
          </p:cNvSpPr>
          <p:nvPr>
            <p:ph type="ctrTitle"/>
          </p:nvPr>
        </p:nvSpPr>
        <p:spPr>
          <a:xfrm>
            <a:off x="533400" y="685800"/>
            <a:ext cx="8305800" cy="2286000"/>
          </a:xfrm>
        </p:spPr>
        <p:txBody>
          <a:bodyPr/>
          <a:lstStyle/>
          <a:p>
            <a:r>
              <a:rPr lang="en-US" dirty="0" smtClean="0"/>
              <a:t>Video 48 (Topic 9.3):</a:t>
            </a:r>
            <a:br>
              <a:rPr lang="en-US" dirty="0" smtClean="0"/>
            </a:br>
            <a:r>
              <a:rPr lang="en-US" dirty="0" smtClean="0"/>
              <a:t>Dividends versus Share Repurchases</a:t>
            </a:r>
            <a:endParaRPr lang="en-US" dirty="0"/>
          </a:p>
        </p:txBody>
      </p:sp>
    </p:spTree>
    <p:extLst>
      <p:ext uri="{BB962C8B-B14F-4D97-AF65-F5344CB8AC3E}">
        <p14:creationId xmlns:p14="http://schemas.microsoft.com/office/powerpoint/2010/main" val="4250861223"/>
      </p:ext>
    </p:extLst>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9922" name="Rectangle 2"/>
          <p:cNvSpPr>
            <a:spLocks noGrp="1" noChangeArrowheads="1"/>
          </p:cNvSpPr>
          <p:nvPr>
            <p:ph type="title"/>
          </p:nvPr>
        </p:nvSpPr>
        <p:spPr/>
        <p:txBody>
          <a:bodyPr/>
          <a:lstStyle/>
          <a:p>
            <a:r>
              <a:rPr lang="en-US" dirty="0"/>
              <a:t>Advantages of Repurchases</a:t>
            </a:r>
          </a:p>
        </p:txBody>
      </p:sp>
      <p:sp>
        <p:nvSpPr>
          <p:cNvPr id="209923" name="Rectangle 3"/>
          <p:cNvSpPr>
            <a:spLocks noGrp="1" noChangeArrowheads="1"/>
          </p:cNvSpPr>
          <p:nvPr>
            <p:ph type="body" idx="1"/>
          </p:nvPr>
        </p:nvSpPr>
        <p:spPr>
          <a:xfrm>
            <a:off x="228600" y="1066800"/>
            <a:ext cx="8382000" cy="5022914"/>
          </a:xfrm>
        </p:spPr>
        <p:txBody>
          <a:bodyPr/>
          <a:lstStyle/>
          <a:p>
            <a:pPr>
              <a:lnSpc>
                <a:spcPct val="90000"/>
              </a:lnSpc>
            </a:pPr>
            <a:r>
              <a:rPr lang="en-US" dirty="0"/>
              <a:t>Stockholders can choose to sell or </a:t>
            </a:r>
            <a:r>
              <a:rPr lang="en-US" dirty="0" smtClean="0"/>
              <a:t>not</a:t>
            </a:r>
            <a:endParaRPr lang="en-US" dirty="0"/>
          </a:p>
          <a:p>
            <a:pPr>
              <a:lnSpc>
                <a:spcPct val="90000"/>
              </a:lnSpc>
            </a:pPr>
            <a:endParaRPr lang="en-US" dirty="0" smtClean="0"/>
          </a:p>
          <a:p>
            <a:pPr>
              <a:lnSpc>
                <a:spcPct val="90000"/>
              </a:lnSpc>
            </a:pPr>
            <a:r>
              <a:rPr lang="en-US" dirty="0" smtClean="0"/>
              <a:t>Avoids a </a:t>
            </a:r>
            <a:r>
              <a:rPr lang="en-US" dirty="0"/>
              <a:t>high dividend that cannot be </a:t>
            </a:r>
            <a:r>
              <a:rPr lang="en-US" dirty="0" smtClean="0"/>
              <a:t>maintained</a:t>
            </a:r>
            <a:endParaRPr lang="en-US" dirty="0"/>
          </a:p>
          <a:p>
            <a:pPr>
              <a:lnSpc>
                <a:spcPct val="90000"/>
              </a:lnSpc>
            </a:pPr>
            <a:endParaRPr lang="en-US" dirty="0" smtClean="0"/>
          </a:p>
          <a:p>
            <a:pPr>
              <a:lnSpc>
                <a:spcPct val="90000"/>
              </a:lnSpc>
            </a:pPr>
            <a:r>
              <a:rPr lang="en-US" dirty="0" smtClean="0"/>
              <a:t>Income </a:t>
            </a:r>
            <a:r>
              <a:rPr lang="en-US" dirty="0"/>
              <a:t>received is capital gains rather than higher-taxed </a:t>
            </a:r>
            <a:r>
              <a:rPr lang="en-US" dirty="0" smtClean="0"/>
              <a:t>dividends</a:t>
            </a:r>
            <a:endParaRPr lang="en-US" dirty="0"/>
          </a:p>
          <a:p>
            <a:pPr>
              <a:lnSpc>
                <a:spcPct val="90000"/>
              </a:lnSpc>
            </a:pPr>
            <a:endParaRPr lang="en-US" dirty="0" smtClean="0"/>
          </a:p>
          <a:p>
            <a:pPr>
              <a:lnSpc>
                <a:spcPct val="90000"/>
              </a:lnSpc>
            </a:pPr>
            <a:r>
              <a:rPr lang="en-US" dirty="0" smtClean="0"/>
              <a:t>Stockholders </a:t>
            </a:r>
            <a:r>
              <a:rPr lang="en-US" dirty="0"/>
              <a:t>may take as a positive </a:t>
            </a:r>
            <a:r>
              <a:rPr lang="en-US" dirty="0" smtClean="0"/>
              <a:t>signal that stock </a:t>
            </a:r>
            <a:r>
              <a:rPr lang="en-US" dirty="0"/>
              <a:t>is </a:t>
            </a:r>
            <a:r>
              <a:rPr lang="en-US" dirty="0" smtClean="0"/>
              <a:t>undervalued</a:t>
            </a:r>
            <a:endParaRPr lang="en-US" dirty="0"/>
          </a:p>
        </p:txBody>
      </p:sp>
    </p:spTree>
    <p:extLst>
      <p:ext uri="{BB962C8B-B14F-4D97-AF65-F5344CB8AC3E}">
        <p14:creationId xmlns:p14="http://schemas.microsoft.com/office/powerpoint/2010/main" val="2863091796"/>
      </p:ext>
    </p:extLst>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1970" name="Rectangle 2"/>
          <p:cNvSpPr>
            <a:spLocks noGrp="1" noChangeArrowheads="1"/>
          </p:cNvSpPr>
          <p:nvPr>
            <p:ph type="title"/>
          </p:nvPr>
        </p:nvSpPr>
        <p:spPr>
          <a:xfrm>
            <a:off x="152400" y="230188"/>
            <a:ext cx="8794750" cy="664797"/>
          </a:xfrm>
        </p:spPr>
        <p:txBody>
          <a:bodyPr/>
          <a:lstStyle/>
          <a:p>
            <a:r>
              <a:rPr lang="en-US" dirty="0"/>
              <a:t>Disadvantages of Repurchases</a:t>
            </a:r>
          </a:p>
        </p:txBody>
      </p:sp>
      <p:sp>
        <p:nvSpPr>
          <p:cNvPr id="211971" name="Rectangle 3"/>
          <p:cNvSpPr>
            <a:spLocks noGrp="1" noChangeArrowheads="1"/>
          </p:cNvSpPr>
          <p:nvPr>
            <p:ph type="body" idx="1"/>
          </p:nvPr>
        </p:nvSpPr>
        <p:spPr>
          <a:xfrm>
            <a:off x="358775" y="1752600"/>
            <a:ext cx="8382000" cy="2856167"/>
          </a:xfrm>
        </p:spPr>
        <p:txBody>
          <a:bodyPr/>
          <a:lstStyle/>
          <a:p>
            <a:r>
              <a:rPr lang="en-US" dirty="0"/>
              <a:t>May be viewed as a negative signal (firm has poor investment opportunities</a:t>
            </a:r>
            <a:r>
              <a:rPr lang="en-US" dirty="0" smtClean="0"/>
              <a:t>)</a:t>
            </a:r>
            <a:endParaRPr lang="en-US" dirty="0"/>
          </a:p>
          <a:p>
            <a:endParaRPr lang="en-US" dirty="0" smtClean="0"/>
          </a:p>
          <a:p>
            <a:r>
              <a:rPr lang="en-US" dirty="0" smtClean="0"/>
              <a:t>IRS </a:t>
            </a:r>
            <a:r>
              <a:rPr lang="en-US" dirty="0"/>
              <a:t>could impose penalties if repurchases were primarily to avoid taxes on </a:t>
            </a:r>
            <a:r>
              <a:rPr lang="en-US" dirty="0" smtClean="0"/>
              <a:t>dividends</a:t>
            </a:r>
            <a:endParaRPr lang="en-US" dirty="0"/>
          </a:p>
        </p:txBody>
      </p:sp>
    </p:spTree>
    <p:extLst>
      <p:ext uri="{BB962C8B-B14F-4D97-AF65-F5344CB8AC3E}">
        <p14:creationId xmlns:p14="http://schemas.microsoft.com/office/powerpoint/2010/main" val="4160505379"/>
      </p:ext>
    </p:extLst>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Repurchase vs. Dividends</a:t>
            </a:r>
            <a:endParaRPr lang="en-US" dirty="0"/>
          </a:p>
        </p:txBody>
      </p:sp>
      <p:sp>
        <p:nvSpPr>
          <p:cNvPr id="3" name="Content Placeholder 2"/>
          <p:cNvSpPr>
            <a:spLocks noGrp="1"/>
          </p:cNvSpPr>
          <p:nvPr>
            <p:ph idx="1"/>
          </p:nvPr>
        </p:nvSpPr>
        <p:spPr>
          <a:xfrm>
            <a:off x="228600" y="1066800"/>
            <a:ext cx="8382000" cy="5146024"/>
          </a:xfrm>
        </p:spPr>
        <p:txBody>
          <a:bodyPr/>
          <a:lstStyle/>
          <a:p>
            <a:r>
              <a:rPr lang="en-US" dirty="0" smtClean="0"/>
              <a:t>Repurchase</a:t>
            </a:r>
          </a:p>
          <a:p>
            <a:pPr lvl="1"/>
            <a:r>
              <a:rPr lang="en-US" dirty="0" smtClean="0"/>
              <a:t>Stock price doesn’t fall at time of repurchase</a:t>
            </a:r>
          </a:p>
          <a:p>
            <a:pPr lvl="1"/>
            <a:endParaRPr lang="en-US" dirty="0" smtClean="0"/>
          </a:p>
          <a:p>
            <a:pPr lvl="1"/>
            <a:r>
              <a:rPr lang="en-US" dirty="0" smtClean="0"/>
              <a:t>Number of shares falls</a:t>
            </a:r>
          </a:p>
          <a:p>
            <a:endParaRPr lang="en-US" dirty="0" smtClean="0"/>
          </a:p>
          <a:p>
            <a:r>
              <a:rPr lang="en-US" dirty="0" smtClean="0"/>
              <a:t>Dividends</a:t>
            </a:r>
          </a:p>
          <a:p>
            <a:pPr lvl="1"/>
            <a:r>
              <a:rPr lang="en-US" dirty="0" smtClean="0"/>
              <a:t>Stock price falls by amount of dividend at time of payment</a:t>
            </a:r>
          </a:p>
          <a:p>
            <a:pPr lvl="1"/>
            <a:endParaRPr lang="en-US" dirty="0" smtClean="0"/>
          </a:p>
          <a:p>
            <a:pPr lvl="1"/>
            <a:r>
              <a:rPr lang="en-US" dirty="0" smtClean="0"/>
              <a:t>Number of shares doesn’t change</a:t>
            </a:r>
          </a:p>
        </p:txBody>
      </p:sp>
    </p:spTree>
    <p:extLst>
      <p:ext uri="{BB962C8B-B14F-4D97-AF65-F5344CB8AC3E}">
        <p14:creationId xmlns:p14="http://schemas.microsoft.com/office/powerpoint/2010/main" val="490583408"/>
      </p:ext>
    </p:extLst>
  </p:cSld>
  <p:clrMapOvr>
    <a:masterClrMapping/>
  </p:clrMapOvr>
  <p:transition>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730249" y="4344988"/>
            <a:ext cx="7681913" cy="1446212"/>
          </a:xfrm>
        </p:spPr>
        <p:txBody>
          <a:bodyPr>
            <a:normAutofit/>
          </a:bodyPr>
          <a:lstStyle/>
          <a:p>
            <a:r>
              <a:rPr lang="en-US" dirty="0" smtClean="0"/>
              <a:t>FIN 614: Financial Management</a:t>
            </a:r>
          </a:p>
          <a:p>
            <a:endParaRPr lang="en-US" dirty="0" smtClean="0"/>
          </a:p>
          <a:p>
            <a:r>
              <a:rPr lang="en-US" dirty="0" smtClean="0"/>
              <a:t>Larry Schrenk, Instructor</a:t>
            </a:r>
          </a:p>
        </p:txBody>
      </p:sp>
      <p:sp>
        <p:nvSpPr>
          <p:cNvPr id="5" name="Title 1"/>
          <p:cNvSpPr>
            <a:spLocks noGrp="1"/>
          </p:cNvSpPr>
          <p:nvPr>
            <p:ph type="ctrTitle"/>
          </p:nvPr>
        </p:nvSpPr>
        <p:spPr>
          <a:xfrm>
            <a:off x="533400" y="685800"/>
            <a:ext cx="8305800" cy="2286000"/>
          </a:xfrm>
        </p:spPr>
        <p:txBody>
          <a:bodyPr/>
          <a:lstStyle/>
          <a:p>
            <a:r>
              <a:rPr lang="en-US" dirty="0" smtClean="0"/>
              <a:t>Video 48 (Topic 9.3):</a:t>
            </a:r>
            <a:br>
              <a:rPr lang="en-US" dirty="0" smtClean="0"/>
            </a:br>
            <a:r>
              <a:rPr lang="en-US" dirty="0" smtClean="0"/>
              <a:t>Dividends versus Share Repurchases</a:t>
            </a:r>
            <a:endParaRPr lang="en-US" dirty="0"/>
          </a:p>
        </p:txBody>
      </p:sp>
    </p:spTree>
    <p:extLst>
      <p:ext uri="{BB962C8B-B14F-4D97-AF65-F5344CB8AC3E}">
        <p14:creationId xmlns:p14="http://schemas.microsoft.com/office/powerpoint/2010/main" val="3020527198"/>
      </p:ext>
    </p:extLst>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Topics</a:t>
            </a:r>
            <a:endParaRPr lang="en-US" dirty="0"/>
          </a:p>
        </p:txBody>
      </p:sp>
      <p:sp>
        <p:nvSpPr>
          <p:cNvPr id="3" name="Text Placeholder 2"/>
          <p:cNvSpPr>
            <a:spLocks noGrp="1"/>
          </p:cNvSpPr>
          <p:nvPr>
            <p:ph type="body" sz="quarter" idx="10"/>
          </p:nvPr>
        </p:nvSpPr>
        <p:spPr>
          <a:xfrm>
            <a:off x="372908" y="1143000"/>
            <a:ext cx="8382000" cy="2671501"/>
          </a:xfrm>
        </p:spPr>
        <p:txBody>
          <a:bodyPr/>
          <a:lstStyle/>
          <a:p>
            <a:pPr marL="1031875" lvl="1" indent="-514350">
              <a:buFont typeface="+mj-lt"/>
              <a:buAutoNum type="arabicPeriod"/>
            </a:pPr>
            <a:r>
              <a:rPr lang="en-US" dirty="0" smtClean="0"/>
              <a:t>What are Stock Repurchases?</a:t>
            </a:r>
          </a:p>
          <a:p>
            <a:pPr marL="1031875" lvl="1" indent="-514350">
              <a:buFont typeface="+mj-lt"/>
              <a:buAutoNum type="arabicPeriod"/>
            </a:pPr>
            <a:endParaRPr lang="en-US" dirty="0"/>
          </a:p>
          <a:p>
            <a:pPr marL="1031875" lvl="1" indent="-514350">
              <a:buFont typeface="+mj-lt"/>
              <a:buAutoNum type="arabicPeriod"/>
            </a:pPr>
            <a:r>
              <a:rPr lang="en-US" dirty="0" smtClean="0"/>
              <a:t>Repurchases versus Dividends</a:t>
            </a:r>
          </a:p>
          <a:p>
            <a:pPr marL="1031875" lvl="1" indent="-514350">
              <a:buFont typeface="+mj-lt"/>
              <a:buAutoNum type="arabicPeriod"/>
            </a:pPr>
            <a:endParaRPr lang="en-US" dirty="0"/>
          </a:p>
          <a:p>
            <a:pPr marL="1031875" lvl="1" indent="-514350">
              <a:buFont typeface="+mj-lt"/>
              <a:buAutoNum type="arabicPeriod"/>
            </a:pPr>
            <a:r>
              <a:rPr lang="en-US" dirty="0" smtClean="0"/>
              <a:t>Advantage and Disadvantages of Stock Repurchases</a:t>
            </a:r>
            <a:endParaRPr lang="en-US" dirty="0"/>
          </a:p>
        </p:txBody>
      </p:sp>
    </p:spTree>
    <p:extLst>
      <p:ext uri="{BB962C8B-B14F-4D97-AF65-F5344CB8AC3E}">
        <p14:creationId xmlns:p14="http://schemas.microsoft.com/office/powerpoint/2010/main" val="2210324528"/>
      </p:ext>
    </p:extLst>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4018" name="Rectangle 2"/>
          <p:cNvSpPr>
            <a:spLocks noGrp="1" noChangeArrowheads="1"/>
          </p:cNvSpPr>
          <p:nvPr>
            <p:ph type="title"/>
          </p:nvPr>
        </p:nvSpPr>
        <p:spPr/>
        <p:txBody>
          <a:bodyPr/>
          <a:lstStyle/>
          <a:p>
            <a:r>
              <a:rPr lang="en-US" dirty="0"/>
              <a:t>Stock Repurchases</a:t>
            </a:r>
          </a:p>
        </p:txBody>
      </p:sp>
      <p:sp>
        <p:nvSpPr>
          <p:cNvPr id="214019" name="Rectangle 3"/>
          <p:cNvSpPr>
            <a:spLocks noGrp="1" noChangeArrowheads="1"/>
          </p:cNvSpPr>
          <p:nvPr>
            <p:ph type="body" idx="1"/>
          </p:nvPr>
        </p:nvSpPr>
        <p:spPr>
          <a:xfrm>
            <a:off x="304800" y="990600"/>
            <a:ext cx="8382000" cy="5226046"/>
          </a:xfrm>
        </p:spPr>
        <p:txBody>
          <a:bodyPr/>
          <a:lstStyle/>
          <a:p>
            <a:r>
              <a:rPr lang="en-US" sz="2800" dirty="0"/>
              <a:t>Repurchases:  Firm buying own stock back from stockholders.</a:t>
            </a:r>
          </a:p>
          <a:p>
            <a:endParaRPr lang="en-US" sz="2800" dirty="0" smtClean="0"/>
          </a:p>
          <a:p>
            <a:r>
              <a:rPr lang="en-US" sz="2800" dirty="0" smtClean="0"/>
              <a:t>Firm </a:t>
            </a:r>
            <a:r>
              <a:rPr lang="en-US" sz="2800" dirty="0"/>
              <a:t>announces intent to repurchase stock.</a:t>
            </a:r>
          </a:p>
          <a:p>
            <a:endParaRPr lang="en-US" sz="2800" dirty="0" smtClean="0"/>
          </a:p>
          <a:p>
            <a:r>
              <a:rPr lang="en-US" sz="2800" dirty="0" smtClean="0"/>
              <a:t>Three </a:t>
            </a:r>
            <a:r>
              <a:rPr lang="en-US" sz="2800" dirty="0"/>
              <a:t>ways to purchase:</a:t>
            </a:r>
          </a:p>
          <a:p>
            <a:pPr lvl="1"/>
            <a:r>
              <a:rPr lang="en-US" sz="2400" dirty="0"/>
              <a:t>Have </a:t>
            </a:r>
            <a:r>
              <a:rPr lang="en-US" sz="2400" dirty="0" smtClean="0"/>
              <a:t>broker </a:t>
            </a:r>
            <a:r>
              <a:rPr lang="en-US" sz="2400" dirty="0"/>
              <a:t>purchase on open market over </a:t>
            </a:r>
            <a:r>
              <a:rPr lang="en-US" sz="2400" dirty="0" smtClean="0"/>
              <a:t>time</a:t>
            </a:r>
            <a:r>
              <a:rPr lang="en-US" sz="2400" dirty="0"/>
              <a:t>.</a:t>
            </a:r>
          </a:p>
          <a:p>
            <a:pPr lvl="1"/>
            <a:r>
              <a:rPr lang="en-US" sz="2400" dirty="0"/>
              <a:t>Make a tender offer to shareholders.</a:t>
            </a:r>
          </a:p>
          <a:p>
            <a:pPr lvl="1"/>
            <a:r>
              <a:rPr lang="en-US" sz="2400" dirty="0"/>
              <a:t>Make a block (targeted) repurchase.</a:t>
            </a:r>
          </a:p>
          <a:p>
            <a:endParaRPr lang="en-US" sz="2800" dirty="0" smtClean="0"/>
          </a:p>
          <a:p>
            <a:r>
              <a:rPr lang="en-US" sz="2800" dirty="0" smtClean="0"/>
              <a:t>Firm </a:t>
            </a:r>
            <a:r>
              <a:rPr lang="en-US" sz="2800" dirty="0"/>
              <a:t>doesn’t have to complete its announced intent to repurchase.</a:t>
            </a:r>
          </a:p>
        </p:txBody>
      </p:sp>
    </p:spTree>
    <p:extLst>
      <p:ext uri="{BB962C8B-B14F-4D97-AF65-F5344CB8AC3E}">
        <p14:creationId xmlns:p14="http://schemas.microsoft.com/office/powerpoint/2010/main" val="3077127490"/>
      </p:ext>
    </p:extLst>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6610" name="Rectangle 2"/>
          <p:cNvSpPr>
            <a:spLocks noGrp="1" noChangeArrowheads="1"/>
          </p:cNvSpPr>
          <p:nvPr>
            <p:ph type="title"/>
          </p:nvPr>
        </p:nvSpPr>
        <p:spPr>
          <a:xfrm>
            <a:off x="381000" y="230188"/>
            <a:ext cx="8382000" cy="1329595"/>
          </a:xfrm>
        </p:spPr>
        <p:txBody>
          <a:bodyPr/>
          <a:lstStyle/>
          <a:p>
            <a:r>
              <a:rPr lang="en-US" dirty="0" smtClean="0"/>
              <a:t>Price Drop with </a:t>
            </a:r>
            <a:r>
              <a:rPr lang="en-US" dirty="0"/>
              <a:t>Dividend Distribution</a:t>
            </a:r>
          </a:p>
        </p:txBody>
      </p:sp>
      <p:sp>
        <p:nvSpPr>
          <p:cNvPr id="196611" name="Rectangle 3"/>
          <p:cNvSpPr>
            <a:spLocks noGrp="1" noChangeArrowheads="1"/>
          </p:cNvSpPr>
          <p:nvPr>
            <p:ph type="body" idx="1"/>
          </p:nvPr>
        </p:nvSpPr>
        <p:spPr>
          <a:xfrm>
            <a:off x="381000" y="2133600"/>
            <a:ext cx="8382000" cy="3274743"/>
          </a:xfrm>
        </p:spPr>
        <p:txBody>
          <a:bodyPr/>
          <a:lstStyle/>
          <a:p>
            <a:r>
              <a:rPr lang="en-US" dirty="0"/>
              <a:t>Note that stock price drops by dividend per share in model.</a:t>
            </a:r>
          </a:p>
          <a:p>
            <a:pPr lvl="1"/>
            <a:r>
              <a:rPr lang="en-US" dirty="0"/>
              <a:t>If it didn’t there would be arbitrage opportunity (assuming no taxes).</a:t>
            </a:r>
          </a:p>
          <a:p>
            <a:endParaRPr lang="en-US" dirty="0" smtClean="0"/>
          </a:p>
          <a:p>
            <a:r>
              <a:rPr lang="en-US" dirty="0" smtClean="0"/>
              <a:t>In </a:t>
            </a:r>
            <a:r>
              <a:rPr lang="en-US" dirty="0"/>
              <a:t>real world, stock price drops on average by about 90% of dividend.</a:t>
            </a:r>
          </a:p>
        </p:txBody>
      </p:sp>
    </p:spTree>
    <p:extLst>
      <p:ext uri="{BB962C8B-B14F-4D97-AF65-F5344CB8AC3E}">
        <p14:creationId xmlns:p14="http://schemas.microsoft.com/office/powerpoint/2010/main" val="526640268"/>
      </p:ext>
    </p:extLst>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1730" name="Rectangle 2"/>
          <p:cNvSpPr>
            <a:spLocks noGrp="1" noChangeArrowheads="1"/>
          </p:cNvSpPr>
          <p:nvPr>
            <p:ph type="title"/>
          </p:nvPr>
        </p:nvSpPr>
        <p:spPr>
          <a:xfrm>
            <a:off x="381000" y="230188"/>
            <a:ext cx="8382000" cy="1329595"/>
          </a:xfrm>
        </p:spPr>
        <p:txBody>
          <a:bodyPr/>
          <a:lstStyle/>
          <a:p>
            <a:r>
              <a:rPr lang="en-US" dirty="0" smtClean="0"/>
              <a:t>Repurchase </a:t>
            </a:r>
            <a:r>
              <a:rPr lang="en-US" dirty="0"/>
              <a:t>has </a:t>
            </a:r>
            <a:r>
              <a:rPr lang="en-US" dirty="0" smtClean="0"/>
              <a:t>No Effect on Stock Price</a:t>
            </a:r>
            <a:endParaRPr lang="en-US" dirty="0"/>
          </a:p>
        </p:txBody>
      </p:sp>
      <p:sp>
        <p:nvSpPr>
          <p:cNvPr id="201731" name="Rectangle 3"/>
          <p:cNvSpPr>
            <a:spLocks noGrp="1" noChangeArrowheads="1"/>
          </p:cNvSpPr>
          <p:nvPr>
            <p:ph type="body" idx="1"/>
          </p:nvPr>
        </p:nvSpPr>
        <p:spPr>
          <a:xfrm>
            <a:off x="381000" y="1676400"/>
            <a:ext cx="8382000" cy="4376583"/>
          </a:xfrm>
        </p:spPr>
        <p:txBody>
          <a:bodyPr/>
          <a:lstStyle/>
          <a:p>
            <a:pPr>
              <a:lnSpc>
                <a:spcPct val="90000"/>
              </a:lnSpc>
            </a:pPr>
            <a:r>
              <a:rPr lang="en-US" sz="2800" dirty="0" smtClean="0"/>
              <a:t>Announcement </a:t>
            </a:r>
            <a:r>
              <a:rPr lang="en-US" sz="2800" dirty="0"/>
              <a:t>of </a:t>
            </a:r>
            <a:r>
              <a:rPr lang="en-US" sz="2800" dirty="0" smtClean="0"/>
              <a:t>a repurchase </a:t>
            </a:r>
            <a:r>
              <a:rPr lang="en-US" sz="2800" dirty="0"/>
              <a:t>might send a signal that affects stock </a:t>
            </a:r>
            <a:r>
              <a:rPr lang="en-US" sz="2800" dirty="0" smtClean="0"/>
              <a:t>price, </a:t>
            </a:r>
            <a:r>
              <a:rPr lang="en-US" sz="2800" dirty="0"/>
              <a:t>but the actual repurchase has no impact on stock </a:t>
            </a:r>
            <a:r>
              <a:rPr lang="en-US" sz="2800" dirty="0" smtClean="0"/>
              <a:t>price:</a:t>
            </a:r>
            <a:endParaRPr lang="en-US" sz="2800" dirty="0"/>
          </a:p>
          <a:p>
            <a:pPr lvl="1">
              <a:lnSpc>
                <a:spcPct val="90000"/>
              </a:lnSpc>
            </a:pPr>
            <a:endParaRPr lang="en-US" sz="2400" dirty="0" smtClean="0"/>
          </a:p>
          <a:p>
            <a:pPr lvl="1">
              <a:lnSpc>
                <a:spcPct val="90000"/>
              </a:lnSpc>
            </a:pPr>
            <a:r>
              <a:rPr lang="en-US" sz="2400" dirty="0" smtClean="0"/>
              <a:t>If </a:t>
            </a:r>
            <a:r>
              <a:rPr lang="en-US" sz="2400" dirty="0"/>
              <a:t>investors thought that the repurchase would increase the stock price, they would all purchase stock the day before, which would drive up its price. </a:t>
            </a:r>
          </a:p>
          <a:p>
            <a:pPr lvl="1">
              <a:lnSpc>
                <a:spcPct val="90000"/>
              </a:lnSpc>
            </a:pPr>
            <a:r>
              <a:rPr lang="en-US" sz="2400" dirty="0" smtClean="0"/>
              <a:t>If </a:t>
            </a:r>
            <a:r>
              <a:rPr lang="en-US" sz="2400" dirty="0"/>
              <a:t>investors thought that the repurchase would decrease the stock price, they would all sell short the stock the day before, which would drive down the stock price.</a:t>
            </a:r>
          </a:p>
        </p:txBody>
      </p:sp>
    </p:spTree>
    <p:extLst>
      <p:ext uri="{BB962C8B-B14F-4D97-AF65-F5344CB8AC3E}">
        <p14:creationId xmlns:p14="http://schemas.microsoft.com/office/powerpoint/2010/main" val="1040864325"/>
      </p:ext>
    </p:extLst>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37634" name="Rectangle 2"/>
          <p:cNvSpPr>
            <a:spLocks noChangeArrowheads="1"/>
          </p:cNvSpPr>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37636" name="Rectangle 4"/>
          <p:cNvSpPr>
            <a:spLocks noGrp="1" noChangeArrowheads="1"/>
          </p:cNvSpPr>
          <p:nvPr>
            <p:ph type="title"/>
          </p:nvPr>
        </p:nvSpPr>
        <p:spPr>
          <a:xfrm>
            <a:off x="365125" y="563928"/>
            <a:ext cx="8382000" cy="664797"/>
          </a:xfrm>
          <a:noFill/>
          <a:ln/>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nchor="ctr">
            <a:noAutofit/>
          </a:bodyPr>
          <a:lstStyle/>
          <a:p>
            <a:r>
              <a:rPr lang="en-US" dirty="0" smtClean="0"/>
              <a:t>Stock </a:t>
            </a:r>
            <a:r>
              <a:rPr lang="en-US" dirty="0"/>
              <a:t>Repurchase versus Dividend</a:t>
            </a:r>
          </a:p>
        </p:txBody>
      </p:sp>
      <p:sp>
        <p:nvSpPr>
          <p:cNvPr id="837646" name="Rectangle 14"/>
          <p:cNvSpPr>
            <a:spLocks noChangeArrowheads="1"/>
          </p:cNvSpPr>
          <p:nvPr/>
        </p:nvSpPr>
        <p:spPr bwMode="auto">
          <a:xfrm>
            <a:off x="3171825" y="6492875"/>
            <a:ext cx="6985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1" hangingPunct="1"/>
            <a:r>
              <a:rPr lang="en-US" sz="2000">
                <a:latin typeface="Arial" charset="0"/>
              </a:rPr>
              <a:t> </a:t>
            </a:r>
            <a:endParaRPr lang="en-US" sz="2000" b="1">
              <a:latin typeface="Arial" charset="0"/>
            </a:endParaRPr>
          </a:p>
        </p:txBody>
      </p:sp>
      <p:grpSp>
        <p:nvGrpSpPr>
          <p:cNvPr id="837703" name="Group 71"/>
          <p:cNvGrpSpPr>
            <a:grpSpLocks/>
          </p:cNvGrpSpPr>
          <p:nvPr/>
        </p:nvGrpSpPr>
        <p:grpSpPr bwMode="auto">
          <a:xfrm>
            <a:off x="1371600" y="2743200"/>
            <a:ext cx="6089650" cy="2987675"/>
            <a:chOff x="930" y="1344"/>
            <a:chExt cx="3836" cy="1882"/>
          </a:xfrm>
        </p:grpSpPr>
        <p:sp>
          <p:nvSpPr>
            <p:cNvPr id="837639" name="Line 7"/>
            <p:cNvSpPr>
              <a:spLocks noChangeShapeType="1"/>
            </p:cNvSpPr>
            <p:nvPr/>
          </p:nvSpPr>
          <p:spPr bwMode="auto">
            <a:xfrm>
              <a:off x="941" y="1895"/>
              <a:ext cx="3825" cy="1"/>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37640" name="Line 8"/>
            <p:cNvSpPr>
              <a:spLocks noChangeShapeType="1"/>
            </p:cNvSpPr>
            <p:nvPr/>
          </p:nvSpPr>
          <p:spPr bwMode="auto">
            <a:xfrm>
              <a:off x="941" y="2676"/>
              <a:ext cx="3825" cy="1"/>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37641" name="Line 9"/>
            <p:cNvSpPr>
              <a:spLocks noChangeShapeType="1"/>
            </p:cNvSpPr>
            <p:nvPr/>
          </p:nvSpPr>
          <p:spPr bwMode="auto">
            <a:xfrm>
              <a:off x="2857" y="1892"/>
              <a:ext cx="1" cy="788"/>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37642" name="Rectangle 10"/>
            <p:cNvSpPr>
              <a:spLocks noChangeArrowheads="1"/>
            </p:cNvSpPr>
            <p:nvPr/>
          </p:nvSpPr>
          <p:spPr bwMode="auto">
            <a:xfrm>
              <a:off x="4080" y="3008"/>
              <a:ext cx="267"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1" hangingPunct="1"/>
              <a:r>
                <a:rPr lang="en-US" sz="2000">
                  <a:latin typeface="Arial" charset="0"/>
                </a:rPr>
                <a:t>$10</a:t>
              </a:r>
              <a:endParaRPr lang="en-US" sz="2000" b="1">
                <a:latin typeface="Arial" charset="0"/>
              </a:endParaRPr>
            </a:p>
          </p:txBody>
        </p:sp>
        <p:sp>
          <p:nvSpPr>
            <p:cNvPr id="837643" name="Rectangle 11"/>
            <p:cNvSpPr>
              <a:spLocks noChangeArrowheads="1"/>
            </p:cNvSpPr>
            <p:nvPr/>
          </p:nvSpPr>
          <p:spPr bwMode="auto">
            <a:xfrm>
              <a:off x="3898" y="3008"/>
              <a:ext cx="93"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1" hangingPunct="1"/>
              <a:r>
                <a:rPr lang="en-US" sz="2000">
                  <a:latin typeface="Arial" charset="0"/>
                </a:rPr>
                <a:t>=</a:t>
              </a:r>
              <a:endParaRPr lang="en-US" sz="2000" b="1">
                <a:latin typeface="Arial" charset="0"/>
              </a:endParaRPr>
            </a:p>
          </p:txBody>
        </p:sp>
        <p:sp>
          <p:nvSpPr>
            <p:cNvPr id="837644" name="Rectangle 12"/>
            <p:cNvSpPr>
              <a:spLocks noChangeArrowheads="1"/>
            </p:cNvSpPr>
            <p:nvPr/>
          </p:nvSpPr>
          <p:spPr bwMode="auto">
            <a:xfrm>
              <a:off x="3158" y="3008"/>
              <a:ext cx="622"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1" hangingPunct="1"/>
              <a:r>
                <a:rPr lang="en-US" sz="2000">
                  <a:latin typeface="Arial" charset="0"/>
                </a:rPr>
                <a:t>/100,000</a:t>
              </a:r>
              <a:endParaRPr lang="en-US" sz="2000" b="1">
                <a:latin typeface="Arial" charset="0"/>
              </a:endParaRPr>
            </a:p>
          </p:txBody>
        </p:sp>
        <p:sp>
          <p:nvSpPr>
            <p:cNvPr id="837645" name="Rectangle 13"/>
            <p:cNvSpPr>
              <a:spLocks noChangeArrowheads="1"/>
            </p:cNvSpPr>
            <p:nvPr/>
          </p:nvSpPr>
          <p:spPr bwMode="auto">
            <a:xfrm>
              <a:off x="2242" y="3008"/>
              <a:ext cx="800"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1" hangingPunct="1"/>
              <a:r>
                <a:rPr lang="en-US" sz="2000">
                  <a:latin typeface="Arial" charset="0"/>
                </a:rPr>
                <a:t>$1,000,000</a:t>
              </a:r>
              <a:endParaRPr lang="en-US" sz="2000" b="1">
                <a:latin typeface="Arial" charset="0"/>
              </a:endParaRPr>
            </a:p>
          </p:txBody>
        </p:sp>
        <p:sp>
          <p:nvSpPr>
            <p:cNvPr id="837647" name="Rectangle 15"/>
            <p:cNvSpPr>
              <a:spLocks noChangeArrowheads="1"/>
            </p:cNvSpPr>
            <p:nvPr/>
          </p:nvSpPr>
          <p:spPr bwMode="auto">
            <a:xfrm>
              <a:off x="2066" y="3034"/>
              <a:ext cx="93"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1" hangingPunct="1"/>
              <a:r>
                <a:rPr lang="en-US" sz="2000">
                  <a:latin typeface="Arial" charset="0"/>
                </a:rPr>
                <a:t>=</a:t>
              </a:r>
              <a:endParaRPr lang="en-US" sz="2000" b="1">
                <a:latin typeface="Arial" charset="0"/>
              </a:endParaRPr>
            </a:p>
          </p:txBody>
        </p:sp>
        <p:sp>
          <p:nvSpPr>
            <p:cNvPr id="837649" name="Rectangle 17"/>
            <p:cNvSpPr>
              <a:spLocks noChangeArrowheads="1"/>
            </p:cNvSpPr>
            <p:nvPr/>
          </p:nvSpPr>
          <p:spPr bwMode="auto">
            <a:xfrm>
              <a:off x="1576" y="3008"/>
              <a:ext cx="1"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1" hangingPunct="1"/>
              <a:endParaRPr lang="en-US" sz="2000" b="1">
                <a:latin typeface="Arial" charset="0"/>
              </a:endParaRPr>
            </a:p>
          </p:txBody>
        </p:sp>
        <p:sp>
          <p:nvSpPr>
            <p:cNvPr id="837652" name="Rectangle 20"/>
            <p:cNvSpPr>
              <a:spLocks noChangeArrowheads="1"/>
            </p:cNvSpPr>
            <p:nvPr/>
          </p:nvSpPr>
          <p:spPr bwMode="auto">
            <a:xfrm>
              <a:off x="938" y="3008"/>
              <a:ext cx="1084"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1" hangingPunct="1"/>
              <a:r>
                <a:rPr lang="en-US" sz="2000">
                  <a:latin typeface="Arial" charset="0"/>
                </a:rPr>
                <a:t>Price per share</a:t>
              </a:r>
            </a:p>
          </p:txBody>
        </p:sp>
        <p:sp>
          <p:nvSpPr>
            <p:cNvPr id="837653" name="Rectangle 21"/>
            <p:cNvSpPr>
              <a:spLocks noChangeArrowheads="1"/>
            </p:cNvSpPr>
            <p:nvPr/>
          </p:nvSpPr>
          <p:spPr bwMode="auto">
            <a:xfrm>
              <a:off x="2592" y="2746"/>
              <a:ext cx="578"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1" hangingPunct="1"/>
              <a:r>
                <a:rPr lang="en-US" sz="2000">
                  <a:latin typeface="Arial" charset="0"/>
                </a:rPr>
                <a:t>100,000</a:t>
              </a:r>
              <a:endParaRPr lang="en-US" sz="2000" b="1">
                <a:latin typeface="Arial" charset="0"/>
              </a:endParaRPr>
            </a:p>
          </p:txBody>
        </p:sp>
        <p:sp>
          <p:nvSpPr>
            <p:cNvPr id="837654" name="Rectangle 22"/>
            <p:cNvSpPr>
              <a:spLocks noChangeArrowheads="1"/>
            </p:cNvSpPr>
            <p:nvPr/>
          </p:nvSpPr>
          <p:spPr bwMode="auto">
            <a:xfrm>
              <a:off x="2436" y="2784"/>
              <a:ext cx="93"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1" hangingPunct="1"/>
              <a:r>
                <a:rPr lang="en-US" sz="2000">
                  <a:latin typeface="Arial" charset="0"/>
                </a:rPr>
                <a:t>=</a:t>
              </a:r>
              <a:endParaRPr lang="en-US" sz="2000" b="1">
                <a:latin typeface="Arial" charset="0"/>
              </a:endParaRPr>
            </a:p>
          </p:txBody>
        </p:sp>
        <p:sp>
          <p:nvSpPr>
            <p:cNvPr id="837656" name="Rectangle 24"/>
            <p:cNvSpPr>
              <a:spLocks noChangeArrowheads="1"/>
            </p:cNvSpPr>
            <p:nvPr/>
          </p:nvSpPr>
          <p:spPr bwMode="auto">
            <a:xfrm>
              <a:off x="1505" y="2746"/>
              <a:ext cx="827"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1" hangingPunct="1"/>
              <a:r>
                <a:rPr lang="en-US" sz="2000">
                  <a:latin typeface="Arial" charset="0"/>
                </a:rPr>
                <a:t>outstanding</a:t>
              </a:r>
              <a:endParaRPr lang="en-US" sz="2000" b="1">
                <a:latin typeface="Arial" charset="0"/>
              </a:endParaRPr>
            </a:p>
          </p:txBody>
        </p:sp>
        <p:sp>
          <p:nvSpPr>
            <p:cNvPr id="837657" name="Rectangle 25"/>
            <p:cNvSpPr>
              <a:spLocks noChangeArrowheads="1"/>
            </p:cNvSpPr>
            <p:nvPr/>
          </p:nvSpPr>
          <p:spPr bwMode="auto">
            <a:xfrm>
              <a:off x="1380" y="2746"/>
              <a:ext cx="44"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1" hangingPunct="1"/>
              <a:r>
                <a:rPr lang="en-US" sz="2000">
                  <a:latin typeface="Arial" charset="0"/>
                </a:rPr>
                <a:t> </a:t>
              </a:r>
              <a:endParaRPr lang="en-US" sz="2000" b="1">
                <a:latin typeface="Arial" charset="0"/>
              </a:endParaRPr>
            </a:p>
          </p:txBody>
        </p:sp>
        <p:sp>
          <p:nvSpPr>
            <p:cNvPr id="837658" name="Rectangle 26"/>
            <p:cNvSpPr>
              <a:spLocks noChangeArrowheads="1"/>
            </p:cNvSpPr>
            <p:nvPr/>
          </p:nvSpPr>
          <p:spPr bwMode="auto">
            <a:xfrm>
              <a:off x="930" y="2746"/>
              <a:ext cx="507"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1" hangingPunct="1"/>
              <a:r>
                <a:rPr lang="en-US" sz="2000">
                  <a:latin typeface="Arial" charset="0"/>
                </a:rPr>
                <a:t>Shares</a:t>
              </a:r>
              <a:endParaRPr lang="en-US" sz="2000" b="1">
                <a:latin typeface="Arial" charset="0"/>
              </a:endParaRPr>
            </a:p>
          </p:txBody>
        </p:sp>
        <p:sp>
          <p:nvSpPr>
            <p:cNvPr id="837659" name="Rectangle 27"/>
            <p:cNvSpPr>
              <a:spLocks noChangeArrowheads="1"/>
            </p:cNvSpPr>
            <p:nvPr/>
          </p:nvSpPr>
          <p:spPr bwMode="auto">
            <a:xfrm>
              <a:off x="4051" y="2439"/>
              <a:ext cx="711"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1" hangingPunct="1"/>
              <a:r>
                <a:rPr lang="en-US" sz="2000">
                  <a:latin typeface="Arial" charset="0"/>
                </a:rPr>
                <a:t>1,000,000</a:t>
              </a:r>
              <a:endParaRPr lang="en-US" sz="2000" b="1">
                <a:latin typeface="Arial" charset="0"/>
              </a:endParaRPr>
            </a:p>
          </p:txBody>
        </p:sp>
        <p:sp>
          <p:nvSpPr>
            <p:cNvPr id="837664" name="Rectangle 32"/>
            <p:cNvSpPr>
              <a:spLocks noChangeArrowheads="1"/>
            </p:cNvSpPr>
            <p:nvPr/>
          </p:nvSpPr>
          <p:spPr bwMode="auto">
            <a:xfrm>
              <a:off x="2936" y="2439"/>
              <a:ext cx="951"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1" hangingPunct="1"/>
              <a:r>
                <a:rPr lang="en-US" sz="2000">
                  <a:latin typeface="Arial" charset="0"/>
                </a:rPr>
                <a:t>Value of Firm</a:t>
              </a:r>
              <a:endParaRPr lang="en-US" sz="2000" b="1">
                <a:latin typeface="Arial" charset="0"/>
              </a:endParaRPr>
            </a:p>
          </p:txBody>
        </p:sp>
        <p:sp>
          <p:nvSpPr>
            <p:cNvPr id="837665" name="Rectangle 33"/>
            <p:cNvSpPr>
              <a:spLocks noChangeArrowheads="1"/>
            </p:cNvSpPr>
            <p:nvPr/>
          </p:nvSpPr>
          <p:spPr bwMode="auto">
            <a:xfrm>
              <a:off x="2053" y="2439"/>
              <a:ext cx="711"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1" hangingPunct="1"/>
              <a:r>
                <a:rPr lang="en-US" sz="2000">
                  <a:latin typeface="Arial" charset="0"/>
                </a:rPr>
                <a:t>1,000,000</a:t>
              </a:r>
              <a:endParaRPr lang="en-US" sz="2000" b="1">
                <a:latin typeface="Arial" charset="0"/>
              </a:endParaRPr>
            </a:p>
          </p:txBody>
        </p:sp>
        <p:sp>
          <p:nvSpPr>
            <p:cNvPr id="837670" name="Rectangle 38"/>
            <p:cNvSpPr>
              <a:spLocks noChangeArrowheads="1"/>
            </p:cNvSpPr>
            <p:nvPr/>
          </p:nvSpPr>
          <p:spPr bwMode="auto">
            <a:xfrm>
              <a:off x="938" y="2439"/>
              <a:ext cx="951"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1" hangingPunct="1"/>
              <a:r>
                <a:rPr lang="en-US" sz="2000">
                  <a:latin typeface="Arial" charset="0"/>
                </a:rPr>
                <a:t>Value of Firm</a:t>
              </a:r>
              <a:endParaRPr lang="en-US" sz="2000" b="1">
                <a:latin typeface="Arial" charset="0"/>
              </a:endParaRPr>
            </a:p>
          </p:txBody>
        </p:sp>
        <p:sp>
          <p:nvSpPr>
            <p:cNvPr id="837671" name="Rectangle 39"/>
            <p:cNvSpPr>
              <a:spLocks noChangeArrowheads="1"/>
            </p:cNvSpPr>
            <p:nvPr/>
          </p:nvSpPr>
          <p:spPr bwMode="auto">
            <a:xfrm>
              <a:off x="4051" y="2176"/>
              <a:ext cx="711"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1" hangingPunct="1"/>
              <a:r>
                <a:rPr lang="en-US" sz="2000">
                  <a:latin typeface="Arial" charset="0"/>
                </a:rPr>
                <a:t>1,000,000</a:t>
              </a:r>
              <a:endParaRPr lang="en-US" sz="2000" b="1">
                <a:latin typeface="Arial" charset="0"/>
              </a:endParaRPr>
            </a:p>
          </p:txBody>
        </p:sp>
        <p:sp>
          <p:nvSpPr>
            <p:cNvPr id="837672" name="Rectangle 40"/>
            <p:cNvSpPr>
              <a:spLocks noChangeArrowheads="1"/>
            </p:cNvSpPr>
            <p:nvPr/>
          </p:nvSpPr>
          <p:spPr bwMode="auto">
            <a:xfrm>
              <a:off x="2936" y="2176"/>
              <a:ext cx="445"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1" hangingPunct="1"/>
              <a:r>
                <a:rPr lang="en-US" sz="2000">
                  <a:latin typeface="Arial" charset="0"/>
                </a:rPr>
                <a:t>Equity</a:t>
              </a:r>
              <a:endParaRPr lang="en-US" sz="2000" b="1">
                <a:latin typeface="Arial" charset="0"/>
              </a:endParaRPr>
            </a:p>
          </p:txBody>
        </p:sp>
        <p:sp>
          <p:nvSpPr>
            <p:cNvPr id="837673" name="Rectangle 41"/>
            <p:cNvSpPr>
              <a:spLocks noChangeArrowheads="1"/>
            </p:cNvSpPr>
            <p:nvPr/>
          </p:nvSpPr>
          <p:spPr bwMode="auto">
            <a:xfrm>
              <a:off x="2181" y="2176"/>
              <a:ext cx="578"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1" hangingPunct="1"/>
              <a:r>
                <a:rPr lang="en-US" sz="2000">
                  <a:latin typeface="Arial" charset="0"/>
                </a:rPr>
                <a:t>850,000</a:t>
              </a:r>
              <a:endParaRPr lang="en-US" sz="2000" b="1">
                <a:latin typeface="Arial" charset="0"/>
              </a:endParaRPr>
            </a:p>
          </p:txBody>
        </p:sp>
        <p:sp>
          <p:nvSpPr>
            <p:cNvPr id="837674" name="Rectangle 42"/>
            <p:cNvSpPr>
              <a:spLocks noChangeArrowheads="1"/>
            </p:cNvSpPr>
            <p:nvPr/>
          </p:nvSpPr>
          <p:spPr bwMode="auto">
            <a:xfrm>
              <a:off x="1361" y="2176"/>
              <a:ext cx="524"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1" hangingPunct="1"/>
              <a:r>
                <a:rPr lang="en-US" sz="2000">
                  <a:latin typeface="Arial" charset="0"/>
                </a:rPr>
                <a:t> Assets</a:t>
              </a:r>
              <a:endParaRPr lang="en-US" sz="2000" b="1">
                <a:latin typeface="Arial" charset="0"/>
              </a:endParaRPr>
            </a:p>
          </p:txBody>
        </p:sp>
        <p:sp>
          <p:nvSpPr>
            <p:cNvPr id="837675" name="Rectangle 43"/>
            <p:cNvSpPr>
              <a:spLocks noChangeArrowheads="1"/>
            </p:cNvSpPr>
            <p:nvPr/>
          </p:nvSpPr>
          <p:spPr bwMode="auto">
            <a:xfrm>
              <a:off x="935" y="2176"/>
              <a:ext cx="487"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1" hangingPunct="1"/>
              <a:r>
                <a:rPr lang="en-US" sz="2000">
                  <a:latin typeface="Arial" charset="0"/>
                </a:rPr>
                <a:t>Other  </a:t>
              </a:r>
              <a:endParaRPr lang="en-US" sz="2000" b="1">
                <a:latin typeface="Arial" charset="0"/>
              </a:endParaRPr>
            </a:p>
          </p:txBody>
        </p:sp>
        <p:sp>
          <p:nvSpPr>
            <p:cNvPr id="837676" name="Rectangle 44"/>
            <p:cNvSpPr>
              <a:spLocks noChangeArrowheads="1"/>
            </p:cNvSpPr>
            <p:nvPr/>
          </p:nvSpPr>
          <p:spPr bwMode="auto">
            <a:xfrm>
              <a:off x="4652" y="1914"/>
              <a:ext cx="89"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1" hangingPunct="1"/>
              <a:r>
                <a:rPr lang="en-US" sz="2000">
                  <a:latin typeface="Arial" charset="0"/>
                </a:rPr>
                <a:t>0</a:t>
              </a:r>
              <a:endParaRPr lang="en-US" sz="2000" b="1">
                <a:latin typeface="Arial" charset="0"/>
              </a:endParaRPr>
            </a:p>
          </p:txBody>
        </p:sp>
        <p:sp>
          <p:nvSpPr>
            <p:cNvPr id="837677" name="Rectangle 45"/>
            <p:cNvSpPr>
              <a:spLocks noChangeArrowheads="1"/>
            </p:cNvSpPr>
            <p:nvPr/>
          </p:nvSpPr>
          <p:spPr bwMode="auto">
            <a:xfrm>
              <a:off x="2936" y="1914"/>
              <a:ext cx="338"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1" hangingPunct="1"/>
              <a:r>
                <a:rPr lang="en-US" sz="2000">
                  <a:latin typeface="Arial" charset="0"/>
                </a:rPr>
                <a:t>Debt</a:t>
              </a:r>
              <a:endParaRPr lang="en-US" sz="2000" b="1">
                <a:latin typeface="Arial" charset="0"/>
              </a:endParaRPr>
            </a:p>
          </p:txBody>
        </p:sp>
        <p:sp>
          <p:nvSpPr>
            <p:cNvPr id="837678" name="Rectangle 46"/>
            <p:cNvSpPr>
              <a:spLocks noChangeArrowheads="1"/>
            </p:cNvSpPr>
            <p:nvPr/>
          </p:nvSpPr>
          <p:spPr bwMode="auto">
            <a:xfrm>
              <a:off x="2096" y="1914"/>
              <a:ext cx="667"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1" hangingPunct="1"/>
              <a:r>
                <a:rPr lang="en-US" sz="2000">
                  <a:latin typeface="Arial" charset="0"/>
                </a:rPr>
                <a:t>$150,000</a:t>
              </a:r>
              <a:endParaRPr lang="en-US" sz="2000" b="1">
                <a:latin typeface="Arial" charset="0"/>
              </a:endParaRPr>
            </a:p>
          </p:txBody>
        </p:sp>
        <p:sp>
          <p:nvSpPr>
            <p:cNvPr id="837679" name="Rectangle 47"/>
            <p:cNvSpPr>
              <a:spLocks noChangeArrowheads="1"/>
            </p:cNvSpPr>
            <p:nvPr/>
          </p:nvSpPr>
          <p:spPr bwMode="auto">
            <a:xfrm>
              <a:off x="935" y="1914"/>
              <a:ext cx="374"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1" hangingPunct="1"/>
              <a:r>
                <a:rPr lang="en-US" sz="2000">
                  <a:latin typeface="Arial" charset="0"/>
                </a:rPr>
                <a:t>Cash</a:t>
              </a:r>
              <a:endParaRPr lang="en-US" sz="2000" b="1">
                <a:latin typeface="Arial" charset="0"/>
              </a:endParaRPr>
            </a:p>
          </p:txBody>
        </p:sp>
        <p:sp>
          <p:nvSpPr>
            <p:cNvPr id="837680" name="Rectangle 48"/>
            <p:cNvSpPr>
              <a:spLocks noChangeArrowheads="1"/>
            </p:cNvSpPr>
            <p:nvPr/>
          </p:nvSpPr>
          <p:spPr bwMode="auto">
            <a:xfrm>
              <a:off x="2390" y="1607"/>
              <a:ext cx="391"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1" hangingPunct="1"/>
              <a:r>
                <a:rPr lang="en-US" sz="2000">
                  <a:latin typeface="Arial" charset="0"/>
                </a:rPr>
                <a:t>sheet</a:t>
              </a:r>
              <a:endParaRPr lang="en-US" sz="2000" b="1">
                <a:latin typeface="Arial" charset="0"/>
              </a:endParaRPr>
            </a:p>
          </p:txBody>
        </p:sp>
        <p:sp>
          <p:nvSpPr>
            <p:cNvPr id="837681" name="Rectangle 49"/>
            <p:cNvSpPr>
              <a:spLocks noChangeArrowheads="1"/>
            </p:cNvSpPr>
            <p:nvPr/>
          </p:nvSpPr>
          <p:spPr bwMode="auto">
            <a:xfrm>
              <a:off x="2238" y="1607"/>
              <a:ext cx="44"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1" hangingPunct="1"/>
              <a:r>
                <a:rPr lang="en-US" sz="2000">
                  <a:latin typeface="Arial" charset="0"/>
                </a:rPr>
                <a:t> </a:t>
              </a:r>
              <a:endParaRPr lang="en-US" sz="2000" b="1">
                <a:latin typeface="Arial" charset="0"/>
              </a:endParaRPr>
            </a:p>
          </p:txBody>
        </p:sp>
        <p:sp>
          <p:nvSpPr>
            <p:cNvPr id="837682" name="Rectangle 50"/>
            <p:cNvSpPr>
              <a:spLocks noChangeArrowheads="1"/>
            </p:cNvSpPr>
            <p:nvPr/>
          </p:nvSpPr>
          <p:spPr bwMode="auto">
            <a:xfrm>
              <a:off x="1776" y="1607"/>
              <a:ext cx="561"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1" hangingPunct="1"/>
              <a:r>
                <a:rPr lang="en-US" sz="2000">
                  <a:latin typeface="Arial" charset="0"/>
                </a:rPr>
                <a:t>balance</a:t>
              </a:r>
              <a:endParaRPr lang="en-US" sz="2000" b="1">
                <a:latin typeface="Arial" charset="0"/>
              </a:endParaRPr>
            </a:p>
          </p:txBody>
        </p:sp>
        <p:sp>
          <p:nvSpPr>
            <p:cNvPr id="837683" name="Rectangle 51"/>
            <p:cNvSpPr>
              <a:spLocks noChangeArrowheads="1"/>
            </p:cNvSpPr>
            <p:nvPr/>
          </p:nvSpPr>
          <p:spPr bwMode="auto">
            <a:xfrm>
              <a:off x="1686" y="1607"/>
              <a:ext cx="44"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1" hangingPunct="1"/>
              <a:r>
                <a:rPr lang="en-US" sz="2000">
                  <a:latin typeface="Arial" charset="0"/>
                </a:rPr>
                <a:t> </a:t>
              </a:r>
              <a:endParaRPr lang="en-US" sz="2000" b="1">
                <a:latin typeface="Arial" charset="0"/>
              </a:endParaRPr>
            </a:p>
          </p:txBody>
        </p:sp>
        <p:sp>
          <p:nvSpPr>
            <p:cNvPr id="837684" name="Rectangle 52"/>
            <p:cNvSpPr>
              <a:spLocks noChangeArrowheads="1"/>
            </p:cNvSpPr>
            <p:nvPr/>
          </p:nvSpPr>
          <p:spPr bwMode="auto">
            <a:xfrm>
              <a:off x="1123" y="1607"/>
              <a:ext cx="552"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1" hangingPunct="1"/>
              <a:r>
                <a:rPr lang="en-US" sz="2000">
                  <a:latin typeface="Arial" charset="0"/>
                </a:rPr>
                <a:t>Original</a:t>
              </a:r>
              <a:endParaRPr lang="en-US" sz="2000" b="1">
                <a:latin typeface="Arial" charset="0"/>
              </a:endParaRPr>
            </a:p>
          </p:txBody>
        </p:sp>
        <p:sp>
          <p:nvSpPr>
            <p:cNvPr id="837685" name="Rectangle 53"/>
            <p:cNvSpPr>
              <a:spLocks noChangeArrowheads="1"/>
            </p:cNvSpPr>
            <p:nvPr/>
          </p:nvSpPr>
          <p:spPr bwMode="auto">
            <a:xfrm>
              <a:off x="1085" y="1607"/>
              <a:ext cx="44"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1" hangingPunct="1"/>
              <a:r>
                <a:rPr lang="en-US" sz="2000">
                  <a:latin typeface="Arial" charset="0"/>
                </a:rPr>
                <a:t> </a:t>
              </a:r>
              <a:endParaRPr lang="en-US" sz="2000" b="1">
                <a:latin typeface="Arial" charset="0"/>
              </a:endParaRPr>
            </a:p>
          </p:txBody>
        </p:sp>
        <p:sp>
          <p:nvSpPr>
            <p:cNvPr id="837686" name="Rectangle 54"/>
            <p:cNvSpPr>
              <a:spLocks noChangeArrowheads="1"/>
            </p:cNvSpPr>
            <p:nvPr/>
          </p:nvSpPr>
          <p:spPr bwMode="auto">
            <a:xfrm>
              <a:off x="938" y="1607"/>
              <a:ext cx="151"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1" hangingPunct="1"/>
              <a:r>
                <a:rPr lang="en-US" sz="2000">
                  <a:latin typeface="Arial" charset="0"/>
                </a:rPr>
                <a:t>A.</a:t>
              </a:r>
              <a:endParaRPr lang="en-US" sz="2000" b="1">
                <a:latin typeface="Arial" charset="0"/>
              </a:endParaRPr>
            </a:p>
          </p:txBody>
        </p:sp>
        <p:sp>
          <p:nvSpPr>
            <p:cNvPr id="837687" name="Rectangle 55"/>
            <p:cNvSpPr>
              <a:spLocks noChangeArrowheads="1"/>
            </p:cNvSpPr>
            <p:nvPr/>
          </p:nvSpPr>
          <p:spPr bwMode="auto">
            <a:xfrm>
              <a:off x="4106" y="1344"/>
              <a:ext cx="489"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1" hangingPunct="1"/>
              <a:r>
                <a:rPr lang="en-US" sz="2000" b="1" i="1">
                  <a:latin typeface="Arial" charset="0"/>
                </a:rPr>
                <a:t>Equity</a:t>
              </a:r>
              <a:endParaRPr lang="en-US" sz="2000" b="1">
                <a:latin typeface="Arial" charset="0"/>
              </a:endParaRPr>
            </a:p>
          </p:txBody>
        </p:sp>
        <p:sp>
          <p:nvSpPr>
            <p:cNvPr id="837688" name="Rectangle 56"/>
            <p:cNvSpPr>
              <a:spLocks noChangeArrowheads="1"/>
            </p:cNvSpPr>
            <p:nvPr/>
          </p:nvSpPr>
          <p:spPr bwMode="auto">
            <a:xfrm>
              <a:off x="4058" y="1344"/>
              <a:ext cx="44"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1" hangingPunct="1"/>
              <a:r>
                <a:rPr lang="en-US" sz="2000" b="1" i="1">
                  <a:latin typeface="Arial" charset="0"/>
                </a:rPr>
                <a:t> </a:t>
              </a:r>
              <a:endParaRPr lang="en-US" sz="2000" b="1">
                <a:latin typeface="Arial" charset="0"/>
              </a:endParaRPr>
            </a:p>
          </p:txBody>
        </p:sp>
        <p:sp>
          <p:nvSpPr>
            <p:cNvPr id="837689" name="Rectangle 57"/>
            <p:cNvSpPr>
              <a:spLocks noChangeArrowheads="1"/>
            </p:cNvSpPr>
            <p:nvPr/>
          </p:nvSpPr>
          <p:spPr bwMode="auto">
            <a:xfrm>
              <a:off x="3937" y="1344"/>
              <a:ext cx="116"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1" hangingPunct="1"/>
              <a:r>
                <a:rPr lang="en-US" sz="2000" b="1" i="1">
                  <a:latin typeface="Arial" charset="0"/>
                </a:rPr>
                <a:t>&amp;</a:t>
              </a:r>
              <a:endParaRPr lang="en-US" sz="2000" b="1">
                <a:latin typeface="Arial" charset="0"/>
              </a:endParaRPr>
            </a:p>
          </p:txBody>
        </p:sp>
        <p:sp>
          <p:nvSpPr>
            <p:cNvPr id="837692" name="Rectangle 60"/>
            <p:cNvSpPr>
              <a:spLocks noChangeArrowheads="1"/>
            </p:cNvSpPr>
            <p:nvPr/>
          </p:nvSpPr>
          <p:spPr bwMode="auto">
            <a:xfrm>
              <a:off x="3120" y="1344"/>
              <a:ext cx="736"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1" hangingPunct="1"/>
              <a:r>
                <a:rPr lang="en-US" sz="2000" b="1" i="1">
                  <a:latin typeface="Arial" charset="0"/>
                </a:rPr>
                <a:t>Liabilities</a:t>
              </a:r>
              <a:endParaRPr lang="en-US" sz="2000" b="1">
                <a:latin typeface="Arial" charset="0"/>
              </a:endParaRPr>
            </a:p>
          </p:txBody>
        </p:sp>
        <p:sp>
          <p:nvSpPr>
            <p:cNvPr id="837693" name="Rectangle 61"/>
            <p:cNvSpPr>
              <a:spLocks noChangeArrowheads="1"/>
            </p:cNvSpPr>
            <p:nvPr/>
          </p:nvSpPr>
          <p:spPr bwMode="auto">
            <a:xfrm>
              <a:off x="3103" y="1344"/>
              <a:ext cx="88"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1" hangingPunct="1"/>
              <a:r>
                <a:rPr lang="en-US" sz="2000" b="1" i="1">
                  <a:latin typeface="Arial" charset="0"/>
                </a:rPr>
                <a:t>  </a:t>
              </a:r>
              <a:endParaRPr lang="en-US" sz="2000" b="1">
                <a:latin typeface="Arial" charset="0"/>
              </a:endParaRPr>
            </a:p>
          </p:txBody>
        </p:sp>
        <p:sp>
          <p:nvSpPr>
            <p:cNvPr id="837694" name="Rectangle 62"/>
            <p:cNvSpPr>
              <a:spLocks noChangeArrowheads="1"/>
            </p:cNvSpPr>
            <p:nvPr/>
          </p:nvSpPr>
          <p:spPr bwMode="auto">
            <a:xfrm>
              <a:off x="2675" y="1344"/>
              <a:ext cx="440"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1" hangingPunct="1"/>
              <a:r>
                <a:rPr lang="en-US" sz="2000" b="1" i="1">
                  <a:latin typeface="Arial" charset="0"/>
                </a:rPr>
                <a:t>          </a:t>
              </a:r>
              <a:endParaRPr lang="en-US" sz="2000" b="1">
                <a:latin typeface="Arial" charset="0"/>
              </a:endParaRPr>
            </a:p>
          </p:txBody>
        </p:sp>
        <p:sp>
          <p:nvSpPr>
            <p:cNvPr id="837695" name="Rectangle 63"/>
            <p:cNvSpPr>
              <a:spLocks noChangeArrowheads="1"/>
            </p:cNvSpPr>
            <p:nvPr/>
          </p:nvSpPr>
          <p:spPr bwMode="auto">
            <a:xfrm>
              <a:off x="2246" y="1344"/>
              <a:ext cx="440"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1" hangingPunct="1"/>
              <a:r>
                <a:rPr lang="en-US" sz="2000" b="1" i="1">
                  <a:latin typeface="Arial" charset="0"/>
                </a:rPr>
                <a:t>          </a:t>
              </a:r>
              <a:endParaRPr lang="en-US" sz="2000" b="1">
                <a:latin typeface="Arial" charset="0"/>
              </a:endParaRPr>
            </a:p>
          </p:txBody>
        </p:sp>
        <p:sp>
          <p:nvSpPr>
            <p:cNvPr id="837696" name="Rectangle 64"/>
            <p:cNvSpPr>
              <a:spLocks noChangeArrowheads="1"/>
            </p:cNvSpPr>
            <p:nvPr/>
          </p:nvSpPr>
          <p:spPr bwMode="auto">
            <a:xfrm>
              <a:off x="1817" y="1344"/>
              <a:ext cx="440"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1" hangingPunct="1"/>
              <a:r>
                <a:rPr lang="en-US" sz="2000" b="1" i="1">
                  <a:latin typeface="Arial" charset="0"/>
                </a:rPr>
                <a:t>          </a:t>
              </a:r>
              <a:endParaRPr lang="en-US" sz="2000" b="1">
                <a:latin typeface="Arial" charset="0"/>
              </a:endParaRPr>
            </a:p>
          </p:txBody>
        </p:sp>
        <p:sp>
          <p:nvSpPr>
            <p:cNvPr id="837697" name="Rectangle 65"/>
            <p:cNvSpPr>
              <a:spLocks noChangeArrowheads="1"/>
            </p:cNvSpPr>
            <p:nvPr/>
          </p:nvSpPr>
          <p:spPr bwMode="auto">
            <a:xfrm>
              <a:off x="1388" y="1344"/>
              <a:ext cx="440"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1" hangingPunct="1"/>
              <a:r>
                <a:rPr lang="en-US" sz="2000" b="1" i="1">
                  <a:latin typeface="Arial" charset="0"/>
                </a:rPr>
                <a:t>          </a:t>
              </a:r>
              <a:endParaRPr lang="en-US" sz="2000" b="1">
                <a:latin typeface="Arial" charset="0"/>
              </a:endParaRPr>
            </a:p>
          </p:txBody>
        </p:sp>
        <p:sp>
          <p:nvSpPr>
            <p:cNvPr id="837698" name="Rectangle 66"/>
            <p:cNvSpPr>
              <a:spLocks noChangeArrowheads="1"/>
            </p:cNvSpPr>
            <p:nvPr/>
          </p:nvSpPr>
          <p:spPr bwMode="auto">
            <a:xfrm>
              <a:off x="951" y="1344"/>
              <a:ext cx="525"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1" hangingPunct="1"/>
              <a:r>
                <a:rPr lang="en-US" sz="2000" b="1" i="1">
                  <a:latin typeface="Arial" charset="0"/>
                </a:rPr>
                <a:t>Assets</a:t>
              </a:r>
              <a:endParaRPr lang="en-US" sz="2000" b="1">
                <a:latin typeface="Arial" charset="0"/>
              </a:endParaRPr>
            </a:p>
          </p:txBody>
        </p:sp>
      </p:grpSp>
      <p:sp>
        <p:nvSpPr>
          <p:cNvPr id="837702" name="Text Box 70"/>
          <p:cNvSpPr txBox="1">
            <a:spLocks noChangeArrowheads="1"/>
          </p:cNvSpPr>
          <p:nvPr/>
        </p:nvSpPr>
        <p:spPr bwMode="auto">
          <a:xfrm>
            <a:off x="809625" y="1828800"/>
            <a:ext cx="7772400" cy="82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1" hangingPunct="1">
              <a:spcBef>
                <a:spcPct val="50000"/>
              </a:spcBef>
            </a:pPr>
            <a:r>
              <a:rPr lang="en-US" sz="2400">
                <a:latin typeface="Arial" charset="0"/>
              </a:rPr>
              <a:t>Consider a firm that wishes to distribute $100,000 to its shareholders.</a:t>
            </a:r>
          </a:p>
        </p:txBody>
      </p:sp>
    </p:spTree>
    <p:extLst>
      <p:ext uri="{BB962C8B-B14F-4D97-AF65-F5344CB8AC3E}">
        <p14:creationId xmlns:p14="http://schemas.microsoft.com/office/powerpoint/2010/main" val="2158855631"/>
      </p:ext>
    </p:ext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39682" name="Rectangle 2"/>
          <p:cNvSpPr>
            <a:spLocks noChangeArrowheads="1"/>
          </p:cNvSpPr>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39683" name="Rectangle 3"/>
          <p:cNvSpPr>
            <a:spLocks noChangeArrowheads="1"/>
          </p:cNvSpPr>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39684" name="Rectangle 4"/>
          <p:cNvSpPr>
            <a:spLocks noGrp="1" noChangeArrowheads="1"/>
          </p:cNvSpPr>
          <p:nvPr>
            <p:ph type="title"/>
          </p:nvPr>
        </p:nvSpPr>
        <p:spPr>
          <a:xfrm>
            <a:off x="396875" y="608378"/>
            <a:ext cx="8382000" cy="664797"/>
          </a:xfrm>
          <a:noFill/>
          <a:ln/>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nchor="ctr">
            <a:noAutofit/>
          </a:bodyPr>
          <a:lstStyle/>
          <a:p>
            <a:r>
              <a:rPr lang="en-US" dirty="0"/>
              <a:t>Stock Repurchase versus Dividend</a:t>
            </a:r>
          </a:p>
        </p:txBody>
      </p:sp>
      <p:grpSp>
        <p:nvGrpSpPr>
          <p:cNvPr id="839752" name="Group 72"/>
          <p:cNvGrpSpPr>
            <a:grpSpLocks/>
          </p:cNvGrpSpPr>
          <p:nvPr/>
        </p:nvGrpSpPr>
        <p:grpSpPr bwMode="auto">
          <a:xfrm>
            <a:off x="1143000" y="2895600"/>
            <a:ext cx="6397625" cy="3238500"/>
            <a:chOff x="788" y="1570"/>
            <a:chExt cx="4030" cy="2040"/>
          </a:xfrm>
        </p:grpSpPr>
        <p:sp>
          <p:nvSpPr>
            <p:cNvPr id="839687" name="Line 7"/>
            <p:cNvSpPr>
              <a:spLocks noChangeShapeType="1"/>
            </p:cNvSpPr>
            <p:nvPr/>
          </p:nvSpPr>
          <p:spPr bwMode="auto">
            <a:xfrm>
              <a:off x="800" y="2182"/>
              <a:ext cx="4008" cy="1"/>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39688" name="Line 8"/>
            <p:cNvSpPr>
              <a:spLocks noChangeShapeType="1"/>
            </p:cNvSpPr>
            <p:nvPr/>
          </p:nvSpPr>
          <p:spPr bwMode="auto">
            <a:xfrm>
              <a:off x="800" y="3049"/>
              <a:ext cx="4008" cy="1"/>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39689" name="Line 9"/>
            <p:cNvSpPr>
              <a:spLocks noChangeShapeType="1"/>
            </p:cNvSpPr>
            <p:nvPr/>
          </p:nvSpPr>
          <p:spPr bwMode="auto">
            <a:xfrm>
              <a:off x="2808" y="2178"/>
              <a:ext cx="1" cy="875"/>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39690" name="Rectangle 10"/>
            <p:cNvSpPr>
              <a:spLocks noChangeArrowheads="1"/>
            </p:cNvSpPr>
            <p:nvPr/>
          </p:nvSpPr>
          <p:spPr bwMode="auto">
            <a:xfrm>
              <a:off x="3675" y="3418"/>
              <a:ext cx="178"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1" hangingPunct="1"/>
              <a:r>
                <a:rPr lang="en-US" sz="2000">
                  <a:latin typeface="Arial" charset="0"/>
                </a:rPr>
                <a:t>$9</a:t>
              </a:r>
              <a:endParaRPr lang="en-US" sz="2000" b="1">
                <a:latin typeface="Arial" charset="0"/>
              </a:endParaRPr>
            </a:p>
          </p:txBody>
        </p:sp>
        <p:sp>
          <p:nvSpPr>
            <p:cNvPr id="839691" name="Rectangle 11"/>
            <p:cNvSpPr>
              <a:spLocks noChangeArrowheads="1"/>
            </p:cNvSpPr>
            <p:nvPr/>
          </p:nvSpPr>
          <p:spPr bwMode="auto">
            <a:xfrm>
              <a:off x="3525" y="3418"/>
              <a:ext cx="93"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1" hangingPunct="1"/>
              <a:r>
                <a:rPr lang="en-US" sz="2000">
                  <a:latin typeface="Arial" charset="0"/>
                </a:rPr>
                <a:t>=</a:t>
              </a:r>
              <a:endParaRPr lang="en-US" sz="2000" b="1">
                <a:latin typeface="Arial" charset="0"/>
              </a:endParaRPr>
            </a:p>
          </p:txBody>
        </p:sp>
        <p:sp>
          <p:nvSpPr>
            <p:cNvPr id="839692" name="Rectangle 12"/>
            <p:cNvSpPr>
              <a:spLocks noChangeArrowheads="1"/>
            </p:cNvSpPr>
            <p:nvPr/>
          </p:nvSpPr>
          <p:spPr bwMode="auto">
            <a:xfrm>
              <a:off x="2958" y="3418"/>
              <a:ext cx="489"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1" hangingPunct="1"/>
              <a:r>
                <a:rPr lang="en-US" sz="2000">
                  <a:latin typeface="Arial" charset="0"/>
                </a:rPr>
                <a:t>00,000</a:t>
              </a:r>
              <a:endParaRPr lang="en-US" sz="2000" b="1">
                <a:latin typeface="Arial" charset="0"/>
              </a:endParaRPr>
            </a:p>
          </p:txBody>
        </p:sp>
        <p:sp>
          <p:nvSpPr>
            <p:cNvPr id="839693" name="Rectangle 13"/>
            <p:cNvSpPr>
              <a:spLocks noChangeArrowheads="1"/>
            </p:cNvSpPr>
            <p:nvPr/>
          </p:nvSpPr>
          <p:spPr bwMode="auto">
            <a:xfrm>
              <a:off x="2091" y="3418"/>
              <a:ext cx="800"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1" hangingPunct="1"/>
              <a:r>
                <a:rPr lang="en-US" sz="2000">
                  <a:latin typeface="Arial" charset="0"/>
                </a:rPr>
                <a:t>$900,000/1</a:t>
              </a:r>
              <a:endParaRPr lang="en-US" sz="2000" b="1">
                <a:latin typeface="Arial" charset="0"/>
              </a:endParaRPr>
            </a:p>
          </p:txBody>
        </p:sp>
        <p:sp>
          <p:nvSpPr>
            <p:cNvPr id="839694" name="Rectangle 14"/>
            <p:cNvSpPr>
              <a:spLocks noChangeArrowheads="1"/>
            </p:cNvSpPr>
            <p:nvPr/>
          </p:nvSpPr>
          <p:spPr bwMode="auto">
            <a:xfrm>
              <a:off x="2052" y="3418"/>
              <a:ext cx="44"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1" hangingPunct="1"/>
              <a:r>
                <a:rPr lang="en-US" sz="2000">
                  <a:latin typeface="Arial" charset="0"/>
                </a:rPr>
                <a:t> </a:t>
              </a:r>
              <a:endParaRPr lang="en-US" sz="2000" b="1">
                <a:latin typeface="Arial" charset="0"/>
              </a:endParaRPr>
            </a:p>
          </p:txBody>
        </p:sp>
        <p:sp>
          <p:nvSpPr>
            <p:cNvPr id="839695" name="Rectangle 15"/>
            <p:cNvSpPr>
              <a:spLocks noChangeArrowheads="1"/>
            </p:cNvSpPr>
            <p:nvPr/>
          </p:nvSpPr>
          <p:spPr bwMode="auto">
            <a:xfrm>
              <a:off x="1947" y="3418"/>
              <a:ext cx="93"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1" hangingPunct="1"/>
              <a:r>
                <a:rPr lang="en-US" sz="2000">
                  <a:latin typeface="Arial" charset="0"/>
                </a:rPr>
                <a:t>=</a:t>
              </a:r>
              <a:endParaRPr lang="en-US" sz="2000" b="1">
                <a:latin typeface="Arial" charset="0"/>
              </a:endParaRPr>
            </a:p>
          </p:txBody>
        </p:sp>
        <p:sp>
          <p:nvSpPr>
            <p:cNvPr id="839696" name="Rectangle 16"/>
            <p:cNvSpPr>
              <a:spLocks noChangeArrowheads="1"/>
            </p:cNvSpPr>
            <p:nvPr/>
          </p:nvSpPr>
          <p:spPr bwMode="auto">
            <a:xfrm>
              <a:off x="1903" y="3418"/>
              <a:ext cx="44"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1" hangingPunct="1"/>
              <a:r>
                <a:rPr lang="en-US" sz="2000">
                  <a:latin typeface="Arial" charset="0"/>
                </a:rPr>
                <a:t> </a:t>
              </a:r>
              <a:endParaRPr lang="en-US" sz="2000" b="1">
                <a:latin typeface="Arial" charset="0"/>
              </a:endParaRPr>
            </a:p>
          </p:txBody>
        </p:sp>
        <p:sp>
          <p:nvSpPr>
            <p:cNvPr id="839697" name="Rectangle 17"/>
            <p:cNvSpPr>
              <a:spLocks noChangeArrowheads="1"/>
            </p:cNvSpPr>
            <p:nvPr/>
          </p:nvSpPr>
          <p:spPr bwMode="auto">
            <a:xfrm>
              <a:off x="1508" y="3418"/>
              <a:ext cx="400"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1" hangingPunct="1"/>
              <a:r>
                <a:rPr lang="en-US" sz="2000">
                  <a:latin typeface="Arial" charset="0"/>
                </a:rPr>
                <a:t>share</a:t>
              </a:r>
              <a:endParaRPr lang="en-US" sz="2000" b="1">
                <a:latin typeface="Arial" charset="0"/>
              </a:endParaRPr>
            </a:p>
          </p:txBody>
        </p:sp>
        <p:sp>
          <p:nvSpPr>
            <p:cNvPr id="839698" name="Rectangle 18"/>
            <p:cNvSpPr>
              <a:spLocks noChangeArrowheads="1"/>
            </p:cNvSpPr>
            <p:nvPr/>
          </p:nvSpPr>
          <p:spPr bwMode="auto">
            <a:xfrm>
              <a:off x="1227" y="3418"/>
              <a:ext cx="275"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1" hangingPunct="1"/>
              <a:r>
                <a:rPr lang="en-US" sz="2000">
                  <a:latin typeface="Arial" charset="0"/>
                </a:rPr>
                <a:t>per </a:t>
              </a:r>
              <a:endParaRPr lang="en-US" sz="2000" b="1">
                <a:latin typeface="Arial" charset="0"/>
              </a:endParaRPr>
            </a:p>
          </p:txBody>
        </p:sp>
        <p:sp>
          <p:nvSpPr>
            <p:cNvPr id="839699" name="Rectangle 19"/>
            <p:cNvSpPr>
              <a:spLocks noChangeArrowheads="1"/>
            </p:cNvSpPr>
            <p:nvPr/>
          </p:nvSpPr>
          <p:spPr bwMode="auto">
            <a:xfrm>
              <a:off x="1182" y="3418"/>
              <a:ext cx="44"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1" hangingPunct="1"/>
              <a:r>
                <a:rPr lang="en-US" sz="2000">
                  <a:latin typeface="Arial" charset="0"/>
                </a:rPr>
                <a:t> </a:t>
              </a:r>
              <a:endParaRPr lang="en-US" sz="2000" b="1">
                <a:latin typeface="Arial" charset="0"/>
              </a:endParaRPr>
            </a:p>
          </p:txBody>
        </p:sp>
        <p:sp>
          <p:nvSpPr>
            <p:cNvPr id="839700" name="Rectangle 20"/>
            <p:cNvSpPr>
              <a:spLocks noChangeArrowheads="1"/>
            </p:cNvSpPr>
            <p:nvPr/>
          </p:nvSpPr>
          <p:spPr bwMode="auto">
            <a:xfrm>
              <a:off x="797" y="3418"/>
              <a:ext cx="365"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1" hangingPunct="1"/>
              <a:r>
                <a:rPr lang="en-US" sz="2000">
                  <a:latin typeface="Arial" charset="0"/>
                </a:rPr>
                <a:t>Price</a:t>
              </a:r>
              <a:endParaRPr lang="en-US" sz="2000" b="1">
                <a:latin typeface="Arial" charset="0"/>
              </a:endParaRPr>
            </a:p>
          </p:txBody>
        </p:sp>
        <p:sp>
          <p:nvSpPr>
            <p:cNvPr id="839701" name="Rectangle 21"/>
            <p:cNvSpPr>
              <a:spLocks noChangeArrowheads="1"/>
            </p:cNvSpPr>
            <p:nvPr/>
          </p:nvSpPr>
          <p:spPr bwMode="auto">
            <a:xfrm>
              <a:off x="2408" y="3127"/>
              <a:ext cx="578"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1" hangingPunct="1"/>
              <a:r>
                <a:rPr lang="en-US" sz="2000">
                  <a:latin typeface="Arial" charset="0"/>
                </a:rPr>
                <a:t>100,000</a:t>
              </a:r>
              <a:endParaRPr lang="en-US" sz="2000" b="1">
                <a:latin typeface="Arial" charset="0"/>
              </a:endParaRPr>
            </a:p>
          </p:txBody>
        </p:sp>
        <p:sp>
          <p:nvSpPr>
            <p:cNvPr id="839702" name="Rectangle 22"/>
            <p:cNvSpPr>
              <a:spLocks noChangeArrowheads="1"/>
            </p:cNvSpPr>
            <p:nvPr/>
          </p:nvSpPr>
          <p:spPr bwMode="auto">
            <a:xfrm>
              <a:off x="2273" y="3127"/>
              <a:ext cx="93"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1" hangingPunct="1"/>
              <a:r>
                <a:rPr lang="en-US" sz="2000">
                  <a:latin typeface="Arial" charset="0"/>
                </a:rPr>
                <a:t>=</a:t>
              </a:r>
              <a:endParaRPr lang="en-US" sz="2000" b="1">
                <a:latin typeface="Arial" charset="0"/>
              </a:endParaRPr>
            </a:p>
          </p:txBody>
        </p:sp>
        <p:sp>
          <p:nvSpPr>
            <p:cNvPr id="839703" name="Rectangle 23"/>
            <p:cNvSpPr>
              <a:spLocks noChangeArrowheads="1"/>
            </p:cNvSpPr>
            <p:nvPr/>
          </p:nvSpPr>
          <p:spPr bwMode="auto">
            <a:xfrm>
              <a:off x="2130" y="3127"/>
              <a:ext cx="1"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1" hangingPunct="1"/>
              <a:endParaRPr lang="en-US" sz="2000" b="1">
                <a:latin typeface="Arial" charset="0"/>
              </a:endParaRPr>
            </a:p>
          </p:txBody>
        </p:sp>
        <p:sp>
          <p:nvSpPr>
            <p:cNvPr id="839704" name="Rectangle 24"/>
            <p:cNvSpPr>
              <a:spLocks noChangeArrowheads="1"/>
            </p:cNvSpPr>
            <p:nvPr/>
          </p:nvSpPr>
          <p:spPr bwMode="auto">
            <a:xfrm>
              <a:off x="1332" y="3127"/>
              <a:ext cx="827"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1" hangingPunct="1"/>
              <a:r>
                <a:rPr lang="en-US" sz="2000">
                  <a:latin typeface="Arial" charset="0"/>
                </a:rPr>
                <a:t>outstanding</a:t>
              </a:r>
              <a:endParaRPr lang="en-US" sz="2000" b="1">
                <a:latin typeface="Arial" charset="0"/>
              </a:endParaRPr>
            </a:p>
          </p:txBody>
        </p:sp>
        <p:sp>
          <p:nvSpPr>
            <p:cNvPr id="839705" name="Rectangle 25"/>
            <p:cNvSpPr>
              <a:spLocks noChangeArrowheads="1"/>
            </p:cNvSpPr>
            <p:nvPr/>
          </p:nvSpPr>
          <p:spPr bwMode="auto">
            <a:xfrm>
              <a:off x="1290" y="3127"/>
              <a:ext cx="44"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1" hangingPunct="1"/>
              <a:r>
                <a:rPr lang="en-US" sz="2000">
                  <a:latin typeface="Arial" charset="0"/>
                </a:rPr>
                <a:t> </a:t>
              </a:r>
              <a:endParaRPr lang="en-US" sz="2000" b="1">
                <a:latin typeface="Arial" charset="0"/>
              </a:endParaRPr>
            </a:p>
          </p:txBody>
        </p:sp>
        <p:sp>
          <p:nvSpPr>
            <p:cNvPr id="839706" name="Rectangle 26"/>
            <p:cNvSpPr>
              <a:spLocks noChangeArrowheads="1"/>
            </p:cNvSpPr>
            <p:nvPr/>
          </p:nvSpPr>
          <p:spPr bwMode="auto">
            <a:xfrm>
              <a:off x="788" y="3127"/>
              <a:ext cx="507"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1" hangingPunct="1"/>
              <a:r>
                <a:rPr lang="en-US" sz="2000">
                  <a:latin typeface="Arial" charset="0"/>
                </a:rPr>
                <a:t>Shares</a:t>
              </a:r>
              <a:endParaRPr lang="en-US" sz="2000" b="1">
                <a:latin typeface="Arial" charset="0"/>
              </a:endParaRPr>
            </a:p>
          </p:txBody>
        </p:sp>
        <p:sp>
          <p:nvSpPr>
            <p:cNvPr id="839707" name="Rectangle 27"/>
            <p:cNvSpPr>
              <a:spLocks noChangeArrowheads="1"/>
            </p:cNvSpPr>
            <p:nvPr/>
          </p:nvSpPr>
          <p:spPr bwMode="auto">
            <a:xfrm>
              <a:off x="4155" y="2786"/>
              <a:ext cx="578"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1" hangingPunct="1"/>
              <a:r>
                <a:rPr lang="en-US" sz="2000">
                  <a:latin typeface="Arial" charset="0"/>
                </a:rPr>
                <a:t>900,000</a:t>
              </a:r>
              <a:endParaRPr lang="en-US" sz="2000" b="1">
                <a:latin typeface="Arial" charset="0"/>
              </a:endParaRPr>
            </a:p>
          </p:txBody>
        </p:sp>
        <p:sp>
          <p:nvSpPr>
            <p:cNvPr id="839708" name="Rectangle 28"/>
            <p:cNvSpPr>
              <a:spLocks noChangeArrowheads="1"/>
            </p:cNvSpPr>
            <p:nvPr/>
          </p:nvSpPr>
          <p:spPr bwMode="auto">
            <a:xfrm>
              <a:off x="3608" y="2786"/>
              <a:ext cx="320"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1" hangingPunct="1"/>
              <a:r>
                <a:rPr lang="en-US" sz="2000">
                  <a:latin typeface="Arial" charset="0"/>
                </a:rPr>
                <a:t>Firm</a:t>
              </a:r>
              <a:endParaRPr lang="en-US" sz="2000" b="1">
                <a:latin typeface="Arial" charset="0"/>
              </a:endParaRPr>
            </a:p>
          </p:txBody>
        </p:sp>
        <p:sp>
          <p:nvSpPr>
            <p:cNvPr id="839709" name="Rectangle 29"/>
            <p:cNvSpPr>
              <a:spLocks noChangeArrowheads="1"/>
            </p:cNvSpPr>
            <p:nvPr/>
          </p:nvSpPr>
          <p:spPr bwMode="auto">
            <a:xfrm>
              <a:off x="3563" y="2786"/>
              <a:ext cx="44"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1" hangingPunct="1"/>
              <a:r>
                <a:rPr lang="en-US" sz="2000">
                  <a:latin typeface="Arial" charset="0"/>
                </a:rPr>
                <a:t> </a:t>
              </a:r>
              <a:endParaRPr lang="en-US" sz="2000" b="1">
                <a:latin typeface="Arial" charset="0"/>
              </a:endParaRPr>
            </a:p>
          </p:txBody>
        </p:sp>
        <p:sp>
          <p:nvSpPr>
            <p:cNvPr id="839710" name="Rectangle 30"/>
            <p:cNvSpPr>
              <a:spLocks noChangeArrowheads="1"/>
            </p:cNvSpPr>
            <p:nvPr/>
          </p:nvSpPr>
          <p:spPr bwMode="auto">
            <a:xfrm>
              <a:off x="3384" y="2786"/>
              <a:ext cx="133"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1" hangingPunct="1"/>
              <a:r>
                <a:rPr lang="en-US" sz="2000">
                  <a:latin typeface="Arial" charset="0"/>
                </a:rPr>
                <a:t>of</a:t>
              </a:r>
              <a:endParaRPr lang="en-US" sz="2000" b="1">
                <a:latin typeface="Arial" charset="0"/>
              </a:endParaRPr>
            </a:p>
          </p:txBody>
        </p:sp>
        <p:sp>
          <p:nvSpPr>
            <p:cNvPr id="839711" name="Rectangle 31"/>
            <p:cNvSpPr>
              <a:spLocks noChangeArrowheads="1"/>
            </p:cNvSpPr>
            <p:nvPr/>
          </p:nvSpPr>
          <p:spPr bwMode="auto">
            <a:xfrm>
              <a:off x="3342" y="2786"/>
              <a:ext cx="44"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1" hangingPunct="1"/>
              <a:r>
                <a:rPr lang="en-US" sz="2000">
                  <a:latin typeface="Arial" charset="0"/>
                </a:rPr>
                <a:t> </a:t>
              </a:r>
              <a:endParaRPr lang="en-US" sz="2000" b="1">
                <a:latin typeface="Arial" charset="0"/>
              </a:endParaRPr>
            </a:p>
          </p:txBody>
        </p:sp>
        <p:sp>
          <p:nvSpPr>
            <p:cNvPr id="839712" name="Rectangle 32"/>
            <p:cNvSpPr>
              <a:spLocks noChangeArrowheads="1"/>
            </p:cNvSpPr>
            <p:nvPr/>
          </p:nvSpPr>
          <p:spPr bwMode="auto">
            <a:xfrm>
              <a:off x="2897" y="2786"/>
              <a:ext cx="410"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1" hangingPunct="1"/>
              <a:r>
                <a:rPr lang="en-US" sz="2000">
                  <a:latin typeface="Arial" charset="0"/>
                </a:rPr>
                <a:t>Value</a:t>
              </a:r>
              <a:endParaRPr lang="en-US" sz="2000" b="1">
                <a:latin typeface="Arial" charset="0"/>
              </a:endParaRPr>
            </a:p>
          </p:txBody>
        </p:sp>
        <p:sp>
          <p:nvSpPr>
            <p:cNvPr id="839713" name="Rectangle 33"/>
            <p:cNvSpPr>
              <a:spLocks noChangeArrowheads="1"/>
            </p:cNvSpPr>
            <p:nvPr/>
          </p:nvSpPr>
          <p:spPr bwMode="auto">
            <a:xfrm>
              <a:off x="2055" y="2786"/>
              <a:ext cx="578"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1" hangingPunct="1"/>
              <a:r>
                <a:rPr lang="en-US" sz="2000">
                  <a:latin typeface="Arial" charset="0"/>
                </a:rPr>
                <a:t>900,000</a:t>
              </a:r>
              <a:endParaRPr lang="en-US" sz="2000" b="1">
                <a:latin typeface="Arial" charset="0"/>
              </a:endParaRPr>
            </a:p>
          </p:txBody>
        </p:sp>
        <p:sp>
          <p:nvSpPr>
            <p:cNvPr id="839714" name="Rectangle 34"/>
            <p:cNvSpPr>
              <a:spLocks noChangeArrowheads="1"/>
            </p:cNvSpPr>
            <p:nvPr/>
          </p:nvSpPr>
          <p:spPr bwMode="auto">
            <a:xfrm>
              <a:off x="1508" y="2786"/>
              <a:ext cx="320"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1" hangingPunct="1"/>
              <a:r>
                <a:rPr lang="en-US" sz="2000">
                  <a:latin typeface="Arial" charset="0"/>
                </a:rPr>
                <a:t>Firm</a:t>
              </a:r>
              <a:endParaRPr lang="en-US" sz="2000" b="1">
                <a:latin typeface="Arial" charset="0"/>
              </a:endParaRPr>
            </a:p>
          </p:txBody>
        </p:sp>
        <p:sp>
          <p:nvSpPr>
            <p:cNvPr id="839715" name="Rectangle 35"/>
            <p:cNvSpPr>
              <a:spLocks noChangeArrowheads="1"/>
            </p:cNvSpPr>
            <p:nvPr/>
          </p:nvSpPr>
          <p:spPr bwMode="auto">
            <a:xfrm>
              <a:off x="1463" y="2786"/>
              <a:ext cx="44"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1" hangingPunct="1"/>
              <a:r>
                <a:rPr lang="en-US" sz="2000">
                  <a:latin typeface="Arial" charset="0"/>
                </a:rPr>
                <a:t> </a:t>
              </a:r>
              <a:endParaRPr lang="en-US" sz="2000" b="1">
                <a:latin typeface="Arial" charset="0"/>
              </a:endParaRPr>
            </a:p>
          </p:txBody>
        </p:sp>
        <p:sp>
          <p:nvSpPr>
            <p:cNvPr id="839716" name="Rectangle 36"/>
            <p:cNvSpPr>
              <a:spLocks noChangeArrowheads="1"/>
            </p:cNvSpPr>
            <p:nvPr/>
          </p:nvSpPr>
          <p:spPr bwMode="auto">
            <a:xfrm>
              <a:off x="1284" y="2786"/>
              <a:ext cx="133"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1" hangingPunct="1"/>
              <a:r>
                <a:rPr lang="en-US" sz="2000">
                  <a:latin typeface="Arial" charset="0"/>
                </a:rPr>
                <a:t>of</a:t>
              </a:r>
              <a:endParaRPr lang="en-US" sz="2000" b="1">
                <a:latin typeface="Arial" charset="0"/>
              </a:endParaRPr>
            </a:p>
          </p:txBody>
        </p:sp>
        <p:sp>
          <p:nvSpPr>
            <p:cNvPr id="839717" name="Rectangle 37"/>
            <p:cNvSpPr>
              <a:spLocks noChangeArrowheads="1"/>
            </p:cNvSpPr>
            <p:nvPr/>
          </p:nvSpPr>
          <p:spPr bwMode="auto">
            <a:xfrm>
              <a:off x="1242" y="2786"/>
              <a:ext cx="44"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1" hangingPunct="1"/>
              <a:r>
                <a:rPr lang="en-US" sz="2000">
                  <a:latin typeface="Arial" charset="0"/>
                </a:rPr>
                <a:t> </a:t>
              </a:r>
              <a:endParaRPr lang="en-US" sz="2000" b="1">
                <a:latin typeface="Arial" charset="0"/>
              </a:endParaRPr>
            </a:p>
          </p:txBody>
        </p:sp>
        <p:sp>
          <p:nvSpPr>
            <p:cNvPr id="839718" name="Rectangle 38"/>
            <p:cNvSpPr>
              <a:spLocks noChangeArrowheads="1"/>
            </p:cNvSpPr>
            <p:nvPr/>
          </p:nvSpPr>
          <p:spPr bwMode="auto">
            <a:xfrm>
              <a:off x="797" y="2786"/>
              <a:ext cx="410"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1" hangingPunct="1"/>
              <a:r>
                <a:rPr lang="en-US" sz="2000">
                  <a:latin typeface="Arial" charset="0"/>
                </a:rPr>
                <a:t>Value</a:t>
              </a:r>
              <a:endParaRPr lang="en-US" sz="2000" b="1">
                <a:latin typeface="Arial" charset="0"/>
              </a:endParaRPr>
            </a:p>
          </p:txBody>
        </p:sp>
        <p:sp>
          <p:nvSpPr>
            <p:cNvPr id="839719" name="Rectangle 39"/>
            <p:cNvSpPr>
              <a:spLocks noChangeArrowheads="1"/>
            </p:cNvSpPr>
            <p:nvPr/>
          </p:nvSpPr>
          <p:spPr bwMode="auto">
            <a:xfrm>
              <a:off x="4155" y="2494"/>
              <a:ext cx="578"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1" hangingPunct="1"/>
              <a:r>
                <a:rPr lang="en-US" sz="2000">
                  <a:latin typeface="Arial" charset="0"/>
                </a:rPr>
                <a:t>900,000</a:t>
              </a:r>
              <a:endParaRPr lang="en-US" sz="2000" b="1">
                <a:latin typeface="Arial" charset="0"/>
              </a:endParaRPr>
            </a:p>
          </p:txBody>
        </p:sp>
        <p:sp>
          <p:nvSpPr>
            <p:cNvPr id="839720" name="Rectangle 40"/>
            <p:cNvSpPr>
              <a:spLocks noChangeArrowheads="1"/>
            </p:cNvSpPr>
            <p:nvPr/>
          </p:nvSpPr>
          <p:spPr bwMode="auto">
            <a:xfrm>
              <a:off x="2897" y="2494"/>
              <a:ext cx="445"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1" hangingPunct="1"/>
              <a:r>
                <a:rPr lang="en-US" sz="2000">
                  <a:latin typeface="Arial" charset="0"/>
                </a:rPr>
                <a:t>Equity</a:t>
              </a:r>
              <a:endParaRPr lang="en-US" sz="2000" b="1">
                <a:latin typeface="Arial" charset="0"/>
              </a:endParaRPr>
            </a:p>
          </p:txBody>
        </p:sp>
        <p:sp>
          <p:nvSpPr>
            <p:cNvPr id="839721" name="Rectangle 41"/>
            <p:cNvSpPr>
              <a:spLocks noChangeArrowheads="1"/>
            </p:cNvSpPr>
            <p:nvPr/>
          </p:nvSpPr>
          <p:spPr bwMode="auto">
            <a:xfrm>
              <a:off x="2055" y="2494"/>
              <a:ext cx="578"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1" hangingPunct="1"/>
              <a:r>
                <a:rPr lang="en-US" sz="2000">
                  <a:latin typeface="Arial" charset="0"/>
                </a:rPr>
                <a:t>850,000</a:t>
              </a:r>
              <a:endParaRPr lang="en-US" sz="2000" b="1">
                <a:latin typeface="Arial" charset="0"/>
              </a:endParaRPr>
            </a:p>
          </p:txBody>
        </p:sp>
        <p:sp>
          <p:nvSpPr>
            <p:cNvPr id="839722" name="Rectangle 42"/>
            <p:cNvSpPr>
              <a:spLocks noChangeArrowheads="1"/>
            </p:cNvSpPr>
            <p:nvPr/>
          </p:nvSpPr>
          <p:spPr bwMode="auto">
            <a:xfrm>
              <a:off x="1269" y="2494"/>
              <a:ext cx="480"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1" hangingPunct="1"/>
              <a:r>
                <a:rPr lang="en-US" sz="2000">
                  <a:latin typeface="Arial" charset="0"/>
                </a:rPr>
                <a:t>Assets</a:t>
              </a:r>
              <a:endParaRPr lang="en-US" sz="2000" b="1">
                <a:latin typeface="Arial" charset="0"/>
              </a:endParaRPr>
            </a:p>
          </p:txBody>
        </p:sp>
        <p:sp>
          <p:nvSpPr>
            <p:cNvPr id="839723" name="Rectangle 43"/>
            <p:cNvSpPr>
              <a:spLocks noChangeArrowheads="1"/>
            </p:cNvSpPr>
            <p:nvPr/>
          </p:nvSpPr>
          <p:spPr bwMode="auto">
            <a:xfrm>
              <a:off x="794" y="2494"/>
              <a:ext cx="443"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1" hangingPunct="1"/>
              <a:r>
                <a:rPr lang="en-US" sz="2000">
                  <a:latin typeface="Arial" charset="0"/>
                </a:rPr>
                <a:t>Other </a:t>
              </a:r>
              <a:endParaRPr lang="en-US" sz="2000" b="1">
                <a:latin typeface="Arial" charset="0"/>
              </a:endParaRPr>
            </a:p>
          </p:txBody>
        </p:sp>
        <p:sp>
          <p:nvSpPr>
            <p:cNvPr id="839724" name="Rectangle 44"/>
            <p:cNvSpPr>
              <a:spLocks noChangeArrowheads="1"/>
            </p:cNvSpPr>
            <p:nvPr/>
          </p:nvSpPr>
          <p:spPr bwMode="auto">
            <a:xfrm>
              <a:off x="4681" y="2202"/>
              <a:ext cx="89"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1" hangingPunct="1"/>
              <a:r>
                <a:rPr lang="en-US" sz="2000">
                  <a:latin typeface="Arial" charset="0"/>
                </a:rPr>
                <a:t>0</a:t>
              </a:r>
              <a:endParaRPr lang="en-US" sz="2000" b="1">
                <a:latin typeface="Arial" charset="0"/>
              </a:endParaRPr>
            </a:p>
          </p:txBody>
        </p:sp>
        <p:sp>
          <p:nvSpPr>
            <p:cNvPr id="839725" name="Rectangle 45"/>
            <p:cNvSpPr>
              <a:spLocks noChangeArrowheads="1"/>
            </p:cNvSpPr>
            <p:nvPr/>
          </p:nvSpPr>
          <p:spPr bwMode="auto">
            <a:xfrm>
              <a:off x="2897" y="2202"/>
              <a:ext cx="338"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1" hangingPunct="1"/>
              <a:r>
                <a:rPr lang="en-US" sz="2000">
                  <a:latin typeface="Arial" charset="0"/>
                </a:rPr>
                <a:t>Debt</a:t>
              </a:r>
              <a:endParaRPr lang="en-US" sz="2000" b="1">
                <a:latin typeface="Arial" charset="0"/>
              </a:endParaRPr>
            </a:p>
          </p:txBody>
        </p:sp>
        <p:sp>
          <p:nvSpPr>
            <p:cNvPr id="839726" name="Rectangle 46"/>
            <p:cNvSpPr>
              <a:spLocks noChangeArrowheads="1"/>
            </p:cNvSpPr>
            <p:nvPr/>
          </p:nvSpPr>
          <p:spPr bwMode="auto">
            <a:xfrm>
              <a:off x="2055" y="2202"/>
              <a:ext cx="578"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1" hangingPunct="1"/>
              <a:r>
                <a:rPr lang="en-US" sz="2000">
                  <a:latin typeface="Arial" charset="0"/>
                </a:rPr>
                <a:t>$50,000</a:t>
              </a:r>
              <a:endParaRPr lang="en-US" sz="2000" b="1">
                <a:latin typeface="Arial" charset="0"/>
              </a:endParaRPr>
            </a:p>
          </p:txBody>
        </p:sp>
        <p:sp>
          <p:nvSpPr>
            <p:cNvPr id="839727" name="Rectangle 47"/>
            <p:cNvSpPr>
              <a:spLocks noChangeArrowheads="1"/>
            </p:cNvSpPr>
            <p:nvPr/>
          </p:nvSpPr>
          <p:spPr bwMode="auto">
            <a:xfrm>
              <a:off x="794" y="2202"/>
              <a:ext cx="374"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1" hangingPunct="1"/>
              <a:r>
                <a:rPr lang="en-US" sz="2000">
                  <a:latin typeface="Arial" charset="0"/>
                </a:rPr>
                <a:t>Cash</a:t>
              </a:r>
              <a:endParaRPr lang="en-US" sz="2000" b="1">
                <a:latin typeface="Arial" charset="0"/>
              </a:endParaRPr>
            </a:p>
          </p:txBody>
        </p:sp>
        <p:sp>
          <p:nvSpPr>
            <p:cNvPr id="839728" name="Rectangle 48"/>
            <p:cNvSpPr>
              <a:spLocks noChangeArrowheads="1"/>
            </p:cNvSpPr>
            <p:nvPr/>
          </p:nvSpPr>
          <p:spPr bwMode="auto">
            <a:xfrm>
              <a:off x="2742" y="1862"/>
              <a:ext cx="597"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1" hangingPunct="1"/>
              <a:r>
                <a:rPr lang="en-US" sz="2000">
                  <a:latin typeface="Arial" charset="0"/>
                </a:rPr>
                <a:t>dividend</a:t>
              </a:r>
              <a:endParaRPr lang="en-US" sz="2000" b="1">
                <a:latin typeface="Arial" charset="0"/>
              </a:endParaRPr>
            </a:p>
          </p:txBody>
        </p:sp>
        <p:sp>
          <p:nvSpPr>
            <p:cNvPr id="839729" name="Rectangle 49"/>
            <p:cNvSpPr>
              <a:spLocks noChangeArrowheads="1"/>
            </p:cNvSpPr>
            <p:nvPr/>
          </p:nvSpPr>
          <p:spPr bwMode="auto">
            <a:xfrm>
              <a:off x="2363" y="1862"/>
              <a:ext cx="382"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1" hangingPunct="1"/>
              <a:r>
                <a:rPr lang="en-US" sz="2000">
                  <a:latin typeface="Arial" charset="0"/>
                </a:rPr>
                <a:t>cash </a:t>
              </a:r>
              <a:endParaRPr lang="en-US" sz="2000" b="1">
                <a:latin typeface="Arial" charset="0"/>
              </a:endParaRPr>
            </a:p>
          </p:txBody>
        </p:sp>
        <p:sp>
          <p:nvSpPr>
            <p:cNvPr id="839730" name="Rectangle 50"/>
            <p:cNvSpPr>
              <a:spLocks noChangeArrowheads="1"/>
            </p:cNvSpPr>
            <p:nvPr/>
          </p:nvSpPr>
          <p:spPr bwMode="auto">
            <a:xfrm>
              <a:off x="2321" y="1862"/>
              <a:ext cx="44"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1" hangingPunct="1"/>
              <a:r>
                <a:rPr lang="en-US" sz="2000">
                  <a:latin typeface="Arial" charset="0"/>
                </a:rPr>
                <a:t> </a:t>
              </a:r>
              <a:endParaRPr lang="en-US" sz="2000" b="1">
                <a:latin typeface="Arial" charset="0"/>
              </a:endParaRPr>
            </a:p>
          </p:txBody>
        </p:sp>
        <p:sp>
          <p:nvSpPr>
            <p:cNvPr id="839731" name="Rectangle 51"/>
            <p:cNvSpPr>
              <a:spLocks noChangeArrowheads="1"/>
            </p:cNvSpPr>
            <p:nvPr/>
          </p:nvSpPr>
          <p:spPr bwMode="auto">
            <a:xfrm>
              <a:off x="1927" y="1862"/>
              <a:ext cx="400"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1" hangingPunct="1"/>
              <a:r>
                <a:rPr lang="en-US" sz="2000">
                  <a:latin typeface="Arial" charset="0"/>
                </a:rPr>
                <a:t>share</a:t>
              </a:r>
              <a:endParaRPr lang="en-US" sz="2000" b="1">
                <a:latin typeface="Arial" charset="0"/>
              </a:endParaRPr>
            </a:p>
          </p:txBody>
        </p:sp>
        <p:sp>
          <p:nvSpPr>
            <p:cNvPr id="839732" name="Rectangle 52"/>
            <p:cNvSpPr>
              <a:spLocks noChangeArrowheads="1"/>
            </p:cNvSpPr>
            <p:nvPr/>
          </p:nvSpPr>
          <p:spPr bwMode="auto">
            <a:xfrm>
              <a:off x="1646" y="1862"/>
              <a:ext cx="275"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1" hangingPunct="1"/>
              <a:r>
                <a:rPr lang="en-US" sz="2000">
                  <a:latin typeface="Arial" charset="0"/>
                </a:rPr>
                <a:t>per </a:t>
              </a:r>
              <a:endParaRPr lang="en-US" sz="2000" b="1">
                <a:latin typeface="Arial" charset="0"/>
              </a:endParaRPr>
            </a:p>
          </p:txBody>
        </p:sp>
        <p:sp>
          <p:nvSpPr>
            <p:cNvPr id="839733" name="Rectangle 53"/>
            <p:cNvSpPr>
              <a:spLocks noChangeArrowheads="1"/>
            </p:cNvSpPr>
            <p:nvPr/>
          </p:nvSpPr>
          <p:spPr bwMode="auto">
            <a:xfrm>
              <a:off x="1601" y="1862"/>
              <a:ext cx="44"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1" hangingPunct="1"/>
              <a:r>
                <a:rPr lang="en-US" sz="2000">
                  <a:latin typeface="Arial" charset="0"/>
                </a:rPr>
                <a:t> </a:t>
              </a:r>
              <a:endParaRPr lang="en-US" sz="2000" b="1">
                <a:latin typeface="Arial" charset="0"/>
              </a:endParaRPr>
            </a:p>
          </p:txBody>
        </p:sp>
        <p:sp>
          <p:nvSpPr>
            <p:cNvPr id="839734" name="Rectangle 54"/>
            <p:cNvSpPr>
              <a:spLocks noChangeArrowheads="1"/>
            </p:cNvSpPr>
            <p:nvPr/>
          </p:nvSpPr>
          <p:spPr bwMode="auto">
            <a:xfrm>
              <a:off x="1433" y="1862"/>
              <a:ext cx="178"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1" hangingPunct="1"/>
              <a:r>
                <a:rPr lang="en-US" sz="2000">
                  <a:latin typeface="Arial" charset="0"/>
                </a:rPr>
                <a:t>$1</a:t>
              </a:r>
              <a:endParaRPr lang="en-US" sz="2000" b="1">
                <a:latin typeface="Arial" charset="0"/>
              </a:endParaRPr>
            </a:p>
          </p:txBody>
        </p:sp>
        <p:sp>
          <p:nvSpPr>
            <p:cNvPr id="839735" name="Rectangle 55"/>
            <p:cNvSpPr>
              <a:spLocks noChangeArrowheads="1"/>
            </p:cNvSpPr>
            <p:nvPr/>
          </p:nvSpPr>
          <p:spPr bwMode="auto">
            <a:xfrm>
              <a:off x="997" y="1862"/>
              <a:ext cx="381"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1" hangingPunct="1"/>
              <a:r>
                <a:rPr lang="en-US" sz="2000">
                  <a:latin typeface="Arial" charset="0"/>
                </a:rPr>
                <a:t>After </a:t>
              </a:r>
              <a:endParaRPr lang="en-US" sz="2000" b="1">
                <a:latin typeface="Arial" charset="0"/>
              </a:endParaRPr>
            </a:p>
          </p:txBody>
        </p:sp>
        <p:sp>
          <p:nvSpPr>
            <p:cNvPr id="839736" name="Rectangle 56"/>
            <p:cNvSpPr>
              <a:spLocks noChangeArrowheads="1"/>
            </p:cNvSpPr>
            <p:nvPr/>
          </p:nvSpPr>
          <p:spPr bwMode="auto">
            <a:xfrm>
              <a:off x="952" y="1862"/>
              <a:ext cx="44"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1" hangingPunct="1"/>
              <a:r>
                <a:rPr lang="en-US" sz="2000">
                  <a:latin typeface="Arial" charset="0"/>
                </a:rPr>
                <a:t> </a:t>
              </a:r>
              <a:endParaRPr lang="en-US" sz="2000" b="1">
                <a:latin typeface="Arial" charset="0"/>
              </a:endParaRPr>
            </a:p>
          </p:txBody>
        </p:sp>
        <p:sp>
          <p:nvSpPr>
            <p:cNvPr id="839737" name="Rectangle 57"/>
            <p:cNvSpPr>
              <a:spLocks noChangeArrowheads="1"/>
            </p:cNvSpPr>
            <p:nvPr/>
          </p:nvSpPr>
          <p:spPr bwMode="auto">
            <a:xfrm>
              <a:off x="797" y="1862"/>
              <a:ext cx="151"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1" hangingPunct="1"/>
              <a:r>
                <a:rPr lang="en-US" sz="2000">
                  <a:latin typeface="Arial" charset="0"/>
                </a:rPr>
                <a:t>B.</a:t>
              </a:r>
              <a:endParaRPr lang="en-US" sz="2000" b="1">
                <a:latin typeface="Arial" charset="0"/>
              </a:endParaRPr>
            </a:p>
          </p:txBody>
        </p:sp>
        <p:sp>
          <p:nvSpPr>
            <p:cNvPr id="839738" name="Rectangle 58"/>
            <p:cNvSpPr>
              <a:spLocks noChangeArrowheads="1"/>
            </p:cNvSpPr>
            <p:nvPr/>
          </p:nvSpPr>
          <p:spPr bwMode="auto">
            <a:xfrm>
              <a:off x="4329" y="1570"/>
              <a:ext cx="489"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1" hangingPunct="1"/>
              <a:r>
                <a:rPr lang="en-US" sz="2000" b="1" i="1">
                  <a:latin typeface="Arial" charset="0"/>
                </a:rPr>
                <a:t>Equity</a:t>
              </a:r>
              <a:endParaRPr lang="en-US" sz="2000" b="1">
                <a:latin typeface="Arial" charset="0"/>
              </a:endParaRPr>
            </a:p>
          </p:txBody>
        </p:sp>
        <p:sp>
          <p:nvSpPr>
            <p:cNvPr id="839739" name="Rectangle 59"/>
            <p:cNvSpPr>
              <a:spLocks noChangeArrowheads="1"/>
            </p:cNvSpPr>
            <p:nvPr/>
          </p:nvSpPr>
          <p:spPr bwMode="auto">
            <a:xfrm>
              <a:off x="4275" y="1570"/>
              <a:ext cx="44"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1" hangingPunct="1"/>
              <a:r>
                <a:rPr lang="en-US" sz="2000" b="1" i="1">
                  <a:latin typeface="Arial" charset="0"/>
                </a:rPr>
                <a:t> </a:t>
              </a:r>
              <a:endParaRPr lang="en-US" sz="2000" b="1">
                <a:latin typeface="Arial" charset="0"/>
              </a:endParaRPr>
            </a:p>
          </p:txBody>
        </p:sp>
        <p:sp>
          <p:nvSpPr>
            <p:cNvPr id="839740" name="Rectangle 60"/>
            <p:cNvSpPr>
              <a:spLocks noChangeArrowheads="1"/>
            </p:cNvSpPr>
            <p:nvPr/>
          </p:nvSpPr>
          <p:spPr bwMode="auto">
            <a:xfrm>
              <a:off x="4141" y="1570"/>
              <a:ext cx="116"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1" hangingPunct="1"/>
              <a:r>
                <a:rPr lang="en-US" sz="2000" b="1" i="1">
                  <a:latin typeface="Arial" charset="0"/>
                </a:rPr>
                <a:t>&amp;</a:t>
              </a:r>
              <a:endParaRPr lang="en-US" sz="2000" b="1">
                <a:latin typeface="Arial" charset="0"/>
              </a:endParaRPr>
            </a:p>
          </p:txBody>
        </p:sp>
        <p:sp>
          <p:nvSpPr>
            <p:cNvPr id="839741" name="Rectangle 61"/>
            <p:cNvSpPr>
              <a:spLocks noChangeArrowheads="1"/>
            </p:cNvSpPr>
            <p:nvPr/>
          </p:nvSpPr>
          <p:spPr bwMode="auto">
            <a:xfrm>
              <a:off x="4099" y="1570"/>
              <a:ext cx="44"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1" hangingPunct="1"/>
              <a:r>
                <a:rPr lang="en-US" sz="2000" b="1" i="1">
                  <a:latin typeface="Arial" charset="0"/>
                </a:rPr>
                <a:t> </a:t>
              </a:r>
              <a:endParaRPr lang="en-US" sz="2000" b="1">
                <a:latin typeface="Arial" charset="0"/>
              </a:endParaRPr>
            </a:p>
          </p:txBody>
        </p:sp>
        <p:sp>
          <p:nvSpPr>
            <p:cNvPr id="839742" name="Rectangle 62"/>
            <p:cNvSpPr>
              <a:spLocks noChangeArrowheads="1"/>
            </p:cNvSpPr>
            <p:nvPr/>
          </p:nvSpPr>
          <p:spPr bwMode="auto">
            <a:xfrm>
              <a:off x="4027" y="1570"/>
              <a:ext cx="1"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1" hangingPunct="1"/>
              <a:endParaRPr lang="en-US" sz="2000" b="1">
                <a:latin typeface="Arial" charset="0"/>
              </a:endParaRPr>
            </a:p>
          </p:txBody>
        </p:sp>
        <p:sp>
          <p:nvSpPr>
            <p:cNvPr id="839743" name="Rectangle 63"/>
            <p:cNvSpPr>
              <a:spLocks noChangeArrowheads="1"/>
            </p:cNvSpPr>
            <p:nvPr/>
          </p:nvSpPr>
          <p:spPr bwMode="auto">
            <a:xfrm>
              <a:off x="3313" y="1570"/>
              <a:ext cx="736"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1" hangingPunct="1"/>
              <a:r>
                <a:rPr lang="en-US" sz="2000" b="1" i="1">
                  <a:latin typeface="Arial" charset="0"/>
                </a:rPr>
                <a:t>Liabilities</a:t>
              </a:r>
              <a:endParaRPr lang="en-US" sz="2000" b="1">
                <a:latin typeface="Arial" charset="0"/>
              </a:endParaRPr>
            </a:p>
          </p:txBody>
        </p:sp>
        <p:sp>
          <p:nvSpPr>
            <p:cNvPr id="839744" name="Rectangle 64"/>
            <p:cNvSpPr>
              <a:spLocks noChangeArrowheads="1"/>
            </p:cNvSpPr>
            <p:nvPr/>
          </p:nvSpPr>
          <p:spPr bwMode="auto">
            <a:xfrm>
              <a:off x="3212" y="1570"/>
              <a:ext cx="88"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1" hangingPunct="1"/>
              <a:r>
                <a:rPr lang="en-US" sz="2000" b="1" i="1">
                  <a:latin typeface="Arial" charset="0"/>
                </a:rPr>
                <a:t>  </a:t>
              </a:r>
              <a:endParaRPr lang="en-US" sz="2000" b="1">
                <a:latin typeface="Arial" charset="0"/>
              </a:endParaRPr>
            </a:p>
          </p:txBody>
        </p:sp>
        <p:sp>
          <p:nvSpPr>
            <p:cNvPr id="839745" name="Rectangle 65"/>
            <p:cNvSpPr>
              <a:spLocks noChangeArrowheads="1"/>
            </p:cNvSpPr>
            <p:nvPr/>
          </p:nvSpPr>
          <p:spPr bwMode="auto">
            <a:xfrm>
              <a:off x="2733" y="1570"/>
              <a:ext cx="440"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1" hangingPunct="1"/>
              <a:r>
                <a:rPr lang="en-US" sz="2000" b="1" i="1">
                  <a:latin typeface="Arial" charset="0"/>
                </a:rPr>
                <a:t>          </a:t>
              </a:r>
              <a:endParaRPr lang="en-US" sz="2000" b="1">
                <a:latin typeface="Arial" charset="0"/>
              </a:endParaRPr>
            </a:p>
          </p:txBody>
        </p:sp>
        <p:sp>
          <p:nvSpPr>
            <p:cNvPr id="839746" name="Rectangle 66"/>
            <p:cNvSpPr>
              <a:spLocks noChangeArrowheads="1"/>
            </p:cNvSpPr>
            <p:nvPr/>
          </p:nvSpPr>
          <p:spPr bwMode="auto">
            <a:xfrm>
              <a:off x="2255" y="1570"/>
              <a:ext cx="440"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1" hangingPunct="1"/>
              <a:r>
                <a:rPr lang="en-US" sz="2000" b="1" i="1">
                  <a:latin typeface="Arial" charset="0"/>
                </a:rPr>
                <a:t>          </a:t>
              </a:r>
              <a:endParaRPr lang="en-US" sz="2000" b="1">
                <a:latin typeface="Arial" charset="0"/>
              </a:endParaRPr>
            </a:p>
          </p:txBody>
        </p:sp>
        <p:sp>
          <p:nvSpPr>
            <p:cNvPr id="839747" name="Rectangle 67"/>
            <p:cNvSpPr>
              <a:spLocks noChangeArrowheads="1"/>
            </p:cNvSpPr>
            <p:nvPr/>
          </p:nvSpPr>
          <p:spPr bwMode="auto">
            <a:xfrm>
              <a:off x="1777" y="1570"/>
              <a:ext cx="440"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1" hangingPunct="1"/>
              <a:r>
                <a:rPr lang="en-US" sz="2000" b="1" i="1">
                  <a:latin typeface="Arial" charset="0"/>
                </a:rPr>
                <a:t>          </a:t>
              </a:r>
              <a:endParaRPr lang="en-US" sz="2000" b="1">
                <a:latin typeface="Arial" charset="0"/>
              </a:endParaRPr>
            </a:p>
          </p:txBody>
        </p:sp>
        <p:sp>
          <p:nvSpPr>
            <p:cNvPr id="839748" name="Rectangle 68"/>
            <p:cNvSpPr>
              <a:spLocks noChangeArrowheads="1"/>
            </p:cNvSpPr>
            <p:nvPr/>
          </p:nvSpPr>
          <p:spPr bwMode="auto">
            <a:xfrm>
              <a:off x="1299" y="1570"/>
              <a:ext cx="440"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1" hangingPunct="1"/>
              <a:r>
                <a:rPr lang="en-US" sz="2000" b="1" i="1">
                  <a:latin typeface="Arial" charset="0"/>
                </a:rPr>
                <a:t>          </a:t>
              </a:r>
              <a:endParaRPr lang="en-US" sz="2000" b="1">
                <a:latin typeface="Arial" charset="0"/>
              </a:endParaRPr>
            </a:p>
          </p:txBody>
        </p:sp>
        <p:sp>
          <p:nvSpPr>
            <p:cNvPr id="839749" name="Rectangle 69"/>
            <p:cNvSpPr>
              <a:spLocks noChangeArrowheads="1"/>
            </p:cNvSpPr>
            <p:nvPr/>
          </p:nvSpPr>
          <p:spPr bwMode="auto">
            <a:xfrm>
              <a:off x="812" y="1570"/>
              <a:ext cx="525"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1" hangingPunct="1"/>
              <a:r>
                <a:rPr lang="en-US" sz="2000" b="1" i="1">
                  <a:latin typeface="Arial" charset="0"/>
                </a:rPr>
                <a:t>Assets</a:t>
              </a:r>
              <a:endParaRPr lang="en-US" sz="2000" b="1">
                <a:latin typeface="Arial" charset="0"/>
              </a:endParaRPr>
            </a:p>
          </p:txBody>
        </p:sp>
      </p:grpSp>
      <p:sp>
        <p:nvSpPr>
          <p:cNvPr id="839751" name="Text Box 71"/>
          <p:cNvSpPr txBox="1">
            <a:spLocks noChangeArrowheads="1"/>
          </p:cNvSpPr>
          <p:nvPr/>
        </p:nvSpPr>
        <p:spPr bwMode="auto">
          <a:xfrm>
            <a:off x="762000" y="1905000"/>
            <a:ext cx="7772400" cy="82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1" hangingPunct="1">
              <a:spcBef>
                <a:spcPct val="50000"/>
              </a:spcBef>
            </a:pPr>
            <a:r>
              <a:rPr lang="en-US" sz="2400">
                <a:latin typeface="Arial" charset="0"/>
              </a:rPr>
              <a:t>If they distribute the $100,000 as a cash dividend, the balance sheet will look like this:</a:t>
            </a:r>
          </a:p>
        </p:txBody>
      </p:sp>
    </p:spTree>
    <p:extLst>
      <p:ext uri="{BB962C8B-B14F-4D97-AF65-F5344CB8AC3E}">
        <p14:creationId xmlns:p14="http://schemas.microsoft.com/office/powerpoint/2010/main" val="494554134"/>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41730" name="Rectangle 2"/>
          <p:cNvSpPr>
            <a:spLocks noChangeArrowheads="1"/>
          </p:cNvSpPr>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41731" name="Rectangle 3"/>
          <p:cNvSpPr>
            <a:spLocks noChangeArrowheads="1"/>
          </p:cNvSpPr>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841732" name="Rectangle 4"/>
          <p:cNvSpPr>
            <a:spLocks noGrp="1" noChangeArrowheads="1"/>
          </p:cNvSpPr>
          <p:nvPr>
            <p:ph type="title"/>
          </p:nvPr>
        </p:nvSpPr>
        <p:spPr>
          <a:xfrm>
            <a:off x="381000" y="597449"/>
            <a:ext cx="8382000" cy="664797"/>
          </a:xfrm>
          <a:noFill/>
          <a:ln/>
          <a:extLst>
            <a:ext uri="{91240B29-F687-4F45-9708-019B960494DF}">
              <a14:hiddenLine xmlns:a14="http://schemas.microsoft.com/office/drawing/2010/main" w="12700">
                <a:solidFill>
                  <a:schemeClr val="tx1"/>
                </a:solidFill>
                <a:miter lim="800000"/>
                <a:headEnd/>
                <a:tailEnd/>
              </a14:hiddenLine>
            </a:ext>
          </a:extLst>
        </p:spPr>
        <p:txBody>
          <a:bodyPr lIns="90488" tIns="44450" rIns="90488" bIns="44450" anchor="ctr">
            <a:noAutofit/>
          </a:bodyPr>
          <a:lstStyle/>
          <a:p>
            <a:r>
              <a:rPr lang="en-US" dirty="0" smtClean="0"/>
              <a:t>Stock </a:t>
            </a:r>
            <a:r>
              <a:rPr lang="en-US" dirty="0"/>
              <a:t>Repurchase versus Dividend</a:t>
            </a:r>
          </a:p>
        </p:txBody>
      </p:sp>
      <p:grpSp>
        <p:nvGrpSpPr>
          <p:cNvPr id="841780" name="Group 52"/>
          <p:cNvGrpSpPr>
            <a:grpSpLocks/>
          </p:cNvGrpSpPr>
          <p:nvPr/>
        </p:nvGrpSpPr>
        <p:grpSpPr bwMode="auto">
          <a:xfrm>
            <a:off x="1295400" y="2819400"/>
            <a:ext cx="6096000" cy="3008313"/>
            <a:chOff x="958" y="1571"/>
            <a:chExt cx="3840" cy="1895"/>
          </a:xfrm>
        </p:grpSpPr>
        <p:sp>
          <p:nvSpPr>
            <p:cNvPr id="841735" name="Line 7"/>
            <p:cNvSpPr>
              <a:spLocks noChangeShapeType="1"/>
            </p:cNvSpPr>
            <p:nvPr/>
          </p:nvSpPr>
          <p:spPr bwMode="auto">
            <a:xfrm>
              <a:off x="969" y="2144"/>
              <a:ext cx="3762" cy="1"/>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41736" name="Line 8"/>
            <p:cNvSpPr>
              <a:spLocks noChangeShapeType="1"/>
            </p:cNvSpPr>
            <p:nvPr/>
          </p:nvSpPr>
          <p:spPr bwMode="auto">
            <a:xfrm>
              <a:off x="969" y="2943"/>
              <a:ext cx="3762" cy="1"/>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41737" name="Line 9"/>
            <p:cNvSpPr>
              <a:spLocks noChangeShapeType="1"/>
            </p:cNvSpPr>
            <p:nvPr/>
          </p:nvSpPr>
          <p:spPr bwMode="auto">
            <a:xfrm>
              <a:off x="2854" y="2140"/>
              <a:ext cx="1" cy="806"/>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41738" name="Rectangle 10"/>
            <p:cNvSpPr>
              <a:spLocks noChangeArrowheads="1"/>
            </p:cNvSpPr>
            <p:nvPr/>
          </p:nvSpPr>
          <p:spPr bwMode="auto">
            <a:xfrm>
              <a:off x="980" y="1571"/>
              <a:ext cx="701"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1" hangingPunct="1"/>
              <a:r>
                <a:rPr lang="en-US" sz="2000" b="1" i="1">
                  <a:latin typeface="Arial" charset="0"/>
                </a:rPr>
                <a:t>Assets    </a:t>
              </a:r>
              <a:endParaRPr lang="en-US" sz="2000" b="1">
                <a:latin typeface="Arial" charset="0"/>
              </a:endParaRPr>
            </a:p>
          </p:txBody>
        </p:sp>
        <p:sp>
          <p:nvSpPr>
            <p:cNvPr id="841739" name="Rectangle 11"/>
            <p:cNvSpPr>
              <a:spLocks noChangeArrowheads="1"/>
            </p:cNvSpPr>
            <p:nvPr/>
          </p:nvSpPr>
          <p:spPr bwMode="auto">
            <a:xfrm>
              <a:off x="1618" y="1571"/>
              <a:ext cx="440"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1" hangingPunct="1"/>
              <a:r>
                <a:rPr lang="en-US" sz="2000" b="1" i="1">
                  <a:latin typeface="Arial" charset="0"/>
                </a:rPr>
                <a:t>          </a:t>
              </a:r>
              <a:endParaRPr lang="en-US" sz="2000" b="1">
                <a:latin typeface="Arial" charset="0"/>
              </a:endParaRPr>
            </a:p>
          </p:txBody>
        </p:sp>
        <p:sp>
          <p:nvSpPr>
            <p:cNvPr id="841740" name="Rectangle 12"/>
            <p:cNvSpPr>
              <a:spLocks noChangeArrowheads="1"/>
            </p:cNvSpPr>
            <p:nvPr/>
          </p:nvSpPr>
          <p:spPr bwMode="auto">
            <a:xfrm>
              <a:off x="2068" y="1571"/>
              <a:ext cx="440"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1" hangingPunct="1"/>
              <a:r>
                <a:rPr lang="en-US" sz="2000" b="1" i="1">
                  <a:latin typeface="Arial" charset="0"/>
                </a:rPr>
                <a:t>          </a:t>
              </a:r>
              <a:endParaRPr lang="en-US" sz="2000" b="1">
                <a:latin typeface="Arial" charset="0"/>
              </a:endParaRPr>
            </a:p>
          </p:txBody>
        </p:sp>
        <p:sp>
          <p:nvSpPr>
            <p:cNvPr id="841741" name="Rectangle 13"/>
            <p:cNvSpPr>
              <a:spLocks noChangeArrowheads="1"/>
            </p:cNvSpPr>
            <p:nvPr/>
          </p:nvSpPr>
          <p:spPr bwMode="auto">
            <a:xfrm>
              <a:off x="2518" y="1571"/>
              <a:ext cx="440"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1" hangingPunct="1"/>
              <a:r>
                <a:rPr lang="en-US" sz="2000" b="1" i="1">
                  <a:latin typeface="Arial" charset="0"/>
                </a:rPr>
                <a:t>          </a:t>
              </a:r>
              <a:endParaRPr lang="en-US" sz="2000" b="1">
                <a:latin typeface="Arial" charset="0"/>
              </a:endParaRPr>
            </a:p>
          </p:txBody>
        </p:sp>
        <p:sp>
          <p:nvSpPr>
            <p:cNvPr id="841742" name="Rectangle 14"/>
            <p:cNvSpPr>
              <a:spLocks noChangeArrowheads="1"/>
            </p:cNvSpPr>
            <p:nvPr/>
          </p:nvSpPr>
          <p:spPr bwMode="auto">
            <a:xfrm>
              <a:off x="2967" y="1571"/>
              <a:ext cx="494"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1" hangingPunct="1"/>
              <a:r>
                <a:rPr lang="en-US" sz="2000" b="1" i="1">
                  <a:latin typeface="Arial" charset="0"/>
                </a:rPr>
                <a:t>        Li</a:t>
              </a:r>
              <a:endParaRPr lang="en-US" sz="2000" b="1">
                <a:latin typeface="Arial" charset="0"/>
              </a:endParaRPr>
            </a:p>
          </p:txBody>
        </p:sp>
        <p:sp>
          <p:nvSpPr>
            <p:cNvPr id="841743" name="Rectangle 15"/>
            <p:cNvSpPr>
              <a:spLocks noChangeArrowheads="1"/>
            </p:cNvSpPr>
            <p:nvPr/>
          </p:nvSpPr>
          <p:spPr bwMode="auto">
            <a:xfrm>
              <a:off x="3486" y="1571"/>
              <a:ext cx="638"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1" hangingPunct="1"/>
              <a:r>
                <a:rPr lang="en-US" sz="2000" b="1" i="1">
                  <a:latin typeface="Arial" charset="0"/>
                </a:rPr>
                <a:t>abilities </a:t>
              </a:r>
              <a:endParaRPr lang="en-US" sz="2000" b="1">
                <a:latin typeface="Arial" charset="0"/>
              </a:endParaRPr>
            </a:p>
          </p:txBody>
        </p:sp>
        <p:sp>
          <p:nvSpPr>
            <p:cNvPr id="841744" name="Rectangle 16"/>
            <p:cNvSpPr>
              <a:spLocks noChangeArrowheads="1"/>
            </p:cNvSpPr>
            <p:nvPr/>
          </p:nvSpPr>
          <p:spPr bwMode="auto">
            <a:xfrm>
              <a:off x="4110" y="1571"/>
              <a:ext cx="116"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1" hangingPunct="1"/>
              <a:r>
                <a:rPr lang="en-US" sz="2000" b="1" i="1">
                  <a:latin typeface="Arial" charset="0"/>
                </a:rPr>
                <a:t>&amp;</a:t>
              </a:r>
              <a:endParaRPr lang="en-US" sz="2000" b="1">
                <a:latin typeface="Arial" charset="0"/>
              </a:endParaRPr>
            </a:p>
          </p:txBody>
        </p:sp>
        <p:sp>
          <p:nvSpPr>
            <p:cNvPr id="841745" name="Rectangle 17"/>
            <p:cNvSpPr>
              <a:spLocks noChangeArrowheads="1"/>
            </p:cNvSpPr>
            <p:nvPr/>
          </p:nvSpPr>
          <p:spPr bwMode="auto">
            <a:xfrm>
              <a:off x="4309" y="1571"/>
              <a:ext cx="489"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1" hangingPunct="1"/>
              <a:r>
                <a:rPr lang="en-US" sz="2000" b="1" i="1">
                  <a:latin typeface="Arial" charset="0"/>
                </a:rPr>
                <a:t>Equity</a:t>
              </a:r>
              <a:endParaRPr lang="en-US" sz="2000" b="1">
                <a:latin typeface="Arial" charset="0"/>
              </a:endParaRPr>
            </a:p>
          </p:txBody>
        </p:sp>
        <p:sp>
          <p:nvSpPr>
            <p:cNvPr id="841746" name="Rectangle 18"/>
            <p:cNvSpPr>
              <a:spLocks noChangeArrowheads="1"/>
            </p:cNvSpPr>
            <p:nvPr/>
          </p:nvSpPr>
          <p:spPr bwMode="auto">
            <a:xfrm>
              <a:off x="965" y="1840"/>
              <a:ext cx="160"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1" hangingPunct="1"/>
              <a:r>
                <a:rPr lang="en-US" sz="2000">
                  <a:latin typeface="Arial" charset="0"/>
                </a:rPr>
                <a:t>C.</a:t>
              </a:r>
              <a:endParaRPr lang="en-US" sz="2000" b="1">
                <a:latin typeface="Arial" charset="0"/>
              </a:endParaRPr>
            </a:p>
          </p:txBody>
        </p:sp>
        <p:sp>
          <p:nvSpPr>
            <p:cNvPr id="841747" name="Rectangle 19"/>
            <p:cNvSpPr>
              <a:spLocks noChangeArrowheads="1"/>
            </p:cNvSpPr>
            <p:nvPr/>
          </p:nvSpPr>
          <p:spPr bwMode="auto">
            <a:xfrm>
              <a:off x="1187" y="1840"/>
              <a:ext cx="1642"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1" hangingPunct="1"/>
              <a:r>
                <a:rPr lang="en-US" sz="2000">
                  <a:latin typeface="Arial" charset="0"/>
                </a:rPr>
                <a:t> After stock repurchase</a:t>
              </a:r>
            </a:p>
          </p:txBody>
        </p:sp>
        <p:sp>
          <p:nvSpPr>
            <p:cNvPr id="841750" name="Rectangle 22"/>
            <p:cNvSpPr>
              <a:spLocks noChangeArrowheads="1"/>
            </p:cNvSpPr>
            <p:nvPr/>
          </p:nvSpPr>
          <p:spPr bwMode="auto">
            <a:xfrm>
              <a:off x="965" y="2154"/>
              <a:ext cx="374"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1" hangingPunct="1"/>
              <a:r>
                <a:rPr lang="en-US" sz="2000">
                  <a:latin typeface="Arial" charset="0"/>
                </a:rPr>
                <a:t>Cash</a:t>
              </a:r>
              <a:endParaRPr lang="en-US" sz="2000" b="1">
                <a:latin typeface="Arial" charset="0"/>
              </a:endParaRPr>
            </a:p>
          </p:txBody>
        </p:sp>
        <p:sp>
          <p:nvSpPr>
            <p:cNvPr id="841751" name="Rectangle 23"/>
            <p:cNvSpPr>
              <a:spLocks noChangeArrowheads="1"/>
            </p:cNvSpPr>
            <p:nvPr/>
          </p:nvSpPr>
          <p:spPr bwMode="auto">
            <a:xfrm>
              <a:off x="2146" y="2154"/>
              <a:ext cx="578"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1" hangingPunct="1"/>
              <a:r>
                <a:rPr lang="en-US" sz="2000">
                  <a:latin typeface="Arial" charset="0"/>
                </a:rPr>
                <a:t>$50,000</a:t>
              </a:r>
              <a:endParaRPr lang="en-US" sz="2000" b="1">
                <a:latin typeface="Arial" charset="0"/>
              </a:endParaRPr>
            </a:p>
          </p:txBody>
        </p:sp>
        <p:sp>
          <p:nvSpPr>
            <p:cNvPr id="841752" name="Rectangle 24"/>
            <p:cNvSpPr>
              <a:spLocks noChangeArrowheads="1"/>
            </p:cNvSpPr>
            <p:nvPr/>
          </p:nvSpPr>
          <p:spPr bwMode="auto">
            <a:xfrm>
              <a:off x="2940" y="2154"/>
              <a:ext cx="338"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1" hangingPunct="1"/>
              <a:r>
                <a:rPr lang="en-US" sz="2000">
                  <a:latin typeface="Arial" charset="0"/>
                </a:rPr>
                <a:t>Debt</a:t>
              </a:r>
              <a:endParaRPr lang="en-US" sz="2000" b="1">
                <a:latin typeface="Arial" charset="0"/>
              </a:endParaRPr>
            </a:p>
          </p:txBody>
        </p:sp>
        <p:sp>
          <p:nvSpPr>
            <p:cNvPr id="841753" name="Rectangle 25"/>
            <p:cNvSpPr>
              <a:spLocks noChangeArrowheads="1"/>
            </p:cNvSpPr>
            <p:nvPr/>
          </p:nvSpPr>
          <p:spPr bwMode="auto">
            <a:xfrm>
              <a:off x="4611" y="2154"/>
              <a:ext cx="89"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1" hangingPunct="1"/>
              <a:r>
                <a:rPr lang="en-US" sz="2000">
                  <a:latin typeface="Arial" charset="0"/>
                </a:rPr>
                <a:t>0</a:t>
              </a:r>
              <a:endParaRPr lang="en-US" sz="2000" b="1">
                <a:latin typeface="Arial" charset="0"/>
              </a:endParaRPr>
            </a:p>
          </p:txBody>
        </p:sp>
        <p:sp>
          <p:nvSpPr>
            <p:cNvPr id="841754" name="Rectangle 26"/>
            <p:cNvSpPr>
              <a:spLocks noChangeArrowheads="1"/>
            </p:cNvSpPr>
            <p:nvPr/>
          </p:nvSpPr>
          <p:spPr bwMode="auto">
            <a:xfrm>
              <a:off x="965" y="2422"/>
              <a:ext cx="923"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1" hangingPunct="1"/>
              <a:r>
                <a:rPr lang="en-US" sz="2000">
                  <a:latin typeface="Arial" charset="0"/>
                </a:rPr>
                <a:t>Other Assets</a:t>
              </a:r>
            </a:p>
          </p:txBody>
        </p:sp>
        <p:sp>
          <p:nvSpPr>
            <p:cNvPr id="841756" name="Rectangle 28"/>
            <p:cNvSpPr>
              <a:spLocks noChangeArrowheads="1"/>
            </p:cNvSpPr>
            <p:nvPr/>
          </p:nvSpPr>
          <p:spPr bwMode="auto">
            <a:xfrm>
              <a:off x="2146" y="2422"/>
              <a:ext cx="578"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1" hangingPunct="1"/>
              <a:r>
                <a:rPr lang="en-US" sz="2000">
                  <a:latin typeface="Arial" charset="0"/>
                </a:rPr>
                <a:t>850,000</a:t>
              </a:r>
              <a:endParaRPr lang="en-US" sz="2000" b="1">
                <a:latin typeface="Arial" charset="0"/>
              </a:endParaRPr>
            </a:p>
          </p:txBody>
        </p:sp>
        <p:sp>
          <p:nvSpPr>
            <p:cNvPr id="841757" name="Rectangle 29"/>
            <p:cNvSpPr>
              <a:spLocks noChangeArrowheads="1"/>
            </p:cNvSpPr>
            <p:nvPr/>
          </p:nvSpPr>
          <p:spPr bwMode="auto">
            <a:xfrm>
              <a:off x="2940" y="2422"/>
              <a:ext cx="445"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1" hangingPunct="1"/>
              <a:r>
                <a:rPr lang="en-US" sz="2000">
                  <a:latin typeface="Arial" charset="0"/>
                </a:rPr>
                <a:t>Equity</a:t>
              </a:r>
              <a:endParaRPr lang="en-US" sz="2000" b="1">
                <a:latin typeface="Arial" charset="0"/>
              </a:endParaRPr>
            </a:p>
          </p:txBody>
        </p:sp>
        <p:sp>
          <p:nvSpPr>
            <p:cNvPr id="841758" name="Rectangle 30"/>
            <p:cNvSpPr>
              <a:spLocks noChangeArrowheads="1"/>
            </p:cNvSpPr>
            <p:nvPr/>
          </p:nvSpPr>
          <p:spPr bwMode="auto">
            <a:xfrm>
              <a:off x="4117" y="2422"/>
              <a:ext cx="578"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1" hangingPunct="1"/>
              <a:r>
                <a:rPr lang="en-US" sz="2000">
                  <a:latin typeface="Arial" charset="0"/>
                </a:rPr>
                <a:t>900,000</a:t>
              </a:r>
              <a:endParaRPr lang="en-US" sz="2000" b="1">
                <a:latin typeface="Arial" charset="0"/>
              </a:endParaRPr>
            </a:p>
          </p:txBody>
        </p:sp>
        <p:sp>
          <p:nvSpPr>
            <p:cNvPr id="841759" name="Rectangle 31"/>
            <p:cNvSpPr>
              <a:spLocks noChangeArrowheads="1"/>
            </p:cNvSpPr>
            <p:nvPr/>
          </p:nvSpPr>
          <p:spPr bwMode="auto">
            <a:xfrm>
              <a:off x="969" y="2691"/>
              <a:ext cx="951"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1" hangingPunct="1"/>
              <a:r>
                <a:rPr lang="en-US" sz="2000">
                  <a:latin typeface="Arial" charset="0"/>
                </a:rPr>
                <a:t>Value of Firm</a:t>
              </a:r>
            </a:p>
          </p:txBody>
        </p:sp>
        <p:sp>
          <p:nvSpPr>
            <p:cNvPr id="841761" name="Rectangle 33"/>
            <p:cNvSpPr>
              <a:spLocks noChangeArrowheads="1"/>
            </p:cNvSpPr>
            <p:nvPr/>
          </p:nvSpPr>
          <p:spPr bwMode="auto">
            <a:xfrm>
              <a:off x="2146" y="2691"/>
              <a:ext cx="578"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1" hangingPunct="1"/>
              <a:r>
                <a:rPr lang="en-US" sz="2000">
                  <a:latin typeface="Arial" charset="0"/>
                </a:rPr>
                <a:t>900,000</a:t>
              </a:r>
              <a:endParaRPr lang="en-US" sz="2000" b="1">
                <a:latin typeface="Arial" charset="0"/>
              </a:endParaRPr>
            </a:p>
          </p:txBody>
        </p:sp>
        <p:sp>
          <p:nvSpPr>
            <p:cNvPr id="841762" name="Rectangle 34"/>
            <p:cNvSpPr>
              <a:spLocks noChangeArrowheads="1"/>
            </p:cNvSpPr>
            <p:nvPr/>
          </p:nvSpPr>
          <p:spPr bwMode="auto">
            <a:xfrm>
              <a:off x="2940" y="2691"/>
              <a:ext cx="951"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1" hangingPunct="1"/>
              <a:r>
                <a:rPr lang="en-US" sz="2000">
                  <a:latin typeface="Arial" charset="0"/>
                </a:rPr>
                <a:t>Value of Firm</a:t>
              </a:r>
            </a:p>
          </p:txBody>
        </p:sp>
        <p:sp>
          <p:nvSpPr>
            <p:cNvPr id="841764" name="Rectangle 36"/>
            <p:cNvSpPr>
              <a:spLocks noChangeArrowheads="1"/>
            </p:cNvSpPr>
            <p:nvPr/>
          </p:nvSpPr>
          <p:spPr bwMode="auto">
            <a:xfrm>
              <a:off x="4117" y="2691"/>
              <a:ext cx="578"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1" hangingPunct="1"/>
              <a:r>
                <a:rPr lang="en-US" sz="2000">
                  <a:latin typeface="Arial" charset="0"/>
                </a:rPr>
                <a:t>900,000</a:t>
              </a:r>
              <a:endParaRPr lang="en-US" sz="2000" b="1">
                <a:latin typeface="Arial" charset="0"/>
              </a:endParaRPr>
            </a:p>
          </p:txBody>
        </p:sp>
        <p:sp>
          <p:nvSpPr>
            <p:cNvPr id="841765" name="Rectangle 37"/>
            <p:cNvSpPr>
              <a:spLocks noChangeArrowheads="1"/>
            </p:cNvSpPr>
            <p:nvPr/>
          </p:nvSpPr>
          <p:spPr bwMode="auto">
            <a:xfrm>
              <a:off x="958" y="3005"/>
              <a:ext cx="1378"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1" hangingPunct="1"/>
              <a:r>
                <a:rPr lang="en-US" sz="2000">
                  <a:latin typeface="Arial" charset="0"/>
                </a:rPr>
                <a:t>Shares outstanding</a:t>
              </a:r>
              <a:endParaRPr lang="en-US" sz="2000" b="1">
                <a:latin typeface="Arial" charset="0"/>
              </a:endParaRPr>
            </a:p>
          </p:txBody>
        </p:sp>
        <p:sp>
          <p:nvSpPr>
            <p:cNvPr id="841767" name="Rectangle 39"/>
            <p:cNvSpPr>
              <a:spLocks noChangeArrowheads="1"/>
            </p:cNvSpPr>
            <p:nvPr/>
          </p:nvSpPr>
          <p:spPr bwMode="auto">
            <a:xfrm>
              <a:off x="2426" y="3005"/>
              <a:ext cx="93"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1" hangingPunct="1"/>
              <a:r>
                <a:rPr lang="en-US" sz="2000">
                  <a:latin typeface="Arial" charset="0"/>
                </a:rPr>
                <a:t>=</a:t>
              </a:r>
              <a:endParaRPr lang="en-US" sz="2000" b="1">
                <a:latin typeface="Arial" charset="0"/>
              </a:endParaRPr>
            </a:p>
          </p:txBody>
        </p:sp>
        <p:sp>
          <p:nvSpPr>
            <p:cNvPr id="841768" name="Rectangle 40"/>
            <p:cNvSpPr>
              <a:spLocks noChangeArrowheads="1"/>
            </p:cNvSpPr>
            <p:nvPr/>
          </p:nvSpPr>
          <p:spPr bwMode="auto">
            <a:xfrm>
              <a:off x="2636" y="3005"/>
              <a:ext cx="489"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1" hangingPunct="1"/>
              <a:r>
                <a:rPr lang="en-US" sz="2000">
                  <a:latin typeface="Arial" charset="0"/>
                </a:rPr>
                <a:t>90,000</a:t>
              </a:r>
              <a:endParaRPr lang="en-US" sz="2000" b="1">
                <a:latin typeface="Arial" charset="0"/>
              </a:endParaRPr>
            </a:p>
          </p:txBody>
        </p:sp>
        <p:sp>
          <p:nvSpPr>
            <p:cNvPr id="841769" name="Rectangle 41"/>
            <p:cNvSpPr>
              <a:spLocks noChangeArrowheads="1"/>
            </p:cNvSpPr>
            <p:nvPr/>
          </p:nvSpPr>
          <p:spPr bwMode="auto">
            <a:xfrm>
              <a:off x="969" y="3274"/>
              <a:ext cx="684"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1" hangingPunct="1"/>
              <a:r>
                <a:rPr lang="en-US" sz="2000">
                  <a:latin typeface="Arial" charset="0"/>
                </a:rPr>
                <a:t>Price per </a:t>
              </a:r>
              <a:endParaRPr lang="en-US" sz="2000" b="1">
                <a:latin typeface="Arial" charset="0"/>
              </a:endParaRPr>
            </a:p>
          </p:txBody>
        </p:sp>
        <p:sp>
          <p:nvSpPr>
            <p:cNvPr id="841770" name="Rectangle 42"/>
            <p:cNvSpPr>
              <a:spLocks noChangeArrowheads="1"/>
            </p:cNvSpPr>
            <p:nvPr/>
          </p:nvSpPr>
          <p:spPr bwMode="auto">
            <a:xfrm>
              <a:off x="1654" y="3274"/>
              <a:ext cx="444"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1" hangingPunct="1"/>
              <a:r>
                <a:rPr lang="en-US" sz="2000">
                  <a:latin typeface="Arial" charset="0"/>
                </a:rPr>
                <a:t>share </a:t>
              </a:r>
              <a:endParaRPr lang="en-US" sz="2000" b="1">
                <a:latin typeface="Arial" charset="0"/>
              </a:endParaRPr>
            </a:p>
          </p:txBody>
        </p:sp>
        <p:sp>
          <p:nvSpPr>
            <p:cNvPr id="841771" name="Rectangle 43"/>
            <p:cNvSpPr>
              <a:spLocks noChangeArrowheads="1"/>
            </p:cNvSpPr>
            <p:nvPr/>
          </p:nvSpPr>
          <p:spPr bwMode="auto">
            <a:xfrm>
              <a:off x="2191" y="3274"/>
              <a:ext cx="93"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1" hangingPunct="1"/>
              <a:r>
                <a:rPr lang="en-US" sz="2000">
                  <a:latin typeface="Arial" charset="0"/>
                </a:rPr>
                <a:t>=</a:t>
              </a:r>
              <a:endParaRPr lang="en-US" sz="2000" b="1">
                <a:latin typeface="Arial" charset="0"/>
              </a:endParaRPr>
            </a:p>
          </p:txBody>
        </p:sp>
        <p:sp>
          <p:nvSpPr>
            <p:cNvPr id="841772" name="Rectangle 44"/>
            <p:cNvSpPr>
              <a:spLocks noChangeArrowheads="1"/>
            </p:cNvSpPr>
            <p:nvPr/>
          </p:nvSpPr>
          <p:spPr bwMode="auto">
            <a:xfrm>
              <a:off x="2404" y="3274"/>
              <a:ext cx="711"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1" hangingPunct="1"/>
              <a:r>
                <a:rPr lang="en-US" sz="2000">
                  <a:latin typeface="Arial" charset="0"/>
                </a:rPr>
                <a:t> $900,000</a:t>
              </a:r>
              <a:endParaRPr lang="en-US" sz="2000" b="1">
                <a:latin typeface="Arial" charset="0"/>
              </a:endParaRPr>
            </a:p>
          </p:txBody>
        </p:sp>
        <p:sp>
          <p:nvSpPr>
            <p:cNvPr id="841773" name="Rectangle 45"/>
            <p:cNvSpPr>
              <a:spLocks noChangeArrowheads="1"/>
            </p:cNvSpPr>
            <p:nvPr/>
          </p:nvSpPr>
          <p:spPr bwMode="auto">
            <a:xfrm>
              <a:off x="3210" y="3274"/>
              <a:ext cx="44"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1" hangingPunct="1"/>
              <a:r>
                <a:rPr lang="en-US" sz="2000">
                  <a:latin typeface="Arial" charset="0"/>
                </a:rPr>
                <a:t>/</a:t>
              </a:r>
              <a:endParaRPr lang="en-US" sz="2000" b="1">
                <a:latin typeface="Arial" charset="0"/>
              </a:endParaRPr>
            </a:p>
          </p:txBody>
        </p:sp>
        <p:sp>
          <p:nvSpPr>
            <p:cNvPr id="841774" name="Rectangle 46"/>
            <p:cNvSpPr>
              <a:spLocks noChangeArrowheads="1"/>
            </p:cNvSpPr>
            <p:nvPr/>
          </p:nvSpPr>
          <p:spPr bwMode="auto">
            <a:xfrm>
              <a:off x="3352" y="3274"/>
              <a:ext cx="489"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1" hangingPunct="1"/>
              <a:r>
                <a:rPr lang="en-US" sz="2000">
                  <a:latin typeface="Arial" charset="0"/>
                </a:rPr>
                <a:t>90,000</a:t>
              </a:r>
              <a:endParaRPr lang="en-US" sz="2000" b="1">
                <a:latin typeface="Arial" charset="0"/>
              </a:endParaRPr>
            </a:p>
          </p:txBody>
        </p:sp>
        <p:sp>
          <p:nvSpPr>
            <p:cNvPr id="841775" name="Rectangle 47"/>
            <p:cNvSpPr>
              <a:spLocks noChangeArrowheads="1"/>
            </p:cNvSpPr>
            <p:nvPr/>
          </p:nvSpPr>
          <p:spPr bwMode="auto">
            <a:xfrm>
              <a:off x="3951" y="3274"/>
              <a:ext cx="93"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1" hangingPunct="1"/>
              <a:r>
                <a:rPr lang="en-US" sz="2000">
                  <a:latin typeface="Arial" charset="0"/>
                </a:rPr>
                <a:t>=</a:t>
              </a:r>
              <a:endParaRPr lang="en-US" sz="2000" b="1">
                <a:latin typeface="Arial" charset="0"/>
              </a:endParaRPr>
            </a:p>
          </p:txBody>
        </p:sp>
        <p:sp>
          <p:nvSpPr>
            <p:cNvPr id="841776" name="Rectangle 48"/>
            <p:cNvSpPr>
              <a:spLocks noChangeArrowheads="1"/>
            </p:cNvSpPr>
            <p:nvPr/>
          </p:nvSpPr>
          <p:spPr bwMode="auto">
            <a:xfrm>
              <a:off x="4154" y="3274"/>
              <a:ext cx="267"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1" hangingPunct="1"/>
              <a:r>
                <a:rPr lang="en-US" sz="2000">
                  <a:latin typeface="Arial" charset="0"/>
                </a:rPr>
                <a:t>$10</a:t>
              </a:r>
              <a:endParaRPr lang="en-US" sz="2000" b="1">
                <a:latin typeface="Arial" charset="0"/>
              </a:endParaRPr>
            </a:p>
          </p:txBody>
        </p:sp>
      </p:grpSp>
      <p:sp>
        <p:nvSpPr>
          <p:cNvPr id="841779" name="Text Box 51"/>
          <p:cNvSpPr txBox="1">
            <a:spLocks noChangeArrowheads="1"/>
          </p:cNvSpPr>
          <p:nvPr/>
        </p:nvSpPr>
        <p:spPr bwMode="auto">
          <a:xfrm>
            <a:off x="685800" y="1905000"/>
            <a:ext cx="7772400" cy="82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1" hangingPunct="1">
              <a:spcBef>
                <a:spcPct val="50000"/>
              </a:spcBef>
            </a:pPr>
            <a:r>
              <a:rPr lang="en-US" sz="2400">
                <a:latin typeface="Arial" charset="0"/>
              </a:rPr>
              <a:t>If they distribute the $100,000 through a stock repurchase, the balance sheet will look like this:</a:t>
            </a:r>
          </a:p>
        </p:txBody>
      </p:sp>
    </p:spTree>
    <p:extLst>
      <p:ext uri="{BB962C8B-B14F-4D97-AF65-F5344CB8AC3E}">
        <p14:creationId xmlns:p14="http://schemas.microsoft.com/office/powerpoint/2010/main" val="1339757705"/>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381000" y="230188"/>
            <a:ext cx="8534400" cy="664797"/>
          </a:xfrm>
        </p:spPr>
        <p:txBody>
          <a:bodyPr/>
          <a:lstStyle/>
          <a:p>
            <a:r>
              <a:rPr lang="en-US" altLang="en-US" dirty="0"/>
              <a:t>Reasons for Share Repurchase</a:t>
            </a:r>
          </a:p>
        </p:txBody>
      </p:sp>
      <p:sp>
        <p:nvSpPr>
          <p:cNvPr id="14339" name="Rectangle 3"/>
          <p:cNvSpPr>
            <a:spLocks noGrp="1" noChangeArrowheads="1"/>
          </p:cNvSpPr>
          <p:nvPr>
            <p:ph type="body" idx="1"/>
          </p:nvPr>
        </p:nvSpPr>
        <p:spPr>
          <a:xfrm>
            <a:off x="343237" y="1295400"/>
            <a:ext cx="8382000" cy="4395049"/>
          </a:xfrm>
        </p:spPr>
        <p:txBody>
          <a:bodyPr/>
          <a:lstStyle/>
          <a:p>
            <a:pPr>
              <a:lnSpc>
                <a:spcPct val="90000"/>
              </a:lnSpc>
            </a:pPr>
            <a:r>
              <a:rPr lang="en-US" altLang="en-US" sz="2800" dirty="0"/>
              <a:t>Tax break for investors</a:t>
            </a:r>
          </a:p>
          <a:p>
            <a:pPr>
              <a:lnSpc>
                <a:spcPct val="90000"/>
              </a:lnSpc>
            </a:pPr>
            <a:r>
              <a:rPr lang="en-US" altLang="en-US" sz="2800" dirty="0" smtClean="0"/>
              <a:t>Unwillingness </a:t>
            </a:r>
            <a:r>
              <a:rPr lang="en-US" altLang="en-US" sz="2800" dirty="0"/>
              <a:t>to cut </a:t>
            </a:r>
            <a:r>
              <a:rPr lang="en-US" altLang="en-US" sz="2800" dirty="0" smtClean="0"/>
              <a:t>dividends</a:t>
            </a:r>
          </a:p>
          <a:p>
            <a:pPr>
              <a:lnSpc>
                <a:spcPct val="90000"/>
              </a:lnSpc>
            </a:pPr>
            <a:r>
              <a:rPr lang="en-US" altLang="en-US" sz="2800" dirty="0" smtClean="0"/>
              <a:t>Price </a:t>
            </a:r>
            <a:r>
              <a:rPr lang="en-US" altLang="en-US" sz="2800" dirty="0"/>
              <a:t>pop after a </a:t>
            </a:r>
            <a:r>
              <a:rPr lang="en-US" altLang="en-US" sz="2800" dirty="0" smtClean="0"/>
              <a:t>repurchase</a:t>
            </a:r>
          </a:p>
          <a:p>
            <a:r>
              <a:rPr lang="en-US" sz="2800" dirty="0" smtClean="0"/>
              <a:t>As </a:t>
            </a:r>
            <a:r>
              <a:rPr lang="en-US" sz="2800" dirty="0"/>
              <a:t>an alternative to distributing cash as </a:t>
            </a:r>
            <a:r>
              <a:rPr lang="en-US" sz="2800" dirty="0" smtClean="0"/>
              <a:t>dividends</a:t>
            </a:r>
            <a:endParaRPr lang="en-US" sz="2800" dirty="0"/>
          </a:p>
          <a:p>
            <a:r>
              <a:rPr lang="en-US" sz="2800" dirty="0"/>
              <a:t>To dispose of one-time cash from an asset </a:t>
            </a:r>
            <a:r>
              <a:rPr lang="en-US" sz="2800" dirty="0" smtClean="0"/>
              <a:t>sale</a:t>
            </a:r>
            <a:endParaRPr lang="en-US" sz="2800" dirty="0"/>
          </a:p>
          <a:p>
            <a:r>
              <a:rPr lang="en-US" sz="2800" dirty="0"/>
              <a:t>To make a large capital structure </a:t>
            </a:r>
            <a:r>
              <a:rPr lang="en-US" sz="2800" dirty="0" smtClean="0"/>
              <a:t>change</a:t>
            </a:r>
            <a:endParaRPr lang="en-US" sz="2800" dirty="0"/>
          </a:p>
          <a:p>
            <a:r>
              <a:rPr lang="en-US" sz="2800" dirty="0"/>
              <a:t>To use when employees exercise stock </a:t>
            </a:r>
            <a:r>
              <a:rPr lang="en-US" sz="2800" dirty="0" smtClean="0"/>
              <a:t>options</a:t>
            </a:r>
            <a:endParaRPr lang="en-US" altLang="en-US" sz="2800" dirty="0"/>
          </a:p>
        </p:txBody>
      </p:sp>
    </p:spTree>
    <p:extLst>
      <p:ext uri="{BB962C8B-B14F-4D97-AF65-F5344CB8AC3E}">
        <p14:creationId xmlns:p14="http://schemas.microsoft.com/office/powerpoint/2010/main" val="4124212371"/>
      </p:ext>
    </p:extLst>
  </p:cSld>
  <p:clrMapOvr>
    <a:masterClrMapping/>
  </p:clrMapOvr>
  <p:transition>
    <p:fade/>
  </p:transition>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PREVIOUS_ACTIVE_SLIDE" val="262"/>
</p:tagLst>
</file>

<file path=ppt/theme/theme1.xml><?xml version="1.0" encoding="utf-8"?>
<a:theme xmlns:a="http://schemas.openxmlformats.org/drawingml/2006/main" name="Blue Segoe 4-3 template-template_April-17-2007">
  <a:themeElements>
    <a:clrScheme name="Blue Template-Template">
      <a:dk1>
        <a:srgbClr val="000000"/>
      </a:dk1>
      <a:lt1>
        <a:srgbClr val="FFFFFF"/>
      </a:lt1>
      <a:dk2>
        <a:srgbClr val="050595"/>
      </a:dk2>
      <a:lt2>
        <a:srgbClr val="FFFF99"/>
      </a:lt2>
      <a:accent1>
        <a:srgbClr val="FFC000"/>
      </a:accent1>
      <a:accent2>
        <a:srgbClr val="3497AE"/>
      </a:accent2>
      <a:accent3>
        <a:srgbClr val="DF8045"/>
      </a:accent3>
      <a:accent4>
        <a:srgbClr val="7DCC2E"/>
      </a:accent4>
      <a:accent5>
        <a:srgbClr val="FF9929"/>
      </a:accent5>
      <a:accent6>
        <a:srgbClr val="7D3DA1"/>
      </a:accent6>
      <a:hlink>
        <a:srgbClr val="F3EB4F"/>
      </a:hlink>
      <a:folHlink>
        <a:srgbClr val="7DDD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rgbClr val="FFFFFF"/>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2.xml><?xml version="1.0" encoding="utf-8"?>
<a:theme xmlns:a="http://schemas.openxmlformats.org/drawingml/2006/main" name="White with Courier font for code slides">
  <a:themeElements>
    <a:clrScheme name="Blue Template-Template">
      <a:dk1>
        <a:srgbClr val="000000"/>
      </a:dk1>
      <a:lt1>
        <a:srgbClr val="FFFFFF"/>
      </a:lt1>
      <a:dk2>
        <a:srgbClr val="050595"/>
      </a:dk2>
      <a:lt2>
        <a:srgbClr val="FFFFFF"/>
      </a:lt2>
      <a:accent1>
        <a:srgbClr val="FFC000"/>
      </a:accent1>
      <a:accent2>
        <a:srgbClr val="3497AE"/>
      </a:accent2>
      <a:accent3>
        <a:srgbClr val="DF8045"/>
      </a:accent3>
      <a:accent4>
        <a:srgbClr val="7DCC2E"/>
      </a:accent4>
      <a:accent5>
        <a:srgbClr val="FF9929"/>
      </a:accent5>
      <a:accent6>
        <a:srgbClr val="7D3DA1"/>
      </a:accent6>
      <a:hlink>
        <a:srgbClr val="F3EB4F"/>
      </a:hlink>
      <a:folHlink>
        <a:srgbClr val="7DDD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109728" tIns="54864" rIns="109728" bIns="54864" numCol="1" rtlCol="0" anchor="ctr" anchorCtr="0" compatLnSpc="1">
        <a:prstTxWarp prst="textNoShape">
          <a:avLst/>
        </a:prstTxWarp>
      </a:bodyPr>
      <a:lstStyle>
        <a:defPPr marL="0" marR="0" indent="0" algn="ctr" defTabSz="1096963" rtl="0" eaLnBrk="1" fontAlgn="base" latinLnBrk="0" hangingPunct="1">
          <a:lnSpc>
            <a:spcPct val="100000"/>
          </a:lnSpc>
          <a:spcBef>
            <a:spcPct val="0"/>
          </a:spcBef>
          <a:spcAft>
            <a:spcPct val="0"/>
          </a:spcAft>
          <a:buClrTx/>
          <a:buSzTx/>
          <a:buFontTx/>
          <a:buNone/>
          <a:tabLst/>
          <a:defRPr kumimoji="0"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E7674CFD-E741-4A15-9EFD-C25B47BCA669}">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Sample presentation slides (Bright blue underwater design)</Template>
  <TotalTime>1857</TotalTime>
  <Words>832</Words>
  <Application>Microsoft Office PowerPoint</Application>
  <PresentationFormat>On-screen Show (4:3)</PresentationFormat>
  <Paragraphs>221</Paragraphs>
  <Slides>13</Slides>
  <Notes>8</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13</vt:i4>
      </vt:variant>
    </vt:vector>
  </HeadingPairs>
  <TitlesOfParts>
    <vt:vector size="20" baseType="lpstr">
      <vt:lpstr>Arial</vt:lpstr>
      <vt:lpstr>Calibri</vt:lpstr>
      <vt:lpstr>Century Gothic</vt:lpstr>
      <vt:lpstr>Courier New</vt:lpstr>
      <vt:lpstr>Wingdings</vt:lpstr>
      <vt:lpstr>Blue Segoe 4-3 template-template_April-17-2007</vt:lpstr>
      <vt:lpstr>White with Courier font for code slides</vt:lpstr>
      <vt:lpstr>Video 48 (Topic 9.3): Dividends versus Share Repurchases</vt:lpstr>
      <vt:lpstr>Topics</vt:lpstr>
      <vt:lpstr>Stock Repurchases</vt:lpstr>
      <vt:lpstr>Price Drop with Dividend Distribution</vt:lpstr>
      <vt:lpstr>Repurchase has No Effect on Stock Price</vt:lpstr>
      <vt:lpstr>Stock Repurchase versus Dividend</vt:lpstr>
      <vt:lpstr>Stock Repurchase versus Dividend</vt:lpstr>
      <vt:lpstr>Stock Repurchase versus Dividend</vt:lpstr>
      <vt:lpstr>Reasons for Share Repurchase</vt:lpstr>
      <vt:lpstr>Advantages of Repurchases</vt:lpstr>
      <vt:lpstr>Disadvantages of Repurchases</vt:lpstr>
      <vt:lpstr>Repurchase vs. Dividends</vt:lpstr>
      <vt:lpstr>Video 48 (Topic 9.3): Dividends versus Share Repurchases</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of Presentation</dc:title>
  <dc:creator>Microsoft account</dc:creator>
  <cp:keywords/>
  <cp:lastModifiedBy>Lawrence Schrenk</cp:lastModifiedBy>
  <cp:revision>266</cp:revision>
  <dcterms:created xsi:type="dcterms:W3CDTF">2014-06-29T21:19:00Z</dcterms:created>
  <dcterms:modified xsi:type="dcterms:W3CDTF">2014-08-03T16:10:55Z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TC102867209990</vt:lpwstr>
  </property>
</Properties>
</file>