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79" r:id="rId4"/>
    <p:sldId id="259" r:id="rId5"/>
    <p:sldId id="282" r:id="rId6"/>
    <p:sldId id="283" r:id="rId7"/>
    <p:sldId id="284" r:id="rId8"/>
    <p:sldId id="294" r:id="rId9"/>
    <p:sldId id="295" r:id="rId10"/>
    <p:sldId id="296" r:id="rId11"/>
    <p:sldId id="298" r:id="rId12"/>
    <p:sldId id="307" r:id="rId13"/>
    <p:sldId id="308" r:id="rId14"/>
    <p:sldId id="306" r:id="rId15"/>
    <p:sldId id="280" r:id="rId16"/>
  </p:sldIdLst>
  <p:sldSz cx="9144000" cy="6858000" type="screen4x3"/>
  <p:notesSz cx="7315200" cy="96012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8/3/2014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8/3/2014 12:10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45567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3896FB82-F40D-4416-BB9F-180A0BDE830B}" type="slidenum">
              <a:rPr lang="en-US"/>
              <a:pPr/>
              <a:t>6</a:t>
            </a:fld>
            <a:endParaRPr lang="en-US"/>
          </a:p>
        </p:txBody>
      </p:sp>
      <p:sp>
        <p:nvSpPr>
          <p:cNvPr id="838658" name="Rectangle 2"/>
          <p:cNvSpPr>
            <a:spLocks noChangeArrowheads="1"/>
          </p:cNvSpPr>
          <p:nvPr/>
        </p:nvSpPr>
        <p:spPr bwMode="auto">
          <a:xfrm>
            <a:off x="3886408"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38659" name="Rectangle 3"/>
          <p:cNvSpPr>
            <a:spLocks noChangeArrowheads="1"/>
          </p:cNvSpPr>
          <p:nvPr/>
        </p:nvSpPr>
        <p:spPr bwMode="auto">
          <a:xfrm>
            <a:off x="3886408"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8" tIns="0" rIns="19048" bIns="0" anchor="b"/>
          <a:lstStyle/>
          <a:p>
            <a:pPr algn="r" defTabSz="914274"/>
            <a:r>
              <a:rPr lang="en-US" sz="1000" i="1"/>
              <a:t>15</a:t>
            </a:r>
          </a:p>
        </p:txBody>
      </p:sp>
      <p:sp>
        <p:nvSpPr>
          <p:cNvPr id="838660" name="Rectangle 4"/>
          <p:cNvSpPr>
            <a:spLocks noChangeArrowheads="1"/>
          </p:cNvSpPr>
          <p:nvPr/>
        </p:nvSpPr>
        <p:spPr bwMode="auto">
          <a:xfrm>
            <a:off x="0"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38661" name="Rectangle 5"/>
          <p:cNvSpPr>
            <a:spLocks noChangeArrowheads="1"/>
          </p:cNvSpPr>
          <p:nvPr/>
        </p:nvSpPr>
        <p:spPr bwMode="auto">
          <a:xfrm>
            <a:off x="0"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38662" name="Rectangle 6"/>
          <p:cNvSpPr>
            <a:spLocks noGrp="1" noRot="1" noChangeAspect="1"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8663" name="Rectangle 7"/>
          <p:cNvSpPr>
            <a:spLocks noGrp="1" noChangeArrowheads="1"/>
          </p:cNvSpPr>
          <p:nvPr>
            <p:ph type="body" idx="1"/>
          </p:nvPr>
        </p:nvSpPr>
        <p:spPr bwMode="auto">
          <a:xfrm>
            <a:off x="914815" y="4343713"/>
            <a:ext cx="5028370"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79" tIns="44445" rIns="90479" bIns="44445"/>
          <a:lstStyle/>
          <a:p>
            <a:endParaRPr lang="en-US"/>
          </a:p>
        </p:txBody>
      </p:sp>
    </p:spTree>
    <p:extLst>
      <p:ext uri="{BB962C8B-B14F-4D97-AF65-F5344CB8AC3E}">
        <p14:creationId xmlns:p14="http://schemas.microsoft.com/office/powerpoint/2010/main" val="3914274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12161EF7-2033-4F02-B827-54FD8E404311}" type="slidenum">
              <a:rPr lang="en-US"/>
              <a:pPr/>
              <a:t>7</a:t>
            </a:fld>
            <a:endParaRPr lang="en-US"/>
          </a:p>
        </p:txBody>
      </p:sp>
      <p:sp>
        <p:nvSpPr>
          <p:cNvPr id="840706" name="Rectangle 2"/>
          <p:cNvSpPr>
            <a:spLocks noChangeArrowheads="1"/>
          </p:cNvSpPr>
          <p:nvPr/>
        </p:nvSpPr>
        <p:spPr bwMode="auto">
          <a:xfrm>
            <a:off x="3886408"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40707" name="Rectangle 3"/>
          <p:cNvSpPr>
            <a:spLocks noChangeArrowheads="1"/>
          </p:cNvSpPr>
          <p:nvPr/>
        </p:nvSpPr>
        <p:spPr bwMode="auto">
          <a:xfrm>
            <a:off x="3886408"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8" tIns="0" rIns="19048" bIns="0" anchor="b"/>
          <a:lstStyle/>
          <a:p>
            <a:pPr algn="r" defTabSz="914274"/>
            <a:r>
              <a:rPr lang="en-US" sz="1000" i="1"/>
              <a:t>16</a:t>
            </a:r>
          </a:p>
        </p:txBody>
      </p:sp>
      <p:sp>
        <p:nvSpPr>
          <p:cNvPr id="840708" name="Rectangle 4"/>
          <p:cNvSpPr>
            <a:spLocks noChangeArrowheads="1"/>
          </p:cNvSpPr>
          <p:nvPr/>
        </p:nvSpPr>
        <p:spPr bwMode="auto">
          <a:xfrm>
            <a:off x="0"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40709" name="Rectangle 5"/>
          <p:cNvSpPr>
            <a:spLocks noChangeArrowheads="1"/>
          </p:cNvSpPr>
          <p:nvPr/>
        </p:nvSpPr>
        <p:spPr bwMode="auto">
          <a:xfrm>
            <a:off x="0"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40710" name="Rectangle 6"/>
          <p:cNvSpPr>
            <a:spLocks noGrp="1" noRot="1" noChangeAspect="1"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0711" name="Rectangle 7"/>
          <p:cNvSpPr>
            <a:spLocks noGrp="1" noChangeArrowheads="1"/>
          </p:cNvSpPr>
          <p:nvPr>
            <p:ph type="body" idx="1"/>
          </p:nvPr>
        </p:nvSpPr>
        <p:spPr bwMode="auto">
          <a:xfrm>
            <a:off x="914815" y="4343713"/>
            <a:ext cx="5028370"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79" tIns="44445" rIns="90479" bIns="44445"/>
          <a:lstStyle/>
          <a:p>
            <a:endParaRPr lang="en-US"/>
          </a:p>
        </p:txBody>
      </p:sp>
    </p:spTree>
    <p:extLst>
      <p:ext uri="{BB962C8B-B14F-4D97-AF65-F5344CB8AC3E}">
        <p14:creationId xmlns:p14="http://schemas.microsoft.com/office/powerpoint/2010/main" val="3340551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90C47F61-25B8-4209-A456-D2749E8FE65C}" type="slidenum">
              <a:rPr lang="en-US"/>
              <a:pPr/>
              <a:t>8</a:t>
            </a:fld>
            <a:endParaRPr lang="en-US"/>
          </a:p>
        </p:txBody>
      </p:sp>
      <p:sp>
        <p:nvSpPr>
          <p:cNvPr id="842754" name="Rectangle 2"/>
          <p:cNvSpPr>
            <a:spLocks noChangeArrowheads="1"/>
          </p:cNvSpPr>
          <p:nvPr/>
        </p:nvSpPr>
        <p:spPr bwMode="auto">
          <a:xfrm>
            <a:off x="3886408"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42755" name="Rectangle 3"/>
          <p:cNvSpPr>
            <a:spLocks noChangeArrowheads="1"/>
          </p:cNvSpPr>
          <p:nvPr/>
        </p:nvSpPr>
        <p:spPr bwMode="auto">
          <a:xfrm>
            <a:off x="3886408"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8" tIns="0" rIns="19048" bIns="0" anchor="b"/>
          <a:lstStyle/>
          <a:p>
            <a:pPr algn="r" defTabSz="914274"/>
            <a:r>
              <a:rPr lang="en-US" sz="1000" i="1"/>
              <a:t>17</a:t>
            </a:r>
          </a:p>
        </p:txBody>
      </p:sp>
      <p:sp>
        <p:nvSpPr>
          <p:cNvPr id="842756" name="Rectangle 4"/>
          <p:cNvSpPr>
            <a:spLocks noChangeArrowheads="1"/>
          </p:cNvSpPr>
          <p:nvPr/>
        </p:nvSpPr>
        <p:spPr bwMode="auto">
          <a:xfrm>
            <a:off x="0" y="8687425"/>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42757" name="Rectangle 5"/>
          <p:cNvSpPr>
            <a:spLocks noChangeArrowheads="1"/>
          </p:cNvSpPr>
          <p:nvPr/>
        </p:nvSpPr>
        <p:spPr bwMode="auto">
          <a:xfrm>
            <a:off x="0" y="0"/>
            <a:ext cx="2971593" cy="45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67" tIns="44934" rIns="89867" bIns="44934" anchor="ctr"/>
          <a:lstStyle/>
          <a:p>
            <a:endParaRPr lang="en-US"/>
          </a:p>
        </p:txBody>
      </p:sp>
      <p:sp>
        <p:nvSpPr>
          <p:cNvPr id="842758" name="Rectangle 6"/>
          <p:cNvSpPr>
            <a:spLocks noGrp="1" noRot="1" noChangeAspect="1"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2759" name="Rectangle 7"/>
          <p:cNvSpPr>
            <a:spLocks noGrp="1" noChangeArrowheads="1"/>
          </p:cNvSpPr>
          <p:nvPr>
            <p:ph type="body" idx="1"/>
          </p:nvPr>
        </p:nvSpPr>
        <p:spPr bwMode="auto">
          <a:xfrm>
            <a:off x="914815" y="4343713"/>
            <a:ext cx="5028370"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79" tIns="44445" rIns="90479" bIns="44445"/>
          <a:lstStyle/>
          <a:p>
            <a:endParaRPr lang="en-US"/>
          </a:p>
        </p:txBody>
      </p:sp>
    </p:spTree>
    <p:extLst>
      <p:ext uri="{BB962C8B-B14F-4D97-AF65-F5344CB8AC3E}">
        <p14:creationId xmlns:p14="http://schemas.microsoft.com/office/powerpoint/2010/main" val="187129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7C8646C-1125-4CFE-9474-2EDB0DE9F56C}" type="slidenum">
              <a:rPr lang="en-US"/>
              <a:pPr/>
              <a:t>10</a:t>
            </a:fld>
            <a:endParaRPr lang="en-US" dirty="0"/>
          </a:p>
        </p:txBody>
      </p:sp>
      <p:sp>
        <p:nvSpPr>
          <p:cNvPr id="210946" name="Rectangle 2"/>
          <p:cNvSpPr>
            <a:spLocks noGrp="1" noRot="1" noChangeAspect="1" noChangeArrowheads="1" noTextEdit="1"/>
          </p:cNvSpPr>
          <p:nvPr>
            <p:ph type="sldImg"/>
          </p:nvPr>
        </p:nvSpPr>
        <p:spPr>
          <a:xfrm>
            <a:off x="1204913" y="698500"/>
            <a:ext cx="4600575" cy="3451225"/>
          </a:xfrm>
          <a:ln cap="flat"/>
        </p:spPr>
      </p:sp>
      <p:sp>
        <p:nvSpPr>
          <p:cNvPr id="210947"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13084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6C093AF-47A6-48A2-95FE-38FA0CF443EA}" type="slidenum">
              <a:rPr lang="en-US"/>
              <a:pPr/>
              <a:t>11</a:t>
            </a:fld>
            <a:endParaRPr lang="en-US" dirty="0"/>
          </a:p>
        </p:txBody>
      </p:sp>
      <p:sp>
        <p:nvSpPr>
          <p:cNvPr id="212994" name="Rectangle 2"/>
          <p:cNvSpPr>
            <a:spLocks noGrp="1" noRot="1" noChangeAspect="1" noChangeArrowheads="1" noTextEdit="1"/>
          </p:cNvSpPr>
          <p:nvPr>
            <p:ph type="sldImg"/>
          </p:nvPr>
        </p:nvSpPr>
        <p:spPr>
          <a:xfrm>
            <a:off x="1204913" y="698500"/>
            <a:ext cx="4600575" cy="3451225"/>
          </a:xfrm>
          <a:ln cap="flat"/>
        </p:spPr>
      </p:sp>
      <p:sp>
        <p:nvSpPr>
          <p:cNvPr id="212995"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38114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8/3/2014 12:10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69005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48 (Topic 9.3):</a:t>
            </a:r>
            <a:br>
              <a:rPr lang="en-US" dirty="0" smtClean="0"/>
            </a:br>
            <a:r>
              <a:rPr lang="en-US" dirty="0" smtClean="0"/>
              <a:t>Dividends versus Share Repurchases</a:t>
            </a:r>
            <a:endParaRPr lang="en-US" dirty="0"/>
          </a:p>
        </p:txBody>
      </p:sp>
    </p:spTree>
    <p:extLst>
      <p:ext uri="{BB962C8B-B14F-4D97-AF65-F5344CB8AC3E}">
        <p14:creationId xmlns:p14="http://schemas.microsoft.com/office/powerpoint/2010/main" val="425086122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dirty="0"/>
              <a:t>Advantages of Repurchases</a:t>
            </a:r>
          </a:p>
        </p:txBody>
      </p:sp>
      <p:sp>
        <p:nvSpPr>
          <p:cNvPr id="209923" name="Rectangle 3"/>
          <p:cNvSpPr>
            <a:spLocks noGrp="1" noChangeArrowheads="1"/>
          </p:cNvSpPr>
          <p:nvPr>
            <p:ph type="body" idx="1"/>
          </p:nvPr>
        </p:nvSpPr>
        <p:spPr>
          <a:xfrm>
            <a:off x="228600" y="1066800"/>
            <a:ext cx="8382000" cy="5022914"/>
          </a:xfrm>
        </p:spPr>
        <p:txBody>
          <a:bodyPr/>
          <a:lstStyle/>
          <a:p>
            <a:pPr>
              <a:lnSpc>
                <a:spcPct val="90000"/>
              </a:lnSpc>
            </a:pPr>
            <a:r>
              <a:rPr lang="en-US" dirty="0"/>
              <a:t>Stockholders can choose to sell or </a:t>
            </a:r>
            <a:r>
              <a:rPr lang="en-US" dirty="0" smtClean="0"/>
              <a:t>not</a:t>
            </a:r>
            <a:endParaRPr lang="en-US" dirty="0"/>
          </a:p>
          <a:p>
            <a:pPr>
              <a:lnSpc>
                <a:spcPct val="90000"/>
              </a:lnSpc>
            </a:pPr>
            <a:endParaRPr lang="en-US" dirty="0" smtClean="0"/>
          </a:p>
          <a:p>
            <a:pPr>
              <a:lnSpc>
                <a:spcPct val="90000"/>
              </a:lnSpc>
            </a:pPr>
            <a:r>
              <a:rPr lang="en-US" dirty="0" smtClean="0"/>
              <a:t>Avoids a </a:t>
            </a:r>
            <a:r>
              <a:rPr lang="en-US" dirty="0"/>
              <a:t>high dividend that cannot be </a:t>
            </a:r>
            <a:r>
              <a:rPr lang="en-US" dirty="0" smtClean="0"/>
              <a:t>maintained</a:t>
            </a:r>
            <a:endParaRPr lang="en-US" dirty="0"/>
          </a:p>
          <a:p>
            <a:pPr>
              <a:lnSpc>
                <a:spcPct val="90000"/>
              </a:lnSpc>
            </a:pPr>
            <a:endParaRPr lang="en-US" dirty="0" smtClean="0"/>
          </a:p>
          <a:p>
            <a:pPr>
              <a:lnSpc>
                <a:spcPct val="90000"/>
              </a:lnSpc>
            </a:pPr>
            <a:r>
              <a:rPr lang="en-US" dirty="0" smtClean="0"/>
              <a:t>Income </a:t>
            </a:r>
            <a:r>
              <a:rPr lang="en-US" dirty="0"/>
              <a:t>received is capital gains rather than higher-taxed </a:t>
            </a:r>
            <a:r>
              <a:rPr lang="en-US" dirty="0" smtClean="0"/>
              <a:t>dividends</a:t>
            </a:r>
            <a:endParaRPr lang="en-US" dirty="0"/>
          </a:p>
          <a:p>
            <a:pPr>
              <a:lnSpc>
                <a:spcPct val="90000"/>
              </a:lnSpc>
            </a:pPr>
            <a:endParaRPr lang="en-US" dirty="0" smtClean="0"/>
          </a:p>
          <a:p>
            <a:pPr>
              <a:lnSpc>
                <a:spcPct val="90000"/>
              </a:lnSpc>
            </a:pPr>
            <a:r>
              <a:rPr lang="en-US" dirty="0" smtClean="0"/>
              <a:t>Stockholders </a:t>
            </a:r>
            <a:r>
              <a:rPr lang="en-US" dirty="0"/>
              <a:t>may take as a positive </a:t>
            </a:r>
            <a:r>
              <a:rPr lang="en-US" dirty="0" smtClean="0"/>
              <a:t>signal that stock </a:t>
            </a:r>
            <a:r>
              <a:rPr lang="en-US" dirty="0"/>
              <a:t>is </a:t>
            </a:r>
            <a:r>
              <a:rPr lang="en-US" dirty="0" smtClean="0"/>
              <a:t>undervalued</a:t>
            </a:r>
            <a:endParaRPr lang="en-US" dirty="0"/>
          </a:p>
        </p:txBody>
      </p:sp>
    </p:spTree>
    <p:extLst>
      <p:ext uri="{BB962C8B-B14F-4D97-AF65-F5344CB8AC3E}">
        <p14:creationId xmlns:p14="http://schemas.microsoft.com/office/powerpoint/2010/main" val="28630917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152400" y="230188"/>
            <a:ext cx="8794750" cy="664797"/>
          </a:xfrm>
        </p:spPr>
        <p:txBody>
          <a:bodyPr/>
          <a:lstStyle/>
          <a:p>
            <a:r>
              <a:rPr lang="en-US" dirty="0"/>
              <a:t>Disadvantages of Repurchases</a:t>
            </a:r>
          </a:p>
        </p:txBody>
      </p:sp>
      <p:sp>
        <p:nvSpPr>
          <p:cNvPr id="211971" name="Rectangle 3"/>
          <p:cNvSpPr>
            <a:spLocks noGrp="1" noChangeArrowheads="1"/>
          </p:cNvSpPr>
          <p:nvPr>
            <p:ph type="body" idx="1"/>
          </p:nvPr>
        </p:nvSpPr>
        <p:spPr>
          <a:xfrm>
            <a:off x="358775" y="1752600"/>
            <a:ext cx="8382000" cy="2856167"/>
          </a:xfrm>
        </p:spPr>
        <p:txBody>
          <a:bodyPr/>
          <a:lstStyle/>
          <a:p>
            <a:r>
              <a:rPr lang="en-US" dirty="0"/>
              <a:t>May be viewed as a negative signal (firm has poor investment opportunities</a:t>
            </a:r>
            <a:r>
              <a:rPr lang="en-US" dirty="0" smtClean="0"/>
              <a:t>)</a:t>
            </a:r>
            <a:endParaRPr lang="en-US" dirty="0"/>
          </a:p>
          <a:p>
            <a:endParaRPr lang="en-US" dirty="0" smtClean="0"/>
          </a:p>
          <a:p>
            <a:r>
              <a:rPr lang="en-US" dirty="0" smtClean="0"/>
              <a:t>IRS </a:t>
            </a:r>
            <a:r>
              <a:rPr lang="en-US" dirty="0"/>
              <a:t>could impose penalties if repurchases were primarily to avoid taxes on </a:t>
            </a:r>
            <a:r>
              <a:rPr lang="en-US" dirty="0" smtClean="0"/>
              <a:t>dividends</a:t>
            </a:r>
            <a:endParaRPr lang="en-US" dirty="0"/>
          </a:p>
        </p:txBody>
      </p:sp>
    </p:spTree>
    <p:extLst>
      <p:ext uri="{BB962C8B-B14F-4D97-AF65-F5344CB8AC3E}">
        <p14:creationId xmlns:p14="http://schemas.microsoft.com/office/powerpoint/2010/main" val="416050537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Repurchase vs. Dividends</a:t>
            </a:r>
            <a:endParaRPr lang="en-US" dirty="0"/>
          </a:p>
        </p:txBody>
      </p:sp>
      <p:sp>
        <p:nvSpPr>
          <p:cNvPr id="3" name="Content Placeholder 2"/>
          <p:cNvSpPr>
            <a:spLocks noGrp="1"/>
          </p:cNvSpPr>
          <p:nvPr>
            <p:ph idx="1"/>
          </p:nvPr>
        </p:nvSpPr>
        <p:spPr>
          <a:xfrm>
            <a:off x="228600" y="1066800"/>
            <a:ext cx="8382000" cy="5146024"/>
          </a:xfrm>
        </p:spPr>
        <p:txBody>
          <a:bodyPr/>
          <a:lstStyle/>
          <a:p>
            <a:r>
              <a:rPr lang="en-US" dirty="0" smtClean="0"/>
              <a:t>Repurchase</a:t>
            </a:r>
          </a:p>
          <a:p>
            <a:pPr lvl="1"/>
            <a:r>
              <a:rPr lang="en-US" dirty="0" smtClean="0"/>
              <a:t>Stock price doesn’t fall at time of repurchase</a:t>
            </a:r>
          </a:p>
          <a:p>
            <a:pPr lvl="1"/>
            <a:endParaRPr lang="en-US" dirty="0" smtClean="0"/>
          </a:p>
          <a:p>
            <a:pPr lvl="1"/>
            <a:r>
              <a:rPr lang="en-US" dirty="0" smtClean="0"/>
              <a:t>Number of shares falls</a:t>
            </a:r>
          </a:p>
          <a:p>
            <a:endParaRPr lang="en-US" dirty="0" smtClean="0"/>
          </a:p>
          <a:p>
            <a:r>
              <a:rPr lang="en-US" dirty="0" smtClean="0"/>
              <a:t>Dividends</a:t>
            </a:r>
          </a:p>
          <a:p>
            <a:pPr lvl="1"/>
            <a:r>
              <a:rPr lang="en-US" dirty="0" smtClean="0"/>
              <a:t>Stock price falls by amount of dividend at time of payment</a:t>
            </a:r>
          </a:p>
          <a:p>
            <a:pPr lvl="1"/>
            <a:endParaRPr lang="en-US" dirty="0" smtClean="0"/>
          </a:p>
          <a:p>
            <a:pPr lvl="1"/>
            <a:r>
              <a:rPr lang="en-US" dirty="0" smtClean="0"/>
              <a:t>Number of shares doesn’t change</a:t>
            </a:r>
          </a:p>
        </p:txBody>
      </p:sp>
    </p:spTree>
    <p:extLst>
      <p:ext uri="{BB962C8B-B14F-4D97-AF65-F5344CB8AC3E}">
        <p14:creationId xmlns:p14="http://schemas.microsoft.com/office/powerpoint/2010/main" val="49058340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48 (Topic 9.3):</a:t>
            </a:r>
            <a:br>
              <a:rPr lang="en-US" dirty="0" smtClean="0"/>
            </a:br>
            <a:r>
              <a:rPr lang="en-US" dirty="0" smtClean="0"/>
              <a:t>Dividends versus Share Repurchases</a:t>
            </a:r>
            <a:endParaRPr lang="en-US" dirty="0"/>
          </a:p>
        </p:txBody>
      </p:sp>
    </p:spTree>
    <p:extLst>
      <p:ext uri="{BB962C8B-B14F-4D97-AF65-F5344CB8AC3E}">
        <p14:creationId xmlns:p14="http://schemas.microsoft.com/office/powerpoint/2010/main" val="302052719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2671501"/>
          </a:xfrm>
        </p:spPr>
        <p:txBody>
          <a:bodyPr/>
          <a:lstStyle/>
          <a:p>
            <a:pPr marL="1031875" lvl="1" indent="-514350">
              <a:buFont typeface="+mj-lt"/>
              <a:buAutoNum type="arabicPeriod"/>
            </a:pPr>
            <a:r>
              <a:rPr lang="en-US" dirty="0" smtClean="0"/>
              <a:t>What are Stock Repurchases?</a:t>
            </a:r>
          </a:p>
          <a:p>
            <a:pPr marL="1031875" lvl="1" indent="-514350">
              <a:buFont typeface="+mj-lt"/>
              <a:buAutoNum type="arabicPeriod"/>
            </a:pPr>
            <a:endParaRPr lang="en-US" dirty="0"/>
          </a:p>
          <a:p>
            <a:pPr marL="1031875" lvl="1" indent="-514350">
              <a:buFont typeface="+mj-lt"/>
              <a:buAutoNum type="arabicPeriod"/>
            </a:pPr>
            <a:r>
              <a:rPr lang="en-US" dirty="0" smtClean="0"/>
              <a:t>Repurchases versus Dividends</a:t>
            </a:r>
          </a:p>
          <a:p>
            <a:pPr marL="1031875" lvl="1" indent="-514350">
              <a:buFont typeface="+mj-lt"/>
              <a:buAutoNum type="arabicPeriod"/>
            </a:pPr>
            <a:endParaRPr lang="en-US" dirty="0"/>
          </a:p>
          <a:p>
            <a:pPr marL="1031875" lvl="1" indent="-514350">
              <a:buFont typeface="+mj-lt"/>
              <a:buAutoNum type="arabicPeriod"/>
            </a:pPr>
            <a:r>
              <a:rPr lang="en-US" dirty="0" smtClean="0"/>
              <a:t>Advantage and Disadvantages of Stock Repurchases</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dirty="0"/>
              <a:t>Stock Repurchases</a:t>
            </a:r>
          </a:p>
        </p:txBody>
      </p:sp>
      <p:sp>
        <p:nvSpPr>
          <p:cNvPr id="214019" name="Rectangle 3"/>
          <p:cNvSpPr>
            <a:spLocks noGrp="1" noChangeArrowheads="1"/>
          </p:cNvSpPr>
          <p:nvPr>
            <p:ph type="body" idx="1"/>
          </p:nvPr>
        </p:nvSpPr>
        <p:spPr>
          <a:xfrm>
            <a:off x="304800" y="990600"/>
            <a:ext cx="8382000" cy="5226046"/>
          </a:xfrm>
        </p:spPr>
        <p:txBody>
          <a:bodyPr/>
          <a:lstStyle/>
          <a:p>
            <a:r>
              <a:rPr lang="en-US" sz="2800" dirty="0"/>
              <a:t>Repurchases:  Firm buying own stock back from stockholders.</a:t>
            </a:r>
          </a:p>
          <a:p>
            <a:endParaRPr lang="en-US" sz="2800" dirty="0" smtClean="0"/>
          </a:p>
          <a:p>
            <a:r>
              <a:rPr lang="en-US" sz="2800" dirty="0" smtClean="0"/>
              <a:t>Firm </a:t>
            </a:r>
            <a:r>
              <a:rPr lang="en-US" sz="2800" dirty="0"/>
              <a:t>announces intent to repurchase stock.</a:t>
            </a:r>
          </a:p>
          <a:p>
            <a:endParaRPr lang="en-US" sz="2800" dirty="0" smtClean="0"/>
          </a:p>
          <a:p>
            <a:r>
              <a:rPr lang="en-US" sz="2800" dirty="0" smtClean="0"/>
              <a:t>Three </a:t>
            </a:r>
            <a:r>
              <a:rPr lang="en-US" sz="2800" dirty="0"/>
              <a:t>ways to purchase:</a:t>
            </a:r>
          </a:p>
          <a:p>
            <a:pPr lvl="1"/>
            <a:r>
              <a:rPr lang="en-US" sz="2400" dirty="0"/>
              <a:t>Have </a:t>
            </a:r>
            <a:r>
              <a:rPr lang="en-US" sz="2400" dirty="0" smtClean="0"/>
              <a:t>broker </a:t>
            </a:r>
            <a:r>
              <a:rPr lang="en-US" sz="2400" dirty="0"/>
              <a:t>purchase on open market over </a:t>
            </a:r>
            <a:r>
              <a:rPr lang="en-US" sz="2400" dirty="0" smtClean="0"/>
              <a:t>time</a:t>
            </a:r>
            <a:r>
              <a:rPr lang="en-US" sz="2400" dirty="0"/>
              <a:t>.</a:t>
            </a:r>
          </a:p>
          <a:p>
            <a:pPr lvl="1"/>
            <a:r>
              <a:rPr lang="en-US" sz="2400" dirty="0"/>
              <a:t>Make a tender offer to shareholders.</a:t>
            </a:r>
          </a:p>
          <a:p>
            <a:pPr lvl="1"/>
            <a:r>
              <a:rPr lang="en-US" sz="2400" dirty="0"/>
              <a:t>Make a block (targeted) repurchase.</a:t>
            </a:r>
          </a:p>
          <a:p>
            <a:endParaRPr lang="en-US" sz="2800" dirty="0" smtClean="0"/>
          </a:p>
          <a:p>
            <a:r>
              <a:rPr lang="en-US" sz="2800" dirty="0" smtClean="0"/>
              <a:t>Firm </a:t>
            </a:r>
            <a:r>
              <a:rPr lang="en-US" sz="2800" dirty="0"/>
              <a:t>doesn’t have to complete its announced intent to repurchase.</a:t>
            </a:r>
          </a:p>
        </p:txBody>
      </p:sp>
    </p:spTree>
    <p:extLst>
      <p:ext uri="{BB962C8B-B14F-4D97-AF65-F5344CB8AC3E}">
        <p14:creationId xmlns:p14="http://schemas.microsoft.com/office/powerpoint/2010/main" val="307712749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381000" y="230188"/>
            <a:ext cx="8382000" cy="1329595"/>
          </a:xfrm>
        </p:spPr>
        <p:txBody>
          <a:bodyPr/>
          <a:lstStyle/>
          <a:p>
            <a:r>
              <a:rPr lang="en-US" dirty="0" smtClean="0"/>
              <a:t>Price Drop with </a:t>
            </a:r>
            <a:r>
              <a:rPr lang="en-US" dirty="0"/>
              <a:t>Dividend Distribution</a:t>
            </a:r>
          </a:p>
        </p:txBody>
      </p:sp>
      <p:sp>
        <p:nvSpPr>
          <p:cNvPr id="196611" name="Rectangle 3"/>
          <p:cNvSpPr>
            <a:spLocks noGrp="1" noChangeArrowheads="1"/>
          </p:cNvSpPr>
          <p:nvPr>
            <p:ph type="body" idx="1"/>
          </p:nvPr>
        </p:nvSpPr>
        <p:spPr>
          <a:xfrm>
            <a:off x="381000" y="2133600"/>
            <a:ext cx="8382000" cy="3274743"/>
          </a:xfrm>
        </p:spPr>
        <p:txBody>
          <a:bodyPr/>
          <a:lstStyle/>
          <a:p>
            <a:r>
              <a:rPr lang="en-US" dirty="0"/>
              <a:t>Note that stock price drops by dividend per share in model.</a:t>
            </a:r>
          </a:p>
          <a:p>
            <a:pPr lvl="1"/>
            <a:r>
              <a:rPr lang="en-US" dirty="0"/>
              <a:t>If it didn’t there would be arbitrage opportunity (assuming no taxes).</a:t>
            </a:r>
          </a:p>
          <a:p>
            <a:endParaRPr lang="en-US" dirty="0" smtClean="0"/>
          </a:p>
          <a:p>
            <a:r>
              <a:rPr lang="en-US" dirty="0" smtClean="0"/>
              <a:t>In </a:t>
            </a:r>
            <a:r>
              <a:rPr lang="en-US" dirty="0"/>
              <a:t>real world, stock price drops on average by about 90% of dividend.</a:t>
            </a:r>
          </a:p>
        </p:txBody>
      </p:sp>
    </p:spTree>
    <p:extLst>
      <p:ext uri="{BB962C8B-B14F-4D97-AF65-F5344CB8AC3E}">
        <p14:creationId xmlns:p14="http://schemas.microsoft.com/office/powerpoint/2010/main" val="52664026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81000" y="230188"/>
            <a:ext cx="8382000" cy="1329595"/>
          </a:xfrm>
        </p:spPr>
        <p:txBody>
          <a:bodyPr/>
          <a:lstStyle/>
          <a:p>
            <a:r>
              <a:rPr lang="en-US" dirty="0" smtClean="0"/>
              <a:t>Repurchase </a:t>
            </a:r>
            <a:r>
              <a:rPr lang="en-US" dirty="0"/>
              <a:t>has </a:t>
            </a:r>
            <a:r>
              <a:rPr lang="en-US" dirty="0" smtClean="0"/>
              <a:t>No Effect on Stock Price</a:t>
            </a:r>
            <a:endParaRPr lang="en-US" dirty="0"/>
          </a:p>
        </p:txBody>
      </p:sp>
      <p:sp>
        <p:nvSpPr>
          <p:cNvPr id="201731" name="Rectangle 3"/>
          <p:cNvSpPr>
            <a:spLocks noGrp="1" noChangeArrowheads="1"/>
          </p:cNvSpPr>
          <p:nvPr>
            <p:ph type="body" idx="1"/>
          </p:nvPr>
        </p:nvSpPr>
        <p:spPr>
          <a:xfrm>
            <a:off x="381000" y="1676400"/>
            <a:ext cx="8382000" cy="4376583"/>
          </a:xfrm>
        </p:spPr>
        <p:txBody>
          <a:bodyPr/>
          <a:lstStyle/>
          <a:p>
            <a:pPr>
              <a:lnSpc>
                <a:spcPct val="90000"/>
              </a:lnSpc>
            </a:pPr>
            <a:r>
              <a:rPr lang="en-US" sz="2800" dirty="0" smtClean="0"/>
              <a:t>Announcement </a:t>
            </a:r>
            <a:r>
              <a:rPr lang="en-US" sz="2800" dirty="0"/>
              <a:t>of </a:t>
            </a:r>
            <a:r>
              <a:rPr lang="en-US" sz="2800" dirty="0" smtClean="0"/>
              <a:t>a repurchase </a:t>
            </a:r>
            <a:r>
              <a:rPr lang="en-US" sz="2800" dirty="0"/>
              <a:t>might send a signal that affects stock </a:t>
            </a:r>
            <a:r>
              <a:rPr lang="en-US" sz="2800" dirty="0" smtClean="0"/>
              <a:t>price, </a:t>
            </a:r>
            <a:r>
              <a:rPr lang="en-US" sz="2800" dirty="0"/>
              <a:t>but the actual repurchase has no impact on stock </a:t>
            </a:r>
            <a:r>
              <a:rPr lang="en-US" sz="2800" dirty="0" smtClean="0"/>
              <a:t>price:</a:t>
            </a:r>
            <a:endParaRPr lang="en-US" sz="2800" dirty="0"/>
          </a:p>
          <a:p>
            <a:pPr lvl="1">
              <a:lnSpc>
                <a:spcPct val="90000"/>
              </a:lnSpc>
            </a:pPr>
            <a:endParaRPr lang="en-US" sz="2400" dirty="0" smtClean="0"/>
          </a:p>
          <a:p>
            <a:pPr lvl="1">
              <a:lnSpc>
                <a:spcPct val="90000"/>
              </a:lnSpc>
            </a:pPr>
            <a:r>
              <a:rPr lang="en-US" sz="2400" dirty="0" smtClean="0"/>
              <a:t>If </a:t>
            </a:r>
            <a:r>
              <a:rPr lang="en-US" sz="2400" dirty="0"/>
              <a:t>investors thought that the repurchase would increase the stock price, they would all purchase stock the day before, which would drive up its price. </a:t>
            </a:r>
          </a:p>
          <a:p>
            <a:pPr lvl="1">
              <a:lnSpc>
                <a:spcPct val="90000"/>
              </a:lnSpc>
            </a:pPr>
            <a:r>
              <a:rPr lang="en-US" sz="2400" dirty="0" smtClean="0"/>
              <a:t>If </a:t>
            </a:r>
            <a:r>
              <a:rPr lang="en-US" sz="2400" dirty="0"/>
              <a:t>investors thought that the repurchase would decrease the stock price, they would all sell short the stock the day before, which would drive down the stock price.</a:t>
            </a:r>
          </a:p>
        </p:txBody>
      </p:sp>
    </p:spTree>
    <p:extLst>
      <p:ext uri="{BB962C8B-B14F-4D97-AF65-F5344CB8AC3E}">
        <p14:creationId xmlns:p14="http://schemas.microsoft.com/office/powerpoint/2010/main" val="104086432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76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7636" name="Rectangle 4"/>
          <p:cNvSpPr>
            <a:spLocks noGrp="1" noChangeArrowheads="1"/>
          </p:cNvSpPr>
          <p:nvPr>
            <p:ph type="title"/>
          </p:nvPr>
        </p:nvSpPr>
        <p:spPr>
          <a:xfrm>
            <a:off x="365125" y="563928"/>
            <a:ext cx="8382000" cy="66479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noAutofit/>
          </a:bodyPr>
          <a:lstStyle/>
          <a:p>
            <a:r>
              <a:rPr lang="en-US" dirty="0" smtClean="0"/>
              <a:t>Stock </a:t>
            </a:r>
            <a:r>
              <a:rPr lang="en-US" dirty="0"/>
              <a:t>Repurchase versus Dividend</a:t>
            </a:r>
          </a:p>
        </p:txBody>
      </p:sp>
      <p:sp>
        <p:nvSpPr>
          <p:cNvPr id="837646" name="Rectangle 14"/>
          <p:cNvSpPr>
            <a:spLocks noChangeArrowheads="1"/>
          </p:cNvSpPr>
          <p:nvPr/>
        </p:nvSpPr>
        <p:spPr bwMode="auto">
          <a:xfrm>
            <a:off x="3171825" y="6492875"/>
            <a:ext cx="69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grpSp>
        <p:nvGrpSpPr>
          <p:cNvPr id="837703" name="Group 71"/>
          <p:cNvGrpSpPr>
            <a:grpSpLocks/>
          </p:cNvGrpSpPr>
          <p:nvPr/>
        </p:nvGrpSpPr>
        <p:grpSpPr bwMode="auto">
          <a:xfrm>
            <a:off x="1371600" y="2743200"/>
            <a:ext cx="6089650" cy="2987675"/>
            <a:chOff x="930" y="1344"/>
            <a:chExt cx="3836" cy="1882"/>
          </a:xfrm>
        </p:grpSpPr>
        <p:sp>
          <p:nvSpPr>
            <p:cNvPr id="837639" name="Line 7"/>
            <p:cNvSpPr>
              <a:spLocks noChangeShapeType="1"/>
            </p:cNvSpPr>
            <p:nvPr/>
          </p:nvSpPr>
          <p:spPr bwMode="auto">
            <a:xfrm>
              <a:off x="941" y="1895"/>
              <a:ext cx="3825"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7640" name="Line 8"/>
            <p:cNvSpPr>
              <a:spLocks noChangeShapeType="1"/>
            </p:cNvSpPr>
            <p:nvPr/>
          </p:nvSpPr>
          <p:spPr bwMode="auto">
            <a:xfrm>
              <a:off x="941" y="2676"/>
              <a:ext cx="3825"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7641" name="Line 9"/>
            <p:cNvSpPr>
              <a:spLocks noChangeShapeType="1"/>
            </p:cNvSpPr>
            <p:nvPr/>
          </p:nvSpPr>
          <p:spPr bwMode="auto">
            <a:xfrm>
              <a:off x="2857" y="1892"/>
              <a:ext cx="1" cy="7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7642" name="Rectangle 10"/>
            <p:cNvSpPr>
              <a:spLocks noChangeArrowheads="1"/>
            </p:cNvSpPr>
            <p:nvPr/>
          </p:nvSpPr>
          <p:spPr bwMode="auto">
            <a:xfrm>
              <a:off x="4080" y="3008"/>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a:t>
              </a:r>
              <a:endParaRPr lang="en-US" sz="2000" b="1">
                <a:latin typeface="Arial" charset="0"/>
              </a:endParaRPr>
            </a:p>
          </p:txBody>
        </p:sp>
        <p:sp>
          <p:nvSpPr>
            <p:cNvPr id="837643" name="Rectangle 11"/>
            <p:cNvSpPr>
              <a:spLocks noChangeArrowheads="1"/>
            </p:cNvSpPr>
            <p:nvPr/>
          </p:nvSpPr>
          <p:spPr bwMode="auto">
            <a:xfrm>
              <a:off x="3898" y="3008"/>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37644" name="Rectangle 12"/>
            <p:cNvSpPr>
              <a:spLocks noChangeArrowheads="1"/>
            </p:cNvSpPr>
            <p:nvPr/>
          </p:nvSpPr>
          <p:spPr bwMode="auto">
            <a:xfrm>
              <a:off x="3158" y="3008"/>
              <a:ext cx="6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/100,000</a:t>
              </a:r>
              <a:endParaRPr lang="en-US" sz="2000" b="1">
                <a:latin typeface="Arial" charset="0"/>
              </a:endParaRPr>
            </a:p>
          </p:txBody>
        </p:sp>
        <p:sp>
          <p:nvSpPr>
            <p:cNvPr id="837645" name="Rectangle 13"/>
            <p:cNvSpPr>
              <a:spLocks noChangeArrowheads="1"/>
            </p:cNvSpPr>
            <p:nvPr/>
          </p:nvSpPr>
          <p:spPr bwMode="auto">
            <a:xfrm>
              <a:off x="2242" y="3008"/>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$1,000,000</a:t>
              </a:r>
              <a:endParaRPr lang="en-US" sz="2000" b="1">
                <a:latin typeface="Arial" charset="0"/>
              </a:endParaRPr>
            </a:p>
          </p:txBody>
        </p:sp>
        <p:sp>
          <p:nvSpPr>
            <p:cNvPr id="837647" name="Rectangle 15"/>
            <p:cNvSpPr>
              <a:spLocks noChangeArrowheads="1"/>
            </p:cNvSpPr>
            <p:nvPr/>
          </p:nvSpPr>
          <p:spPr bwMode="auto">
            <a:xfrm>
              <a:off x="2066" y="3034"/>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37649" name="Rectangle 17"/>
            <p:cNvSpPr>
              <a:spLocks noChangeArrowheads="1"/>
            </p:cNvSpPr>
            <p:nvPr/>
          </p:nvSpPr>
          <p:spPr bwMode="auto">
            <a:xfrm>
              <a:off x="1576" y="3008"/>
              <a:ext cx="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endParaRPr lang="en-US" sz="2000" b="1">
                <a:latin typeface="Arial" charset="0"/>
              </a:endParaRPr>
            </a:p>
          </p:txBody>
        </p:sp>
        <p:sp>
          <p:nvSpPr>
            <p:cNvPr id="837652" name="Rectangle 20"/>
            <p:cNvSpPr>
              <a:spLocks noChangeArrowheads="1"/>
            </p:cNvSpPr>
            <p:nvPr/>
          </p:nvSpPr>
          <p:spPr bwMode="auto">
            <a:xfrm>
              <a:off x="938" y="3008"/>
              <a:ext cx="10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Price per share</a:t>
              </a:r>
            </a:p>
          </p:txBody>
        </p:sp>
        <p:sp>
          <p:nvSpPr>
            <p:cNvPr id="837653" name="Rectangle 21"/>
            <p:cNvSpPr>
              <a:spLocks noChangeArrowheads="1"/>
            </p:cNvSpPr>
            <p:nvPr/>
          </p:nvSpPr>
          <p:spPr bwMode="auto">
            <a:xfrm>
              <a:off x="2592" y="2746"/>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100,000</a:t>
              </a:r>
              <a:endParaRPr lang="en-US" sz="2000" b="1">
                <a:latin typeface="Arial" charset="0"/>
              </a:endParaRPr>
            </a:p>
          </p:txBody>
        </p:sp>
        <p:sp>
          <p:nvSpPr>
            <p:cNvPr id="837654" name="Rectangle 22"/>
            <p:cNvSpPr>
              <a:spLocks noChangeArrowheads="1"/>
            </p:cNvSpPr>
            <p:nvPr/>
          </p:nvSpPr>
          <p:spPr bwMode="auto">
            <a:xfrm>
              <a:off x="2436" y="2784"/>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37656" name="Rectangle 24"/>
            <p:cNvSpPr>
              <a:spLocks noChangeArrowheads="1"/>
            </p:cNvSpPr>
            <p:nvPr/>
          </p:nvSpPr>
          <p:spPr bwMode="auto">
            <a:xfrm>
              <a:off x="1505" y="2746"/>
              <a:ext cx="8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outstanding</a:t>
              </a:r>
              <a:endParaRPr lang="en-US" sz="2000" b="1">
                <a:latin typeface="Arial" charset="0"/>
              </a:endParaRPr>
            </a:p>
          </p:txBody>
        </p:sp>
        <p:sp>
          <p:nvSpPr>
            <p:cNvPr id="837657" name="Rectangle 25"/>
            <p:cNvSpPr>
              <a:spLocks noChangeArrowheads="1"/>
            </p:cNvSpPr>
            <p:nvPr/>
          </p:nvSpPr>
          <p:spPr bwMode="auto">
            <a:xfrm>
              <a:off x="1380" y="2746"/>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7658" name="Rectangle 26"/>
            <p:cNvSpPr>
              <a:spLocks noChangeArrowheads="1"/>
            </p:cNvSpPr>
            <p:nvPr/>
          </p:nvSpPr>
          <p:spPr bwMode="auto">
            <a:xfrm>
              <a:off x="930" y="2746"/>
              <a:ext cx="5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Shares</a:t>
              </a:r>
              <a:endParaRPr lang="en-US" sz="2000" b="1">
                <a:latin typeface="Arial" charset="0"/>
              </a:endParaRPr>
            </a:p>
          </p:txBody>
        </p:sp>
        <p:sp>
          <p:nvSpPr>
            <p:cNvPr id="837659" name="Rectangle 27"/>
            <p:cNvSpPr>
              <a:spLocks noChangeArrowheads="1"/>
            </p:cNvSpPr>
            <p:nvPr/>
          </p:nvSpPr>
          <p:spPr bwMode="auto">
            <a:xfrm>
              <a:off x="4051" y="2439"/>
              <a:ext cx="7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1,000,000</a:t>
              </a:r>
              <a:endParaRPr lang="en-US" sz="2000" b="1">
                <a:latin typeface="Arial" charset="0"/>
              </a:endParaRPr>
            </a:p>
          </p:txBody>
        </p:sp>
        <p:sp>
          <p:nvSpPr>
            <p:cNvPr id="837664" name="Rectangle 32"/>
            <p:cNvSpPr>
              <a:spLocks noChangeArrowheads="1"/>
            </p:cNvSpPr>
            <p:nvPr/>
          </p:nvSpPr>
          <p:spPr bwMode="auto">
            <a:xfrm>
              <a:off x="2936" y="2439"/>
              <a:ext cx="9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Value of Firm</a:t>
              </a:r>
              <a:endParaRPr lang="en-US" sz="2000" b="1">
                <a:latin typeface="Arial" charset="0"/>
              </a:endParaRPr>
            </a:p>
          </p:txBody>
        </p:sp>
        <p:sp>
          <p:nvSpPr>
            <p:cNvPr id="837665" name="Rectangle 33"/>
            <p:cNvSpPr>
              <a:spLocks noChangeArrowheads="1"/>
            </p:cNvSpPr>
            <p:nvPr/>
          </p:nvSpPr>
          <p:spPr bwMode="auto">
            <a:xfrm>
              <a:off x="2053" y="2439"/>
              <a:ext cx="7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1,000,000</a:t>
              </a:r>
              <a:endParaRPr lang="en-US" sz="2000" b="1">
                <a:latin typeface="Arial" charset="0"/>
              </a:endParaRPr>
            </a:p>
          </p:txBody>
        </p:sp>
        <p:sp>
          <p:nvSpPr>
            <p:cNvPr id="837670" name="Rectangle 38"/>
            <p:cNvSpPr>
              <a:spLocks noChangeArrowheads="1"/>
            </p:cNvSpPr>
            <p:nvPr/>
          </p:nvSpPr>
          <p:spPr bwMode="auto">
            <a:xfrm>
              <a:off x="938" y="2439"/>
              <a:ext cx="9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Value of Firm</a:t>
              </a:r>
              <a:endParaRPr lang="en-US" sz="2000" b="1">
                <a:latin typeface="Arial" charset="0"/>
              </a:endParaRPr>
            </a:p>
          </p:txBody>
        </p:sp>
        <p:sp>
          <p:nvSpPr>
            <p:cNvPr id="837671" name="Rectangle 39"/>
            <p:cNvSpPr>
              <a:spLocks noChangeArrowheads="1"/>
            </p:cNvSpPr>
            <p:nvPr/>
          </p:nvSpPr>
          <p:spPr bwMode="auto">
            <a:xfrm>
              <a:off x="4051" y="2176"/>
              <a:ext cx="7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1,000,000</a:t>
              </a:r>
              <a:endParaRPr lang="en-US" sz="2000" b="1">
                <a:latin typeface="Arial" charset="0"/>
              </a:endParaRPr>
            </a:p>
          </p:txBody>
        </p:sp>
        <p:sp>
          <p:nvSpPr>
            <p:cNvPr id="837672" name="Rectangle 40"/>
            <p:cNvSpPr>
              <a:spLocks noChangeArrowheads="1"/>
            </p:cNvSpPr>
            <p:nvPr/>
          </p:nvSpPr>
          <p:spPr bwMode="auto">
            <a:xfrm>
              <a:off x="2936" y="2176"/>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Equity</a:t>
              </a:r>
              <a:endParaRPr lang="en-US" sz="2000" b="1">
                <a:latin typeface="Arial" charset="0"/>
              </a:endParaRPr>
            </a:p>
          </p:txBody>
        </p:sp>
        <p:sp>
          <p:nvSpPr>
            <p:cNvPr id="837673" name="Rectangle 41"/>
            <p:cNvSpPr>
              <a:spLocks noChangeArrowheads="1"/>
            </p:cNvSpPr>
            <p:nvPr/>
          </p:nvSpPr>
          <p:spPr bwMode="auto">
            <a:xfrm>
              <a:off x="2181" y="2176"/>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850,000</a:t>
              </a:r>
              <a:endParaRPr lang="en-US" sz="2000" b="1">
                <a:latin typeface="Arial" charset="0"/>
              </a:endParaRPr>
            </a:p>
          </p:txBody>
        </p:sp>
        <p:sp>
          <p:nvSpPr>
            <p:cNvPr id="837674" name="Rectangle 42"/>
            <p:cNvSpPr>
              <a:spLocks noChangeArrowheads="1"/>
            </p:cNvSpPr>
            <p:nvPr/>
          </p:nvSpPr>
          <p:spPr bwMode="auto">
            <a:xfrm>
              <a:off x="1361" y="2176"/>
              <a:ext cx="5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Assets</a:t>
              </a:r>
              <a:endParaRPr lang="en-US" sz="2000" b="1">
                <a:latin typeface="Arial" charset="0"/>
              </a:endParaRPr>
            </a:p>
          </p:txBody>
        </p:sp>
        <p:sp>
          <p:nvSpPr>
            <p:cNvPr id="837675" name="Rectangle 43"/>
            <p:cNvSpPr>
              <a:spLocks noChangeArrowheads="1"/>
            </p:cNvSpPr>
            <p:nvPr/>
          </p:nvSpPr>
          <p:spPr bwMode="auto">
            <a:xfrm>
              <a:off x="935" y="2176"/>
              <a:ext cx="48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Other  </a:t>
              </a:r>
              <a:endParaRPr lang="en-US" sz="2000" b="1">
                <a:latin typeface="Arial" charset="0"/>
              </a:endParaRPr>
            </a:p>
          </p:txBody>
        </p:sp>
        <p:sp>
          <p:nvSpPr>
            <p:cNvPr id="837676" name="Rectangle 44"/>
            <p:cNvSpPr>
              <a:spLocks noChangeArrowheads="1"/>
            </p:cNvSpPr>
            <p:nvPr/>
          </p:nvSpPr>
          <p:spPr bwMode="auto">
            <a:xfrm>
              <a:off x="4652" y="1914"/>
              <a:ext cx="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0</a:t>
              </a:r>
              <a:endParaRPr lang="en-US" sz="2000" b="1">
                <a:latin typeface="Arial" charset="0"/>
              </a:endParaRPr>
            </a:p>
          </p:txBody>
        </p:sp>
        <p:sp>
          <p:nvSpPr>
            <p:cNvPr id="837677" name="Rectangle 45"/>
            <p:cNvSpPr>
              <a:spLocks noChangeArrowheads="1"/>
            </p:cNvSpPr>
            <p:nvPr/>
          </p:nvSpPr>
          <p:spPr bwMode="auto">
            <a:xfrm>
              <a:off x="2936" y="1914"/>
              <a:ext cx="3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Debt</a:t>
              </a:r>
              <a:endParaRPr lang="en-US" sz="2000" b="1">
                <a:latin typeface="Arial" charset="0"/>
              </a:endParaRPr>
            </a:p>
          </p:txBody>
        </p:sp>
        <p:sp>
          <p:nvSpPr>
            <p:cNvPr id="837678" name="Rectangle 46"/>
            <p:cNvSpPr>
              <a:spLocks noChangeArrowheads="1"/>
            </p:cNvSpPr>
            <p:nvPr/>
          </p:nvSpPr>
          <p:spPr bwMode="auto">
            <a:xfrm>
              <a:off x="2096" y="1914"/>
              <a:ext cx="6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$150,000</a:t>
              </a:r>
              <a:endParaRPr lang="en-US" sz="2000" b="1">
                <a:latin typeface="Arial" charset="0"/>
              </a:endParaRPr>
            </a:p>
          </p:txBody>
        </p:sp>
        <p:sp>
          <p:nvSpPr>
            <p:cNvPr id="837679" name="Rectangle 47"/>
            <p:cNvSpPr>
              <a:spLocks noChangeArrowheads="1"/>
            </p:cNvSpPr>
            <p:nvPr/>
          </p:nvSpPr>
          <p:spPr bwMode="auto">
            <a:xfrm>
              <a:off x="935" y="1914"/>
              <a:ext cx="3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Cash</a:t>
              </a:r>
              <a:endParaRPr lang="en-US" sz="2000" b="1">
                <a:latin typeface="Arial" charset="0"/>
              </a:endParaRPr>
            </a:p>
          </p:txBody>
        </p:sp>
        <p:sp>
          <p:nvSpPr>
            <p:cNvPr id="837680" name="Rectangle 48"/>
            <p:cNvSpPr>
              <a:spLocks noChangeArrowheads="1"/>
            </p:cNvSpPr>
            <p:nvPr/>
          </p:nvSpPr>
          <p:spPr bwMode="auto">
            <a:xfrm>
              <a:off x="2390" y="1607"/>
              <a:ext cx="39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sheet</a:t>
              </a:r>
              <a:endParaRPr lang="en-US" sz="2000" b="1">
                <a:latin typeface="Arial" charset="0"/>
              </a:endParaRPr>
            </a:p>
          </p:txBody>
        </p:sp>
        <p:sp>
          <p:nvSpPr>
            <p:cNvPr id="837681" name="Rectangle 49"/>
            <p:cNvSpPr>
              <a:spLocks noChangeArrowheads="1"/>
            </p:cNvSpPr>
            <p:nvPr/>
          </p:nvSpPr>
          <p:spPr bwMode="auto">
            <a:xfrm>
              <a:off x="2238" y="1607"/>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7682" name="Rectangle 50"/>
            <p:cNvSpPr>
              <a:spLocks noChangeArrowheads="1"/>
            </p:cNvSpPr>
            <p:nvPr/>
          </p:nvSpPr>
          <p:spPr bwMode="auto">
            <a:xfrm>
              <a:off x="1776" y="1607"/>
              <a:ext cx="56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balance</a:t>
              </a:r>
              <a:endParaRPr lang="en-US" sz="2000" b="1">
                <a:latin typeface="Arial" charset="0"/>
              </a:endParaRPr>
            </a:p>
          </p:txBody>
        </p:sp>
        <p:sp>
          <p:nvSpPr>
            <p:cNvPr id="837683" name="Rectangle 51"/>
            <p:cNvSpPr>
              <a:spLocks noChangeArrowheads="1"/>
            </p:cNvSpPr>
            <p:nvPr/>
          </p:nvSpPr>
          <p:spPr bwMode="auto">
            <a:xfrm>
              <a:off x="1686" y="1607"/>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7684" name="Rectangle 52"/>
            <p:cNvSpPr>
              <a:spLocks noChangeArrowheads="1"/>
            </p:cNvSpPr>
            <p:nvPr/>
          </p:nvSpPr>
          <p:spPr bwMode="auto">
            <a:xfrm>
              <a:off x="1123" y="1607"/>
              <a:ext cx="55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Original</a:t>
              </a:r>
              <a:endParaRPr lang="en-US" sz="2000" b="1">
                <a:latin typeface="Arial" charset="0"/>
              </a:endParaRPr>
            </a:p>
          </p:txBody>
        </p:sp>
        <p:sp>
          <p:nvSpPr>
            <p:cNvPr id="837685" name="Rectangle 53"/>
            <p:cNvSpPr>
              <a:spLocks noChangeArrowheads="1"/>
            </p:cNvSpPr>
            <p:nvPr/>
          </p:nvSpPr>
          <p:spPr bwMode="auto">
            <a:xfrm>
              <a:off x="1085" y="1607"/>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7686" name="Rectangle 54"/>
            <p:cNvSpPr>
              <a:spLocks noChangeArrowheads="1"/>
            </p:cNvSpPr>
            <p:nvPr/>
          </p:nvSpPr>
          <p:spPr bwMode="auto">
            <a:xfrm>
              <a:off x="938" y="1607"/>
              <a:ext cx="1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a:t>
              </a:r>
              <a:endParaRPr lang="en-US" sz="2000" b="1">
                <a:latin typeface="Arial" charset="0"/>
              </a:endParaRPr>
            </a:p>
          </p:txBody>
        </p:sp>
        <p:sp>
          <p:nvSpPr>
            <p:cNvPr id="837687" name="Rectangle 55"/>
            <p:cNvSpPr>
              <a:spLocks noChangeArrowheads="1"/>
            </p:cNvSpPr>
            <p:nvPr/>
          </p:nvSpPr>
          <p:spPr bwMode="auto">
            <a:xfrm>
              <a:off x="4106" y="1344"/>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Equity</a:t>
              </a:r>
              <a:endParaRPr lang="en-US" sz="2000" b="1">
                <a:latin typeface="Arial" charset="0"/>
              </a:endParaRPr>
            </a:p>
          </p:txBody>
        </p:sp>
        <p:sp>
          <p:nvSpPr>
            <p:cNvPr id="837688" name="Rectangle 56"/>
            <p:cNvSpPr>
              <a:spLocks noChangeArrowheads="1"/>
            </p:cNvSpPr>
            <p:nvPr/>
          </p:nvSpPr>
          <p:spPr bwMode="auto">
            <a:xfrm>
              <a:off x="4058" y="1344"/>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7689" name="Rectangle 57"/>
            <p:cNvSpPr>
              <a:spLocks noChangeArrowheads="1"/>
            </p:cNvSpPr>
            <p:nvPr/>
          </p:nvSpPr>
          <p:spPr bwMode="auto">
            <a:xfrm>
              <a:off x="3937" y="1344"/>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&amp;</a:t>
              </a:r>
              <a:endParaRPr lang="en-US" sz="2000" b="1">
                <a:latin typeface="Arial" charset="0"/>
              </a:endParaRPr>
            </a:p>
          </p:txBody>
        </p:sp>
        <p:sp>
          <p:nvSpPr>
            <p:cNvPr id="837692" name="Rectangle 60"/>
            <p:cNvSpPr>
              <a:spLocks noChangeArrowheads="1"/>
            </p:cNvSpPr>
            <p:nvPr/>
          </p:nvSpPr>
          <p:spPr bwMode="auto">
            <a:xfrm>
              <a:off x="3120" y="1344"/>
              <a:ext cx="7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Liabilities</a:t>
              </a:r>
              <a:endParaRPr lang="en-US" sz="2000" b="1">
                <a:latin typeface="Arial" charset="0"/>
              </a:endParaRPr>
            </a:p>
          </p:txBody>
        </p:sp>
        <p:sp>
          <p:nvSpPr>
            <p:cNvPr id="837693" name="Rectangle 61"/>
            <p:cNvSpPr>
              <a:spLocks noChangeArrowheads="1"/>
            </p:cNvSpPr>
            <p:nvPr/>
          </p:nvSpPr>
          <p:spPr bwMode="auto">
            <a:xfrm>
              <a:off x="3103" y="1344"/>
              <a:ext cx="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7694" name="Rectangle 62"/>
            <p:cNvSpPr>
              <a:spLocks noChangeArrowheads="1"/>
            </p:cNvSpPr>
            <p:nvPr/>
          </p:nvSpPr>
          <p:spPr bwMode="auto">
            <a:xfrm>
              <a:off x="2675" y="1344"/>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7695" name="Rectangle 63"/>
            <p:cNvSpPr>
              <a:spLocks noChangeArrowheads="1"/>
            </p:cNvSpPr>
            <p:nvPr/>
          </p:nvSpPr>
          <p:spPr bwMode="auto">
            <a:xfrm>
              <a:off x="2246" y="1344"/>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7696" name="Rectangle 64"/>
            <p:cNvSpPr>
              <a:spLocks noChangeArrowheads="1"/>
            </p:cNvSpPr>
            <p:nvPr/>
          </p:nvSpPr>
          <p:spPr bwMode="auto">
            <a:xfrm>
              <a:off x="1817" y="1344"/>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7697" name="Rectangle 65"/>
            <p:cNvSpPr>
              <a:spLocks noChangeArrowheads="1"/>
            </p:cNvSpPr>
            <p:nvPr/>
          </p:nvSpPr>
          <p:spPr bwMode="auto">
            <a:xfrm>
              <a:off x="1388" y="1344"/>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7698" name="Rectangle 66"/>
            <p:cNvSpPr>
              <a:spLocks noChangeArrowheads="1"/>
            </p:cNvSpPr>
            <p:nvPr/>
          </p:nvSpPr>
          <p:spPr bwMode="auto">
            <a:xfrm>
              <a:off x="951" y="1344"/>
              <a:ext cx="5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Assets</a:t>
              </a:r>
              <a:endParaRPr lang="en-US" sz="2000" b="1">
                <a:latin typeface="Arial" charset="0"/>
              </a:endParaRPr>
            </a:p>
          </p:txBody>
        </p:sp>
      </p:grpSp>
      <p:sp>
        <p:nvSpPr>
          <p:cNvPr id="837702" name="Text Box 70"/>
          <p:cNvSpPr txBox="1">
            <a:spLocks noChangeArrowheads="1"/>
          </p:cNvSpPr>
          <p:nvPr/>
        </p:nvSpPr>
        <p:spPr bwMode="auto">
          <a:xfrm>
            <a:off x="809625" y="1828800"/>
            <a:ext cx="777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latin typeface="Arial" charset="0"/>
              </a:rPr>
              <a:t>Consider a firm that wishes to distribute $100,000 to its shareholders.</a:t>
            </a:r>
          </a:p>
        </p:txBody>
      </p:sp>
    </p:spTree>
    <p:extLst>
      <p:ext uri="{BB962C8B-B14F-4D97-AF65-F5344CB8AC3E}">
        <p14:creationId xmlns:p14="http://schemas.microsoft.com/office/powerpoint/2010/main" val="21588556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6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684" name="Rectangle 4"/>
          <p:cNvSpPr>
            <a:spLocks noGrp="1" noChangeArrowheads="1"/>
          </p:cNvSpPr>
          <p:nvPr>
            <p:ph type="title"/>
          </p:nvPr>
        </p:nvSpPr>
        <p:spPr>
          <a:xfrm>
            <a:off x="396875" y="608378"/>
            <a:ext cx="8382000" cy="66479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noAutofit/>
          </a:bodyPr>
          <a:lstStyle/>
          <a:p>
            <a:r>
              <a:rPr lang="en-US" dirty="0"/>
              <a:t>Stock Repurchase versus Dividend</a:t>
            </a:r>
          </a:p>
        </p:txBody>
      </p:sp>
      <p:grpSp>
        <p:nvGrpSpPr>
          <p:cNvPr id="839752" name="Group 72"/>
          <p:cNvGrpSpPr>
            <a:grpSpLocks/>
          </p:cNvGrpSpPr>
          <p:nvPr/>
        </p:nvGrpSpPr>
        <p:grpSpPr bwMode="auto">
          <a:xfrm>
            <a:off x="1143000" y="2895600"/>
            <a:ext cx="6397625" cy="3238500"/>
            <a:chOff x="788" y="1570"/>
            <a:chExt cx="4030" cy="2040"/>
          </a:xfrm>
        </p:grpSpPr>
        <p:sp>
          <p:nvSpPr>
            <p:cNvPr id="839687" name="Line 7"/>
            <p:cNvSpPr>
              <a:spLocks noChangeShapeType="1"/>
            </p:cNvSpPr>
            <p:nvPr/>
          </p:nvSpPr>
          <p:spPr bwMode="auto">
            <a:xfrm>
              <a:off x="800" y="2182"/>
              <a:ext cx="4008"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688" name="Line 8"/>
            <p:cNvSpPr>
              <a:spLocks noChangeShapeType="1"/>
            </p:cNvSpPr>
            <p:nvPr/>
          </p:nvSpPr>
          <p:spPr bwMode="auto">
            <a:xfrm>
              <a:off x="800" y="3049"/>
              <a:ext cx="4008"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689" name="Line 9"/>
            <p:cNvSpPr>
              <a:spLocks noChangeShapeType="1"/>
            </p:cNvSpPr>
            <p:nvPr/>
          </p:nvSpPr>
          <p:spPr bwMode="auto">
            <a:xfrm>
              <a:off x="2808" y="2178"/>
              <a:ext cx="1" cy="8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690" name="Rectangle 10"/>
            <p:cNvSpPr>
              <a:spLocks noChangeArrowheads="1"/>
            </p:cNvSpPr>
            <p:nvPr/>
          </p:nvSpPr>
          <p:spPr bwMode="auto">
            <a:xfrm>
              <a:off x="3675" y="3418"/>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a:t>
              </a:r>
              <a:endParaRPr lang="en-US" sz="2000" b="1">
                <a:latin typeface="Arial" charset="0"/>
              </a:endParaRPr>
            </a:p>
          </p:txBody>
        </p:sp>
        <p:sp>
          <p:nvSpPr>
            <p:cNvPr id="839691" name="Rectangle 11"/>
            <p:cNvSpPr>
              <a:spLocks noChangeArrowheads="1"/>
            </p:cNvSpPr>
            <p:nvPr/>
          </p:nvSpPr>
          <p:spPr bwMode="auto">
            <a:xfrm>
              <a:off x="3525" y="3418"/>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39692" name="Rectangle 12"/>
            <p:cNvSpPr>
              <a:spLocks noChangeArrowheads="1"/>
            </p:cNvSpPr>
            <p:nvPr/>
          </p:nvSpPr>
          <p:spPr bwMode="auto">
            <a:xfrm>
              <a:off x="2958" y="3418"/>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00,000</a:t>
              </a:r>
              <a:endParaRPr lang="en-US" sz="2000" b="1">
                <a:latin typeface="Arial" charset="0"/>
              </a:endParaRPr>
            </a:p>
          </p:txBody>
        </p:sp>
        <p:sp>
          <p:nvSpPr>
            <p:cNvPr id="839693" name="Rectangle 13"/>
            <p:cNvSpPr>
              <a:spLocks noChangeArrowheads="1"/>
            </p:cNvSpPr>
            <p:nvPr/>
          </p:nvSpPr>
          <p:spPr bwMode="auto">
            <a:xfrm>
              <a:off x="2091" y="3418"/>
              <a:ext cx="8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$900,000/1</a:t>
              </a:r>
              <a:endParaRPr lang="en-US" sz="2000" b="1">
                <a:latin typeface="Arial" charset="0"/>
              </a:endParaRPr>
            </a:p>
          </p:txBody>
        </p:sp>
        <p:sp>
          <p:nvSpPr>
            <p:cNvPr id="839694" name="Rectangle 14"/>
            <p:cNvSpPr>
              <a:spLocks noChangeArrowheads="1"/>
            </p:cNvSpPr>
            <p:nvPr/>
          </p:nvSpPr>
          <p:spPr bwMode="auto">
            <a:xfrm>
              <a:off x="2052" y="3418"/>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695" name="Rectangle 15"/>
            <p:cNvSpPr>
              <a:spLocks noChangeArrowheads="1"/>
            </p:cNvSpPr>
            <p:nvPr/>
          </p:nvSpPr>
          <p:spPr bwMode="auto">
            <a:xfrm>
              <a:off x="1947" y="3418"/>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39696" name="Rectangle 16"/>
            <p:cNvSpPr>
              <a:spLocks noChangeArrowheads="1"/>
            </p:cNvSpPr>
            <p:nvPr/>
          </p:nvSpPr>
          <p:spPr bwMode="auto">
            <a:xfrm>
              <a:off x="1903" y="3418"/>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697" name="Rectangle 17"/>
            <p:cNvSpPr>
              <a:spLocks noChangeArrowheads="1"/>
            </p:cNvSpPr>
            <p:nvPr/>
          </p:nvSpPr>
          <p:spPr bwMode="auto">
            <a:xfrm>
              <a:off x="1508" y="3418"/>
              <a:ext cx="4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share</a:t>
              </a:r>
              <a:endParaRPr lang="en-US" sz="2000" b="1">
                <a:latin typeface="Arial" charset="0"/>
              </a:endParaRPr>
            </a:p>
          </p:txBody>
        </p:sp>
        <p:sp>
          <p:nvSpPr>
            <p:cNvPr id="839698" name="Rectangle 18"/>
            <p:cNvSpPr>
              <a:spLocks noChangeArrowheads="1"/>
            </p:cNvSpPr>
            <p:nvPr/>
          </p:nvSpPr>
          <p:spPr bwMode="auto">
            <a:xfrm>
              <a:off x="1227" y="3418"/>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per </a:t>
              </a:r>
              <a:endParaRPr lang="en-US" sz="2000" b="1">
                <a:latin typeface="Arial" charset="0"/>
              </a:endParaRPr>
            </a:p>
          </p:txBody>
        </p:sp>
        <p:sp>
          <p:nvSpPr>
            <p:cNvPr id="839699" name="Rectangle 19"/>
            <p:cNvSpPr>
              <a:spLocks noChangeArrowheads="1"/>
            </p:cNvSpPr>
            <p:nvPr/>
          </p:nvSpPr>
          <p:spPr bwMode="auto">
            <a:xfrm>
              <a:off x="1182" y="3418"/>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00" name="Rectangle 20"/>
            <p:cNvSpPr>
              <a:spLocks noChangeArrowheads="1"/>
            </p:cNvSpPr>
            <p:nvPr/>
          </p:nvSpPr>
          <p:spPr bwMode="auto">
            <a:xfrm>
              <a:off x="797" y="3418"/>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Price</a:t>
              </a:r>
              <a:endParaRPr lang="en-US" sz="2000" b="1">
                <a:latin typeface="Arial" charset="0"/>
              </a:endParaRPr>
            </a:p>
          </p:txBody>
        </p:sp>
        <p:sp>
          <p:nvSpPr>
            <p:cNvPr id="839701" name="Rectangle 21"/>
            <p:cNvSpPr>
              <a:spLocks noChangeArrowheads="1"/>
            </p:cNvSpPr>
            <p:nvPr/>
          </p:nvSpPr>
          <p:spPr bwMode="auto">
            <a:xfrm>
              <a:off x="2408" y="3127"/>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100,000</a:t>
              </a:r>
              <a:endParaRPr lang="en-US" sz="2000" b="1">
                <a:latin typeface="Arial" charset="0"/>
              </a:endParaRPr>
            </a:p>
          </p:txBody>
        </p:sp>
        <p:sp>
          <p:nvSpPr>
            <p:cNvPr id="839702" name="Rectangle 22"/>
            <p:cNvSpPr>
              <a:spLocks noChangeArrowheads="1"/>
            </p:cNvSpPr>
            <p:nvPr/>
          </p:nvSpPr>
          <p:spPr bwMode="auto">
            <a:xfrm>
              <a:off x="2273" y="3127"/>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39703" name="Rectangle 23"/>
            <p:cNvSpPr>
              <a:spLocks noChangeArrowheads="1"/>
            </p:cNvSpPr>
            <p:nvPr/>
          </p:nvSpPr>
          <p:spPr bwMode="auto">
            <a:xfrm>
              <a:off x="2130" y="3127"/>
              <a:ext cx="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endParaRPr lang="en-US" sz="2000" b="1">
                <a:latin typeface="Arial" charset="0"/>
              </a:endParaRPr>
            </a:p>
          </p:txBody>
        </p:sp>
        <p:sp>
          <p:nvSpPr>
            <p:cNvPr id="839704" name="Rectangle 24"/>
            <p:cNvSpPr>
              <a:spLocks noChangeArrowheads="1"/>
            </p:cNvSpPr>
            <p:nvPr/>
          </p:nvSpPr>
          <p:spPr bwMode="auto">
            <a:xfrm>
              <a:off x="1332" y="3127"/>
              <a:ext cx="8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outstanding</a:t>
              </a:r>
              <a:endParaRPr lang="en-US" sz="2000" b="1">
                <a:latin typeface="Arial" charset="0"/>
              </a:endParaRPr>
            </a:p>
          </p:txBody>
        </p:sp>
        <p:sp>
          <p:nvSpPr>
            <p:cNvPr id="839705" name="Rectangle 25"/>
            <p:cNvSpPr>
              <a:spLocks noChangeArrowheads="1"/>
            </p:cNvSpPr>
            <p:nvPr/>
          </p:nvSpPr>
          <p:spPr bwMode="auto">
            <a:xfrm>
              <a:off x="1290" y="3127"/>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06" name="Rectangle 26"/>
            <p:cNvSpPr>
              <a:spLocks noChangeArrowheads="1"/>
            </p:cNvSpPr>
            <p:nvPr/>
          </p:nvSpPr>
          <p:spPr bwMode="auto">
            <a:xfrm>
              <a:off x="788" y="3127"/>
              <a:ext cx="50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Shares</a:t>
              </a:r>
              <a:endParaRPr lang="en-US" sz="2000" b="1">
                <a:latin typeface="Arial" charset="0"/>
              </a:endParaRPr>
            </a:p>
          </p:txBody>
        </p:sp>
        <p:sp>
          <p:nvSpPr>
            <p:cNvPr id="839707" name="Rectangle 27"/>
            <p:cNvSpPr>
              <a:spLocks noChangeArrowheads="1"/>
            </p:cNvSpPr>
            <p:nvPr/>
          </p:nvSpPr>
          <p:spPr bwMode="auto">
            <a:xfrm>
              <a:off x="4155" y="2786"/>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900,000</a:t>
              </a:r>
              <a:endParaRPr lang="en-US" sz="2000" b="1">
                <a:latin typeface="Arial" charset="0"/>
              </a:endParaRPr>
            </a:p>
          </p:txBody>
        </p:sp>
        <p:sp>
          <p:nvSpPr>
            <p:cNvPr id="839708" name="Rectangle 28"/>
            <p:cNvSpPr>
              <a:spLocks noChangeArrowheads="1"/>
            </p:cNvSpPr>
            <p:nvPr/>
          </p:nvSpPr>
          <p:spPr bwMode="auto">
            <a:xfrm>
              <a:off x="3608" y="2786"/>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Firm</a:t>
              </a:r>
              <a:endParaRPr lang="en-US" sz="2000" b="1">
                <a:latin typeface="Arial" charset="0"/>
              </a:endParaRPr>
            </a:p>
          </p:txBody>
        </p:sp>
        <p:sp>
          <p:nvSpPr>
            <p:cNvPr id="839709" name="Rectangle 29"/>
            <p:cNvSpPr>
              <a:spLocks noChangeArrowheads="1"/>
            </p:cNvSpPr>
            <p:nvPr/>
          </p:nvSpPr>
          <p:spPr bwMode="auto">
            <a:xfrm>
              <a:off x="3563" y="2786"/>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10" name="Rectangle 30"/>
            <p:cNvSpPr>
              <a:spLocks noChangeArrowheads="1"/>
            </p:cNvSpPr>
            <p:nvPr/>
          </p:nvSpPr>
          <p:spPr bwMode="auto">
            <a:xfrm>
              <a:off x="3384" y="2786"/>
              <a:ext cx="1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of</a:t>
              </a:r>
              <a:endParaRPr lang="en-US" sz="2000" b="1">
                <a:latin typeface="Arial" charset="0"/>
              </a:endParaRPr>
            </a:p>
          </p:txBody>
        </p:sp>
        <p:sp>
          <p:nvSpPr>
            <p:cNvPr id="839711" name="Rectangle 31"/>
            <p:cNvSpPr>
              <a:spLocks noChangeArrowheads="1"/>
            </p:cNvSpPr>
            <p:nvPr/>
          </p:nvSpPr>
          <p:spPr bwMode="auto">
            <a:xfrm>
              <a:off x="3342" y="2786"/>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12" name="Rectangle 32"/>
            <p:cNvSpPr>
              <a:spLocks noChangeArrowheads="1"/>
            </p:cNvSpPr>
            <p:nvPr/>
          </p:nvSpPr>
          <p:spPr bwMode="auto">
            <a:xfrm>
              <a:off x="2897" y="2786"/>
              <a:ext cx="41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Value</a:t>
              </a:r>
              <a:endParaRPr lang="en-US" sz="2000" b="1">
                <a:latin typeface="Arial" charset="0"/>
              </a:endParaRPr>
            </a:p>
          </p:txBody>
        </p:sp>
        <p:sp>
          <p:nvSpPr>
            <p:cNvPr id="839713" name="Rectangle 33"/>
            <p:cNvSpPr>
              <a:spLocks noChangeArrowheads="1"/>
            </p:cNvSpPr>
            <p:nvPr/>
          </p:nvSpPr>
          <p:spPr bwMode="auto">
            <a:xfrm>
              <a:off x="2055" y="2786"/>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900,000</a:t>
              </a:r>
              <a:endParaRPr lang="en-US" sz="2000" b="1">
                <a:latin typeface="Arial" charset="0"/>
              </a:endParaRPr>
            </a:p>
          </p:txBody>
        </p:sp>
        <p:sp>
          <p:nvSpPr>
            <p:cNvPr id="839714" name="Rectangle 34"/>
            <p:cNvSpPr>
              <a:spLocks noChangeArrowheads="1"/>
            </p:cNvSpPr>
            <p:nvPr/>
          </p:nvSpPr>
          <p:spPr bwMode="auto">
            <a:xfrm>
              <a:off x="1508" y="2786"/>
              <a:ext cx="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Firm</a:t>
              </a:r>
              <a:endParaRPr lang="en-US" sz="2000" b="1">
                <a:latin typeface="Arial" charset="0"/>
              </a:endParaRPr>
            </a:p>
          </p:txBody>
        </p:sp>
        <p:sp>
          <p:nvSpPr>
            <p:cNvPr id="839715" name="Rectangle 35"/>
            <p:cNvSpPr>
              <a:spLocks noChangeArrowheads="1"/>
            </p:cNvSpPr>
            <p:nvPr/>
          </p:nvSpPr>
          <p:spPr bwMode="auto">
            <a:xfrm>
              <a:off x="1463" y="2786"/>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16" name="Rectangle 36"/>
            <p:cNvSpPr>
              <a:spLocks noChangeArrowheads="1"/>
            </p:cNvSpPr>
            <p:nvPr/>
          </p:nvSpPr>
          <p:spPr bwMode="auto">
            <a:xfrm>
              <a:off x="1284" y="2786"/>
              <a:ext cx="1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of</a:t>
              </a:r>
              <a:endParaRPr lang="en-US" sz="2000" b="1">
                <a:latin typeface="Arial" charset="0"/>
              </a:endParaRPr>
            </a:p>
          </p:txBody>
        </p:sp>
        <p:sp>
          <p:nvSpPr>
            <p:cNvPr id="839717" name="Rectangle 37"/>
            <p:cNvSpPr>
              <a:spLocks noChangeArrowheads="1"/>
            </p:cNvSpPr>
            <p:nvPr/>
          </p:nvSpPr>
          <p:spPr bwMode="auto">
            <a:xfrm>
              <a:off x="1242" y="2786"/>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18" name="Rectangle 38"/>
            <p:cNvSpPr>
              <a:spLocks noChangeArrowheads="1"/>
            </p:cNvSpPr>
            <p:nvPr/>
          </p:nvSpPr>
          <p:spPr bwMode="auto">
            <a:xfrm>
              <a:off x="797" y="2786"/>
              <a:ext cx="41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Value</a:t>
              </a:r>
              <a:endParaRPr lang="en-US" sz="2000" b="1">
                <a:latin typeface="Arial" charset="0"/>
              </a:endParaRPr>
            </a:p>
          </p:txBody>
        </p:sp>
        <p:sp>
          <p:nvSpPr>
            <p:cNvPr id="839719" name="Rectangle 39"/>
            <p:cNvSpPr>
              <a:spLocks noChangeArrowheads="1"/>
            </p:cNvSpPr>
            <p:nvPr/>
          </p:nvSpPr>
          <p:spPr bwMode="auto">
            <a:xfrm>
              <a:off x="4155" y="2494"/>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900,000</a:t>
              </a:r>
              <a:endParaRPr lang="en-US" sz="2000" b="1">
                <a:latin typeface="Arial" charset="0"/>
              </a:endParaRPr>
            </a:p>
          </p:txBody>
        </p:sp>
        <p:sp>
          <p:nvSpPr>
            <p:cNvPr id="839720" name="Rectangle 40"/>
            <p:cNvSpPr>
              <a:spLocks noChangeArrowheads="1"/>
            </p:cNvSpPr>
            <p:nvPr/>
          </p:nvSpPr>
          <p:spPr bwMode="auto">
            <a:xfrm>
              <a:off x="2897" y="2494"/>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Equity</a:t>
              </a:r>
              <a:endParaRPr lang="en-US" sz="2000" b="1">
                <a:latin typeface="Arial" charset="0"/>
              </a:endParaRPr>
            </a:p>
          </p:txBody>
        </p:sp>
        <p:sp>
          <p:nvSpPr>
            <p:cNvPr id="839721" name="Rectangle 41"/>
            <p:cNvSpPr>
              <a:spLocks noChangeArrowheads="1"/>
            </p:cNvSpPr>
            <p:nvPr/>
          </p:nvSpPr>
          <p:spPr bwMode="auto">
            <a:xfrm>
              <a:off x="2055" y="2494"/>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850,000</a:t>
              </a:r>
              <a:endParaRPr lang="en-US" sz="2000" b="1">
                <a:latin typeface="Arial" charset="0"/>
              </a:endParaRPr>
            </a:p>
          </p:txBody>
        </p:sp>
        <p:sp>
          <p:nvSpPr>
            <p:cNvPr id="839722" name="Rectangle 42"/>
            <p:cNvSpPr>
              <a:spLocks noChangeArrowheads="1"/>
            </p:cNvSpPr>
            <p:nvPr/>
          </p:nvSpPr>
          <p:spPr bwMode="auto">
            <a:xfrm>
              <a:off x="1269" y="2494"/>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Assets</a:t>
              </a:r>
              <a:endParaRPr lang="en-US" sz="2000" b="1">
                <a:latin typeface="Arial" charset="0"/>
              </a:endParaRPr>
            </a:p>
          </p:txBody>
        </p:sp>
        <p:sp>
          <p:nvSpPr>
            <p:cNvPr id="839723" name="Rectangle 43"/>
            <p:cNvSpPr>
              <a:spLocks noChangeArrowheads="1"/>
            </p:cNvSpPr>
            <p:nvPr/>
          </p:nvSpPr>
          <p:spPr bwMode="auto">
            <a:xfrm>
              <a:off x="794" y="2494"/>
              <a:ext cx="44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Other </a:t>
              </a:r>
              <a:endParaRPr lang="en-US" sz="2000" b="1">
                <a:latin typeface="Arial" charset="0"/>
              </a:endParaRPr>
            </a:p>
          </p:txBody>
        </p:sp>
        <p:sp>
          <p:nvSpPr>
            <p:cNvPr id="839724" name="Rectangle 44"/>
            <p:cNvSpPr>
              <a:spLocks noChangeArrowheads="1"/>
            </p:cNvSpPr>
            <p:nvPr/>
          </p:nvSpPr>
          <p:spPr bwMode="auto">
            <a:xfrm>
              <a:off x="4681" y="2202"/>
              <a:ext cx="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0</a:t>
              </a:r>
              <a:endParaRPr lang="en-US" sz="2000" b="1">
                <a:latin typeface="Arial" charset="0"/>
              </a:endParaRPr>
            </a:p>
          </p:txBody>
        </p:sp>
        <p:sp>
          <p:nvSpPr>
            <p:cNvPr id="839725" name="Rectangle 45"/>
            <p:cNvSpPr>
              <a:spLocks noChangeArrowheads="1"/>
            </p:cNvSpPr>
            <p:nvPr/>
          </p:nvSpPr>
          <p:spPr bwMode="auto">
            <a:xfrm>
              <a:off x="2897" y="2202"/>
              <a:ext cx="3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Debt</a:t>
              </a:r>
              <a:endParaRPr lang="en-US" sz="2000" b="1">
                <a:latin typeface="Arial" charset="0"/>
              </a:endParaRPr>
            </a:p>
          </p:txBody>
        </p:sp>
        <p:sp>
          <p:nvSpPr>
            <p:cNvPr id="839726" name="Rectangle 46"/>
            <p:cNvSpPr>
              <a:spLocks noChangeArrowheads="1"/>
            </p:cNvSpPr>
            <p:nvPr/>
          </p:nvSpPr>
          <p:spPr bwMode="auto">
            <a:xfrm>
              <a:off x="2055" y="2202"/>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$50,000</a:t>
              </a:r>
              <a:endParaRPr lang="en-US" sz="2000" b="1">
                <a:latin typeface="Arial" charset="0"/>
              </a:endParaRPr>
            </a:p>
          </p:txBody>
        </p:sp>
        <p:sp>
          <p:nvSpPr>
            <p:cNvPr id="839727" name="Rectangle 47"/>
            <p:cNvSpPr>
              <a:spLocks noChangeArrowheads="1"/>
            </p:cNvSpPr>
            <p:nvPr/>
          </p:nvSpPr>
          <p:spPr bwMode="auto">
            <a:xfrm>
              <a:off x="794" y="2202"/>
              <a:ext cx="3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Cash</a:t>
              </a:r>
              <a:endParaRPr lang="en-US" sz="2000" b="1">
                <a:latin typeface="Arial" charset="0"/>
              </a:endParaRPr>
            </a:p>
          </p:txBody>
        </p:sp>
        <p:sp>
          <p:nvSpPr>
            <p:cNvPr id="839728" name="Rectangle 48"/>
            <p:cNvSpPr>
              <a:spLocks noChangeArrowheads="1"/>
            </p:cNvSpPr>
            <p:nvPr/>
          </p:nvSpPr>
          <p:spPr bwMode="auto">
            <a:xfrm>
              <a:off x="2742" y="1862"/>
              <a:ext cx="5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dividend</a:t>
              </a:r>
              <a:endParaRPr lang="en-US" sz="2000" b="1">
                <a:latin typeface="Arial" charset="0"/>
              </a:endParaRPr>
            </a:p>
          </p:txBody>
        </p:sp>
        <p:sp>
          <p:nvSpPr>
            <p:cNvPr id="839729" name="Rectangle 49"/>
            <p:cNvSpPr>
              <a:spLocks noChangeArrowheads="1"/>
            </p:cNvSpPr>
            <p:nvPr/>
          </p:nvSpPr>
          <p:spPr bwMode="auto">
            <a:xfrm>
              <a:off x="2363" y="1862"/>
              <a:ext cx="3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cash </a:t>
              </a:r>
              <a:endParaRPr lang="en-US" sz="2000" b="1">
                <a:latin typeface="Arial" charset="0"/>
              </a:endParaRPr>
            </a:p>
          </p:txBody>
        </p:sp>
        <p:sp>
          <p:nvSpPr>
            <p:cNvPr id="839730" name="Rectangle 50"/>
            <p:cNvSpPr>
              <a:spLocks noChangeArrowheads="1"/>
            </p:cNvSpPr>
            <p:nvPr/>
          </p:nvSpPr>
          <p:spPr bwMode="auto">
            <a:xfrm>
              <a:off x="2321" y="1862"/>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31" name="Rectangle 51"/>
            <p:cNvSpPr>
              <a:spLocks noChangeArrowheads="1"/>
            </p:cNvSpPr>
            <p:nvPr/>
          </p:nvSpPr>
          <p:spPr bwMode="auto">
            <a:xfrm>
              <a:off x="1927" y="1862"/>
              <a:ext cx="4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share</a:t>
              </a:r>
              <a:endParaRPr lang="en-US" sz="2000" b="1">
                <a:latin typeface="Arial" charset="0"/>
              </a:endParaRPr>
            </a:p>
          </p:txBody>
        </p:sp>
        <p:sp>
          <p:nvSpPr>
            <p:cNvPr id="839732" name="Rectangle 52"/>
            <p:cNvSpPr>
              <a:spLocks noChangeArrowheads="1"/>
            </p:cNvSpPr>
            <p:nvPr/>
          </p:nvSpPr>
          <p:spPr bwMode="auto">
            <a:xfrm>
              <a:off x="1646" y="1862"/>
              <a:ext cx="2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per </a:t>
              </a:r>
              <a:endParaRPr lang="en-US" sz="2000" b="1">
                <a:latin typeface="Arial" charset="0"/>
              </a:endParaRPr>
            </a:p>
          </p:txBody>
        </p:sp>
        <p:sp>
          <p:nvSpPr>
            <p:cNvPr id="839733" name="Rectangle 53"/>
            <p:cNvSpPr>
              <a:spLocks noChangeArrowheads="1"/>
            </p:cNvSpPr>
            <p:nvPr/>
          </p:nvSpPr>
          <p:spPr bwMode="auto">
            <a:xfrm>
              <a:off x="1601" y="1862"/>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34" name="Rectangle 54"/>
            <p:cNvSpPr>
              <a:spLocks noChangeArrowheads="1"/>
            </p:cNvSpPr>
            <p:nvPr/>
          </p:nvSpPr>
          <p:spPr bwMode="auto">
            <a:xfrm>
              <a:off x="1433" y="1862"/>
              <a:ext cx="1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a:t>
              </a:r>
              <a:endParaRPr lang="en-US" sz="2000" b="1">
                <a:latin typeface="Arial" charset="0"/>
              </a:endParaRPr>
            </a:p>
          </p:txBody>
        </p:sp>
        <p:sp>
          <p:nvSpPr>
            <p:cNvPr id="839735" name="Rectangle 55"/>
            <p:cNvSpPr>
              <a:spLocks noChangeArrowheads="1"/>
            </p:cNvSpPr>
            <p:nvPr/>
          </p:nvSpPr>
          <p:spPr bwMode="auto">
            <a:xfrm>
              <a:off x="997" y="1862"/>
              <a:ext cx="3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After </a:t>
              </a:r>
              <a:endParaRPr lang="en-US" sz="2000" b="1">
                <a:latin typeface="Arial" charset="0"/>
              </a:endParaRPr>
            </a:p>
          </p:txBody>
        </p:sp>
        <p:sp>
          <p:nvSpPr>
            <p:cNvPr id="839736" name="Rectangle 56"/>
            <p:cNvSpPr>
              <a:spLocks noChangeArrowheads="1"/>
            </p:cNvSpPr>
            <p:nvPr/>
          </p:nvSpPr>
          <p:spPr bwMode="auto">
            <a:xfrm>
              <a:off x="952" y="1862"/>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t>
              </a:r>
              <a:endParaRPr lang="en-US" sz="2000" b="1">
                <a:latin typeface="Arial" charset="0"/>
              </a:endParaRPr>
            </a:p>
          </p:txBody>
        </p:sp>
        <p:sp>
          <p:nvSpPr>
            <p:cNvPr id="839737" name="Rectangle 57"/>
            <p:cNvSpPr>
              <a:spLocks noChangeArrowheads="1"/>
            </p:cNvSpPr>
            <p:nvPr/>
          </p:nvSpPr>
          <p:spPr bwMode="auto">
            <a:xfrm>
              <a:off x="797" y="1862"/>
              <a:ext cx="1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B.</a:t>
              </a:r>
              <a:endParaRPr lang="en-US" sz="2000" b="1">
                <a:latin typeface="Arial" charset="0"/>
              </a:endParaRPr>
            </a:p>
          </p:txBody>
        </p:sp>
        <p:sp>
          <p:nvSpPr>
            <p:cNvPr id="839738" name="Rectangle 58"/>
            <p:cNvSpPr>
              <a:spLocks noChangeArrowheads="1"/>
            </p:cNvSpPr>
            <p:nvPr/>
          </p:nvSpPr>
          <p:spPr bwMode="auto">
            <a:xfrm>
              <a:off x="4329" y="1570"/>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Equity</a:t>
              </a:r>
              <a:endParaRPr lang="en-US" sz="2000" b="1">
                <a:latin typeface="Arial" charset="0"/>
              </a:endParaRPr>
            </a:p>
          </p:txBody>
        </p:sp>
        <p:sp>
          <p:nvSpPr>
            <p:cNvPr id="839739" name="Rectangle 59"/>
            <p:cNvSpPr>
              <a:spLocks noChangeArrowheads="1"/>
            </p:cNvSpPr>
            <p:nvPr/>
          </p:nvSpPr>
          <p:spPr bwMode="auto">
            <a:xfrm>
              <a:off x="4275" y="1570"/>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9740" name="Rectangle 60"/>
            <p:cNvSpPr>
              <a:spLocks noChangeArrowheads="1"/>
            </p:cNvSpPr>
            <p:nvPr/>
          </p:nvSpPr>
          <p:spPr bwMode="auto">
            <a:xfrm>
              <a:off x="4141" y="1570"/>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&amp;</a:t>
              </a:r>
              <a:endParaRPr lang="en-US" sz="2000" b="1">
                <a:latin typeface="Arial" charset="0"/>
              </a:endParaRPr>
            </a:p>
          </p:txBody>
        </p:sp>
        <p:sp>
          <p:nvSpPr>
            <p:cNvPr id="839741" name="Rectangle 61"/>
            <p:cNvSpPr>
              <a:spLocks noChangeArrowheads="1"/>
            </p:cNvSpPr>
            <p:nvPr/>
          </p:nvSpPr>
          <p:spPr bwMode="auto">
            <a:xfrm>
              <a:off x="4099" y="1570"/>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9742" name="Rectangle 62"/>
            <p:cNvSpPr>
              <a:spLocks noChangeArrowheads="1"/>
            </p:cNvSpPr>
            <p:nvPr/>
          </p:nvSpPr>
          <p:spPr bwMode="auto">
            <a:xfrm>
              <a:off x="4027" y="1570"/>
              <a:ext cx="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endParaRPr lang="en-US" sz="2000" b="1">
                <a:latin typeface="Arial" charset="0"/>
              </a:endParaRPr>
            </a:p>
          </p:txBody>
        </p:sp>
        <p:sp>
          <p:nvSpPr>
            <p:cNvPr id="839743" name="Rectangle 63"/>
            <p:cNvSpPr>
              <a:spLocks noChangeArrowheads="1"/>
            </p:cNvSpPr>
            <p:nvPr/>
          </p:nvSpPr>
          <p:spPr bwMode="auto">
            <a:xfrm>
              <a:off x="3313" y="1570"/>
              <a:ext cx="7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Liabilities</a:t>
              </a:r>
              <a:endParaRPr lang="en-US" sz="2000" b="1">
                <a:latin typeface="Arial" charset="0"/>
              </a:endParaRPr>
            </a:p>
          </p:txBody>
        </p:sp>
        <p:sp>
          <p:nvSpPr>
            <p:cNvPr id="839744" name="Rectangle 64"/>
            <p:cNvSpPr>
              <a:spLocks noChangeArrowheads="1"/>
            </p:cNvSpPr>
            <p:nvPr/>
          </p:nvSpPr>
          <p:spPr bwMode="auto">
            <a:xfrm>
              <a:off x="3212" y="1570"/>
              <a:ext cx="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9745" name="Rectangle 65"/>
            <p:cNvSpPr>
              <a:spLocks noChangeArrowheads="1"/>
            </p:cNvSpPr>
            <p:nvPr/>
          </p:nvSpPr>
          <p:spPr bwMode="auto">
            <a:xfrm>
              <a:off x="2733" y="1570"/>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9746" name="Rectangle 66"/>
            <p:cNvSpPr>
              <a:spLocks noChangeArrowheads="1"/>
            </p:cNvSpPr>
            <p:nvPr/>
          </p:nvSpPr>
          <p:spPr bwMode="auto">
            <a:xfrm>
              <a:off x="2255" y="1570"/>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9747" name="Rectangle 67"/>
            <p:cNvSpPr>
              <a:spLocks noChangeArrowheads="1"/>
            </p:cNvSpPr>
            <p:nvPr/>
          </p:nvSpPr>
          <p:spPr bwMode="auto">
            <a:xfrm>
              <a:off x="1777" y="1570"/>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9748" name="Rectangle 68"/>
            <p:cNvSpPr>
              <a:spLocks noChangeArrowheads="1"/>
            </p:cNvSpPr>
            <p:nvPr/>
          </p:nvSpPr>
          <p:spPr bwMode="auto">
            <a:xfrm>
              <a:off x="1299" y="1570"/>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39749" name="Rectangle 69"/>
            <p:cNvSpPr>
              <a:spLocks noChangeArrowheads="1"/>
            </p:cNvSpPr>
            <p:nvPr/>
          </p:nvSpPr>
          <p:spPr bwMode="auto">
            <a:xfrm>
              <a:off x="812" y="1570"/>
              <a:ext cx="52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Assets</a:t>
              </a:r>
              <a:endParaRPr lang="en-US" sz="2000" b="1">
                <a:latin typeface="Arial" charset="0"/>
              </a:endParaRPr>
            </a:p>
          </p:txBody>
        </p:sp>
      </p:grpSp>
      <p:sp>
        <p:nvSpPr>
          <p:cNvPr id="839751" name="Text Box 71"/>
          <p:cNvSpPr txBox="1">
            <a:spLocks noChangeArrowheads="1"/>
          </p:cNvSpPr>
          <p:nvPr/>
        </p:nvSpPr>
        <p:spPr bwMode="auto">
          <a:xfrm>
            <a:off x="762000" y="1905000"/>
            <a:ext cx="777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latin typeface="Arial" charset="0"/>
              </a:rPr>
              <a:t>If they distribute the $100,000 as a cash dividend, the balance sheet will look like this:</a:t>
            </a:r>
          </a:p>
        </p:txBody>
      </p:sp>
    </p:spTree>
    <p:extLst>
      <p:ext uri="{BB962C8B-B14F-4D97-AF65-F5344CB8AC3E}">
        <p14:creationId xmlns:p14="http://schemas.microsoft.com/office/powerpoint/2010/main" val="49455413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17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32" name="Rectangle 4"/>
          <p:cNvSpPr>
            <a:spLocks noGrp="1" noChangeArrowheads="1"/>
          </p:cNvSpPr>
          <p:nvPr>
            <p:ph type="title"/>
          </p:nvPr>
        </p:nvSpPr>
        <p:spPr>
          <a:xfrm>
            <a:off x="381000" y="597449"/>
            <a:ext cx="8382000" cy="66479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noAutofit/>
          </a:bodyPr>
          <a:lstStyle/>
          <a:p>
            <a:r>
              <a:rPr lang="en-US" dirty="0" smtClean="0"/>
              <a:t>Stock </a:t>
            </a:r>
            <a:r>
              <a:rPr lang="en-US" dirty="0"/>
              <a:t>Repurchase versus Dividend</a:t>
            </a:r>
          </a:p>
        </p:txBody>
      </p:sp>
      <p:grpSp>
        <p:nvGrpSpPr>
          <p:cNvPr id="841780" name="Group 52"/>
          <p:cNvGrpSpPr>
            <a:grpSpLocks/>
          </p:cNvGrpSpPr>
          <p:nvPr/>
        </p:nvGrpSpPr>
        <p:grpSpPr bwMode="auto">
          <a:xfrm>
            <a:off x="1295400" y="2819400"/>
            <a:ext cx="6096000" cy="3008313"/>
            <a:chOff x="958" y="1571"/>
            <a:chExt cx="3840" cy="1895"/>
          </a:xfrm>
        </p:grpSpPr>
        <p:sp>
          <p:nvSpPr>
            <p:cNvPr id="841735" name="Line 7"/>
            <p:cNvSpPr>
              <a:spLocks noChangeShapeType="1"/>
            </p:cNvSpPr>
            <p:nvPr/>
          </p:nvSpPr>
          <p:spPr bwMode="auto">
            <a:xfrm>
              <a:off x="969" y="2144"/>
              <a:ext cx="3762"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1736" name="Line 8"/>
            <p:cNvSpPr>
              <a:spLocks noChangeShapeType="1"/>
            </p:cNvSpPr>
            <p:nvPr/>
          </p:nvSpPr>
          <p:spPr bwMode="auto">
            <a:xfrm>
              <a:off x="969" y="2943"/>
              <a:ext cx="3762"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1737" name="Line 9"/>
            <p:cNvSpPr>
              <a:spLocks noChangeShapeType="1"/>
            </p:cNvSpPr>
            <p:nvPr/>
          </p:nvSpPr>
          <p:spPr bwMode="auto">
            <a:xfrm>
              <a:off x="2854" y="2140"/>
              <a:ext cx="1" cy="80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1738" name="Rectangle 10"/>
            <p:cNvSpPr>
              <a:spLocks noChangeArrowheads="1"/>
            </p:cNvSpPr>
            <p:nvPr/>
          </p:nvSpPr>
          <p:spPr bwMode="auto">
            <a:xfrm>
              <a:off x="980" y="1571"/>
              <a:ext cx="70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Assets    </a:t>
              </a:r>
              <a:endParaRPr lang="en-US" sz="2000" b="1">
                <a:latin typeface="Arial" charset="0"/>
              </a:endParaRPr>
            </a:p>
          </p:txBody>
        </p:sp>
        <p:sp>
          <p:nvSpPr>
            <p:cNvPr id="841739" name="Rectangle 11"/>
            <p:cNvSpPr>
              <a:spLocks noChangeArrowheads="1"/>
            </p:cNvSpPr>
            <p:nvPr/>
          </p:nvSpPr>
          <p:spPr bwMode="auto">
            <a:xfrm>
              <a:off x="1618" y="1571"/>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41740" name="Rectangle 12"/>
            <p:cNvSpPr>
              <a:spLocks noChangeArrowheads="1"/>
            </p:cNvSpPr>
            <p:nvPr/>
          </p:nvSpPr>
          <p:spPr bwMode="auto">
            <a:xfrm>
              <a:off x="2068" y="1571"/>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41741" name="Rectangle 13"/>
            <p:cNvSpPr>
              <a:spLocks noChangeArrowheads="1"/>
            </p:cNvSpPr>
            <p:nvPr/>
          </p:nvSpPr>
          <p:spPr bwMode="auto">
            <a:xfrm>
              <a:off x="2518" y="1571"/>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a:t>
              </a:r>
              <a:endParaRPr lang="en-US" sz="2000" b="1">
                <a:latin typeface="Arial" charset="0"/>
              </a:endParaRPr>
            </a:p>
          </p:txBody>
        </p:sp>
        <p:sp>
          <p:nvSpPr>
            <p:cNvPr id="841742" name="Rectangle 14"/>
            <p:cNvSpPr>
              <a:spLocks noChangeArrowheads="1"/>
            </p:cNvSpPr>
            <p:nvPr/>
          </p:nvSpPr>
          <p:spPr bwMode="auto">
            <a:xfrm>
              <a:off x="2967" y="1571"/>
              <a:ext cx="4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        Li</a:t>
              </a:r>
              <a:endParaRPr lang="en-US" sz="2000" b="1">
                <a:latin typeface="Arial" charset="0"/>
              </a:endParaRPr>
            </a:p>
          </p:txBody>
        </p:sp>
        <p:sp>
          <p:nvSpPr>
            <p:cNvPr id="841743" name="Rectangle 15"/>
            <p:cNvSpPr>
              <a:spLocks noChangeArrowheads="1"/>
            </p:cNvSpPr>
            <p:nvPr/>
          </p:nvSpPr>
          <p:spPr bwMode="auto">
            <a:xfrm>
              <a:off x="3486" y="1571"/>
              <a:ext cx="6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abilities </a:t>
              </a:r>
              <a:endParaRPr lang="en-US" sz="2000" b="1">
                <a:latin typeface="Arial" charset="0"/>
              </a:endParaRPr>
            </a:p>
          </p:txBody>
        </p:sp>
        <p:sp>
          <p:nvSpPr>
            <p:cNvPr id="841744" name="Rectangle 16"/>
            <p:cNvSpPr>
              <a:spLocks noChangeArrowheads="1"/>
            </p:cNvSpPr>
            <p:nvPr/>
          </p:nvSpPr>
          <p:spPr bwMode="auto">
            <a:xfrm>
              <a:off x="4110" y="1571"/>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&amp;</a:t>
              </a:r>
              <a:endParaRPr lang="en-US" sz="2000" b="1">
                <a:latin typeface="Arial" charset="0"/>
              </a:endParaRPr>
            </a:p>
          </p:txBody>
        </p:sp>
        <p:sp>
          <p:nvSpPr>
            <p:cNvPr id="841745" name="Rectangle 17"/>
            <p:cNvSpPr>
              <a:spLocks noChangeArrowheads="1"/>
            </p:cNvSpPr>
            <p:nvPr/>
          </p:nvSpPr>
          <p:spPr bwMode="auto">
            <a:xfrm>
              <a:off x="4309" y="1571"/>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b="1" i="1">
                  <a:latin typeface="Arial" charset="0"/>
                </a:rPr>
                <a:t>Equity</a:t>
              </a:r>
              <a:endParaRPr lang="en-US" sz="2000" b="1">
                <a:latin typeface="Arial" charset="0"/>
              </a:endParaRPr>
            </a:p>
          </p:txBody>
        </p:sp>
        <p:sp>
          <p:nvSpPr>
            <p:cNvPr id="841746" name="Rectangle 18"/>
            <p:cNvSpPr>
              <a:spLocks noChangeArrowheads="1"/>
            </p:cNvSpPr>
            <p:nvPr/>
          </p:nvSpPr>
          <p:spPr bwMode="auto">
            <a:xfrm>
              <a:off x="965" y="1840"/>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C.</a:t>
              </a:r>
              <a:endParaRPr lang="en-US" sz="2000" b="1">
                <a:latin typeface="Arial" charset="0"/>
              </a:endParaRPr>
            </a:p>
          </p:txBody>
        </p:sp>
        <p:sp>
          <p:nvSpPr>
            <p:cNvPr id="841747" name="Rectangle 19"/>
            <p:cNvSpPr>
              <a:spLocks noChangeArrowheads="1"/>
            </p:cNvSpPr>
            <p:nvPr/>
          </p:nvSpPr>
          <p:spPr bwMode="auto">
            <a:xfrm>
              <a:off x="1187" y="1840"/>
              <a:ext cx="16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After stock repurchase</a:t>
              </a:r>
            </a:p>
          </p:txBody>
        </p:sp>
        <p:sp>
          <p:nvSpPr>
            <p:cNvPr id="841750" name="Rectangle 22"/>
            <p:cNvSpPr>
              <a:spLocks noChangeArrowheads="1"/>
            </p:cNvSpPr>
            <p:nvPr/>
          </p:nvSpPr>
          <p:spPr bwMode="auto">
            <a:xfrm>
              <a:off x="965" y="2154"/>
              <a:ext cx="37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Cash</a:t>
              </a:r>
              <a:endParaRPr lang="en-US" sz="2000" b="1">
                <a:latin typeface="Arial" charset="0"/>
              </a:endParaRPr>
            </a:p>
          </p:txBody>
        </p:sp>
        <p:sp>
          <p:nvSpPr>
            <p:cNvPr id="841751" name="Rectangle 23"/>
            <p:cNvSpPr>
              <a:spLocks noChangeArrowheads="1"/>
            </p:cNvSpPr>
            <p:nvPr/>
          </p:nvSpPr>
          <p:spPr bwMode="auto">
            <a:xfrm>
              <a:off x="2146" y="2154"/>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$50,000</a:t>
              </a:r>
              <a:endParaRPr lang="en-US" sz="2000" b="1">
                <a:latin typeface="Arial" charset="0"/>
              </a:endParaRPr>
            </a:p>
          </p:txBody>
        </p:sp>
        <p:sp>
          <p:nvSpPr>
            <p:cNvPr id="841752" name="Rectangle 24"/>
            <p:cNvSpPr>
              <a:spLocks noChangeArrowheads="1"/>
            </p:cNvSpPr>
            <p:nvPr/>
          </p:nvSpPr>
          <p:spPr bwMode="auto">
            <a:xfrm>
              <a:off x="2940" y="2154"/>
              <a:ext cx="3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Debt</a:t>
              </a:r>
              <a:endParaRPr lang="en-US" sz="2000" b="1">
                <a:latin typeface="Arial" charset="0"/>
              </a:endParaRPr>
            </a:p>
          </p:txBody>
        </p:sp>
        <p:sp>
          <p:nvSpPr>
            <p:cNvPr id="841753" name="Rectangle 25"/>
            <p:cNvSpPr>
              <a:spLocks noChangeArrowheads="1"/>
            </p:cNvSpPr>
            <p:nvPr/>
          </p:nvSpPr>
          <p:spPr bwMode="auto">
            <a:xfrm>
              <a:off x="4611" y="2154"/>
              <a:ext cx="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0</a:t>
              </a:r>
              <a:endParaRPr lang="en-US" sz="2000" b="1">
                <a:latin typeface="Arial" charset="0"/>
              </a:endParaRPr>
            </a:p>
          </p:txBody>
        </p:sp>
        <p:sp>
          <p:nvSpPr>
            <p:cNvPr id="841754" name="Rectangle 26"/>
            <p:cNvSpPr>
              <a:spLocks noChangeArrowheads="1"/>
            </p:cNvSpPr>
            <p:nvPr/>
          </p:nvSpPr>
          <p:spPr bwMode="auto">
            <a:xfrm>
              <a:off x="965" y="2422"/>
              <a:ext cx="9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Other Assets</a:t>
              </a:r>
            </a:p>
          </p:txBody>
        </p:sp>
        <p:sp>
          <p:nvSpPr>
            <p:cNvPr id="841756" name="Rectangle 28"/>
            <p:cNvSpPr>
              <a:spLocks noChangeArrowheads="1"/>
            </p:cNvSpPr>
            <p:nvPr/>
          </p:nvSpPr>
          <p:spPr bwMode="auto">
            <a:xfrm>
              <a:off x="2146" y="2422"/>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850,000</a:t>
              </a:r>
              <a:endParaRPr lang="en-US" sz="2000" b="1">
                <a:latin typeface="Arial" charset="0"/>
              </a:endParaRPr>
            </a:p>
          </p:txBody>
        </p:sp>
        <p:sp>
          <p:nvSpPr>
            <p:cNvPr id="841757" name="Rectangle 29"/>
            <p:cNvSpPr>
              <a:spLocks noChangeArrowheads="1"/>
            </p:cNvSpPr>
            <p:nvPr/>
          </p:nvSpPr>
          <p:spPr bwMode="auto">
            <a:xfrm>
              <a:off x="2940" y="2422"/>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Equity</a:t>
              </a:r>
              <a:endParaRPr lang="en-US" sz="2000" b="1">
                <a:latin typeface="Arial" charset="0"/>
              </a:endParaRPr>
            </a:p>
          </p:txBody>
        </p:sp>
        <p:sp>
          <p:nvSpPr>
            <p:cNvPr id="841758" name="Rectangle 30"/>
            <p:cNvSpPr>
              <a:spLocks noChangeArrowheads="1"/>
            </p:cNvSpPr>
            <p:nvPr/>
          </p:nvSpPr>
          <p:spPr bwMode="auto">
            <a:xfrm>
              <a:off x="4117" y="2422"/>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900,000</a:t>
              </a:r>
              <a:endParaRPr lang="en-US" sz="2000" b="1">
                <a:latin typeface="Arial" charset="0"/>
              </a:endParaRPr>
            </a:p>
          </p:txBody>
        </p:sp>
        <p:sp>
          <p:nvSpPr>
            <p:cNvPr id="841759" name="Rectangle 31"/>
            <p:cNvSpPr>
              <a:spLocks noChangeArrowheads="1"/>
            </p:cNvSpPr>
            <p:nvPr/>
          </p:nvSpPr>
          <p:spPr bwMode="auto">
            <a:xfrm>
              <a:off x="969" y="2691"/>
              <a:ext cx="9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Value of Firm</a:t>
              </a:r>
            </a:p>
          </p:txBody>
        </p:sp>
        <p:sp>
          <p:nvSpPr>
            <p:cNvPr id="841761" name="Rectangle 33"/>
            <p:cNvSpPr>
              <a:spLocks noChangeArrowheads="1"/>
            </p:cNvSpPr>
            <p:nvPr/>
          </p:nvSpPr>
          <p:spPr bwMode="auto">
            <a:xfrm>
              <a:off x="2146" y="2691"/>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900,000</a:t>
              </a:r>
              <a:endParaRPr lang="en-US" sz="2000" b="1">
                <a:latin typeface="Arial" charset="0"/>
              </a:endParaRPr>
            </a:p>
          </p:txBody>
        </p:sp>
        <p:sp>
          <p:nvSpPr>
            <p:cNvPr id="841762" name="Rectangle 34"/>
            <p:cNvSpPr>
              <a:spLocks noChangeArrowheads="1"/>
            </p:cNvSpPr>
            <p:nvPr/>
          </p:nvSpPr>
          <p:spPr bwMode="auto">
            <a:xfrm>
              <a:off x="2940" y="2691"/>
              <a:ext cx="9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Value of Firm</a:t>
              </a:r>
            </a:p>
          </p:txBody>
        </p:sp>
        <p:sp>
          <p:nvSpPr>
            <p:cNvPr id="841764" name="Rectangle 36"/>
            <p:cNvSpPr>
              <a:spLocks noChangeArrowheads="1"/>
            </p:cNvSpPr>
            <p:nvPr/>
          </p:nvSpPr>
          <p:spPr bwMode="auto">
            <a:xfrm>
              <a:off x="4117" y="2691"/>
              <a:ext cx="5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900,000</a:t>
              </a:r>
              <a:endParaRPr lang="en-US" sz="2000" b="1">
                <a:latin typeface="Arial" charset="0"/>
              </a:endParaRPr>
            </a:p>
          </p:txBody>
        </p:sp>
        <p:sp>
          <p:nvSpPr>
            <p:cNvPr id="841765" name="Rectangle 37"/>
            <p:cNvSpPr>
              <a:spLocks noChangeArrowheads="1"/>
            </p:cNvSpPr>
            <p:nvPr/>
          </p:nvSpPr>
          <p:spPr bwMode="auto">
            <a:xfrm>
              <a:off x="958" y="3005"/>
              <a:ext cx="137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Shares outstanding</a:t>
              </a:r>
              <a:endParaRPr lang="en-US" sz="2000" b="1">
                <a:latin typeface="Arial" charset="0"/>
              </a:endParaRPr>
            </a:p>
          </p:txBody>
        </p:sp>
        <p:sp>
          <p:nvSpPr>
            <p:cNvPr id="841767" name="Rectangle 39"/>
            <p:cNvSpPr>
              <a:spLocks noChangeArrowheads="1"/>
            </p:cNvSpPr>
            <p:nvPr/>
          </p:nvSpPr>
          <p:spPr bwMode="auto">
            <a:xfrm>
              <a:off x="2426" y="3005"/>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41768" name="Rectangle 40"/>
            <p:cNvSpPr>
              <a:spLocks noChangeArrowheads="1"/>
            </p:cNvSpPr>
            <p:nvPr/>
          </p:nvSpPr>
          <p:spPr bwMode="auto">
            <a:xfrm>
              <a:off x="2636" y="3005"/>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a:t>
              </a:r>
              <a:endParaRPr lang="en-US" sz="2000" b="1">
                <a:latin typeface="Arial" charset="0"/>
              </a:endParaRPr>
            </a:p>
          </p:txBody>
        </p:sp>
        <p:sp>
          <p:nvSpPr>
            <p:cNvPr id="841769" name="Rectangle 41"/>
            <p:cNvSpPr>
              <a:spLocks noChangeArrowheads="1"/>
            </p:cNvSpPr>
            <p:nvPr/>
          </p:nvSpPr>
          <p:spPr bwMode="auto">
            <a:xfrm>
              <a:off x="969" y="3274"/>
              <a:ext cx="6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Price per </a:t>
              </a:r>
              <a:endParaRPr lang="en-US" sz="2000" b="1">
                <a:latin typeface="Arial" charset="0"/>
              </a:endParaRPr>
            </a:p>
          </p:txBody>
        </p:sp>
        <p:sp>
          <p:nvSpPr>
            <p:cNvPr id="841770" name="Rectangle 42"/>
            <p:cNvSpPr>
              <a:spLocks noChangeArrowheads="1"/>
            </p:cNvSpPr>
            <p:nvPr/>
          </p:nvSpPr>
          <p:spPr bwMode="auto">
            <a:xfrm>
              <a:off x="1654" y="3274"/>
              <a:ext cx="4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share </a:t>
              </a:r>
              <a:endParaRPr lang="en-US" sz="2000" b="1">
                <a:latin typeface="Arial" charset="0"/>
              </a:endParaRPr>
            </a:p>
          </p:txBody>
        </p:sp>
        <p:sp>
          <p:nvSpPr>
            <p:cNvPr id="841771" name="Rectangle 43"/>
            <p:cNvSpPr>
              <a:spLocks noChangeArrowheads="1"/>
            </p:cNvSpPr>
            <p:nvPr/>
          </p:nvSpPr>
          <p:spPr bwMode="auto">
            <a:xfrm>
              <a:off x="2191" y="3274"/>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41772" name="Rectangle 44"/>
            <p:cNvSpPr>
              <a:spLocks noChangeArrowheads="1"/>
            </p:cNvSpPr>
            <p:nvPr/>
          </p:nvSpPr>
          <p:spPr bwMode="auto">
            <a:xfrm>
              <a:off x="2404" y="3274"/>
              <a:ext cx="7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 $900,000</a:t>
              </a:r>
              <a:endParaRPr lang="en-US" sz="2000" b="1">
                <a:latin typeface="Arial" charset="0"/>
              </a:endParaRPr>
            </a:p>
          </p:txBody>
        </p:sp>
        <p:sp>
          <p:nvSpPr>
            <p:cNvPr id="841773" name="Rectangle 45"/>
            <p:cNvSpPr>
              <a:spLocks noChangeArrowheads="1"/>
            </p:cNvSpPr>
            <p:nvPr/>
          </p:nvSpPr>
          <p:spPr bwMode="auto">
            <a:xfrm>
              <a:off x="3210" y="3274"/>
              <a:ext cx="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41774" name="Rectangle 46"/>
            <p:cNvSpPr>
              <a:spLocks noChangeArrowheads="1"/>
            </p:cNvSpPr>
            <p:nvPr/>
          </p:nvSpPr>
          <p:spPr bwMode="auto">
            <a:xfrm>
              <a:off x="3352" y="3274"/>
              <a:ext cx="4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90,000</a:t>
              </a:r>
              <a:endParaRPr lang="en-US" sz="2000" b="1">
                <a:latin typeface="Arial" charset="0"/>
              </a:endParaRPr>
            </a:p>
          </p:txBody>
        </p:sp>
        <p:sp>
          <p:nvSpPr>
            <p:cNvPr id="841775" name="Rectangle 47"/>
            <p:cNvSpPr>
              <a:spLocks noChangeArrowheads="1"/>
            </p:cNvSpPr>
            <p:nvPr/>
          </p:nvSpPr>
          <p:spPr bwMode="auto">
            <a:xfrm>
              <a:off x="3951" y="3274"/>
              <a:ext cx="9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a:t>
              </a:r>
              <a:endParaRPr lang="en-US" sz="2000" b="1">
                <a:latin typeface="Arial" charset="0"/>
              </a:endParaRPr>
            </a:p>
          </p:txBody>
        </p:sp>
        <p:sp>
          <p:nvSpPr>
            <p:cNvPr id="841776" name="Rectangle 48"/>
            <p:cNvSpPr>
              <a:spLocks noChangeArrowheads="1"/>
            </p:cNvSpPr>
            <p:nvPr/>
          </p:nvSpPr>
          <p:spPr bwMode="auto">
            <a:xfrm>
              <a:off x="4154" y="3274"/>
              <a:ext cx="26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US" sz="2000">
                  <a:latin typeface="Arial" charset="0"/>
                </a:rPr>
                <a:t>$10</a:t>
              </a:r>
              <a:endParaRPr lang="en-US" sz="2000" b="1">
                <a:latin typeface="Arial" charset="0"/>
              </a:endParaRPr>
            </a:p>
          </p:txBody>
        </p:sp>
      </p:grpSp>
      <p:sp>
        <p:nvSpPr>
          <p:cNvPr id="841779" name="Text Box 51"/>
          <p:cNvSpPr txBox="1">
            <a:spLocks noChangeArrowheads="1"/>
          </p:cNvSpPr>
          <p:nvPr/>
        </p:nvSpPr>
        <p:spPr bwMode="auto">
          <a:xfrm>
            <a:off x="685800" y="1905000"/>
            <a:ext cx="7772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latin typeface="Arial" charset="0"/>
              </a:rPr>
              <a:t>If they distribute the $100,000 through a stock repurchase, the balance sheet will look like this:</a:t>
            </a:r>
          </a:p>
        </p:txBody>
      </p:sp>
    </p:spTree>
    <p:extLst>
      <p:ext uri="{BB962C8B-B14F-4D97-AF65-F5344CB8AC3E}">
        <p14:creationId xmlns:p14="http://schemas.microsoft.com/office/powerpoint/2010/main" val="13397577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30188"/>
            <a:ext cx="8534400" cy="664797"/>
          </a:xfrm>
        </p:spPr>
        <p:txBody>
          <a:bodyPr/>
          <a:lstStyle/>
          <a:p>
            <a:r>
              <a:rPr lang="en-US" altLang="en-US" dirty="0"/>
              <a:t>Reasons for Share Repurchase</a:t>
            </a:r>
          </a:p>
        </p:txBody>
      </p:sp>
      <p:sp>
        <p:nvSpPr>
          <p:cNvPr id="14339" name="Rectangle 3"/>
          <p:cNvSpPr>
            <a:spLocks noGrp="1" noChangeArrowheads="1"/>
          </p:cNvSpPr>
          <p:nvPr>
            <p:ph type="body" idx="1"/>
          </p:nvPr>
        </p:nvSpPr>
        <p:spPr>
          <a:xfrm>
            <a:off x="343237" y="1295400"/>
            <a:ext cx="8382000" cy="4395049"/>
          </a:xfrm>
        </p:spPr>
        <p:txBody>
          <a:bodyPr/>
          <a:lstStyle/>
          <a:p>
            <a:pPr>
              <a:lnSpc>
                <a:spcPct val="90000"/>
              </a:lnSpc>
            </a:pPr>
            <a:r>
              <a:rPr lang="en-US" altLang="en-US" sz="2800" dirty="0"/>
              <a:t>Tax break for investors</a:t>
            </a:r>
          </a:p>
          <a:p>
            <a:pPr>
              <a:lnSpc>
                <a:spcPct val="90000"/>
              </a:lnSpc>
            </a:pPr>
            <a:r>
              <a:rPr lang="en-US" altLang="en-US" sz="2800" dirty="0" smtClean="0"/>
              <a:t>Unwillingness </a:t>
            </a:r>
            <a:r>
              <a:rPr lang="en-US" altLang="en-US" sz="2800" dirty="0"/>
              <a:t>to cut </a:t>
            </a:r>
            <a:r>
              <a:rPr lang="en-US" altLang="en-US" sz="2800" dirty="0" smtClean="0"/>
              <a:t>dividends</a:t>
            </a:r>
          </a:p>
          <a:p>
            <a:pPr>
              <a:lnSpc>
                <a:spcPct val="90000"/>
              </a:lnSpc>
            </a:pPr>
            <a:r>
              <a:rPr lang="en-US" altLang="en-US" sz="2800" dirty="0" smtClean="0"/>
              <a:t>Price </a:t>
            </a:r>
            <a:r>
              <a:rPr lang="en-US" altLang="en-US" sz="2800" dirty="0"/>
              <a:t>pop after a </a:t>
            </a:r>
            <a:r>
              <a:rPr lang="en-US" altLang="en-US" sz="2800" dirty="0" smtClean="0"/>
              <a:t>repurchase</a:t>
            </a:r>
          </a:p>
          <a:p>
            <a:r>
              <a:rPr lang="en-US" sz="2800" dirty="0" smtClean="0"/>
              <a:t>As </a:t>
            </a:r>
            <a:r>
              <a:rPr lang="en-US" sz="2800" dirty="0"/>
              <a:t>an alternative to distributing cash as </a:t>
            </a:r>
            <a:r>
              <a:rPr lang="en-US" sz="2800" dirty="0" smtClean="0"/>
              <a:t>dividends</a:t>
            </a:r>
            <a:endParaRPr lang="en-US" sz="2800" dirty="0"/>
          </a:p>
          <a:p>
            <a:r>
              <a:rPr lang="en-US" sz="2800" dirty="0"/>
              <a:t>To dispose of one-time cash from an asset </a:t>
            </a:r>
            <a:r>
              <a:rPr lang="en-US" sz="2800" dirty="0" smtClean="0"/>
              <a:t>sale</a:t>
            </a:r>
            <a:endParaRPr lang="en-US" sz="2800" dirty="0"/>
          </a:p>
          <a:p>
            <a:r>
              <a:rPr lang="en-US" sz="2800" dirty="0"/>
              <a:t>To make a large capital structure </a:t>
            </a:r>
            <a:r>
              <a:rPr lang="en-US" sz="2800" dirty="0" smtClean="0"/>
              <a:t>change</a:t>
            </a:r>
            <a:endParaRPr lang="en-US" sz="2800" dirty="0"/>
          </a:p>
          <a:p>
            <a:r>
              <a:rPr lang="en-US" sz="2800" dirty="0"/>
              <a:t>To use when employees exercise stock </a:t>
            </a:r>
            <a:r>
              <a:rPr lang="en-US" sz="2800" dirty="0" smtClean="0"/>
              <a:t>options</a:t>
            </a:r>
            <a:endParaRPr lang="en-US" altLang="en-US" sz="2800" dirty="0"/>
          </a:p>
        </p:txBody>
      </p:sp>
    </p:spTree>
    <p:extLst>
      <p:ext uri="{BB962C8B-B14F-4D97-AF65-F5344CB8AC3E}">
        <p14:creationId xmlns:p14="http://schemas.microsoft.com/office/powerpoint/2010/main" val="412421237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1857</TotalTime>
  <Words>832</Words>
  <Application>Microsoft Office PowerPoint</Application>
  <PresentationFormat>On-screen Show (4:3)</PresentationFormat>
  <Paragraphs>221</Paragraphs>
  <Slides>13</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Century Gothic</vt:lpstr>
      <vt:lpstr>Courier New</vt:lpstr>
      <vt:lpstr>Wingdings</vt:lpstr>
      <vt:lpstr>Blue Segoe 4-3 template-template_April-17-2007</vt:lpstr>
      <vt:lpstr>White with Courier font for code slides</vt:lpstr>
      <vt:lpstr>Video 48 (Topic 9.3): Dividends versus Share Repurchases</vt:lpstr>
      <vt:lpstr>Topics</vt:lpstr>
      <vt:lpstr>Stock Repurchases</vt:lpstr>
      <vt:lpstr>Price Drop with Dividend Distribution</vt:lpstr>
      <vt:lpstr>Repurchase has No Effect on Stock Price</vt:lpstr>
      <vt:lpstr>Stock Repurchase versus Dividend</vt:lpstr>
      <vt:lpstr>Stock Repurchase versus Dividend</vt:lpstr>
      <vt:lpstr>Stock Repurchase versus Dividend</vt:lpstr>
      <vt:lpstr>Reasons for Share Repurchase</vt:lpstr>
      <vt:lpstr>Advantages of Repurchases</vt:lpstr>
      <vt:lpstr>Disadvantages of Repurchases</vt:lpstr>
      <vt:lpstr>Repurchase vs. Dividends</vt:lpstr>
      <vt:lpstr>Video 48 (Topic 9.3): Dividends versus Share Repurchases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266</cp:revision>
  <dcterms:created xsi:type="dcterms:W3CDTF">2014-06-29T21:19:00Z</dcterms:created>
  <dcterms:modified xsi:type="dcterms:W3CDTF">2014-08-03T16:10:55Z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