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5"/>
  </p:notesMasterIdLst>
  <p:sldIdLst>
    <p:sldId id="279" r:id="rId4"/>
    <p:sldId id="281" r:id="rId5"/>
    <p:sldId id="282" r:id="rId6"/>
    <p:sldId id="283" r:id="rId7"/>
    <p:sldId id="284" r:id="rId8"/>
    <p:sldId id="285" r:id="rId9"/>
    <p:sldId id="286" r:id="rId10"/>
    <p:sldId id="287" r:id="rId11"/>
    <p:sldId id="288" r:id="rId12"/>
    <p:sldId id="289" r:id="rId13"/>
    <p:sldId id="280" r:id="rId14"/>
  </p:sldIdLst>
  <p:sldSz cx="9144000" cy="6858000" type="screen4x3"/>
  <p:notesSz cx="7315200" cy="9601200"/>
  <p:custDataLst>
    <p:tags r:id="rId1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5329" autoAdjust="0"/>
    <p:restoredTop sz="94660"/>
  </p:normalViewPr>
  <p:slideViewPr>
    <p:cSldViewPr>
      <p:cViewPr varScale="1">
        <p:scale>
          <a:sx n="118" d="100"/>
          <a:sy n="118" d="100"/>
        </p:scale>
        <p:origin x="1998"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viewProps" Target="viewProps.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presProps" Target="presProps.xml"/><Relationship Id="rId2" Type="http://schemas.openxmlformats.org/officeDocument/2006/relationships/slideMaster" Target="slideMasters/slideMaster1.xml"/><Relationship Id="rId16" Type="http://schemas.openxmlformats.org/officeDocument/2006/relationships/tags" Target="tags/tag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9A656AE6-D131-4182-8B4B-D8C160C8C95C}" type="datetimeFigureOut">
              <a:rPr lang="en-US" smtClean="0"/>
              <a:t>7/30/2014</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CCC58D59-23CE-466F-916B-9437441DB45B}" type="slidenum">
              <a:rPr lang="en-US" smtClean="0"/>
              <a:t>‹#›</a:t>
            </a:fld>
            <a:endParaRPr lang="en-US"/>
          </a:p>
        </p:txBody>
      </p:sp>
    </p:spTree>
    <p:extLst>
      <p:ext uri="{BB962C8B-B14F-4D97-AF65-F5344CB8AC3E}">
        <p14:creationId xmlns:p14="http://schemas.microsoft.com/office/powerpoint/2010/main" val="27887243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7/30/2014 4:58 PM</a:t>
            </a:fld>
            <a:endParaRPr lang="en-US" dirty="0"/>
          </a:p>
        </p:txBody>
      </p:sp>
      <p:sp>
        <p:nvSpPr>
          <p:cNvPr id="6" name="Footer Placeholder 5"/>
          <p:cNvSpPr>
            <a:spLocks noGrp="1"/>
          </p:cNvSpPr>
          <p:nvPr>
            <p:ph type="ftr" sz="quarter" idx="12"/>
          </p:nvPr>
        </p:nvSpPr>
        <p:spPr>
          <a:xfrm>
            <a:off x="0" y="9119474"/>
            <a:ext cx="6583680" cy="480060"/>
          </a:xfrm>
        </p:spPr>
        <p:txBody>
          <a:bodyPr/>
          <a:lstStyle/>
          <a:p>
            <a:r>
              <a:rPr lang="en-US" sz="500" dirty="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a:solidFill>
                  <a:srgbClr val="000000"/>
                </a:solidFill>
              </a:rPr>
            </a:br>
            <a:r>
              <a:rPr lang="en-US" sz="500" dirty="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583680" y="9119474"/>
            <a:ext cx="729827" cy="48006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30455676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C58D59-23CE-466F-916B-9437441DB45B}" type="slidenum">
              <a:rPr lang="en-US" smtClean="0"/>
              <a:t>10</a:t>
            </a:fld>
            <a:endParaRPr lang="en-US"/>
          </a:p>
        </p:txBody>
      </p:sp>
    </p:spTree>
    <p:extLst>
      <p:ext uri="{BB962C8B-B14F-4D97-AF65-F5344CB8AC3E}">
        <p14:creationId xmlns:p14="http://schemas.microsoft.com/office/powerpoint/2010/main" val="42004123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7/30/2014 4:58 PM</a:t>
            </a:fld>
            <a:endParaRPr lang="en-US" dirty="0"/>
          </a:p>
        </p:txBody>
      </p:sp>
      <p:sp>
        <p:nvSpPr>
          <p:cNvPr id="6" name="Footer Placeholder 5"/>
          <p:cNvSpPr>
            <a:spLocks noGrp="1"/>
          </p:cNvSpPr>
          <p:nvPr>
            <p:ph type="ftr" sz="quarter" idx="12"/>
          </p:nvPr>
        </p:nvSpPr>
        <p:spPr>
          <a:xfrm>
            <a:off x="0" y="9119474"/>
            <a:ext cx="6583680" cy="480060"/>
          </a:xfrm>
        </p:spPr>
        <p:txBody>
          <a:bodyPr/>
          <a:lstStyle/>
          <a:p>
            <a:r>
              <a:rPr lang="en-US" sz="500" dirty="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a:solidFill>
                  <a:srgbClr val="000000"/>
                </a:solidFill>
              </a:rPr>
            </a:br>
            <a:r>
              <a:rPr lang="en-US" sz="500" dirty="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583680" y="9119474"/>
            <a:ext cx="729827" cy="480060"/>
          </a:xfrm>
        </p:spPr>
        <p:txBody>
          <a:bodyPr/>
          <a:lstStyle/>
          <a:p>
            <a:fld id="{EC87E0CF-87F6-4B58-B8B8-DCAB2DAAF3CA}" type="slidenum">
              <a:rPr lang="en-US" smtClean="0"/>
              <a:pPr/>
              <a:t>11</a:t>
            </a:fld>
            <a:endParaRPr lang="en-US" dirty="0"/>
          </a:p>
        </p:txBody>
      </p:sp>
    </p:spTree>
    <p:extLst>
      <p:ext uri="{BB962C8B-B14F-4D97-AF65-F5344CB8AC3E}">
        <p14:creationId xmlns:p14="http://schemas.microsoft.com/office/powerpoint/2010/main" val="1792537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C58D59-23CE-466F-916B-9437441DB45B}" type="slidenum">
              <a:rPr lang="en-US" smtClean="0"/>
              <a:t>2</a:t>
            </a:fld>
            <a:endParaRPr lang="en-US"/>
          </a:p>
        </p:txBody>
      </p:sp>
    </p:spTree>
    <p:extLst>
      <p:ext uri="{BB962C8B-B14F-4D97-AF65-F5344CB8AC3E}">
        <p14:creationId xmlns:p14="http://schemas.microsoft.com/office/powerpoint/2010/main" val="5709606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C58D59-23CE-466F-916B-9437441DB45B}" type="slidenum">
              <a:rPr lang="en-US" smtClean="0"/>
              <a:t>3</a:t>
            </a:fld>
            <a:endParaRPr lang="en-US"/>
          </a:p>
        </p:txBody>
      </p:sp>
    </p:spTree>
    <p:extLst>
      <p:ext uri="{BB962C8B-B14F-4D97-AF65-F5344CB8AC3E}">
        <p14:creationId xmlns:p14="http://schemas.microsoft.com/office/powerpoint/2010/main" val="30655276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C58D59-23CE-466F-916B-9437441DB45B}" type="slidenum">
              <a:rPr lang="en-US" smtClean="0"/>
              <a:t>4</a:t>
            </a:fld>
            <a:endParaRPr lang="en-US"/>
          </a:p>
        </p:txBody>
      </p:sp>
    </p:spTree>
    <p:extLst>
      <p:ext uri="{BB962C8B-B14F-4D97-AF65-F5344CB8AC3E}">
        <p14:creationId xmlns:p14="http://schemas.microsoft.com/office/powerpoint/2010/main" val="7690182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4"/>
          <p:cNvSpPr>
            <a:spLocks noGrp="1" noChangeArrowheads="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a:solidFill>
                  <a:schemeClr val="tx1"/>
                </a:solidFill>
                <a:latin typeface="Tahoma" panose="020B0604030504040204" pitchFamily="34" charset="0"/>
                <a:ea typeface="ＭＳ Ｐゴシック" panose="020B0600070205080204" pitchFamily="34" charset="-128"/>
              </a:defRPr>
            </a:lvl1pPr>
            <a:lvl2pPr marL="742950" indent="-285750" defTabSz="966788">
              <a:defRPr>
                <a:solidFill>
                  <a:schemeClr val="tx1"/>
                </a:solidFill>
                <a:latin typeface="Tahoma" panose="020B0604030504040204" pitchFamily="34" charset="0"/>
                <a:ea typeface="ＭＳ Ｐゴシック" panose="020B0600070205080204" pitchFamily="34" charset="-128"/>
              </a:defRPr>
            </a:lvl2pPr>
            <a:lvl3pPr marL="1143000" indent="-228600" defTabSz="966788">
              <a:defRPr>
                <a:solidFill>
                  <a:schemeClr val="tx1"/>
                </a:solidFill>
                <a:latin typeface="Tahoma" panose="020B0604030504040204" pitchFamily="34" charset="0"/>
                <a:ea typeface="ＭＳ Ｐゴシック" panose="020B0600070205080204" pitchFamily="34" charset="-128"/>
              </a:defRPr>
            </a:lvl3pPr>
            <a:lvl4pPr marL="1600200" indent="-228600" defTabSz="966788">
              <a:defRPr>
                <a:solidFill>
                  <a:schemeClr val="tx1"/>
                </a:solidFill>
                <a:latin typeface="Tahoma" panose="020B0604030504040204" pitchFamily="34" charset="0"/>
                <a:ea typeface="ＭＳ Ｐゴシック" panose="020B0600070205080204" pitchFamily="34" charset="-128"/>
              </a:defRPr>
            </a:lvl4pPr>
            <a:lvl5pPr marL="2057400" indent="-228600" defTabSz="966788">
              <a:defRPr>
                <a:solidFill>
                  <a:schemeClr val="tx1"/>
                </a:solidFill>
                <a:latin typeface="Tahoma" panose="020B0604030504040204" pitchFamily="34" charset="0"/>
                <a:ea typeface="ＭＳ Ｐゴシック" panose="020B0600070205080204" pitchFamily="34" charset="-128"/>
              </a:defRPr>
            </a:lvl5pPr>
            <a:lvl6pPr marL="2514600" indent="-228600" defTabSz="966788" eaLnBrk="0" fontAlgn="base" hangingPunct="0">
              <a:spcBef>
                <a:spcPct val="0"/>
              </a:spcBef>
              <a:spcAft>
                <a:spcPct val="0"/>
              </a:spcAft>
              <a:defRPr>
                <a:solidFill>
                  <a:schemeClr val="tx1"/>
                </a:solidFill>
                <a:latin typeface="Tahoma" panose="020B0604030504040204" pitchFamily="34" charset="0"/>
                <a:ea typeface="ＭＳ Ｐゴシック" panose="020B0600070205080204" pitchFamily="34" charset="-128"/>
              </a:defRPr>
            </a:lvl6pPr>
            <a:lvl7pPr marL="2971800" indent="-228600" defTabSz="966788" eaLnBrk="0" fontAlgn="base" hangingPunct="0">
              <a:spcBef>
                <a:spcPct val="0"/>
              </a:spcBef>
              <a:spcAft>
                <a:spcPct val="0"/>
              </a:spcAft>
              <a:defRPr>
                <a:solidFill>
                  <a:schemeClr val="tx1"/>
                </a:solidFill>
                <a:latin typeface="Tahoma" panose="020B0604030504040204" pitchFamily="34" charset="0"/>
                <a:ea typeface="ＭＳ Ｐゴシック" panose="020B0600070205080204" pitchFamily="34" charset="-128"/>
              </a:defRPr>
            </a:lvl7pPr>
            <a:lvl8pPr marL="3429000" indent="-228600" defTabSz="966788" eaLnBrk="0" fontAlgn="base" hangingPunct="0">
              <a:spcBef>
                <a:spcPct val="0"/>
              </a:spcBef>
              <a:spcAft>
                <a:spcPct val="0"/>
              </a:spcAft>
              <a:defRPr>
                <a:solidFill>
                  <a:schemeClr val="tx1"/>
                </a:solidFill>
                <a:latin typeface="Tahoma" panose="020B0604030504040204" pitchFamily="34" charset="0"/>
                <a:ea typeface="ＭＳ Ｐゴシック" panose="020B0600070205080204" pitchFamily="34" charset="-128"/>
              </a:defRPr>
            </a:lvl8pPr>
            <a:lvl9pPr marL="3886200" indent="-228600" defTabSz="966788" eaLnBrk="0" fontAlgn="base" hangingPunct="0">
              <a:spcBef>
                <a:spcPct val="0"/>
              </a:spcBef>
              <a:spcAft>
                <a:spcPct val="0"/>
              </a:spcAft>
              <a:defRPr>
                <a:solidFill>
                  <a:schemeClr val="tx1"/>
                </a:solidFill>
                <a:latin typeface="Tahoma" panose="020B0604030504040204" pitchFamily="34" charset="0"/>
                <a:ea typeface="ＭＳ Ｐゴシック" panose="020B0600070205080204" pitchFamily="34" charset="-128"/>
              </a:defRPr>
            </a:lvl9pPr>
          </a:lstStyle>
          <a:p>
            <a:r>
              <a:rPr lang="en-US" altLang="en-US" smtClean="0">
                <a:latin typeface="Times New Roman" panose="02020603050405020304" pitchFamily="18" charset="0"/>
              </a:rPr>
              <a:t>FIN 561 - Financial Management Cases</a:t>
            </a:r>
          </a:p>
        </p:txBody>
      </p:sp>
      <p:sp>
        <p:nvSpPr>
          <p:cNvPr id="63491" name="Rectangle 5"/>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a:solidFill>
                  <a:schemeClr val="tx1"/>
                </a:solidFill>
                <a:latin typeface="Tahoma" panose="020B0604030504040204" pitchFamily="34" charset="0"/>
                <a:ea typeface="ＭＳ Ｐゴシック" panose="020B0600070205080204" pitchFamily="34" charset="-128"/>
              </a:defRPr>
            </a:lvl1pPr>
            <a:lvl2pPr marL="742950" indent="-285750" defTabSz="966788">
              <a:defRPr>
                <a:solidFill>
                  <a:schemeClr val="tx1"/>
                </a:solidFill>
                <a:latin typeface="Tahoma" panose="020B0604030504040204" pitchFamily="34" charset="0"/>
                <a:ea typeface="ＭＳ Ｐゴシック" panose="020B0600070205080204" pitchFamily="34" charset="-128"/>
              </a:defRPr>
            </a:lvl2pPr>
            <a:lvl3pPr marL="1143000" indent="-228600" defTabSz="966788">
              <a:defRPr>
                <a:solidFill>
                  <a:schemeClr val="tx1"/>
                </a:solidFill>
                <a:latin typeface="Tahoma" panose="020B0604030504040204" pitchFamily="34" charset="0"/>
                <a:ea typeface="ＭＳ Ｐゴシック" panose="020B0600070205080204" pitchFamily="34" charset="-128"/>
              </a:defRPr>
            </a:lvl3pPr>
            <a:lvl4pPr marL="1600200" indent="-228600" defTabSz="966788">
              <a:defRPr>
                <a:solidFill>
                  <a:schemeClr val="tx1"/>
                </a:solidFill>
                <a:latin typeface="Tahoma" panose="020B0604030504040204" pitchFamily="34" charset="0"/>
                <a:ea typeface="ＭＳ Ｐゴシック" panose="020B0600070205080204" pitchFamily="34" charset="-128"/>
              </a:defRPr>
            </a:lvl4pPr>
            <a:lvl5pPr marL="2057400" indent="-228600" defTabSz="966788">
              <a:defRPr>
                <a:solidFill>
                  <a:schemeClr val="tx1"/>
                </a:solidFill>
                <a:latin typeface="Tahoma" panose="020B0604030504040204" pitchFamily="34" charset="0"/>
                <a:ea typeface="ＭＳ Ｐゴシック" panose="020B0600070205080204" pitchFamily="34" charset="-128"/>
              </a:defRPr>
            </a:lvl5pPr>
            <a:lvl6pPr marL="2514600" indent="-228600" defTabSz="966788" eaLnBrk="0" fontAlgn="base" hangingPunct="0">
              <a:spcBef>
                <a:spcPct val="0"/>
              </a:spcBef>
              <a:spcAft>
                <a:spcPct val="0"/>
              </a:spcAft>
              <a:defRPr>
                <a:solidFill>
                  <a:schemeClr val="tx1"/>
                </a:solidFill>
                <a:latin typeface="Tahoma" panose="020B0604030504040204" pitchFamily="34" charset="0"/>
                <a:ea typeface="ＭＳ Ｐゴシック" panose="020B0600070205080204" pitchFamily="34" charset="-128"/>
              </a:defRPr>
            </a:lvl6pPr>
            <a:lvl7pPr marL="2971800" indent="-228600" defTabSz="966788" eaLnBrk="0" fontAlgn="base" hangingPunct="0">
              <a:spcBef>
                <a:spcPct val="0"/>
              </a:spcBef>
              <a:spcAft>
                <a:spcPct val="0"/>
              </a:spcAft>
              <a:defRPr>
                <a:solidFill>
                  <a:schemeClr val="tx1"/>
                </a:solidFill>
                <a:latin typeface="Tahoma" panose="020B0604030504040204" pitchFamily="34" charset="0"/>
                <a:ea typeface="ＭＳ Ｐゴシック" panose="020B0600070205080204" pitchFamily="34" charset="-128"/>
              </a:defRPr>
            </a:lvl7pPr>
            <a:lvl8pPr marL="3429000" indent="-228600" defTabSz="966788" eaLnBrk="0" fontAlgn="base" hangingPunct="0">
              <a:spcBef>
                <a:spcPct val="0"/>
              </a:spcBef>
              <a:spcAft>
                <a:spcPct val="0"/>
              </a:spcAft>
              <a:defRPr>
                <a:solidFill>
                  <a:schemeClr val="tx1"/>
                </a:solidFill>
                <a:latin typeface="Tahoma" panose="020B0604030504040204" pitchFamily="34" charset="0"/>
                <a:ea typeface="ＭＳ Ｐゴシック" panose="020B0600070205080204" pitchFamily="34" charset="-128"/>
              </a:defRPr>
            </a:lvl8pPr>
            <a:lvl9pPr marL="3886200" indent="-228600" defTabSz="966788" eaLnBrk="0" fontAlgn="base" hangingPunct="0">
              <a:spcBef>
                <a:spcPct val="0"/>
              </a:spcBef>
              <a:spcAft>
                <a:spcPct val="0"/>
              </a:spcAft>
              <a:defRPr>
                <a:solidFill>
                  <a:schemeClr val="tx1"/>
                </a:solidFill>
                <a:latin typeface="Tahoma" panose="020B0604030504040204" pitchFamily="34" charset="0"/>
                <a:ea typeface="ＭＳ Ｐゴシック" panose="020B0600070205080204" pitchFamily="34" charset="-128"/>
              </a:defRPr>
            </a:lvl9pPr>
          </a:lstStyle>
          <a:p>
            <a:fld id="{BE2957E8-DD6A-4A9E-BCF0-4394A0541E73}" type="slidenum">
              <a:rPr lang="en-US" altLang="en-US">
                <a:latin typeface="Times New Roman" panose="02020603050405020304" pitchFamily="18" charset="0"/>
              </a:rPr>
              <a:pPr/>
              <a:t>5</a:t>
            </a:fld>
            <a:endParaRPr lang="en-US" altLang="en-US">
              <a:latin typeface="Times New Roman" panose="02020603050405020304" pitchFamily="18" charset="0"/>
            </a:endParaRPr>
          </a:p>
        </p:txBody>
      </p:sp>
      <p:sp>
        <p:nvSpPr>
          <p:cNvPr id="63492" name="Rectangle 2"/>
          <p:cNvSpPr>
            <a:spLocks noGrp="1" noRot="1" noChangeAspect="1" noChangeArrowheads="1" noTextEdit="1"/>
          </p:cNvSpPr>
          <p:nvPr>
            <p:ph type="sldImg"/>
          </p:nvPr>
        </p:nvSpPr>
        <p:spPr>
          <a:xfrm>
            <a:off x="1258888" y="722313"/>
            <a:ext cx="4797425" cy="3597275"/>
          </a:xfrm>
          <a:ln w="12699" cap="flat"/>
        </p:spPr>
      </p:sp>
      <p:sp>
        <p:nvSpPr>
          <p:cNvPr id="63493" name="Rectangle 3"/>
          <p:cNvSpPr>
            <a:spLocks noGrp="1" noChangeArrowheads="1"/>
          </p:cNvSpPr>
          <p:nvPr>
            <p:ph type="body" idx="1"/>
          </p:nvPr>
        </p:nvSpPr>
        <p:spPr>
          <a:xfrm>
            <a:off x="974725" y="4560888"/>
            <a:ext cx="5365750" cy="43195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Times New Roman" panose="02020603050405020304" pitchFamily="18" charset="0"/>
              <a:ea typeface="ＭＳ Ｐゴシック" panose="020B0600070205080204" pitchFamily="34" charset="-128"/>
            </a:endParaRPr>
          </a:p>
        </p:txBody>
      </p:sp>
    </p:spTree>
    <p:extLst>
      <p:ext uri="{BB962C8B-B14F-4D97-AF65-F5344CB8AC3E}">
        <p14:creationId xmlns:p14="http://schemas.microsoft.com/office/powerpoint/2010/main" val="13704208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C58D59-23CE-466F-916B-9437441DB45B}" type="slidenum">
              <a:rPr lang="en-US" smtClean="0"/>
              <a:t>6</a:t>
            </a:fld>
            <a:endParaRPr lang="en-US"/>
          </a:p>
        </p:txBody>
      </p:sp>
    </p:spTree>
    <p:extLst>
      <p:ext uri="{BB962C8B-B14F-4D97-AF65-F5344CB8AC3E}">
        <p14:creationId xmlns:p14="http://schemas.microsoft.com/office/powerpoint/2010/main" val="26470546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C58D59-23CE-466F-916B-9437441DB45B}" type="slidenum">
              <a:rPr lang="en-US" smtClean="0"/>
              <a:t>7</a:t>
            </a:fld>
            <a:endParaRPr lang="en-US"/>
          </a:p>
        </p:txBody>
      </p:sp>
    </p:spTree>
    <p:extLst>
      <p:ext uri="{BB962C8B-B14F-4D97-AF65-F5344CB8AC3E}">
        <p14:creationId xmlns:p14="http://schemas.microsoft.com/office/powerpoint/2010/main" val="35564243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C58D59-23CE-466F-916B-9437441DB45B}" type="slidenum">
              <a:rPr lang="en-US" smtClean="0"/>
              <a:t>8</a:t>
            </a:fld>
            <a:endParaRPr lang="en-US"/>
          </a:p>
        </p:txBody>
      </p:sp>
    </p:spTree>
    <p:extLst>
      <p:ext uri="{BB962C8B-B14F-4D97-AF65-F5344CB8AC3E}">
        <p14:creationId xmlns:p14="http://schemas.microsoft.com/office/powerpoint/2010/main" val="19345357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C58D59-23CE-466F-916B-9437441DB45B}" type="slidenum">
              <a:rPr lang="en-US" smtClean="0"/>
              <a:t>9</a:t>
            </a:fld>
            <a:endParaRPr lang="en-US"/>
          </a:p>
        </p:txBody>
      </p:sp>
    </p:spTree>
    <p:extLst>
      <p:ext uri="{BB962C8B-B14F-4D97-AF65-F5344CB8AC3E}">
        <p14:creationId xmlns:p14="http://schemas.microsoft.com/office/powerpoint/2010/main" val="3067217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905000"/>
            <a:ext cx="8305800" cy="1523495"/>
          </a:xfrm>
        </p:spPr>
        <p:txBody>
          <a:bodyPr>
            <a:noAutofit/>
          </a:bodyPr>
          <a:lstStyle>
            <a:lvl1pPr>
              <a:lnSpc>
                <a:spcPct val="90000"/>
              </a:lnSpc>
              <a:defRPr sz="5400">
                <a:latin typeface="Century Gothic" panose="020B0502020202020204"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latin typeface="Century Gothic" panose="020B0502020202020204" pitchFamily="34" charset="0"/>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dirty="0" smtClean="0"/>
              <a:t>Click to edit Master subtitle style</a:t>
            </a:r>
            <a:endParaRPr lang="en-US" dirty="0"/>
          </a:p>
        </p:txBody>
      </p:sp>
    </p:spTree>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lang="en-US" sz="12000" b="1" i="1" kern="1200" spc="-770" baseline="0" dirty="0" smtClean="0">
                <a:ln w="11430"/>
                <a:gradFill>
                  <a:gsLst>
                    <a:gs pos="0">
                      <a:schemeClr val="accent2"/>
                    </a:gs>
                    <a:gs pos="37000">
                      <a:schemeClr val="tx1"/>
                    </a:gs>
                    <a:gs pos="71000">
                      <a:schemeClr val="accent2"/>
                    </a:gs>
                  </a:gsLst>
                  <a:lin ang="5400000"/>
                </a:gradFill>
                <a:effectLst>
                  <a:outerShdw blurRad="50800" dist="39000" dir="5460000" algn="tl">
                    <a:srgbClr val="000000">
                      <a:alpha val="38000"/>
                    </a:srgbClr>
                  </a:outerShdw>
                </a:effectLst>
                <a:latin typeface="+mn-lt"/>
                <a:ea typeface="+mn-ea"/>
                <a:cs typeface="+mn-cs"/>
              </a:defRPr>
            </a:lvl1pPr>
          </a:lstStyle>
          <a:p>
            <a:pPr lvl="0"/>
            <a:r>
              <a:rPr lang="en-US" dirty="0" smtClean="0"/>
              <a:t>click to…</a:t>
            </a:r>
          </a:p>
        </p:txBody>
      </p:sp>
      <p:pic>
        <p:nvPicPr>
          <p:cNvPr id="5" name="Picture 4" descr="footer_graphic.png"/>
          <p:cNvPicPr>
            <a:picLocks noChangeAspect="1"/>
          </p:cNvPicPr>
          <p:nvPr userDrawn="1"/>
        </p:nvPicPr>
        <p:blipFill>
          <a:blip r:embed="rId2"/>
          <a:stretch>
            <a:fillRect/>
          </a:stretch>
        </p:blipFill>
        <p:spPr>
          <a:xfrm>
            <a:off x="0" y="5437414"/>
            <a:ext cx="9144000" cy="1420586"/>
          </a:xfrm>
          <a:prstGeom prst="rect">
            <a:avLst/>
          </a:prstGeom>
        </p:spPr>
      </p:pic>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Title and Text">
    <p:spTree>
      <p:nvGrpSpPr>
        <p:cNvPr id="1" name=""/>
        <p:cNvGrpSpPr/>
        <p:nvPr/>
      </p:nvGrpSpPr>
      <p:grpSpPr>
        <a:xfrm>
          <a:off x="0" y="0"/>
          <a:ext cx="0" cy="0"/>
          <a:chOff x="0" y="0"/>
          <a:chExt cx="0" cy="0"/>
        </a:xfrm>
      </p:grpSpPr>
      <p:sp>
        <p:nvSpPr>
          <p:cNvPr id="7" name="Rectangle 7"/>
          <p:cNvSpPr>
            <a:spLocks noGrp="1"/>
          </p:cNvSpPr>
          <p:nvPr>
            <p:ph type="body"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9" name="Title 8"/>
          <p:cNvSpPr>
            <a:spLocks noGrp="1"/>
          </p:cNvSpPr>
          <p:nvPr>
            <p:ph type="title"/>
          </p:nvPr>
        </p:nvSpPr>
        <p:spPr>
          <a:xfrm>
            <a:off x="457200" y="359465"/>
            <a:ext cx="8229600" cy="1143000"/>
          </a:xfrm>
          <a:prstGeom prst="rect">
            <a:avLst/>
          </a:prstGeom>
        </p:spPr>
        <p:txBody>
          <a:bodyPr anchor="b" anchorCtr="0">
            <a:normAutofit/>
          </a:bodyPr>
          <a:lstStyle/>
          <a:p>
            <a:pPr algn="l"/>
            <a:r>
              <a:rPr lang="en-US" smtClean="0"/>
              <a:t>Click to edit Master title style</a:t>
            </a:r>
            <a:endParaRPr lang="en-US"/>
          </a:p>
        </p:txBody>
      </p:sp>
    </p:spTree>
    <p:extLst>
      <p:ext uri="{BB962C8B-B14F-4D97-AF65-F5344CB8AC3E}">
        <p14:creationId xmlns:p14="http://schemas.microsoft.com/office/powerpoint/2010/main" val="386378429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lang="en-US" sz="12000" b="1" i="1" kern="1200" spc="-770" baseline="0" dirty="0" smtClean="0">
                <a:ln w="11430"/>
                <a:gradFill>
                  <a:gsLst>
                    <a:gs pos="0">
                      <a:schemeClr val="accent2"/>
                    </a:gs>
                    <a:gs pos="37000">
                      <a:schemeClr val="tx1"/>
                    </a:gs>
                    <a:gs pos="71000">
                      <a:schemeClr val="accent2"/>
                    </a:gs>
                  </a:gsLst>
                  <a:lin ang="5400000"/>
                </a:gradFill>
                <a:effectLst>
                  <a:outerShdw blurRad="50800" dist="39000" dir="5460000" algn="tl">
                    <a:srgbClr val="000000">
                      <a:alpha val="38000"/>
                    </a:srgbClr>
                  </a:outerShdw>
                </a:effectLst>
                <a:latin typeface="+mn-lt"/>
                <a:ea typeface="+mn-ea"/>
                <a:cs typeface="+mn-cs"/>
              </a:defRPr>
            </a:lvl1pPr>
          </a:lstStyle>
          <a:p>
            <a:pPr lvl="0"/>
            <a:r>
              <a:rPr lang="en-US" dirty="0" smtClean="0"/>
              <a:t>click to…</a:t>
            </a:r>
          </a:p>
        </p:txBody>
      </p:sp>
      <p:pic>
        <p:nvPicPr>
          <p:cNvPr id="5" name="Picture 4" descr="footer_graphic.png"/>
          <p:cNvPicPr>
            <a:picLocks noChangeAspect="1"/>
          </p:cNvPicPr>
          <p:nvPr userDrawn="1"/>
        </p:nvPicPr>
        <p:blipFill>
          <a:blip r:embed="rId2"/>
          <a:stretch>
            <a:fillRect/>
          </a:stretch>
        </p:blipFill>
        <p:spPr>
          <a:xfrm>
            <a:off x="0" y="5437414"/>
            <a:ext cx="9144000" cy="1420586"/>
          </a:xfrm>
          <a:prstGeom prst="rect">
            <a:avLst/>
          </a:prstGeom>
        </p:spPr>
      </p:pic>
    </p:spTree>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676400"/>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4.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3.png"/><Relationship Id="rId2" Type="http://schemas.openxmlformats.org/officeDocument/2006/relationships/slideLayout" Target="../slideLayouts/slideLayout2.xml"/><Relationship Id="rId16"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4.xml"/><Relationship Id="rId4" Type="http://schemas.openxmlformats.org/officeDocument/2006/relationships/image" Target="../media/image6.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5">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4" name="Picture 3"/>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2514600" y="6248400"/>
            <a:ext cx="4114800" cy="512817"/>
          </a:xfrm>
          <a:prstGeom prst="rect">
            <a:avLst/>
          </a:prstGeom>
        </p:spPr>
      </p:pic>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 id="2147483676" r:id="rId13"/>
  </p:sldLayoutIdLst>
  <p:transition>
    <p:fade/>
  </p:transition>
  <p:timing>
    <p:tnLst>
      <p:par>
        <p:cTn id="1" dur="indefinite" restart="never" nodeType="tmRoot"/>
      </p:par>
    </p:tnLst>
  </p:timing>
  <p:hf hdr="0" ftr="0" dt="0"/>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Century Gothic" panose="020B0502020202020204" pitchFamily="34" charset="0"/>
          <a:ea typeface="+mn-ea"/>
          <a:cs typeface="Arial" charset="0"/>
        </a:defRPr>
      </a:lvl1pPr>
    </p:titleStyle>
    <p:bodyStyle>
      <a:lvl1pPr marL="396875" indent="-396875" algn="l" defTabSz="914363" rtl="0" eaLnBrk="1" latinLnBrk="0" hangingPunct="1">
        <a:lnSpc>
          <a:spcPct val="90000"/>
        </a:lnSpc>
        <a:spcBef>
          <a:spcPct val="20000"/>
        </a:spcBef>
        <a:buFontTx/>
        <a:buBlip>
          <a:blip r:embed="rId17"/>
        </a:buBlip>
        <a:defRPr sz="3200" kern="1200">
          <a:solidFill>
            <a:schemeClr val="tx1"/>
          </a:solidFill>
          <a:latin typeface="Century Gothic" panose="020B0502020202020204" pitchFamily="34" charset="0"/>
          <a:ea typeface="+mn-ea"/>
          <a:cs typeface="+mn-cs"/>
        </a:defRPr>
      </a:lvl1pPr>
      <a:lvl2pPr marL="914400" indent="-396875" algn="l" defTabSz="914363" rtl="0" eaLnBrk="1" latinLnBrk="0" hangingPunct="1">
        <a:lnSpc>
          <a:spcPct val="90000"/>
        </a:lnSpc>
        <a:spcBef>
          <a:spcPct val="20000"/>
        </a:spcBef>
        <a:buFontTx/>
        <a:buBlip>
          <a:blip r:embed="rId18"/>
        </a:buBlip>
        <a:defRPr sz="2800" kern="1200">
          <a:solidFill>
            <a:schemeClr val="tx1"/>
          </a:solidFill>
          <a:latin typeface="Century Gothic" panose="020B0502020202020204" pitchFamily="34" charset="0"/>
          <a:ea typeface="+mn-ea"/>
          <a:cs typeface="+mn-cs"/>
        </a:defRPr>
      </a:lvl2pPr>
      <a:lvl3pPr marL="1258888" indent="-344488" algn="l" defTabSz="914363" rtl="0" eaLnBrk="1" latinLnBrk="0" hangingPunct="1">
        <a:lnSpc>
          <a:spcPct val="90000"/>
        </a:lnSpc>
        <a:spcBef>
          <a:spcPct val="20000"/>
        </a:spcBef>
        <a:buFontTx/>
        <a:buBlip>
          <a:blip r:embed="rId18"/>
        </a:buBlip>
        <a:defRPr sz="2400" kern="1200">
          <a:solidFill>
            <a:schemeClr val="tx1"/>
          </a:solidFill>
          <a:latin typeface="Century Gothic" panose="020B0502020202020204" pitchFamily="34" charset="0"/>
          <a:ea typeface="+mn-ea"/>
          <a:cs typeface="+mn-cs"/>
        </a:defRPr>
      </a:lvl3pPr>
      <a:lvl4pPr marL="1604963" indent="-346075" algn="l" defTabSz="914363" rtl="0" eaLnBrk="1" latinLnBrk="0" hangingPunct="1">
        <a:lnSpc>
          <a:spcPct val="90000"/>
        </a:lnSpc>
        <a:spcBef>
          <a:spcPct val="20000"/>
        </a:spcBef>
        <a:buFontTx/>
        <a:buBlip>
          <a:blip r:embed="rId18"/>
        </a:buBlip>
        <a:defRPr sz="2400" kern="1200">
          <a:solidFill>
            <a:schemeClr val="tx1"/>
          </a:solidFill>
          <a:latin typeface="Century Gothic" panose="020B0502020202020204" pitchFamily="34" charset="0"/>
          <a:ea typeface="+mn-ea"/>
          <a:cs typeface="+mn-cs"/>
        </a:defRPr>
      </a:lvl4pPr>
      <a:lvl5pPr marL="1941513" indent="-336550" algn="l" defTabSz="914363" rtl="0" eaLnBrk="1" latinLnBrk="0" hangingPunct="1">
        <a:lnSpc>
          <a:spcPct val="90000"/>
        </a:lnSpc>
        <a:spcBef>
          <a:spcPct val="20000"/>
        </a:spcBef>
        <a:buFontTx/>
        <a:buBlip>
          <a:blip r:embed="rId18"/>
        </a:buBlip>
        <a:defRPr sz="2400" kern="1200">
          <a:solidFill>
            <a:schemeClr val="tx1"/>
          </a:solidFill>
          <a:latin typeface="Century Gothic" panose="020B0502020202020204" pitchFamily="34" charset="0"/>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2880"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hf hdr="0" ftr="0" dt="0"/>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30249" y="4344988"/>
            <a:ext cx="7681913" cy="1446212"/>
          </a:xfrm>
        </p:spPr>
        <p:txBody>
          <a:bodyPr>
            <a:normAutofit/>
          </a:bodyPr>
          <a:lstStyle/>
          <a:p>
            <a:r>
              <a:rPr lang="en-US" dirty="0" smtClean="0"/>
              <a:t>FIN 614: Financial Management</a:t>
            </a:r>
          </a:p>
          <a:p>
            <a:endParaRPr lang="en-US" dirty="0" smtClean="0"/>
          </a:p>
          <a:p>
            <a:r>
              <a:rPr lang="en-US" dirty="0" smtClean="0"/>
              <a:t>Larry Schrenk, Instructor</a:t>
            </a:r>
          </a:p>
        </p:txBody>
      </p:sp>
      <p:sp>
        <p:nvSpPr>
          <p:cNvPr id="5" name="Title 1"/>
          <p:cNvSpPr>
            <a:spLocks noGrp="1"/>
          </p:cNvSpPr>
          <p:nvPr>
            <p:ph type="ctrTitle"/>
          </p:nvPr>
        </p:nvSpPr>
        <p:spPr>
          <a:xfrm>
            <a:off x="533400" y="685800"/>
            <a:ext cx="8305800" cy="2286000"/>
          </a:xfrm>
        </p:spPr>
        <p:txBody>
          <a:bodyPr/>
          <a:lstStyle/>
          <a:p>
            <a:r>
              <a:rPr lang="en-US" dirty="0" smtClean="0"/>
              <a:t>Video 44 (Topic 8.5):</a:t>
            </a:r>
            <a:br>
              <a:rPr lang="en-US" dirty="0" smtClean="0"/>
            </a:br>
            <a:r>
              <a:rPr lang="en-US" dirty="0" smtClean="0"/>
              <a:t>Real Options I</a:t>
            </a:r>
            <a:endParaRPr lang="en-US" dirty="0"/>
          </a:p>
        </p:txBody>
      </p:sp>
    </p:spTree>
    <p:extLst>
      <p:ext uri="{BB962C8B-B14F-4D97-AF65-F5344CB8AC3E}">
        <p14:creationId xmlns:p14="http://schemas.microsoft.com/office/powerpoint/2010/main" val="4250861223"/>
      </p:ext>
    </p:extLst>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33400" y="152400"/>
            <a:ext cx="8229600" cy="859735"/>
          </a:xfrm>
        </p:spPr>
        <p:txBody>
          <a:bodyPr/>
          <a:lstStyle/>
          <a:p>
            <a:r>
              <a:rPr lang="en-US" dirty="0" smtClean="0"/>
              <a:t>Types of Real Options</a:t>
            </a:r>
            <a:endParaRPr lang="en-US" dirty="0"/>
          </a:p>
        </p:txBody>
      </p:sp>
      <p:pic>
        <p:nvPicPr>
          <p:cNvPr id="5"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4400" y="1222235"/>
            <a:ext cx="7467600" cy="560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660369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30249" y="4344988"/>
            <a:ext cx="7681913" cy="1446212"/>
          </a:xfrm>
        </p:spPr>
        <p:txBody>
          <a:bodyPr>
            <a:normAutofit/>
          </a:bodyPr>
          <a:lstStyle/>
          <a:p>
            <a:r>
              <a:rPr lang="en-US" dirty="0" smtClean="0"/>
              <a:t>FIN 614: Financial Management</a:t>
            </a:r>
          </a:p>
          <a:p>
            <a:endParaRPr lang="en-US" dirty="0" smtClean="0"/>
          </a:p>
          <a:p>
            <a:r>
              <a:rPr lang="en-US" dirty="0" smtClean="0"/>
              <a:t>Larry Schrenk, Instructor</a:t>
            </a:r>
          </a:p>
        </p:txBody>
      </p:sp>
      <p:sp>
        <p:nvSpPr>
          <p:cNvPr id="5" name="Title 1"/>
          <p:cNvSpPr>
            <a:spLocks noGrp="1"/>
          </p:cNvSpPr>
          <p:nvPr>
            <p:ph type="ctrTitle"/>
          </p:nvPr>
        </p:nvSpPr>
        <p:spPr>
          <a:xfrm>
            <a:off x="533400" y="685800"/>
            <a:ext cx="8305800" cy="2286000"/>
          </a:xfrm>
        </p:spPr>
        <p:txBody>
          <a:bodyPr/>
          <a:lstStyle/>
          <a:p>
            <a:r>
              <a:rPr lang="en-US" dirty="0" smtClean="0"/>
              <a:t>Video 44 (Topic 8.5):</a:t>
            </a:r>
            <a:br>
              <a:rPr lang="en-US" dirty="0" smtClean="0"/>
            </a:br>
            <a:r>
              <a:rPr lang="en-US" dirty="0" smtClean="0"/>
              <a:t>Real Options I</a:t>
            </a:r>
            <a:endParaRPr lang="en-US" dirty="0"/>
          </a:p>
        </p:txBody>
      </p:sp>
    </p:spTree>
    <p:extLst>
      <p:ext uri="{BB962C8B-B14F-4D97-AF65-F5344CB8AC3E}">
        <p14:creationId xmlns:p14="http://schemas.microsoft.com/office/powerpoint/2010/main" val="2933576312"/>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Topics</a:t>
            </a:r>
            <a:endParaRPr lang="en-US" dirty="0"/>
          </a:p>
        </p:txBody>
      </p:sp>
      <p:sp>
        <p:nvSpPr>
          <p:cNvPr id="3" name="Text Placeholder 2"/>
          <p:cNvSpPr>
            <a:spLocks noGrp="1"/>
          </p:cNvSpPr>
          <p:nvPr>
            <p:ph type="body" sz="quarter" idx="10"/>
          </p:nvPr>
        </p:nvSpPr>
        <p:spPr>
          <a:xfrm>
            <a:off x="372908" y="1143000"/>
            <a:ext cx="8382000" cy="2757678"/>
          </a:xfrm>
        </p:spPr>
        <p:txBody>
          <a:bodyPr/>
          <a:lstStyle/>
          <a:p>
            <a:pPr marL="1031875" lvl="1" indent="-514350">
              <a:buFont typeface="+mj-lt"/>
              <a:buAutoNum type="arabicPeriod"/>
            </a:pPr>
            <a:r>
              <a:rPr lang="en-US" dirty="0" smtClean="0"/>
              <a:t>Flaws in Discounted Cash Flow (DCF)</a:t>
            </a:r>
          </a:p>
          <a:p>
            <a:pPr marL="1031875" lvl="1" indent="-514350">
              <a:buFont typeface="+mj-lt"/>
              <a:buAutoNum type="arabicPeriod"/>
            </a:pPr>
            <a:endParaRPr lang="en-US" dirty="0"/>
          </a:p>
          <a:p>
            <a:pPr marL="1031875" lvl="1" indent="-514350">
              <a:buFont typeface="+mj-lt"/>
              <a:buAutoNum type="arabicPeriod"/>
            </a:pPr>
            <a:r>
              <a:rPr lang="en-US" dirty="0"/>
              <a:t>What are Real Options</a:t>
            </a:r>
            <a:r>
              <a:rPr lang="en-US" dirty="0" smtClean="0"/>
              <a:t>?</a:t>
            </a:r>
          </a:p>
          <a:p>
            <a:pPr marL="1031875" lvl="1" indent="-514350">
              <a:buFont typeface="+mj-lt"/>
              <a:buAutoNum type="arabicPeriod"/>
            </a:pPr>
            <a:endParaRPr lang="en-US" dirty="0"/>
          </a:p>
          <a:p>
            <a:pPr marL="1031875" lvl="1" indent="-514350">
              <a:buFont typeface="+mj-lt"/>
              <a:buAutoNum type="arabicPeriod"/>
            </a:pPr>
            <a:r>
              <a:rPr lang="en-US" dirty="0" smtClean="0"/>
              <a:t>Types of Real Options</a:t>
            </a:r>
          </a:p>
          <a:p>
            <a:pPr marL="1031875" lvl="1" indent="-514350">
              <a:buFont typeface="+mj-lt"/>
              <a:buAutoNum type="arabicPeriod"/>
            </a:pPr>
            <a:endParaRPr lang="en-US" dirty="0"/>
          </a:p>
        </p:txBody>
      </p:sp>
    </p:spTree>
    <p:extLst>
      <p:ext uri="{BB962C8B-B14F-4D97-AF65-F5344CB8AC3E}">
        <p14:creationId xmlns:p14="http://schemas.microsoft.com/office/powerpoint/2010/main" val="3044154695"/>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381000" y="1412875"/>
            <a:ext cx="8382000" cy="4835525"/>
          </a:xfrm>
        </p:spPr>
        <p:txBody>
          <a:bodyPr>
            <a:normAutofit/>
          </a:bodyPr>
          <a:lstStyle/>
          <a:p>
            <a:r>
              <a:rPr lang="en-US" dirty="0" smtClean="0"/>
              <a:t>Cannot </a:t>
            </a:r>
            <a:r>
              <a:rPr lang="en-US" dirty="0"/>
              <a:t>properly capture </a:t>
            </a:r>
            <a:r>
              <a:rPr lang="en-US" dirty="0" smtClean="0"/>
              <a:t>flexibility </a:t>
            </a:r>
            <a:r>
              <a:rPr lang="en-US" dirty="0"/>
              <a:t>to adapt and revise later decisions in response to unexpected market developments</a:t>
            </a:r>
            <a:r>
              <a:rPr lang="en-US" dirty="0" smtClean="0"/>
              <a:t>.</a:t>
            </a:r>
          </a:p>
          <a:p>
            <a:pPr marL="0" indent="0">
              <a:buNone/>
            </a:pPr>
            <a:endParaRPr lang="en-US" dirty="0" smtClean="0"/>
          </a:p>
          <a:p>
            <a:r>
              <a:rPr lang="en-US" dirty="0" smtClean="0"/>
              <a:t>Assume </a:t>
            </a:r>
            <a:r>
              <a:rPr lang="en-US" dirty="0"/>
              <a:t>an expected scenario of </a:t>
            </a:r>
            <a:r>
              <a:rPr lang="en-US" dirty="0" smtClean="0"/>
              <a:t>cash flows </a:t>
            </a:r>
            <a:r>
              <a:rPr lang="en-US" dirty="0"/>
              <a:t>and presume </a:t>
            </a:r>
            <a:r>
              <a:rPr lang="en-US" dirty="0" smtClean="0"/>
              <a:t>passive </a:t>
            </a:r>
            <a:r>
              <a:rPr lang="en-US" dirty="0"/>
              <a:t>commitment to a certain </a:t>
            </a:r>
            <a:r>
              <a:rPr lang="en-US" i="1" dirty="0"/>
              <a:t>static </a:t>
            </a:r>
            <a:r>
              <a:rPr lang="en-US" dirty="0"/>
              <a:t>operating strategy.</a:t>
            </a:r>
          </a:p>
          <a:p>
            <a:endParaRPr lang="en-US" dirty="0"/>
          </a:p>
        </p:txBody>
      </p:sp>
      <p:sp>
        <p:nvSpPr>
          <p:cNvPr id="3" name="Title 2"/>
          <p:cNvSpPr>
            <a:spLocks noGrp="1"/>
          </p:cNvSpPr>
          <p:nvPr>
            <p:ph type="title"/>
          </p:nvPr>
        </p:nvSpPr>
        <p:spPr>
          <a:xfrm>
            <a:off x="457200" y="359465"/>
            <a:ext cx="8229600" cy="707335"/>
          </a:xfrm>
        </p:spPr>
        <p:txBody>
          <a:bodyPr/>
          <a:lstStyle/>
          <a:p>
            <a:r>
              <a:rPr lang="en-US" dirty="0" smtClean="0"/>
              <a:t>Discounted Cash Flow Flaws</a:t>
            </a:r>
            <a:endParaRPr lang="en-US" dirty="0"/>
          </a:p>
        </p:txBody>
      </p:sp>
    </p:spTree>
    <p:extLst>
      <p:ext uri="{BB962C8B-B14F-4D97-AF65-F5344CB8AC3E}">
        <p14:creationId xmlns:p14="http://schemas.microsoft.com/office/powerpoint/2010/main" val="744873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3"/>
          <p:cNvSpPr>
            <a:spLocks noGrp="1" noChangeArrowheads="1"/>
          </p:cNvSpPr>
          <p:nvPr>
            <p:ph type="body" idx="1"/>
          </p:nvPr>
        </p:nvSpPr>
        <p:spPr>
          <a:xfrm>
            <a:off x="152400" y="1371600"/>
            <a:ext cx="8713787" cy="4579715"/>
          </a:xfrm>
        </p:spPr>
        <p:txBody>
          <a:bodyPr/>
          <a:lstStyle/>
          <a:p>
            <a:pPr eaLnBrk="1" hangingPunct="1">
              <a:lnSpc>
                <a:spcPct val="90000"/>
              </a:lnSpc>
            </a:pPr>
            <a:r>
              <a:rPr lang="en-US" altLang="zh-TW" i="1" dirty="0" smtClean="0"/>
              <a:t>Flexibility: </a:t>
            </a:r>
            <a:r>
              <a:rPr lang="en-US" altLang="zh-TW" dirty="0" smtClean="0"/>
              <a:t>Ability to defer, abandon, expand, or contract an investment. </a:t>
            </a:r>
          </a:p>
          <a:p>
            <a:endParaRPr lang="en-US" altLang="zh-TW" i="1" dirty="0" smtClean="0"/>
          </a:p>
          <a:p>
            <a:r>
              <a:rPr lang="en-US" altLang="zh-TW" i="1" dirty="0" smtClean="0"/>
              <a:t>Contingency:</a:t>
            </a:r>
            <a:r>
              <a:rPr lang="en-US" altLang="zh-TW" dirty="0" smtClean="0"/>
              <a:t> When future investments are contingent on the success of today’s investment. </a:t>
            </a:r>
          </a:p>
          <a:p>
            <a:pPr lvl="1"/>
            <a:endParaRPr lang="en-US" altLang="zh-TW" dirty="0" smtClean="0"/>
          </a:p>
          <a:p>
            <a:pPr lvl="1"/>
            <a:r>
              <a:rPr lang="en-US" altLang="zh-TW" dirty="0" smtClean="0"/>
              <a:t>Managers may make investments today–even those deemed to be NPV negative</a:t>
            </a:r>
            <a:r>
              <a:rPr lang="en-US" altLang="zh-TW" dirty="0"/>
              <a:t>–</a:t>
            </a:r>
            <a:r>
              <a:rPr lang="en-US" altLang="zh-TW" dirty="0" smtClean="0"/>
              <a:t>to access future investment opportunities.</a:t>
            </a:r>
          </a:p>
        </p:txBody>
      </p:sp>
      <p:sp>
        <p:nvSpPr>
          <p:cNvPr id="3" name="Title 2"/>
          <p:cNvSpPr>
            <a:spLocks noGrp="1"/>
          </p:cNvSpPr>
          <p:nvPr>
            <p:ph type="title"/>
          </p:nvPr>
        </p:nvSpPr>
        <p:spPr>
          <a:xfrm>
            <a:off x="457200" y="359465"/>
            <a:ext cx="8229600" cy="707335"/>
          </a:xfrm>
        </p:spPr>
        <p:txBody>
          <a:bodyPr/>
          <a:lstStyle/>
          <a:p>
            <a:r>
              <a:rPr lang="en-US" dirty="0" smtClean="0"/>
              <a:t>Discounted Cash Flow Flaws</a:t>
            </a:r>
            <a:endParaRPr lang="en-US" dirty="0"/>
          </a:p>
        </p:txBody>
      </p:sp>
    </p:spTree>
    <p:extLst>
      <p:ext uri="{BB962C8B-B14F-4D97-AF65-F5344CB8AC3E}">
        <p14:creationId xmlns:p14="http://schemas.microsoft.com/office/powerpoint/2010/main" val="3348437817"/>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4" name="Rectangle 2"/>
          <p:cNvSpPr>
            <a:spLocks noGrp="1" noChangeArrowheads="1"/>
          </p:cNvSpPr>
          <p:nvPr>
            <p:ph type="title"/>
          </p:nvPr>
        </p:nvSpPr>
        <p:spPr/>
        <p:txBody>
          <a:bodyPr lIns="92075" tIns="46038" rIns="92075" bIns="46038" anchor="ctr"/>
          <a:lstStyle/>
          <a:p>
            <a:pPr eaLnBrk="1" hangingPunct="1"/>
            <a:r>
              <a:rPr lang="en-US" altLang="en-US" smtClean="0"/>
              <a:t>What is an Option?</a:t>
            </a:r>
          </a:p>
        </p:txBody>
      </p:sp>
      <p:sp>
        <p:nvSpPr>
          <p:cNvPr id="25605" name="Rectangle 3"/>
          <p:cNvSpPr>
            <a:spLocks noGrp="1" noChangeArrowheads="1"/>
          </p:cNvSpPr>
          <p:nvPr>
            <p:ph type="body" idx="1"/>
          </p:nvPr>
        </p:nvSpPr>
        <p:spPr>
          <a:xfrm>
            <a:off x="228600" y="1066800"/>
            <a:ext cx="8382000" cy="4143315"/>
          </a:xfrm>
        </p:spPr>
        <p:txBody>
          <a:bodyPr lIns="92075" tIns="46038" rIns="92075" bIns="46038"/>
          <a:lstStyle/>
          <a:p>
            <a:pPr eaLnBrk="1" hangingPunct="1"/>
            <a:r>
              <a:rPr lang="en-US" altLang="en-US" sz="2800" dirty="0" smtClean="0"/>
              <a:t>An option gives the holder the right, but not the obligation to buy (call option) or sell (put option) a designated asset at a predetermined price (exercise price) on or before a fixed expiration date</a:t>
            </a:r>
          </a:p>
          <a:p>
            <a:pPr eaLnBrk="1" hangingPunct="1"/>
            <a:endParaRPr lang="en-US" altLang="en-US" sz="2800" dirty="0" smtClean="0"/>
          </a:p>
          <a:p>
            <a:pPr eaLnBrk="1" hangingPunct="1"/>
            <a:r>
              <a:rPr lang="en-US" altLang="en-US" sz="2800" dirty="0" smtClean="0"/>
              <a:t>Options have value because their terms allow the holder to profit from price moves in one direction without bearing (or, limiting) risk in the other direction.</a:t>
            </a:r>
          </a:p>
        </p:txBody>
      </p:sp>
    </p:spTree>
    <p:extLst>
      <p:ext uri="{BB962C8B-B14F-4D97-AF65-F5344CB8AC3E}">
        <p14:creationId xmlns:p14="http://schemas.microsoft.com/office/powerpoint/2010/main" val="2886879024"/>
      </p:ext>
    </p:extLst>
  </p:cSld>
  <p:clrMapOvr>
    <a:masterClrMapping/>
  </p:clrMapOvr>
  <p:transition>
    <p:rand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050"/>
          <p:cNvSpPr>
            <a:spLocks noGrp="1" noChangeArrowheads="1"/>
          </p:cNvSpPr>
          <p:nvPr>
            <p:ph type="title"/>
          </p:nvPr>
        </p:nvSpPr>
        <p:spPr>
          <a:xfrm>
            <a:off x="685800" y="304800"/>
            <a:ext cx="7772400" cy="1143000"/>
          </a:xfrm>
        </p:spPr>
        <p:txBody>
          <a:bodyPr/>
          <a:lstStyle/>
          <a:p>
            <a:pPr eaLnBrk="1" hangingPunct="1"/>
            <a:r>
              <a:rPr lang="en-US" altLang="en-US" smtClean="0"/>
              <a:t>What are Real Options?</a:t>
            </a:r>
          </a:p>
        </p:txBody>
      </p:sp>
      <p:sp>
        <p:nvSpPr>
          <p:cNvPr id="19459" name="Rectangle 2051"/>
          <p:cNvSpPr>
            <a:spLocks noGrp="1" noChangeArrowheads="1"/>
          </p:cNvSpPr>
          <p:nvPr>
            <p:ph type="body" idx="1"/>
          </p:nvPr>
        </p:nvSpPr>
        <p:spPr>
          <a:xfrm>
            <a:off x="609600" y="1447800"/>
            <a:ext cx="7620000" cy="4081117"/>
          </a:xfrm>
        </p:spPr>
        <p:txBody>
          <a:bodyPr/>
          <a:lstStyle/>
          <a:p>
            <a:pPr eaLnBrk="1" hangingPunct="1">
              <a:lnSpc>
                <a:spcPct val="90000"/>
              </a:lnSpc>
            </a:pPr>
            <a:r>
              <a:rPr lang="en-US" altLang="en-US" sz="2800" dirty="0" smtClean="0"/>
              <a:t>Extension of financial options theory to options on real (non financial) assets</a:t>
            </a:r>
          </a:p>
          <a:p>
            <a:pPr eaLnBrk="1" hangingPunct="1">
              <a:lnSpc>
                <a:spcPct val="90000"/>
              </a:lnSpc>
            </a:pPr>
            <a:endParaRPr lang="en-US" altLang="en-US" sz="2800" dirty="0" smtClean="0"/>
          </a:p>
          <a:p>
            <a:pPr eaLnBrk="1" hangingPunct="1">
              <a:lnSpc>
                <a:spcPct val="90000"/>
              </a:lnSpc>
            </a:pPr>
            <a:r>
              <a:rPr lang="en-US" altLang="en-US" sz="2800" dirty="0" smtClean="0"/>
              <a:t>Contingent decisions</a:t>
            </a:r>
          </a:p>
          <a:p>
            <a:pPr lvl="1" eaLnBrk="1" hangingPunct="1">
              <a:lnSpc>
                <a:spcPct val="90000"/>
              </a:lnSpc>
            </a:pPr>
            <a:r>
              <a:rPr lang="en-US" altLang="en-US" sz="2400" dirty="0" smtClean="0"/>
              <a:t>Give the opportunity to make a decision after you see how events unfold</a:t>
            </a:r>
          </a:p>
          <a:p>
            <a:pPr lvl="1" eaLnBrk="1" hangingPunct="1">
              <a:lnSpc>
                <a:spcPct val="90000"/>
              </a:lnSpc>
            </a:pPr>
            <a:endParaRPr lang="en-US" altLang="en-US" sz="2400" dirty="0" smtClean="0"/>
          </a:p>
          <a:p>
            <a:pPr eaLnBrk="1" hangingPunct="1">
              <a:lnSpc>
                <a:spcPct val="90000"/>
              </a:lnSpc>
            </a:pPr>
            <a:r>
              <a:rPr lang="en-US" altLang="en-US" sz="2800" dirty="0" smtClean="0"/>
              <a:t>Aligned with financial market valuations</a:t>
            </a:r>
          </a:p>
          <a:p>
            <a:pPr lvl="1" eaLnBrk="1" hangingPunct="1">
              <a:lnSpc>
                <a:spcPct val="90000"/>
              </a:lnSpc>
            </a:pPr>
            <a:r>
              <a:rPr lang="en-US" altLang="en-US" sz="2400" dirty="0" smtClean="0"/>
              <a:t>If possible use financial market input and concepts</a:t>
            </a:r>
          </a:p>
        </p:txBody>
      </p:sp>
    </p:spTree>
    <p:extLst>
      <p:ext uri="{BB962C8B-B14F-4D97-AF65-F5344CB8AC3E}">
        <p14:creationId xmlns:p14="http://schemas.microsoft.com/office/powerpoint/2010/main" val="1119072020"/>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381000" y="1412875"/>
            <a:ext cx="8382000" cy="4727448"/>
          </a:xfrm>
        </p:spPr>
        <p:txBody>
          <a:bodyPr/>
          <a:lstStyle/>
          <a:p>
            <a:r>
              <a:rPr lang="en-US" dirty="0" smtClean="0"/>
              <a:t>Financial option valuation techniques applied to capital budgeting decisions</a:t>
            </a:r>
          </a:p>
          <a:p>
            <a:r>
              <a:rPr lang="en-US" dirty="0" smtClean="0"/>
              <a:t>Value flexibility</a:t>
            </a:r>
          </a:p>
          <a:p>
            <a:r>
              <a:rPr lang="en-US" dirty="0" smtClean="0"/>
              <a:t>When </a:t>
            </a:r>
            <a:r>
              <a:rPr lang="en-US" dirty="0"/>
              <a:t>managers can influence the size and risk of a project’s cash flows by taking different actions during the project’s life in response to changing market </a:t>
            </a:r>
            <a:r>
              <a:rPr lang="en-US" dirty="0" smtClean="0"/>
              <a:t>conditions</a:t>
            </a:r>
          </a:p>
          <a:p>
            <a:r>
              <a:rPr lang="en-US" dirty="0" smtClean="0"/>
              <a:t>Project Value = Discounted </a:t>
            </a:r>
            <a:r>
              <a:rPr lang="en-US" dirty="0"/>
              <a:t>Cash Flow (DCF) + Real </a:t>
            </a:r>
            <a:r>
              <a:rPr lang="en-US" dirty="0" smtClean="0"/>
              <a:t>Options</a:t>
            </a:r>
            <a:endParaRPr lang="en-US" sz="2800" dirty="0"/>
          </a:p>
        </p:txBody>
      </p:sp>
      <p:sp>
        <p:nvSpPr>
          <p:cNvPr id="3" name="Title 2"/>
          <p:cNvSpPr>
            <a:spLocks noGrp="1"/>
          </p:cNvSpPr>
          <p:nvPr>
            <p:ph type="title"/>
          </p:nvPr>
        </p:nvSpPr>
        <p:spPr>
          <a:xfrm>
            <a:off x="457200" y="359465"/>
            <a:ext cx="8229600" cy="707335"/>
          </a:xfrm>
        </p:spPr>
        <p:txBody>
          <a:bodyPr/>
          <a:lstStyle/>
          <a:p>
            <a:r>
              <a:rPr lang="en-US" dirty="0" smtClean="0"/>
              <a:t>What are Real Options?</a:t>
            </a:r>
            <a:endParaRPr lang="en-US" dirty="0"/>
          </a:p>
        </p:txBody>
      </p:sp>
    </p:spTree>
    <p:extLst>
      <p:ext uri="{BB962C8B-B14F-4D97-AF65-F5344CB8AC3E}">
        <p14:creationId xmlns:p14="http://schemas.microsoft.com/office/powerpoint/2010/main" val="34852835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ChangeArrowheads="1"/>
          </p:cNvSpPr>
          <p:nvPr/>
        </p:nvSpPr>
        <p:spPr bwMode="auto">
          <a:xfrm>
            <a:off x="1981200" y="2971800"/>
            <a:ext cx="5638800" cy="1295400"/>
          </a:xfrm>
          <a:prstGeom prst="rect">
            <a:avLst/>
          </a:prstGeom>
          <a:noFill/>
          <a:ln>
            <a:noFill/>
          </a:ln>
          <a:effectLst/>
        </p:spPr>
        <p:txBody>
          <a:bodyPr wrap="none" anchor="ctr"/>
          <a:lstStyle/>
          <a:p>
            <a:pPr algn="r"/>
            <a:r>
              <a:rPr lang="en-US" altLang="en-US" sz="1800" b="1" dirty="0">
                <a:latin typeface="Arial" panose="020B0604020202020204" pitchFamily="34" charset="0"/>
              </a:rPr>
              <a:t>    </a:t>
            </a:r>
            <a:r>
              <a:rPr lang="en-US" altLang="en-US" sz="1800" i="1" dirty="0">
                <a:latin typeface="Arial" panose="020B0604020202020204" pitchFamily="34" charset="0"/>
              </a:rPr>
              <a:t>Fixed investment strategy</a:t>
            </a:r>
          </a:p>
          <a:p>
            <a:pPr algn="r"/>
            <a:r>
              <a:rPr lang="en-US" altLang="en-US" sz="1800" i="1" dirty="0">
                <a:latin typeface="Arial" panose="020B0604020202020204" pitchFamily="34" charset="0"/>
              </a:rPr>
              <a:t>(DCF PLAN)</a:t>
            </a:r>
          </a:p>
        </p:txBody>
      </p:sp>
      <p:sp>
        <p:nvSpPr>
          <p:cNvPr id="44035" name="Line 3"/>
          <p:cNvSpPr>
            <a:spLocks noChangeShapeType="1"/>
          </p:cNvSpPr>
          <p:nvPr/>
        </p:nvSpPr>
        <p:spPr bwMode="auto">
          <a:xfrm flipH="1">
            <a:off x="1981200" y="1828800"/>
            <a:ext cx="15874" cy="3733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4036" name="Line 4"/>
          <p:cNvSpPr>
            <a:spLocks noChangeShapeType="1"/>
          </p:cNvSpPr>
          <p:nvPr/>
        </p:nvSpPr>
        <p:spPr bwMode="auto">
          <a:xfrm>
            <a:off x="1981200" y="5562600"/>
            <a:ext cx="5943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4037" name="Text Box 5"/>
          <p:cNvSpPr txBox="1">
            <a:spLocks noChangeArrowheads="1"/>
          </p:cNvSpPr>
          <p:nvPr/>
        </p:nvSpPr>
        <p:spPr bwMode="auto">
          <a:xfrm>
            <a:off x="7543800" y="5638800"/>
            <a:ext cx="71913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b="1" i="1"/>
              <a:t>Time</a:t>
            </a:r>
          </a:p>
        </p:txBody>
      </p:sp>
      <p:sp>
        <p:nvSpPr>
          <p:cNvPr id="44038" name="Text Box 6"/>
          <p:cNvSpPr txBox="1">
            <a:spLocks noChangeArrowheads="1"/>
          </p:cNvSpPr>
          <p:nvPr/>
        </p:nvSpPr>
        <p:spPr bwMode="auto">
          <a:xfrm>
            <a:off x="716454" y="1760229"/>
            <a:ext cx="9302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a:r>
              <a:rPr lang="en-US" altLang="en-US" sz="2000" b="1" i="1" dirty="0"/>
              <a:t>Project</a:t>
            </a:r>
          </a:p>
          <a:p>
            <a:pPr algn="r"/>
            <a:r>
              <a:rPr lang="en-US" altLang="en-US" sz="2000" b="1" i="1" dirty="0"/>
              <a:t>Value</a:t>
            </a:r>
          </a:p>
        </p:txBody>
      </p:sp>
      <p:sp>
        <p:nvSpPr>
          <p:cNvPr id="44039" name="Text Box 7"/>
          <p:cNvSpPr txBox="1">
            <a:spLocks noChangeArrowheads="1"/>
          </p:cNvSpPr>
          <p:nvPr/>
        </p:nvSpPr>
        <p:spPr bwMode="auto">
          <a:xfrm>
            <a:off x="3352800" y="5715000"/>
            <a:ext cx="69215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200" b="1" i="1"/>
              <a:t>TODAY</a:t>
            </a:r>
          </a:p>
        </p:txBody>
      </p:sp>
      <p:sp>
        <p:nvSpPr>
          <p:cNvPr id="44040" name="Text Box 8"/>
          <p:cNvSpPr txBox="1">
            <a:spLocks noChangeArrowheads="1"/>
          </p:cNvSpPr>
          <p:nvPr/>
        </p:nvSpPr>
        <p:spPr bwMode="auto">
          <a:xfrm>
            <a:off x="946150" y="3352800"/>
            <a:ext cx="903288" cy="639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a:r>
              <a:rPr lang="en-US" altLang="en-US" sz="1200" b="1" i="1"/>
              <a:t>CURRENT</a:t>
            </a:r>
          </a:p>
          <a:p>
            <a:pPr algn="r"/>
            <a:r>
              <a:rPr lang="en-US" altLang="en-US" sz="1200" b="1" i="1"/>
              <a:t>PROJECT</a:t>
            </a:r>
          </a:p>
          <a:p>
            <a:pPr algn="r"/>
            <a:r>
              <a:rPr lang="en-US" altLang="en-US" sz="1200" b="1" i="1"/>
              <a:t>VALUE</a:t>
            </a:r>
          </a:p>
        </p:txBody>
      </p:sp>
      <p:sp>
        <p:nvSpPr>
          <p:cNvPr id="44041" name="Line 9"/>
          <p:cNvSpPr>
            <a:spLocks noChangeShapeType="1"/>
          </p:cNvSpPr>
          <p:nvPr/>
        </p:nvSpPr>
        <p:spPr bwMode="auto">
          <a:xfrm>
            <a:off x="3733800" y="3581400"/>
            <a:ext cx="0" cy="1981200"/>
          </a:xfrm>
          <a:prstGeom prst="line">
            <a:avLst/>
          </a:prstGeom>
          <a:noFill/>
          <a:ln w="9525" cap="rnd">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4042" name="Line 10"/>
          <p:cNvSpPr>
            <a:spLocks noChangeShapeType="1"/>
          </p:cNvSpPr>
          <p:nvPr/>
        </p:nvSpPr>
        <p:spPr bwMode="auto">
          <a:xfrm flipH="1">
            <a:off x="1981200" y="3581400"/>
            <a:ext cx="1676400" cy="0"/>
          </a:xfrm>
          <a:prstGeom prst="line">
            <a:avLst/>
          </a:prstGeom>
          <a:noFill/>
          <a:ln w="9525" cap="rnd">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4043" name="Text Box 11"/>
          <p:cNvSpPr txBox="1">
            <a:spLocks noChangeArrowheads="1"/>
          </p:cNvSpPr>
          <p:nvPr/>
        </p:nvSpPr>
        <p:spPr bwMode="auto">
          <a:xfrm>
            <a:off x="4241800" y="1600200"/>
            <a:ext cx="3333750" cy="731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a:r>
              <a:rPr lang="en-US" altLang="en-US" sz="1800" i="1">
                <a:latin typeface="Arial" panose="020B0604020202020204" pitchFamily="34" charset="0"/>
              </a:rPr>
              <a:t>Contingent investment strategy</a:t>
            </a:r>
          </a:p>
          <a:p>
            <a:pPr algn="r"/>
            <a:r>
              <a:rPr lang="en-US" altLang="en-US" sz="1800" i="1">
                <a:latin typeface="Arial" panose="020B0604020202020204" pitchFamily="34" charset="0"/>
              </a:rPr>
              <a:t>(EXPAND)</a:t>
            </a:r>
            <a:r>
              <a:rPr lang="en-US" altLang="en-US" i="1"/>
              <a:t> </a:t>
            </a:r>
          </a:p>
        </p:txBody>
      </p:sp>
      <p:sp>
        <p:nvSpPr>
          <p:cNvPr id="44044" name="Text Box 12"/>
          <p:cNvSpPr txBox="1">
            <a:spLocks noChangeArrowheads="1"/>
          </p:cNvSpPr>
          <p:nvPr/>
        </p:nvSpPr>
        <p:spPr bwMode="auto">
          <a:xfrm>
            <a:off x="3657600" y="4495800"/>
            <a:ext cx="3886200" cy="731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r>
              <a:rPr lang="en-US" altLang="en-US" sz="1800" i="1">
                <a:latin typeface="Arial" panose="020B0604020202020204" pitchFamily="34" charset="0"/>
              </a:rPr>
              <a:t>Contingent investment strategy</a:t>
            </a:r>
            <a:r>
              <a:rPr lang="en-US" altLang="en-US" i="1"/>
              <a:t> </a:t>
            </a:r>
          </a:p>
          <a:p>
            <a:pPr algn="r"/>
            <a:r>
              <a:rPr lang="en-US" altLang="en-US" sz="1800" i="1">
                <a:latin typeface="Arial" panose="020B0604020202020204" pitchFamily="34" charset="0"/>
              </a:rPr>
              <a:t>(CLOSE)</a:t>
            </a:r>
          </a:p>
        </p:txBody>
      </p:sp>
      <p:sp>
        <p:nvSpPr>
          <p:cNvPr id="44045" name="Text Box 13"/>
          <p:cNvSpPr txBox="1">
            <a:spLocks noChangeArrowheads="1"/>
          </p:cNvSpPr>
          <p:nvPr/>
        </p:nvSpPr>
        <p:spPr bwMode="auto">
          <a:xfrm>
            <a:off x="5638800" y="5715000"/>
            <a:ext cx="8953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200" b="1"/>
              <a:t>PROJECT</a:t>
            </a:r>
          </a:p>
          <a:p>
            <a:r>
              <a:rPr lang="en-US" altLang="en-US" sz="1200" b="1"/>
              <a:t>END</a:t>
            </a:r>
          </a:p>
        </p:txBody>
      </p:sp>
      <p:sp>
        <p:nvSpPr>
          <p:cNvPr id="44046" name="Freeform 14"/>
          <p:cNvSpPr>
            <a:spLocks/>
          </p:cNvSpPr>
          <p:nvPr/>
        </p:nvSpPr>
        <p:spPr bwMode="auto">
          <a:xfrm>
            <a:off x="3810000" y="2514600"/>
            <a:ext cx="2133600" cy="1066800"/>
          </a:xfrm>
          <a:custGeom>
            <a:avLst/>
            <a:gdLst>
              <a:gd name="T0" fmla="*/ 0 w 1941"/>
              <a:gd name="T1" fmla="*/ 727 h 727"/>
              <a:gd name="T2" fmla="*/ 53 w 1941"/>
              <a:gd name="T3" fmla="*/ 629 h 727"/>
              <a:gd name="T4" fmla="*/ 62 w 1941"/>
              <a:gd name="T5" fmla="*/ 603 h 727"/>
              <a:gd name="T6" fmla="*/ 204 w 1941"/>
              <a:gd name="T7" fmla="*/ 576 h 727"/>
              <a:gd name="T8" fmla="*/ 620 w 1941"/>
              <a:gd name="T9" fmla="*/ 567 h 727"/>
              <a:gd name="T10" fmla="*/ 700 w 1941"/>
              <a:gd name="T11" fmla="*/ 550 h 727"/>
              <a:gd name="T12" fmla="*/ 735 w 1941"/>
              <a:gd name="T13" fmla="*/ 541 h 727"/>
              <a:gd name="T14" fmla="*/ 744 w 1941"/>
              <a:gd name="T15" fmla="*/ 505 h 727"/>
              <a:gd name="T16" fmla="*/ 771 w 1941"/>
              <a:gd name="T17" fmla="*/ 488 h 727"/>
              <a:gd name="T18" fmla="*/ 966 w 1941"/>
              <a:gd name="T19" fmla="*/ 390 h 727"/>
              <a:gd name="T20" fmla="*/ 1232 w 1941"/>
              <a:gd name="T21" fmla="*/ 452 h 727"/>
              <a:gd name="T22" fmla="*/ 1622 w 1941"/>
              <a:gd name="T23" fmla="*/ 417 h 727"/>
              <a:gd name="T24" fmla="*/ 1657 w 1941"/>
              <a:gd name="T25" fmla="*/ 399 h 727"/>
              <a:gd name="T26" fmla="*/ 1728 w 1941"/>
              <a:gd name="T27" fmla="*/ 337 h 727"/>
              <a:gd name="T28" fmla="*/ 1808 w 1941"/>
              <a:gd name="T29" fmla="*/ 266 h 727"/>
              <a:gd name="T30" fmla="*/ 1870 w 1941"/>
              <a:gd name="T31" fmla="*/ 142 h 727"/>
              <a:gd name="T32" fmla="*/ 1887 w 1941"/>
              <a:gd name="T33" fmla="*/ 115 h 727"/>
              <a:gd name="T34" fmla="*/ 1905 w 1941"/>
              <a:gd name="T35" fmla="*/ 27 h 727"/>
              <a:gd name="T36" fmla="*/ 1941 w 1941"/>
              <a:gd name="T37" fmla="*/ 0 h 7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941" h="727">
                <a:moveTo>
                  <a:pt x="0" y="727"/>
                </a:moveTo>
                <a:cubicBezTo>
                  <a:pt x="15" y="682"/>
                  <a:pt x="14" y="655"/>
                  <a:pt x="53" y="629"/>
                </a:cubicBezTo>
                <a:cubicBezTo>
                  <a:pt x="56" y="620"/>
                  <a:pt x="56" y="609"/>
                  <a:pt x="62" y="603"/>
                </a:cubicBezTo>
                <a:cubicBezTo>
                  <a:pt x="79" y="586"/>
                  <a:pt x="197" y="577"/>
                  <a:pt x="204" y="576"/>
                </a:cubicBezTo>
                <a:cubicBezTo>
                  <a:pt x="402" y="583"/>
                  <a:pt x="447" y="579"/>
                  <a:pt x="620" y="567"/>
                </a:cubicBezTo>
                <a:cubicBezTo>
                  <a:pt x="647" y="561"/>
                  <a:pt x="673" y="556"/>
                  <a:pt x="700" y="550"/>
                </a:cubicBezTo>
                <a:cubicBezTo>
                  <a:pt x="712" y="547"/>
                  <a:pt x="727" y="550"/>
                  <a:pt x="735" y="541"/>
                </a:cubicBezTo>
                <a:cubicBezTo>
                  <a:pt x="744" y="532"/>
                  <a:pt x="737" y="515"/>
                  <a:pt x="744" y="505"/>
                </a:cubicBezTo>
                <a:cubicBezTo>
                  <a:pt x="750" y="496"/>
                  <a:pt x="762" y="494"/>
                  <a:pt x="771" y="488"/>
                </a:cubicBezTo>
                <a:cubicBezTo>
                  <a:pt x="822" y="412"/>
                  <a:pt x="881" y="400"/>
                  <a:pt x="966" y="390"/>
                </a:cubicBezTo>
                <a:cubicBezTo>
                  <a:pt x="1050" y="419"/>
                  <a:pt x="1144" y="434"/>
                  <a:pt x="1232" y="452"/>
                </a:cubicBezTo>
                <a:cubicBezTo>
                  <a:pt x="1365" y="446"/>
                  <a:pt x="1491" y="436"/>
                  <a:pt x="1622" y="417"/>
                </a:cubicBezTo>
                <a:cubicBezTo>
                  <a:pt x="1634" y="411"/>
                  <a:pt x="1648" y="408"/>
                  <a:pt x="1657" y="399"/>
                </a:cubicBezTo>
                <a:cubicBezTo>
                  <a:pt x="1726" y="329"/>
                  <a:pt x="1655" y="355"/>
                  <a:pt x="1728" y="337"/>
                </a:cubicBezTo>
                <a:cubicBezTo>
                  <a:pt x="1752" y="290"/>
                  <a:pt x="1766" y="294"/>
                  <a:pt x="1808" y="266"/>
                </a:cubicBezTo>
                <a:cubicBezTo>
                  <a:pt x="1820" y="215"/>
                  <a:pt x="1841" y="186"/>
                  <a:pt x="1870" y="142"/>
                </a:cubicBezTo>
                <a:cubicBezTo>
                  <a:pt x="1876" y="133"/>
                  <a:pt x="1887" y="115"/>
                  <a:pt x="1887" y="115"/>
                </a:cubicBezTo>
                <a:cubicBezTo>
                  <a:pt x="1887" y="115"/>
                  <a:pt x="1899" y="36"/>
                  <a:pt x="1905" y="27"/>
                </a:cubicBezTo>
                <a:cubicBezTo>
                  <a:pt x="1913" y="15"/>
                  <a:pt x="1930" y="11"/>
                  <a:pt x="1941" y="0"/>
                </a:cubicBezTo>
              </a:path>
            </a:pathLst>
          </a:custGeom>
          <a:noFill/>
          <a:ln w="28575" cap="flat" cmpd="sng">
            <a:solidFill>
              <a:schemeClr val="tx1"/>
            </a:solidFill>
            <a:prstDash val="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4047" name="Freeform 15"/>
          <p:cNvSpPr>
            <a:spLocks/>
          </p:cNvSpPr>
          <p:nvPr/>
        </p:nvSpPr>
        <p:spPr bwMode="auto">
          <a:xfrm>
            <a:off x="3733800" y="3124200"/>
            <a:ext cx="2209800" cy="790575"/>
          </a:xfrm>
          <a:custGeom>
            <a:avLst/>
            <a:gdLst>
              <a:gd name="T0" fmla="*/ 0 w 2927"/>
              <a:gd name="T1" fmla="*/ 274 h 498"/>
              <a:gd name="T2" fmla="*/ 169 w 2927"/>
              <a:gd name="T3" fmla="*/ 336 h 498"/>
              <a:gd name="T4" fmla="*/ 727 w 2927"/>
              <a:gd name="T5" fmla="*/ 345 h 498"/>
              <a:gd name="T6" fmla="*/ 842 w 2927"/>
              <a:gd name="T7" fmla="*/ 398 h 498"/>
              <a:gd name="T8" fmla="*/ 993 w 2927"/>
              <a:gd name="T9" fmla="*/ 433 h 498"/>
              <a:gd name="T10" fmla="*/ 1941 w 2927"/>
              <a:gd name="T11" fmla="*/ 433 h 498"/>
              <a:gd name="T12" fmla="*/ 1950 w 2927"/>
              <a:gd name="T13" fmla="*/ 495 h 498"/>
              <a:gd name="T14" fmla="*/ 2012 w 2927"/>
              <a:gd name="T15" fmla="*/ 478 h 498"/>
              <a:gd name="T16" fmla="*/ 2251 w 2927"/>
              <a:gd name="T17" fmla="*/ 407 h 498"/>
              <a:gd name="T18" fmla="*/ 2278 w 2927"/>
              <a:gd name="T19" fmla="*/ 389 h 498"/>
              <a:gd name="T20" fmla="*/ 2295 w 2927"/>
              <a:gd name="T21" fmla="*/ 354 h 498"/>
              <a:gd name="T22" fmla="*/ 2331 w 2927"/>
              <a:gd name="T23" fmla="*/ 345 h 498"/>
              <a:gd name="T24" fmla="*/ 2437 w 2927"/>
              <a:gd name="T25" fmla="*/ 292 h 498"/>
              <a:gd name="T26" fmla="*/ 2473 w 2927"/>
              <a:gd name="T27" fmla="*/ 274 h 498"/>
              <a:gd name="T28" fmla="*/ 2490 w 2927"/>
              <a:gd name="T29" fmla="*/ 247 h 498"/>
              <a:gd name="T30" fmla="*/ 2561 w 2927"/>
              <a:gd name="T31" fmla="*/ 212 h 498"/>
              <a:gd name="T32" fmla="*/ 2579 w 2927"/>
              <a:gd name="T33" fmla="*/ 176 h 498"/>
              <a:gd name="T34" fmla="*/ 2792 w 2927"/>
              <a:gd name="T35" fmla="*/ 132 h 498"/>
              <a:gd name="T36" fmla="*/ 2871 w 2927"/>
              <a:gd name="T37" fmla="*/ 97 h 498"/>
              <a:gd name="T38" fmla="*/ 2898 w 2927"/>
              <a:gd name="T39" fmla="*/ 35 h 498"/>
              <a:gd name="T40" fmla="*/ 2925 w 2927"/>
              <a:gd name="T41" fmla="*/ 8 h 4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927" h="498">
                <a:moveTo>
                  <a:pt x="0" y="274"/>
                </a:moveTo>
                <a:cubicBezTo>
                  <a:pt x="54" y="301"/>
                  <a:pt x="112" y="317"/>
                  <a:pt x="169" y="336"/>
                </a:cubicBezTo>
                <a:cubicBezTo>
                  <a:pt x="425" y="328"/>
                  <a:pt x="473" y="317"/>
                  <a:pt x="727" y="345"/>
                </a:cubicBezTo>
                <a:cubicBezTo>
                  <a:pt x="748" y="347"/>
                  <a:pt x="838" y="396"/>
                  <a:pt x="842" y="398"/>
                </a:cubicBezTo>
                <a:cubicBezTo>
                  <a:pt x="881" y="418"/>
                  <a:pt x="948" y="425"/>
                  <a:pt x="993" y="433"/>
                </a:cubicBezTo>
                <a:cubicBezTo>
                  <a:pt x="1311" y="421"/>
                  <a:pt x="1621" y="426"/>
                  <a:pt x="1941" y="433"/>
                </a:cubicBezTo>
                <a:cubicBezTo>
                  <a:pt x="1944" y="454"/>
                  <a:pt x="1937" y="479"/>
                  <a:pt x="1950" y="495"/>
                </a:cubicBezTo>
                <a:cubicBezTo>
                  <a:pt x="1953" y="498"/>
                  <a:pt x="2007" y="480"/>
                  <a:pt x="2012" y="478"/>
                </a:cubicBezTo>
                <a:cubicBezTo>
                  <a:pt x="2090" y="448"/>
                  <a:pt x="2171" y="430"/>
                  <a:pt x="2251" y="407"/>
                </a:cubicBezTo>
                <a:cubicBezTo>
                  <a:pt x="2260" y="401"/>
                  <a:pt x="2271" y="397"/>
                  <a:pt x="2278" y="389"/>
                </a:cubicBezTo>
                <a:cubicBezTo>
                  <a:pt x="2286" y="379"/>
                  <a:pt x="2285" y="362"/>
                  <a:pt x="2295" y="354"/>
                </a:cubicBezTo>
                <a:cubicBezTo>
                  <a:pt x="2305" y="346"/>
                  <a:pt x="2319" y="348"/>
                  <a:pt x="2331" y="345"/>
                </a:cubicBezTo>
                <a:cubicBezTo>
                  <a:pt x="2476" y="272"/>
                  <a:pt x="2348" y="336"/>
                  <a:pt x="2437" y="292"/>
                </a:cubicBezTo>
                <a:cubicBezTo>
                  <a:pt x="2449" y="286"/>
                  <a:pt x="2473" y="274"/>
                  <a:pt x="2473" y="274"/>
                </a:cubicBezTo>
                <a:cubicBezTo>
                  <a:pt x="2479" y="265"/>
                  <a:pt x="2481" y="253"/>
                  <a:pt x="2490" y="247"/>
                </a:cubicBezTo>
                <a:cubicBezTo>
                  <a:pt x="2512" y="232"/>
                  <a:pt x="2561" y="212"/>
                  <a:pt x="2561" y="212"/>
                </a:cubicBezTo>
                <a:cubicBezTo>
                  <a:pt x="2567" y="200"/>
                  <a:pt x="2570" y="185"/>
                  <a:pt x="2579" y="176"/>
                </a:cubicBezTo>
                <a:cubicBezTo>
                  <a:pt x="2621" y="134"/>
                  <a:pt x="2742" y="136"/>
                  <a:pt x="2792" y="132"/>
                </a:cubicBezTo>
                <a:cubicBezTo>
                  <a:pt x="2796" y="131"/>
                  <a:pt x="2865" y="103"/>
                  <a:pt x="2871" y="97"/>
                </a:cubicBezTo>
                <a:cubicBezTo>
                  <a:pt x="2887" y="81"/>
                  <a:pt x="2883" y="52"/>
                  <a:pt x="2898" y="35"/>
                </a:cubicBezTo>
                <a:cubicBezTo>
                  <a:pt x="2927" y="0"/>
                  <a:pt x="2925" y="32"/>
                  <a:pt x="2925" y="8"/>
                </a:cubicBezTo>
              </a:path>
            </a:pathLst>
          </a:custGeom>
          <a:noFill/>
          <a:ln w="28575" cap="flat" cmpd="sng">
            <a:solidFill>
              <a:schemeClr val="tx1"/>
            </a:solidFill>
            <a:prstDash val="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4048" name="Text Box 16"/>
          <p:cNvSpPr txBox="1">
            <a:spLocks noChangeArrowheads="1"/>
          </p:cNvSpPr>
          <p:nvPr/>
        </p:nvSpPr>
        <p:spPr bwMode="auto">
          <a:xfrm>
            <a:off x="5851525" y="2249488"/>
            <a:ext cx="4048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b="1">
                <a:latin typeface="Arial" panose="020B0604020202020204" pitchFamily="34" charset="0"/>
              </a:rPr>
              <a:t>A</a:t>
            </a:r>
          </a:p>
        </p:txBody>
      </p:sp>
      <p:sp>
        <p:nvSpPr>
          <p:cNvPr id="44049" name="Text Box 17"/>
          <p:cNvSpPr txBox="1">
            <a:spLocks noChangeArrowheads="1"/>
          </p:cNvSpPr>
          <p:nvPr/>
        </p:nvSpPr>
        <p:spPr bwMode="auto">
          <a:xfrm>
            <a:off x="6019800" y="3048000"/>
            <a:ext cx="4048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b="1">
                <a:latin typeface="Arial" panose="020B0604020202020204" pitchFamily="34" charset="0"/>
              </a:rPr>
              <a:t>B</a:t>
            </a:r>
          </a:p>
        </p:txBody>
      </p:sp>
      <p:sp>
        <p:nvSpPr>
          <p:cNvPr id="44050" name="Line 18"/>
          <p:cNvSpPr>
            <a:spLocks noChangeShapeType="1"/>
          </p:cNvSpPr>
          <p:nvPr/>
        </p:nvSpPr>
        <p:spPr bwMode="auto">
          <a:xfrm flipV="1">
            <a:off x="5943600" y="990600"/>
            <a:ext cx="0" cy="4572000"/>
          </a:xfrm>
          <a:prstGeom prst="line">
            <a:avLst/>
          </a:prstGeom>
          <a:noFill/>
          <a:ln w="9525" cap="rnd">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4051" name="Text Box 19"/>
          <p:cNvSpPr txBox="1">
            <a:spLocks noChangeArrowheads="1"/>
          </p:cNvSpPr>
          <p:nvPr/>
        </p:nvSpPr>
        <p:spPr bwMode="auto">
          <a:xfrm>
            <a:off x="1600200" y="5715000"/>
            <a:ext cx="8953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200" b="1"/>
              <a:t>PROJECT</a:t>
            </a:r>
          </a:p>
          <a:p>
            <a:r>
              <a:rPr lang="en-US" altLang="en-US" sz="1200" b="1"/>
              <a:t>START</a:t>
            </a:r>
          </a:p>
        </p:txBody>
      </p:sp>
      <p:sp>
        <p:nvSpPr>
          <p:cNvPr id="44052" name="Oval 20"/>
          <p:cNvSpPr>
            <a:spLocks noChangeArrowheads="1"/>
          </p:cNvSpPr>
          <p:nvPr/>
        </p:nvSpPr>
        <p:spPr bwMode="auto">
          <a:xfrm>
            <a:off x="3657600" y="3505200"/>
            <a:ext cx="152400" cy="152400"/>
          </a:xfrm>
          <a:prstGeom prst="ellipse">
            <a:avLst/>
          </a:prstGeom>
          <a:solidFill>
            <a:srgbClr val="FF33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053" name="Freeform 21"/>
          <p:cNvSpPr>
            <a:spLocks/>
          </p:cNvSpPr>
          <p:nvPr/>
        </p:nvSpPr>
        <p:spPr bwMode="auto">
          <a:xfrm>
            <a:off x="1997075" y="3263900"/>
            <a:ext cx="1697038" cy="534988"/>
          </a:xfrm>
          <a:custGeom>
            <a:avLst/>
            <a:gdLst>
              <a:gd name="T0" fmla="*/ 0 w 1069"/>
              <a:gd name="T1" fmla="*/ 0 h 337"/>
              <a:gd name="T2" fmla="*/ 355 w 1069"/>
              <a:gd name="T3" fmla="*/ 26 h 337"/>
              <a:gd name="T4" fmla="*/ 443 w 1069"/>
              <a:gd name="T5" fmla="*/ 80 h 337"/>
              <a:gd name="T6" fmla="*/ 514 w 1069"/>
              <a:gd name="T7" fmla="*/ 168 h 337"/>
              <a:gd name="T8" fmla="*/ 559 w 1069"/>
              <a:gd name="T9" fmla="*/ 221 h 337"/>
              <a:gd name="T10" fmla="*/ 594 w 1069"/>
              <a:gd name="T11" fmla="*/ 283 h 337"/>
              <a:gd name="T12" fmla="*/ 692 w 1069"/>
              <a:gd name="T13" fmla="*/ 310 h 337"/>
              <a:gd name="T14" fmla="*/ 762 w 1069"/>
              <a:gd name="T15" fmla="*/ 328 h 337"/>
              <a:gd name="T16" fmla="*/ 798 w 1069"/>
              <a:gd name="T17" fmla="*/ 337 h 337"/>
              <a:gd name="T18" fmla="*/ 886 w 1069"/>
              <a:gd name="T19" fmla="*/ 328 h 337"/>
              <a:gd name="T20" fmla="*/ 1037 w 1069"/>
              <a:gd name="T21" fmla="*/ 275 h 337"/>
              <a:gd name="T22" fmla="*/ 1064 w 1069"/>
              <a:gd name="T23" fmla="*/ 266 h 337"/>
              <a:gd name="T24" fmla="*/ 1064 w 1069"/>
              <a:gd name="T25" fmla="*/ 239 h 3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69" h="337">
                <a:moveTo>
                  <a:pt x="0" y="0"/>
                </a:moveTo>
                <a:cubicBezTo>
                  <a:pt x="149" y="50"/>
                  <a:pt x="35" y="17"/>
                  <a:pt x="355" y="26"/>
                </a:cubicBezTo>
                <a:cubicBezTo>
                  <a:pt x="402" y="42"/>
                  <a:pt x="415" y="37"/>
                  <a:pt x="443" y="80"/>
                </a:cubicBezTo>
                <a:cubicBezTo>
                  <a:pt x="504" y="172"/>
                  <a:pt x="446" y="135"/>
                  <a:pt x="514" y="168"/>
                </a:cubicBezTo>
                <a:cubicBezTo>
                  <a:pt x="572" y="283"/>
                  <a:pt x="493" y="141"/>
                  <a:pt x="559" y="221"/>
                </a:cubicBezTo>
                <a:cubicBezTo>
                  <a:pt x="576" y="242"/>
                  <a:pt x="572" y="266"/>
                  <a:pt x="594" y="283"/>
                </a:cubicBezTo>
                <a:cubicBezTo>
                  <a:pt x="621" y="304"/>
                  <a:pt x="659" y="302"/>
                  <a:pt x="692" y="310"/>
                </a:cubicBezTo>
                <a:cubicBezTo>
                  <a:pt x="715" y="316"/>
                  <a:pt x="739" y="322"/>
                  <a:pt x="762" y="328"/>
                </a:cubicBezTo>
                <a:cubicBezTo>
                  <a:pt x="774" y="331"/>
                  <a:pt x="798" y="337"/>
                  <a:pt x="798" y="337"/>
                </a:cubicBezTo>
                <a:cubicBezTo>
                  <a:pt x="827" y="334"/>
                  <a:pt x="857" y="333"/>
                  <a:pt x="886" y="328"/>
                </a:cubicBezTo>
                <a:cubicBezTo>
                  <a:pt x="941" y="319"/>
                  <a:pt x="989" y="299"/>
                  <a:pt x="1037" y="275"/>
                </a:cubicBezTo>
                <a:cubicBezTo>
                  <a:pt x="1046" y="271"/>
                  <a:pt x="1058" y="274"/>
                  <a:pt x="1064" y="266"/>
                </a:cubicBezTo>
                <a:cubicBezTo>
                  <a:pt x="1069" y="259"/>
                  <a:pt x="1064" y="248"/>
                  <a:pt x="1064" y="239"/>
                </a:cubicBezTo>
              </a:path>
            </a:pathLst>
          </a:custGeom>
          <a:noFill/>
          <a:ln w="28575"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 name="Title 2"/>
          <p:cNvSpPr txBox="1">
            <a:spLocks/>
          </p:cNvSpPr>
          <p:nvPr/>
        </p:nvSpPr>
        <p:spPr>
          <a:xfrm>
            <a:off x="457200" y="359465"/>
            <a:ext cx="8229600" cy="707335"/>
          </a:xfrm>
          <a:prstGeom prst="rect">
            <a:avLst/>
          </a:prstGeom>
        </p:spPr>
        <p:txBody>
          <a:bodyPr/>
          <a:lst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Century Gothic" panose="020B0502020202020204" pitchFamily="34" charset="0"/>
                <a:ea typeface="+mn-ea"/>
                <a:cs typeface="Arial" charset="0"/>
              </a:defRPr>
            </a:lvl1pPr>
          </a:lstStyle>
          <a:p>
            <a:r>
              <a:rPr lang="en-US" dirty="0" smtClean="0"/>
              <a:t>Real Options Graph</a:t>
            </a:r>
            <a:endParaRPr lang="en-US" dirty="0"/>
          </a:p>
        </p:txBody>
      </p:sp>
    </p:spTree>
    <p:extLst>
      <p:ext uri="{BB962C8B-B14F-4D97-AF65-F5344CB8AC3E}">
        <p14:creationId xmlns:p14="http://schemas.microsoft.com/office/powerpoint/2010/main" val="2453018099"/>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381000" y="1412875"/>
            <a:ext cx="8382000" cy="4759325"/>
          </a:xfrm>
        </p:spPr>
        <p:txBody>
          <a:bodyPr>
            <a:normAutofit fontScale="70000" lnSpcReduction="20000"/>
          </a:bodyPr>
          <a:lstStyle/>
          <a:p>
            <a:r>
              <a:rPr lang="en-US" dirty="0" smtClean="0"/>
              <a:t>Delay Options</a:t>
            </a:r>
          </a:p>
          <a:p>
            <a:pPr lvl="1"/>
            <a:r>
              <a:rPr lang="en-US" dirty="0" smtClean="0"/>
              <a:t>Pharmaceuticals</a:t>
            </a:r>
          </a:p>
          <a:p>
            <a:r>
              <a:rPr lang="en-US" dirty="0" smtClean="0"/>
              <a:t>Growth Options </a:t>
            </a:r>
            <a:endParaRPr lang="en-US" dirty="0"/>
          </a:p>
          <a:p>
            <a:pPr lvl="1"/>
            <a:r>
              <a:rPr lang="en-US" dirty="0"/>
              <a:t>R&amp;D </a:t>
            </a:r>
          </a:p>
          <a:p>
            <a:pPr lvl="1"/>
            <a:r>
              <a:rPr lang="en-US" dirty="0"/>
              <a:t>Land</a:t>
            </a:r>
          </a:p>
          <a:p>
            <a:pPr lvl="1"/>
            <a:r>
              <a:rPr lang="en-US" dirty="0"/>
              <a:t>Oil Exploration </a:t>
            </a:r>
            <a:endParaRPr lang="en-US" dirty="0" smtClean="0"/>
          </a:p>
          <a:p>
            <a:pPr lvl="1"/>
            <a:r>
              <a:rPr lang="en-US" dirty="0" smtClean="0"/>
              <a:t>Software</a:t>
            </a:r>
            <a:endParaRPr lang="en-US" dirty="0"/>
          </a:p>
          <a:p>
            <a:pPr lvl="1"/>
            <a:r>
              <a:rPr lang="en-US" dirty="0"/>
              <a:t>Staged </a:t>
            </a:r>
            <a:r>
              <a:rPr lang="en-US" dirty="0" smtClean="0"/>
              <a:t>Investments; Expansion Options</a:t>
            </a:r>
            <a:endParaRPr lang="en-US" dirty="0"/>
          </a:p>
          <a:p>
            <a:pPr lvl="1"/>
            <a:r>
              <a:rPr lang="en-US" dirty="0" smtClean="0"/>
              <a:t>Follow-On or Sequential Investments (</a:t>
            </a:r>
            <a:r>
              <a:rPr lang="en-US" dirty="0"/>
              <a:t>M&amp;A </a:t>
            </a:r>
            <a:r>
              <a:rPr lang="en-US" dirty="0" smtClean="0"/>
              <a:t>Program, Brands)</a:t>
            </a:r>
            <a:endParaRPr lang="en-US" dirty="0"/>
          </a:p>
          <a:p>
            <a:r>
              <a:rPr lang="en-US" dirty="0"/>
              <a:t>Contraction </a:t>
            </a:r>
            <a:r>
              <a:rPr lang="en-US" dirty="0" smtClean="0"/>
              <a:t>Options </a:t>
            </a:r>
            <a:endParaRPr lang="en-US" dirty="0"/>
          </a:p>
          <a:p>
            <a:pPr lvl="1"/>
            <a:r>
              <a:rPr lang="en-US" dirty="0"/>
              <a:t>Abandonment of Project or Division</a:t>
            </a:r>
          </a:p>
          <a:p>
            <a:pPr lvl="1"/>
            <a:r>
              <a:rPr lang="en-US" dirty="0"/>
              <a:t>Contract </a:t>
            </a:r>
            <a:r>
              <a:rPr lang="en-US" dirty="0" smtClean="0"/>
              <a:t>Scale or Temporarily Shut Down </a:t>
            </a:r>
            <a:endParaRPr lang="en-US" dirty="0"/>
          </a:p>
          <a:p>
            <a:r>
              <a:rPr lang="en-US" dirty="0"/>
              <a:t>Switching </a:t>
            </a:r>
            <a:r>
              <a:rPr lang="en-US" dirty="0" smtClean="0"/>
              <a:t>Options</a:t>
            </a:r>
            <a:endParaRPr lang="en-US" dirty="0"/>
          </a:p>
          <a:p>
            <a:pPr lvl="1"/>
            <a:r>
              <a:rPr lang="en-US" dirty="0"/>
              <a:t>Input or </a:t>
            </a:r>
            <a:r>
              <a:rPr lang="en-US" dirty="0" smtClean="0"/>
              <a:t>Output Mix Flexibility</a:t>
            </a:r>
          </a:p>
          <a:p>
            <a:pPr lvl="1"/>
            <a:r>
              <a:rPr lang="en-US" dirty="0" smtClean="0"/>
              <a:t>Global Production Flexibility</a:t>
            </a:r>
          </a:p>
          <a:p>
            <a:pPr lvl="1"/>
            <a:r>
              <a:rPr lang="en-US" dirty="0" smtClean="0"/>
              <a:t>Energy</a:t>
            </a:r>
            <a:endParaRPr lang="en-US" dirty="0"/>
          </a:p>
        </p:txBody>
      </p:sp>
      <p:sp>
        <p:nvSpPr>
          <p:cNvPr id="3" name="Title 2"/>
          <p:cNvSpPr>
            <a:spLocks noGrp="1"/>
          </p:cNvSpPr>
          <p:nvPr>
            <p:ph type="title"/>
          </p:nvPr>
        </p:nvSpPr>
        <p:spPr>
          <a:xfrm>
            <a:off x="457200" y="359465"/>
            <a:ext cx="8229600" cy="859735"/>
          </a:xfrm>
        </p:spPr>
        <p:txBody>
          <a:bodyPr/>
          <a:lstStyle/>
          <a:p>
            <a:r>
              <a:rPr lang="en-US" dirty="0" smtClean="0"/>
              <a:t>Types of Real Options</a:t>
            </a:r>
            <a:endParaRPr lang="en-US" dirty="0"/>
          </a:p>
        </p:txBody>
      </p:sp>
    </p:spTree>
    <p:extLst>
      <p:ext uri="{BB962C8B-B14F-4D97-AF65-F5344CB8AC3E}">
        <p14:creationId xmlns:p14="http://schemas.microsoft.com/office/powerpoint/2010/main" val="2658550596"/>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PREVIOUS_ACTIVE_SLIDE" val="262"/>
</p:tagLst>
</file>

<file path=ppt/theme/theme1.xml><?xml version="1.0" encoding="utf-8"?>
<a:theme xmlns:a="http://schemas.openxmlformats.org/drawingml/2006/main" name="Blue Segoe 4-3 template-template_April-17-2007">
  <a:themeElements>
    <a:clrScheme name="Blue Template-Template">
      <a:dk1>
        <a:srgbClr val="000000"/>
      </a:dk1>
      <a:lt1>
        <a:srgbClr val="FFFFFF"/>
      </a:lt1>
      <a:dk2>
        <a:srgbClr val="050595"/>
      </a:dk2>
      <a:lt2>
        <a:srgbClr val="FFFF99"/>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E7674CFD-E741-4A15-9EFD-C25B47BCA66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Sample presentation slides (Bright blue underwater design)</Template>
  <TotalTime>2062</TotalTime>
  <Words>627</Words>
  <Application>Microsoft Office PowerPoint</Application>
  <PresentationFormat>On-screen Show (4:3)</PresentationFormat>
  <Paragraphs>97</Paragraphs>
  <Slides>11</Slides>
  <Notes>11</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11</vt:i4>
      </vt:variant>
    </vt:vector>
  </HeadingPairs>
  <TitlesOfParts>
    <vt:vector size="21" baseType="lpstr">
      <vt:lpstr>ＭＳ Ｐゴシック</vt:lpstr>
      <vt:lpstr>新細明體</vt:lpstr>
      <vt:lpstr>Arial</vt:lpstr>
      <vt:lpstr>Calibri</vt:lpstr>
      <vt:lpstr>Century Gothic</vt:lpstr>
      <vt:lpstr>Courier New</vt:lpstr>
      <vt:lpstr>Times New Roman</vt:lpstr>
      <vt:lpstr>Wingdings</vt:lpstr>
      <vt:lpstr>Blue Segoe 4-3 template-template_April-17-2007</vt:lpstr>
      <vt:lpstr>White with Courier font for code slides</vt:lpstr>
      <vt:lpstr>Video 44 (Topic 8.5): Real Options I</vt:lpstr>
      <vt:lpstr>Topics</vt:lpstr>
      <vt:lpstr>Discounted Cash Flow Flaws</vt:lpstr>
      <vt:lpstr>Discounted Cash Flow Flaws</vt:lpstr>
      <vt:lpstr>What is an Option?</vt:lpstr>
      <vt:lpstr>What are Real Options?</vt:lpstr>
      <vt:lpstr>What are Real Options?</vt:lpstr>
      <vt:lpstr>PowerPoint Presentation</vt:lpstr>
      <vt:lpstr>Types of Real Options</vt:lpstr>
      <vt:lpstr>Types of Real Options</vt:lpstr>
      <vt:lpstr>Video 44 (Topic 8.5): Real Options I</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Presentation</dc:title>
  <dc:creator>Microsoft account</dc:creator>
  <cp:keywords/>
  <cp:lastModifiedBy>Lawrence Schrenk</cp:lastModifiedBy>
  <cp:revision>258</cp:revision>
  <dcterms:created xsi:type="dcterms:W3CDTF">2014-06-29T21:19:00Z</dcterms:created>
  <dcterms:modified xsi:type="dcterms:W3CDTF">2014-07-30T21:15:43Z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TC102867209990</vt:lpwstr>
  </property>
</Properties>
</file>