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79" r:id="rId4"/>
    <p:sldId id="259" r:id="rId5"/>
    <p:sldId id="283" r:id="rId6"/>
    <p:sldId id="281" r:id="rId7"/>
    <p:sldId id="282" r:id="rId8"/>
    <p:sldId id="288" r:id="rId9"/>
    <p:sldId id="289" r:id="rId10"/>
    <p:sldId id="280" r:id="rId11"/>
  </p:sldIdLst>
  <p:sldSz cx="9144000" cy="6858000" type="screen4x3"/>
  <p:notesSz cx="7315200" cy="96012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gs" Target="tags/tag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7/30/2014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7/30/2014 1:13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45567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752719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92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88523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92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88269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6</a:t>
            </a:fld>
            <a:endParaRPr lang="en-US"/>
          </a:p>
        </p:txBody>
      </p:sp>
    </p:spTree>
    <p:extLst>
      <p:ext uri="{BB962C8B-B14F-4D97-AF65-F5344CB8AC3E}">
        <p14:creationId xmlns:p14="http://schemas.microsoft.com/office/powerpoint/2010/main" val="2264237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7</a:t>
            </a:fld>
            <a:endParaRPr lang="en-US"/>
          </a:p>
        </p:txBody>
      </p:sp>
    </p:spTree>
    <p:extLst>
      <p:ext uri="{BB962C8B-B14F-4D97-AF65-F5344CB8AC3E}">
        <p14:creationId xmlns:p14="http://schemas.microsoft.com/office/powerpoint/2010/main" val="1497411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7/30/2014 1:13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150315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42 (Topic 8.4.2):</a:t>
            </a:r>
            <a:br>
              <a:rPr lang="en-US" dirty="0" smtClean="0"/>
            </a:br>
            <a:r>
              <a:rPr lang="en-US" dirty="0" smtClean="0"/>
              <a:t>Scenario Analysis</a:t>
            </a:r>
            <a:endParaRPr lang="en-US" dirty="0"/>
          </a:p>
        </p:txBody>
      </p:sp>
    </p:spTree>
    <p:extLst>
      <p:ext uri="{BB962C8B-B14F-4D97-AF65-F5344CB8AC3E}">
        <p14:creationId xmlns:p14="http://schemas.microsoft.com/office/powerpoint/2010/main" val="42508612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2283702"/>
          </a:xfrm>
        </p:spPr>
        <p:txBody>
          <a:bodyPr/>
          <a:lstStyle/>
          <a:p>
            <a:pPr marL="1031875" lvl="1" indent="-514350">
              <a:buFont typeface="+mj-lt"/>
              <a:buAutoNum type="arabicPeriod"/>
            </a:pPr>
            <a:r>
              <a:rPr lang="en-US" dirty="0" smtClean="0"/>
              <a:t>What is </a:t>
            </a:r>
            <a:r>
              <a:rPr lang="en-US" dirty="0"/>
              <a:t>Scenario </a:t>
            </a:r>
            <a:r>
              <a:rPr lang="en-US" dirty="0" smtClean="0"/>
              <a:t>Analysis?</a:t>
            </a:r>
          </a:p>
          <a:p>
            <a:pPr marL="1031875" lvl="1" indent="-514350">
              <a:buFont typeface="+mj-lt"/>
              <a:buAutoNum type="arabicPeriod"/>
            </a:pPr>
            <a:endParaRPr lang="en-US" dirty="0"/>
          </a:p>
          <a:p>
            <a:pPr marL="1031875" lvl="1" indent="-514350">
              <a:buFont typeface="+mj-lt"/>
              <a:buAutoNum type="arabicPeriod"/>
            </a:pPr>
            <a:r>
              <a:rPr lang="en-US" dirty="0" smtClean="0"/>
              <a:t>Scenario Analysis </a:t>
            </a:r>
            <a:r>
              <a:rPr lang="en-US" dirty="0"/>
              <a:t>Example</a:t>
            </a:r>
          </a:p>
          <a:p>
            <a:pPr marL="1031875" lvl="1" indent="-514350">
              <a:buFont typeface="+mj-lt"/>
              <a:buAutoNum type="arabicPeriod"/>
            </a:pPr>
            <a:endParaRPr lang="en-US" dirty="0"/>
          </a:p>
          <a:p>
            <a:pPr marL="1031875" lvl="1" indent="-514350">
              <a:buFont typeface="+mj-lt"/>
              <a:buAutoNum type="arabicPeriod"/>
            </a:pPr>
            <a:r>
              <a:rPr lang="en-US" dirty="0"/>
              <a:t>Issues in Scenario </a:t>
            </a:r>
            <a:r>
              <a:rPr lang="en-US" dirty="0" smtClean="0"/>
              <a:t>Analysis</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4"/>
          <p:cNvSpPr>
            <a:spLocks noGrp="1" noChangeArrowheads="1"/>
          </p:cNvSpPr>
          <p:nvPr>
            <p:ph type="title"/>
          </p:nvPr>
        </p:nvSpPr>
        <p:spPr/>
        <p:txBody>
          <a:bodyPr/>
          <a:lstStyle/>
          <a:p>
            <a:pPr eaLnBrk="1" hangingPunct="1"/>
            <a:r>
              <a:rPr lang="en-US" dirty="0" smtClean="0"/>
              <a:t>What is Scenario Analysis?</a:t>
            </a:r>
          </a:p>
        </p:txBody>
      </p:sp>
      <p:sp>
        <p:nvSpPr>
          <p:cNvPr id="48132" name="Rectangle 5"/>
          <p:cNvSpPr>
            <a:spLocks noGrp="1" noChangeArrowheads="1"/>
          </p:cNvSpPr>
          <p:nvPr>
            <p:ph type="body" idx="1"/>
          </p:nvPr>
        </p:nvSpPr>
        <p:spPr>
          <a:xfrm>
            <a:off x="381000" y="1143000"/>
            <a:ext cx="8382000" cy="5022914"/>
          </a:xfrm>
        </p:spPr>
        <p:txBody>
          <a:bodyPr/>
          <a:lstStyle/>
          <a:p>
            <a:r>
              <a:rPr lang="en-US" altLang="en-US" dirty="0"/>
              <a:t>What happens to the NPV under different cash flows scenarios?</a:t>
            </a:r>
          </a:p>
          <a:p>
            <a:pPr eaLnBrk="1" hangingPunct="1"/>
            <a:endParaRPr lang="en-US" dirty="0" smtClean="0"/>
          </a:p>
          <a:p>
            <a:pPr eaLnBrk="1" hangingPunct="1"/>
            <a:r>
              <a:rPr lang="en-US" dirty="0" smtClean="0"/>
              <a:t>Examines </a:t>
            </a:r>
            <a:r>
              <a:rPr lang="en-US" dirty="0" smtClean="0"/>
              <a:t>several possible situations, usually worst case, most likely case, and best case.</a:t>
            </a:r>
          </a:p>
          <a:p>
            <a:pPr eaLnBrk="1" hangingPunct="1"/>
            <a:endParaRPr lang="en-US" dirty="0" smtClean="0"/>
          </a:p>
          <a:p>
            <a:pPr eaLnBrk="1" hangingPunct="1"/>
            <a:r>
              <a:rPr lang="en-US" dirty="0" smtClean="0"/>
              <a:t>Provides a range of possible outcomes.</a:t>
            </a:r>
          </a:p>
          <a:p>
            <a:pPr eaLnBrk="1" hangingPunct="1"/>
            <a:endParaRPr lang="en-US" dirty="0"/>
          </a:p>
          <a:p>
            <a:pPr eaLnBrk="1" hangingPunct="1"/>
            <a:r>
              <a:rPr lang="en-US" dirty="0" smtClean="0"/>
              <a:t>Excel Feature ‘Scenario Manager’</a:t>
            </a:r>
          </a:p>
        </p:txBody>
      </p:sp>
    </p:spTree>
    <p:extLst>
      <p:ext uri="{BB962C8B-B14F-4D97-AF65-F5344CB8AC3E}">
        <p14:creationId xmlns:p14="http://schemas.microsoft.com/office/powerpoint/2010/main" val="10154561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dirty="0" smtClean="0"/>
              <a:t>Scenario Analysis Example</a:t>
            </a:r>
            <a:endParaRPr lang="en-US" dirty="0"/>
          </a:p>
        </p:txBody>
      </p:sp>
      <p:sp>
        <p:nvSpPr>
          <p:cNvPr id="283651" name="Rectangle 3"/>
          <p:cNvSpPr>
            <a:spLocks noGrp="1" noChangeArrowheads="1"/>
          </p:cNvSpPr>
          <p:nvPr>
            <p:ph type="body" idx="1"/>
          </p:nvPr>
        </p:nvSpPr>
        <p:spPr>
          <a:xfrm>
            <a:off x="304800" y="1143000"/>
            <a:ext cx="8077200" cy="3188565"/>
          </a:xfrm>
        </p:spPr>
        <p:txBody>
          <a:bodyPr/>
          <a:lstStyle/>
          <a:p>
            <a:pPr marL="342900" lvl="1" indent="-342900">
              <a:lnSpc>
                <a:spcPct val="80000"/>
              </a:lnSpc>
              <a:buFontTx/>
              <a:buChar char="•"/>
            </a:pPr>
            <a:r>
              <a:rPr lang="en-US" sz="2400" dirty="0" smtClean="0"/>
              <a:t>New </a:t>
            </a:r>
            <a:r>
              <a:rPr lang="en-US" sz="2400" dirty="0" smtClean="0"/>
              <a:t>Project</a:t>
            </a:r>
            <a:endParaRPr lang="en-US" sz="2400" dirty="0" smtClean="0"/>
          </a:p>
          <a:p>
            <a:pPr marL="742950" lvl="2" indent="-342900">
              <a:lnSpc>
                <a:spcPct val="80000"/>
              </a:lnSpc>
            </a:pPr>
            <a:r>
              <a:rPr lang="en-US" sz="2000" dirty="0" smtClean="0"/>
              <a:t>Investment 			$1,000,000</a:t>
            </a:r>
          </a:p>
          <a:p>
            <a:pPr marL="742950" lvl="2" indent="-342900">
              <a:lnSpc>
                <a:spcPct val="80000"/>
              </a:lnSpc>
            </a:pPr>
            <a:r>
              <a:rPr lang="en-US" sz="2000" dirty="0" smtClean="0"/>
              <a:t>Annual Fixed Cost 		$500,000</a:t>
            </a:r>
          </a:p>
          <a:p>
            <a:pPr marL="742950" lvl="2" indent="-342900">
              <a:lnSpc>
                <a:spcPct val="80000"/>
              </a:lnSpc>
            </a:pPr>
            <a:r>
              <a:rPr lang="en-US" sz="2000" dirty="0" smtClean="0"/>
              <a:t>Variable Cost 		</a:t>
            </a:r>
            <a:r>
              <a:rPr lang="en-US" sz="2000" dirty="0" smtClean="0"/>
              <a:t>	$</a:t>
            </a:r>
            <a:r>
              <a:rPr lang="en-US" sz="2000" dirty="0" smtClean="0"/>
              <a:t>10/unit</a:t>
            </a:r>
          </a:p>
          <a:p>
            <a:pPr marL="742950" lvl="2" indent="-342900">
              <a:lnSpc>
                <a:spcPct val="80000"/>
              </a:lnSpc>
            </a:pPr>
            <a:r>
              <a:rPr lang="en-US" sz="2000" dirty="0" smtClean="0"/>
              <a:t>Revenue			$100/unit</a:t>
            </a:r>
          </a:p>
          <a:p>
            <a:pPr marL="742950" lvl="2" indent="-342900">
              <a:lnSpc>
                <a:spcPct val="80000"/>
              </a:lnSpc>
            </a:pPr>
            <a:r>
              <a:rPr lang="en-US" sz="2000" dirty="0" smtClean="0"/>
              <a:t>Time Horizon 			3 years</a:t>
            </a:r>
          </a:p>
          <a:p>
            <a:pPr marL="742950" lvl="2" indent="-342900">
              <a:lnSpc>
                <a:spcPct val="80000"/>
              </a:lnSpc>
            </a:pPr>
            <a:r>
              <a:rPr lang="en-US" sz="2000" dirty="0" smtClean="0"/>
              <a:t>Initial Sales			10,000 units</a:t>
            </a:r>
          </a:p>
          <a:p>
            <a:pPr marL="742950" lvl="2" indent="-342900">
              <a:lnSpc>
                <a:spcPct val="80000"/>
              </a:lnSpc>
            </a:pPr>
            <a:r>
              <a:rPr lang="en-US" sz="2000" dirty="0" smtClean="0"/>
              <a:t>Annual Sales Growth	</a:t>
            </a:r>
            <a:r>
              <a:rPr lang="en-US" sz="2000" dirty="0" smtClean="0"/>
              <a:t>	10</a:t>
            </a:r>
            <a:r>
              <a:rPr lang="en-US" sz="2000" dirty="0" smtClean="0"/>
              <a:t>%</a:t>
            </a:r>
          </a:p>
          <a:p>
            <a:pPr marL="742950" lvl="2" indent="-342900">
              <a:lnSpc>
                <a:spcPct val="80000"/>
              </a:lnSpc>
            </a:pPr>
            <a:r>
              <a:rPr lang="en-US" sz="2000" dirty="0" smtClean="0"/>
              <a:t>Discount Rate		</a:t>
            </a:r>
            <a:r>
              <a:rPr lang="en-US" sz="2000" dirty="0" smtClean="0"/>
              <a:t>	8</a:t>
            </a:r>
            <a:r>
              <a:rPr lang="en-US" sz="2000" dirty="0" smtClean="0"/>
              <a:t>%</a:t>
            </a:r>
          </a:p>
          <a:p>
            <a:pPr marL="342900" lvl="1" indent="-342900">
              <a:lnSpc>
                <a:spcPct val="80000"/>
              </a:lnSpc>
            </a:pPr>
            <a:r>
              <a:rPr lang="en-US" sz="2400" b="1" dirty="0" smtClean="0"/>
              <a:t>Scenario Analysis: Sales Growth</a:t>
            </a:r>
          </a:p>
        </p:txBody>
      </p:sp>
      <p:graphicFrame>
        <p:nvGraphicFramePr>
          <p:cNvPr id="4" name="Table 3"/>
          <p:cNvGraphicFramePr>
            <a:graphicFrameLocks noGrp="1"/>
          </p:cNvGraphicFramePr>
          <p:nvPr>
            <p:extLst>
              <p:ext uri="{D42A27DB-BD31-4B8C-83A1-F6EECF244321}">
                <p14:modId xmlns:p14="http://schemas.microsoft.com/office/powerpoint/2010/main" val="1606970011"/>
              </p:ext>
            </p:extLst>
          </p:nvPr>
        </p:nvGraphicFramePr>
        <p:xfrm>
          <a:off x="1676400" y="4495800"/>
          <a:ext cx="3581400" cy="1463040"/>
        </p:xfrm>
        <a:graphic>
          <a:graphicData uri="http://schemas.openxmlformats.org/drawingml/2006/table">
            <a:tbl>
              <a:tblPr firstRow="1" bandRow="1">
                <a:tableStyleId>{5C22544A-7EE6-4342-B048-85BDC9FD1C3A}</a:tableStyleId>
              </a:tblPr>
              <a:tblGrid>
                <a:gridCol w="1790700"/>
                <a:gridCol w="1790700"/>
              </a:tblGrid>
              <a:tr h="251460">
                <a:tc>
                  <a:txBody>
                    <a:bodyPr/>
                    <a:lstStyle/>
                    <a:p>
                      <a:r>
                        <a:rPr lang="en-US" b="1" dirty="0" smtClean="0">
                          <a:solidFill>
                            <a:schemeClr val="bg1"/>
                          </a:solidFill>
                          <a:latin typeface="Arial" pitchFamily="34" charset="0"/>
                          <a:cs typeface="Arial" pitchFamily="34" charset="0"/>
                        </a:rPr>
                        <a:t>Sales Growth</a:t>
                      </a:r>
                      <a:endParaRPr lang="en-US" b="1" dirty="0">
                        <a:solidFill>
                          <a:schemeClr val="bg1"/>
                        </a:solidFill>
                        <a:latin typeface="Arial" pitchFamily="34" charset="0"/>
                        <a:cs typeface="Arial" pitchFamily="34" charset="0"/>
                      </a:endParaRPr>
                    </a:p>
                  </a:txBody>
                  <a:tcPr/>
                </a:tc>
                <a:tc>
                  <a:txBody>
                    <a:bodyPr/>
                    <a:lstStyle/>
                    <a:p>
                      <a:r>
                        <a:rPr lang="en-US" b="1" dirty="0" smtClean="0">
                          <a:solidFill>
                            <a:schemeClr val="bg1"/>
                          </a:solidFill>
                          <a:latin typeface="Arial" pitchFamily="34" charset="0"/>
                          <a:cs typeface="Arial" pitchFamily="34" charset="0"/>
                        </a:rPr>
                        <a:t>Probability</a:t>
                      </a:r>
                      <a:endParaRPr lang="en-US" b="1" dirty="0">
                        <a:solidFill>
                          <a:schemeClr val="bg1"/>
                        </a:solidFill>
                        <a:latin typeface="Arial" pitchFamily="34" charset="0"/>
                        <a:cs typeface="Arial" pitchFamily="34" charset="0"/>
                      </a:endParaRPr>
                    </a:p>
                  </a:txBody>
                  <a:tcPr/>
                </a:tc>
              </a:tr>
              <a:tr h="251460">
                <a:tc>
                  <a:txBody>
                    <a:bodyPr/>
                    <a:lstStyle/>
                    <a:p>
                      <a:r>
                        <a:rPr lang="en-US" b="1" dirty="0" smtClean="0">
                          <a:latin typeface="Arial" pitchFamily="34" charset="0"/>
                          <a:cs typeface="Arial" pitchFamily="34" charset="0"/>
                        </a:rPr>
                        <a:t>5%</a:t>
                      </a:r>
                      <a:endParaRPr lang="en-US" b="1"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10%</a:t>
                      </a:r>
                      <a:endParaRPr lang="en-US" b="1" dirty="0">
                        <a:latin typeface="Arial" pitchFamily="34" charset="0"/>
                        <a:cs typeface="Arial" pitchFamily="34" charset="0"/>
                      </a:endParaRPr>
                    </a:p>
                  </a:txBody>
                  <a:tcPr/>
                </a:tc>
              </a:tr>
              <a:tr h="251460">
                <a:tc>
                  <a:txBody>
                    <a:bodyPr/>
                    <a:lstStyle/>
                    <a:p>
                      <a:r>
                        <a:rPr lang="en-US" b="1" dirty="0" smtClean="0">
                          <a:latin typeface="Arial" pitchFamily="34" charset="0"/>
                          <a:cs typeface="Arial" pitchFamily="34" charset="0"/>
                        </a:rPr>
                        <a:t>10%</a:t>
                      </a:r>
                      <a:endParaRPr lang="en-US" b="1"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60%</a:t>
                      </a:r>
                      <a:endParaRPr lang="en-US" b="1" dirty="0">
                        <a:latin typeface="Arial" pitchFamily="34" charset="0"/>
                        <a:cs typeface="Arial" pitchFamily="34" charset="0"/>
                      </a:endParaRPr>
                    </a:p>
                  </a:txBody>
                  <a:tcPr/>
                </a:tc>
              </a:tr>
              <a:tr h="251460">
                <a:tc>
                  <a:txBody>
                    <a:bodyPr/>
                    <a:lstStyle/>
                    <a:p>
                      <a:r>
                        <a:rPr lang="en-US" b="1" dirty="0" smtClean="0">
                          <a:latin typeface="Arial" pitchFamily="34" charset="0"/>
                          <a:cs typeface="Arial" pitchFamily="34" charset="0"/>
                        </a:rPr>
                        <a:t>20%</a:t>
                      </a:r>
                      <a:endParaRPr lang="en-US" b="1"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30%</a:t>
                      </a:r>
                      <a:endParaRPr lang="en-US" b="1"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24310228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US" dirty="0" smtClean="0"/>
              <a:t>Scenario Analysis Example</a:t>
            </a:r>
            <a:endParaRPr lang="en-US" dirty="0"/>
          </a:p>
        </p:txBody>
      </p:sp>
      <p:sp>
        <p:nvSpPr>
          <p:cNvPr id="283651" name="Rectangle 3"/>
          <p:cNvSpPr>
            <a:spLocks noGrp="1" noChangeArrowheads="1"/>
          </p:cNvSpPr>
          <p:nvPr>
            <p:ph type="body" idx="1"/>
          </p:nvPr>
        </p:nvSpPr>
        <p:spPr>
          <a:xfrm>
            <a:off x="609600" y="1600200"/>
            <a:ext cx="7924800" cy="4724400"/>
          </a:xfrm>
        </p:spPr>
        <p:txBody>
          <a:bodyPr/>
          <a:lstStyle/>
          <a:p>
            <a:pPr marL="342900" lvl="1" indent="-342900">
              <a:lnSpc>
                <a:spcPct val="80000"/>
              </a:lnSpc>
            </a:pPr>
            <a:r>
              <a:rPr lang="en-US" dirty="0" smtClean="0"/>
              <a:t>Scenario Analysis: Sales Probabilities</a:t>
            </a:r>
          </a:p>
          <a:p>
            <a:pPr marL="1200150" lvl="3" indent="-342900">
              <a:lnSpc>
                <a:spcPct val="80000"/>
              </a:lnSpc>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524016820"/>
              </p:ext>
            </p:extLst>
          </p:nvPr>
        </p:nvGraphicFramePr>
        <p:xfrm>
          <a:off x="1371600" y="2362200"/>
          <a:ext cx="5334000" cy="1828800"/>
        </p:xfrm>
        <a:graphic>
          <a:graphicData uri="http://schemas.openxmlformats.org/drawingml/2006/table">
            <a:tbl>
              <a:tblPr firstRow="1" bandRow="1">
                <a:tableStyleId>{5C22544A-7EE6-4342-B048-85BDC9FD1C3A}</a:tableStyleId>
              </a:tblPr>
              <a:tblGrid>
                <a:gridCol w="1778000"/>
                <a:gridCol w="1778000"/>
                <a:gridCol w="1778000"/>
              </a:tblGrid>
              <a:tr h="304800">
                <a:tc>
                  <a:txBody>
                    <a:bodyPr/>
                    <a:lstStyle/>
                    <a:p>
                      <a:pPr algn="ctr"/>
                      <a:r>
                        <a:rPr lang="en-US" dirty="0" smtClean="0">
                          <a:solidFill>
                            <a:schemeClr val="bg1"/>
                          </a:solidFill>
                          <a:latin typeface="Arial" pitchFamily="34" charset="0"/>
                          <a:cs typeface="Arial" pitchFamily="34" charset="0"/>
                        </a:rPr>
                        <a:t>Sales Growth</a:t>
                      </a:r>
                      <a:endParaRPr lang="en-US" dirty="0">
                        <a:solidFill>
                          <a:schemeClr val="bg1"/>
                        </a:solidFill>
                        <a:latin typeface="Arial" pitchFamily="34" charset="0"/>
                        <a:cs typeface="Arial" pitchFamily="34" charset="0"/>
                      </a:endParaRPr>
                    </a:p>
                  </a:txBody>
                  <a:tcPr/>
                </a:tc>
                <a:tc>
                  <a:txBody>
                    <a:bodyPr/>
                    <a:lstStyle/>
                    <a:p>
                      <a:pPr algn="ctr"/>
                      <a:r>
                        <a:rPr lang="en-US" dirty="0" smtClean="0">
                          <a:solidFill>
                            <a:schemeClr val="bg1"/>
                          </a:solidFill>
                          <a:latin typeface="Arial" pitchFamily="34" charset="0"/>
                          <a:cs typeface="Arial" pitchFamily="34" charset="0"/>
                        </a:rPr>
                        <a:t>Probability</a:t>
                      </a:r>
                      <a:endParaRPr lang="en-US" dirty="0">
                        <a:solidFill>
                          <a:schemeClr val="bg1"/>
                        </a:solidFill>
                        <a:latin typeface="Arial" pitchFamily="34" charset="0"/>
                        <a:cs typeface="Arial" pitchFamily="34" charset="0"/>
                      </a:endParaRPr>
                    </a:p>
                  </a:txBody>
                  <a:tcPr/>
                </a:tc>
                <a:tc>
                  <a:txBody>
                    <a:bodyPr/>
                    <a:lstStyle/>
                    <a:p>
                      <a:pPr algn="ctr"/>
                      <a:r>
                        <a:rPr lang="en-US" dirty="0" smtClean="0">
                          <a:solidFill>
                            <a:schemeClr val="bg1"/>
                          </a:solidFill>
                          <a:latin typeface="Arial" pitchFamily="34" charset="0"/>
                          <a:cs typeface="Arial" pitchFamily="34" charset="0"/>
                        </a:rPr>
                        <a:t>NPV</a:t>
                      </a:r>
                      <a:endParaRPr lang="en-US" dirty="0">
                        <a:solidFill>
                          <a:schemeClr val="bg1"/>
                        </a:solidFill>
                        <a:latin typeface="Arial" pitchFamily="34" charset="0"/>
                        <a:cs typeface="Arial" pitchFamily="34" charset="0"/>
                      </a:endParaRPr>
                    </a:p>
                  </a:txBody>
                  <a:tcPr/>
                </a:tc>
              </a:tr>
              <a:tr h="304800">
                <a:tc>
                  <a:txBody>
                    <a:bodyPr/>
                    <a:lstStyle/>
                    <a:p>
                      <a:r>
                        <a:rPr lang="en-US" dirty="0" smtClean="0">
                          <a:latin typeface="Arial" pitchFamily="34" charset="0"/>
                          <a:cs typeface="Arial" pitchFamily="34" charset="0"/>
                        </a:rPr>
                        <a:t>5%</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10%</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$142,650</a:t>
                      </a:r>
                    </a:p>
                  </a:txBody>
                  <a:tcPr/>
                </a:tc>
              </a:tr>
              <a:tr h="304800">
                <a:tc>
                  <a:txBody>
                    <a:bodyPr/>
                    <a:lstStyle/>
                    <a:p>
                      <a:r>
                        <a:rPr lang="en-US" dirty="0" smtClean="0">
                          <a:latin typeface="Arial" pitchFamily="34" charset="0"/>
                          <a:cs typeface="Arial" pitchFamily="34" charset="0"/>
                        </a:rPr>
                        <a:t>10%</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60%</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$258,034</a:t>
                      </a:r>
                      <a:endParaRPr lang="en-US" dirty="0">
                        <a:latin typeface="Arial" pitchFamily="34" charset="0"/>
                        <a:cs typeface="Arial" pitchFamily="34" charset="0"/>
                      </a:endParaRPr>
                    </a:p>
                  </a:txBody>
                  <a:tcPr/>
                </a:tc>
              </a:tr>
              <a:tr h="304800">
                <a:tc>
                  <a:txBody>
                    <a:bodyPr/>
                    <a:lstStyle/>
                    <a:p>
                      <a:r>
                        <a:rPr lang="en-US" dirty="0" smtClean="0">
                          <a:latin typeface="Arial" pitchFamily="34" charset="0"/>
                          <a:cs typeface="Arial" pitchFamily="34" charset="0"/>
                        </a:rPr>
                        <a:t>20%</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30%</a:t>
                      </a:r>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$499,517</a:t>
                      </a:r>
                    </a:p>
                  </a:txBody>
                  <a:tcPr/>
                </a:tc>
              </a:tr>
              <a:tr h="304800">
                <a:tc>
                  <a:txBody>
                    <a:bodyPr/>
                    <a:lstStyle/>
                    <a:p>
                      <a:endParaRPr lang="en-US"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Weighted NPV</a:t>
                      </a:r>
                      <a:endParaRPr lang="en-US"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$318,940</a:t>
                      </a:r>
                      <a:endParaRPr lang="en-US" b="1"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val="187484413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Differences from Sensitivity Analysis</a:t>
            </a:r>
          </a:p>
        </p:txBody>
      </p:sp>
      <p:sp>
        <p:nvSpPr>
          <p:cNvPr id="3" name="Content Placeholder 2"/>
          <p:cNvSpPr>
            <a:spLocks noGrp="1"/>
          </p:cNvSpPr>
          <p:nvPr>
            <p:ph idx="1"/>
          </p:nvPr>
        </p:nvSpPr>
        <p:spPr>
          <a:xfrm>
            <a:off x="381000" y="1676400"/>
            <a:ext cx="8382000" cy="4825937"/>
          </a:xfrm>
        </p:spPr>
        <p:txBody>
          <a:bodyPr/>
          <a:lstStyle/>
          <a:p>
            <a:r>
              <a:rPr lang="en-US" dirty="0" smtClean="0"/>
              <a:t>Allows </a:t>
            </a:r>
            <a:r>
              <a:rPr lang="en-US" dirty="0"/>
              <a:t>you to change more than one variable at a </a:t>
            </a:r>
            <a:r>
              <a:rPr lang="en-US" dirty="0" smtClean="0"/>
              <a:t>time</a:t>
            </a:r>
          </a:p>
          <a:p>
            <a:endParaRPr lang="en-US" dirty="0"/>
          </a:p>
          <a:p>
            <a:r>
              <a:rPr lang="en-US" dirty="0"/>
              <a:t>Look at a group of scenarios (best case, base case, and worst case)  for example worst case – what if all variables change against us by 20</a:t>
            </a:r>
            <a:r>
              <a:rPr lang="en-US" dirty="0" smtClean="0"/>
              <a:t>%….</a:t>
            </a:r>
          </a:p>
          <a:p>
            <a:endParaRPr lang="en-US" dirty="0"/>
          </a:p>
          <a:p>
            <a:r>
              <a:rPr lang="en-US" dirty="0"/>
              <a:t>Includes probability estimates of each </a:t>
            </a:r>
            <a:r>
              <a:rPr lang="en-US" dirty="0" smtClean="0"/>
              <a:t>scenario</a:t>
            </a:r>
            <a:endParaRPr lang="en-US" dirty="0"/>
          </a:p>
        </p:txBody>
      </p:sp>
    </p:spTree>
    <p:extLst>
      <p:ext uri="{BB962C8B-B14F-4D97-AF65-F5344CB8AC3E}">
        <p14:creationId xmlns:p14="http://schemas.microsoft.com/office/powerpoint/2010/main" val="30521620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Scenario Analysis</a:t>
            </a:r>
            <a:endParaRPr lang="en-US" dirty="0"/>
          </a:p>
        </p:txBody>
      </p:sp>
      <p:sp>
        <p:nvSpPr>
          <p:cNvPr id="3" name="Content Placeholder 2"/>
          <p:cNvSpPr>
            <a:spLocks noGrp="1"/>
          </p:cNvSpPr>
          <p:nvPr>
            <p:ph idx="1"/>
          </p:nvPr>
        </p:nvSpPr>
        <p:spPr>
          <a:xfrm>
            <a:off x="381000" y="1371600"/>
            <a:ext cx="8382000" cy="4690515"/>
          </a:xfrm>
        </p:spPr>
        <p:txBody>
          <a:bodyPr/>
          <a:lstStyle/>
          <a:p>
            <a:r>
              <a:rPr lang="en-US" dirty="0"/>
              <a:t>Benefits</a:t>
            </a:r>
          </a:p>
          <a:p>
            <a:pPr lvl="1"/>
            <a:r>
              <a:rPr lang="en-US" dirty="0"/>
              <a:t>More than one variable changes at a time</a:t>
            </a:r>
          </a:p>
          <a:p>
            <a:pPr lvl="1"/>
            <a:r>
              <a:rPr lang="en-US" dirty="0"/>
              <a:t>Accounts for probability</a:t>
            </a:r>
          </a:p>
          <a:p>
            <a:pPr lvl="1"/>
            <a:r>
              <a:rPr lang="en-US" dirty="0"/>
              <a:t>Easy to </a:t>
            </a:r>
            <a:r>
              <a:rPr lang="en-US" dirty="0" smtClean="0"/>
              <a:t>perform</a:t>
            </a:r>
          </a:p>
          <a:p>
            <a:pPr lvl="1"/>
            <a:endParaRPr lang="en-US" dirty="0"/>
          </a:p>
          <a:p>
            <a:r>
              <a:rPr lang="en-US" dirty="0"/>
              <a:t>Weaknesses</a:t>
            </a:r>
          </a:p>
          <a:p>
            <a:pPr lvl="1"/>
            <a:r>
              <a:rPr lang="en-US" dirty="0"/>
              <a:t>Small number of scenarios is unrealistic</a:t>
            </a:r>
          </a:p>
          <a:p>
            <a:pPr lvl="1"/>
            <a:r>
              <a:rPr lang="en-US" dirty="0"/>
              <a:t>Probability distributions difficult to </a:t>
            </a:r>
            <a:r>
              <a:rPr lang="en-US" dirty="0" smtClean="0"/>
              <a:t>estimate</a:t>
            </a:r>
          </a:p>
          <a:p>
            <a:pPr lvl="1"/>
            <a:r>
              <a:rPr lang="en-US" dirty="0"/>
              <a:t>Assumes that inputs are perfectly </a:t>
            </a:r>
            <a:r>
              <a:rPr lang="en-US" dirty="0" smtClean="0"/>
              <a:t>correlated</a:t>
            </a:r>
            <a:endParaRPr lang="en-US" dirty="0"/>
          </a:p>
        </p:txBody>
      </p:sp>
    </p:spTree>
    <p:extLst>
      <p:ext uri="{BB962C8B-B14F-4D97-AF65-F5344CB8AC3E}">
        <p14:creationId xmlns:p14="http://schemas.microsoft.com/office/powerpoint/2010/main" val="292054755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42 (Topic 8.4.2):</a:t>
            </a:r>
            <a:br>
              <a:rPr lang="en-US" dirty="0" smtClean="0"/>
            </a:br>
            <a:r>
              <a:rPr lang="en-US" dirty="0" smtClean="0"/>
              <a:t>Scenario Analysis</a:t>
            </a:r>
            <a:endParaRPr lang="en-US" dirty="0"/>
          </a:p>
        </p:txBody>
      </p:sp>
    </p:spTree>
    <p:extLst>
      <p:ext uri="{BB962C8B-B14F-4D97-AF65-F5344CB8AC3E}">
        <p14:creationId xmlns:p14="http://schemas.microsoft.com/office/powerpoint/2010/main" val="172993958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1881</TotalTime>
  <Words>439</Words>
  <Application>Microsoft Office PowerPoint</Application>
  <PresentationFormat>On-screen Show (4:3)</PresentationFormat>
  <Paragraphs>84</Paragraphs>
  <Slides>8</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Century Gothic</vt:lpstr>
      <vt:lpstr>Courier New</vt:lpstr>
      <vt:lpstr>Wingdings</vt:lpstr>
      <vt:lpstr>Blue Segoe 4-3 template-template_April-17-2007</vt:lpstr>
      <vt:lpstr>White with Courier font for code slides</vt:lpstr>
      <vt:lpstr>Video 42 (Topic 8.4.2): Scenario Analysis</vt:lpstr>
      <vt:lpstr>Topics</vt:lpstr>
      <vt:lpstr>What is Scenario Analysis?</vt:lpstr>
      <vt:lpstr>Scenario Analysis Example</vt:lpstr>
      <vt:lpstr>Scenario Analysis Example</vt:lpstr>
      <vt:lpstr>Differences from Sensitivity Analysis</vt:lpstr>
      <vt:lpstr>Scenario Analysis</vt:lpstr>
      <vt:lpstr>Video 42 (Topic 8.4.2): Scenario Analysis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261</cp:revision>
  <dcterms:created xsi:type="dcterms:W3CDTF">2014-06-29T21:19:00Z</dcterms:created>
  <dcterms:modified xsi:type="dcterms:W3CDTF">2014-07-30T18:26:11Z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