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79" r:id="rId4"/>
    <p:sldId id="259"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80" r:id="rId19"/>
  </p:sldIdLst>
  <p:sldSz cx="9144000" cy="6858000" type="screen4x3"/>
  <p:notesSz cx="7315200" cy="96012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7/28/2014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7/28/2014 9:42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45567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66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071365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97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762120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51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46259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51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79736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51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63779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51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16973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7/28/2014 9:42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227341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6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9089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36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764700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38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3351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265423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99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41627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46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769980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56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91110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1DD9299C-8D88-4B97-8D5E-0ACA862C7536}" type="slidenum">
              <a:rPr lang="en-US"/>
              <a:pPr/>
              <a:t>‹#›</a:t>
            </a:fld>
            <a:endParaRPr lang="en-US"/>
          </a:p>
        </p:txBody>
      </p:sp>
    </p:spTree>
    <p:extLst>
      <p:ext uri="{BB962C8B-B14F-4D97-AF65-F5344CB8AC3E}">
        <p14:creationId xmlns:p14="http://schemas.microsoft.com/office/powerpoint/2010/main" val="4182591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40 (Topic 8.3):</a:t>
            </a:r>
            <a:br>
              <a:rPr lang="en-US" dirty="0" smtClean="0"/>
            </a:br>
            <a:r>
              <a:rPr lang="en-US" dirty="0" smtClean="0"/>
              <a:t>Capital Budgeting Example</a:t>
            </a:r>
            <a:endParaRPr lang="en-US" dirty="0"/>
          </a:p>
        </p:txBody>
      </p:sp>
    </p:spTree>
    <p:extLst>
      <p:ext uri="{BB962C8B-B14F-4D97-AF65-F5344CB8AC3E}">
        <p14:creationId xmlns:p14="http://schemas.microsoft.com/office/powerpoint/2010/main" val="425086122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Goals</a:t>
            </a:r>
          </a:p>
        </p:txBody>
      </p:sp>
      <p:sp>
        <p:nvSpPr>
          <p:cNvPr id="148483" name="Rectangle 3"/>
          <p:cNvSpPr>
            <a:spLocks noGrp="1" noChangeArrowheads="1"/>
          </p:cNvSpPr>
          <p:nvPr>
            <p:ph type="body" idx="1"/>
          </p:nvPr>
        </p:nvSpPr>
        <p:spPr>
          <a:xfrm>
            <a:off x="381000" y="1676400"/>
            <a:ext cx="8382000" cy="4495800"/>
          </a:xfrm>
        </p:spPr>
        <p:txBody>
          <a:bodyPr/>
          <a:lstStyle/>
          <a:p>
            <a:r>
              <a:rPr lang="en-US" dirty="0"/>
              <a:t>Given this information, determine</a:t>
            </a:r>
            <a:r>
              <a:rPr lang="en-US" dirty="0" smtClean="0"/>
              <a:t>:</a:t>
            </a:r>
          </a:p>
          <a:p>
            <a:endParaRPr lang="en-US" dirty="0"/>
          </a:p>
          <a:p>
            <a:pPr marL="971550" lvl="1" indent="-514350">
              <a:buFont typeface="+mj-lt"/>
              <a:buAutoNum type="arabicPeriod"/>
            </a:pPr>
            <a:r>
              <a:rPr lang="en-US" dirty="0" smtClean="0"/>
              <a:t>Net </a:t>
            </a:r>
            <a:r>
              <a:rPr lang="en-US" dirty="0"/>
              <a:t>present </a:t>
            </a:r>
            <a:r>
              <a:rPr lang="en-US" dirty="0" smtClean="0"/>
              <a:t>value (NPV), and </a:t>
            </a:r>
          </a:p>
          <a:p>
            <a:pPr marL="971550" lvl="1" indent="-514350">
              <a:buFont typeface="+mj-lt"/>
              <a:buAutoNum type="arabicPeriod"/>
            </a:pPr>
            <a:endParaRPr lang="en-US" dirty="0"/>
          </a:p>
          <a:p>
            <a:pPr marL="971550" lvl="1" indent="-514350">
              <a:buFont typeface="+mj-lt"/>
              <a:buAutoNum type="arabicPeriod"/>
            </a:pPr>
            <a:r>
              <a:rPr lang="en-US" dirty="0" smtClean="0"/>
              <a:t>Internal </a:t>
            </a:r>
            <a:r>
              <a:rPr lang="en-US" dirty="0"/>
              <a:t>rate of </a:t>
            </a:r>
            <a:r>
              <a:rPr lang="en-US" dirty="0" smtClean="0"/>
              <a:t>return (IRR)</a:t>
            </a:r>
            <a:endParaRPr lang="en-US" dirty="0"/>
          </a:p>
          <a:p>
            <a:endParaRPr lang="en-US" dirty="0"/>
          </a:p>
        </p:txBody>
      </p:sp>
    </p:spTree>
    <p:extLst>
      <p:ext uri="{BB962C8B-B14F-4D97-AF65-F5344CB8AC3E}">
        <p14:creationId xmlns:p14="http://schemas.microsoft.com/office/powerpoint/2010/main" val="352617989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Summary Data</a:t>
            </a:r>
          </a:p>
        </p:txBody>
      </p:sp>
      <p:sp>
        <p:nvSpPr>
          <p:cNvPr id="157699" name="Rectangle 3"/>
          <p:cNvSpPr>
            <a:spLocks noGrp="1" noChangeArrowheads="1"/>
          </p:cNvSpPr>
          <p:nvPr>
            <p:ph type="body" sz="half" idx="1"/>
          </p:nvPr>
        </p:nvSpPr>
        <p:spPr>
          <a:xfrm>
            <a:off x="685800" y="895856"/>
            <a:ext cx="7924800" cy="4800600"/>
          </a:xfrm>
        </p:spPr>
        <p:txBody>
          <a:bodyPr/>
          <a:lstStyle/>
          <a:p>
            <a:pPr>
              <a:lnSpc>
                <a:spcPct val="80000"/>
              </a:lnSpc>
              <a:buFont typeface="Wingdings" pitchFamily="2" charset="2"/>
              <a:buNone/>
            </a:pPr>
            <a:r>
              <a:rPr lang="en-US" sz="1600" b="1" dirty="0" err="1">
                <a:latin typeface="Symbol" pitchFamily="18" charset="2"/>
              </a:rPr>
              <a:t>t</a:t>
            </a:r>
            <a:r>
              <a:rPr lang="en-US" sz="1600" b="1" baseline="-25000" dirty="0" err="1"/>
              <a:t>C</a:t>
            </a:r>
            <a:r>
              <a:rPr lang="en-US" sz="1600" b="1" dirty="0"/>
              <a:t>						             38%</a:t>
            </a:r>
          </a:p>
          <a:p>
            <a:pPr>
              <a:lnSpc>
                <a:spcPct val="80000"/>
              </a:lnSpc>
              <a:buFont typeface="Wingdings" pitchFamily="2" charset="2"/>
              <a:buNone/>
            </a:pPr>
            <a:r>
              <a:rPr lang="en-US" sz="1600" b="1" dirty="0"/>
              <a:t>r 						          17.1%</a:t>
            </a:r>
          </a:p>
          <a:p>
            <a:pPr>
              <a:lnSpc>
                <a:spcPct val="80000"/>
              </a:lnSpc>
              <a:buFont typeface="Wingdings" pitchFamily="2" charset="2"/>
              <a:buNone/>
            </a:pPr>
            <a:r>
              <a:rPr lang="en-US" sz="1600" b="1" dirty="0"/>
              <a:t>T						        5 years</a:t>
            </a:r>
          </a:p>
          <a:p>
            <a:pPr>
              <a:lnSpc>
                <a:spcPct val="80000"/>
              </a:lnSpc>
              <a:buFont typeface="Wingdings" pitchFamily="2" charset="2"/>
              <a:buNone/>
            </a:pPr>
            <a:r>
              <a:rPr lang="en-US" sz="1600" b="1" dirty="0"/>
              <a:t>Cost of new plant and equipment: 		$25,800,000</a:t>
            </a:r>
          </a:p>
          <a:p>
            <a:pPr>
              <a:lnSpc>
                <a:spcPct val="80000"/>
              </a:lnSpc>
              <a:buFont typeface="Wingdings" pitchFamily="2" charset="2"/>
              <a:buNone/>
            </a:pPr>
            <a:r>
              <a:rPr lang="en-US" sz="1600" b="1" dirty="0"/>
              <a:t>Shipping and installation costs:		</a:t>
            </a:r>
            <a:r>
              <a:rPr lang="en-US" sz="1600" b="1" dirty="0" smtClean="0"/>
              <a:t>     $600,000</a:t>
            </a:r>
            <a:endParaRPr lang="en-US" sz="1600" b="1" dirty="0"/>
          </a:p>
          <a:p>
            <a:pPr>
              <a:lnSpc>
                <a:spcPct val="80000"/>
              </a:lnSpc>
              <a:buFont typeface="Wingdings" pitchFamily="2" charset="2"/>
              <a:buNone/>
            </a:pPr>
            <a:r>
              <a:rPr lang="en-US" sz="1600" b="1" dirty="0"/>
              <a:t>Sales:             	</a:t>
            </a:r>
            <a:r>
              <a:rPr lang="en-US" sz="1600" b="1" u="sng" dirty="0"/>
              <a:t>Year</a:t>
            </a:r>
            <a:r>
              <a:rPr lang="en-US" sz="1600" b="1" dirty="0"/>
              <a:t>        			</a:t>
            </a:r>
            <a:r>
              <a:rPr lang="en-US" sz="1600" b="1" dirty="0" smtClean="0"/>
              <a:t>    </a:t>
            </a:r>
            <a:r>
              <a:rPr lang="en-US" sz="1600" b="1" u="sng" dirty="0"/>
              <a:t>Units Sold</a:t>
            </a:r>
          </a:p>
          <a:p>
            <a:pPr>
              <a:lnSpc>
                <a:spcPct val="80000"/>
              </a:lnSpc>
              <a:buFont typeface="Wingdings" pitchFamily="2" charset="2"/>
              <a:buNone/>
            </a:pPr>
            <a:r>
              <a:rPr lang="en-US" sz="1600" b="1" dirty="0"/>
              <a:t>			   1           	 	</a:t>
            </a:r>
            <a:r>
              <a:rPr lang="en-US" sz="1600" b="1" dirty="0" smtClean="0"/>
              <a:t>         </a:t>
            </a:r>
            <a:r>
              <a:rPr lang="en-US" sz="1600" b="1" dirty="0"/>
              <a:t>60,000</a:t>
            </a:r>
          </a:p>
          <a:p>
            <a:pPr>
              <a:lnSpc>
                <a:spcPct val="80000"/>
              </a:lnSpc>
              <a:buFont typeface="Wingdings" pitchFamily="2" charset="2"/>
              <a:buNone/>
            </a:pPr>
            <a:r>
              <a:rPr lang="en-US" sz="1600" b="1" dirty="0"/>
              <a:t>			   2         			       130,000</a:t>
            </a:r>
          </a:p>
          <a:p>
            <a:pPr>
              <a:lnSpc>
                <a:spcPct val="80000"/>
              </a:lnSpc>
              <a:buFont typeface="Wingdings" pitchFamily="2" charset="2"/>
              <a:buNone/>
            </a:pPr>
            <a:r>
              <a:rPr lang="en-US" sz="1600" b="1" dirty="0"/>
              <a:t>			   3       	  		       110,000</a:t>
            </a:r>
          </a:p>
          <a:p>
            <a:pPr>
              <a:lnSpc>
                <a:spcPct val="80000"/>
              </a:lnSpc>
              <a:buFont typeface="Wingdings" pitchFamily="2" charset="2"/>
              <a:buNone/>
            </a:pPr>
            <a:r>
              <a:rPr lang="en-US" sz="1600" b="1" dirty="0"/>
              <a:t>			   4          			         90,000</a:t>
            </a:r>
          </a:p>
          <a:p>
            <a:pPr>
              <a:lnSpc>
                <a:spcPct val="80000"/>
              </a:lnSpc>
              <a:buFont typeface="Wingdings" pitchFamily="2" charset="2"/>
              <a:buNone/>
            </a:pPr>
            <a:r>
              <a:rPr lang="en-US" sz="1600" b="1" dirty="0"/>
              <a:t>			   5             		         60,000</a:t>
            </a:r>
          </a:p>
          <a:p>
            <a:pPr>
              <a:lnSpc>
                <a:spcPct val="80000"/>
              </a:lnSpc>
              <a:buFont typeface="Wingdings" pitchFamily="2" charset="2"/>
              <a:buNone/>
            </a:pPr>
            <a:r>
              <a:rPr lang="en-US" sz="1600" b="1" dirty="0"/>
              <a:t>Price per unit: 		                </a:t>
            </a:r>
            <a:r>
              <a:rPr lang="en-US" sz="1600" b="1" dirty="0" smtClean="0"/>
              <a:t>	           $</a:t>
            </a:r>
            <a:r>
              <a:rPr lang="en-US" sz="1600" b="1" dirty="0"/>
              <a:t>310/unit in years 1-3</a:t>
            </a:r>
          </a:p>
          <a:p>
            <a:pPr>
              <a:lnSpc>
                <a:spcPct val="80000"/>
              </a:lnSpc>
              <a:buFont typeface="Wingdings" pitchFamily="2" charset="2"/>
              <a:buNone/>
            </a:pPr>
            <a:r>
              <a:rPr lang="en-US" sz="1600" b="1" dirty="0"/>
              <a:t>				                  </a:t>
            </a:r>
            <a:r>
              <a:rPr lang="en-US" sz="1600" b="1" dirty="0" smtClean="0"/>
              <a:t>	           $</a:t>
            </a:r>
            <a:r>
              <a:rPr lang="en-US" sz="1600" b="1" dirty="0"/>
              <a:t>275/unit in year 4-5</a:t>
            </a:r>
          </a:p>
          <a:p>
            <a:pPr>
              <a:lnSpc>
                <a:spcPct val="80000"/>
              </a:lnSpc>
              <a:buFont typeface="Wingdings" pitchFamily="2" charset="2"/>
              <a:buNone/>
            </a:pPr>
            <a:r>
              <a:rPr lang="en-US" sz="1600" b="1" dirty="0"/>
              <a:t>Variable cost: 		                   	    </a:t>
            </a:r>
            <a:r>
              <a:rPr lang="en-US" sz="1600" b="1" dirty="0" smtClean="0"/>
              <a:t>       $</a:t>
            </a:r>
            <a:r>
              <a:rPr lang="en-US" sz="1600" b="1" dirty="0"/>
              <a:t>165/unit</a:t>
            </a:r>
          </a:p>
          <a:p>
            <a:pPr>
              <a:lnSpc>
                <a:spcPct val="80000"/>
              </a:lnSpc>
              <a:buFont typeface="Wingdings" pitchFamily="2" charset="2"/>
              <a:buNone/>
            </a:pPr>
            <a:r>
              <a:rPr lang="en-US" sz="1600" b="1" dirty="0"/>
              <a:t>Annual fixed cost:  	                               </a:t>
            </a:r>
            <a:r>
              <a:rPr lang="en-US" sz="1600" b="1" dirty="0" smtClean="0"/>
              <a:t>  $1,250,000</a:t>
            </a:r>
            <a:endParaRPr lang="en-US" sz="1600" b="1" dirty="0"/>
          </a:p>
          <a:p>
            <a:pPr>
              <a:lnSpc>
                <a:spcPct val="80000"/>
              </a:lnSpc>
              <a:buFont typeface="Wingdings" pitchFamily="2" charset="2"/>
              <a:buNone/>
            </a:pPr>
            <a:r>
              <a:rPr lang="en-US" sz="1600" b="1" dirty="0"/>
              <a:t>Salvage value of plant and equipment:            </a:t>
            </a:r>
            <a:r>
              <a:rPr lang="en-US" sz="1600" b="1" dirty="0" smtClean="0"/>
              <a:t> $2,700,000</a:t>
            </a:r>
            <a:endParaRPr lang="en-US" sz="1600" b="1" dirty="0"/>
          </a:p>
          <a:p>
            <a:pPr>
              <a:lnSpc>
                <a:spcPct val="80000"/>
              </a:lnSpc>
              <a:buFont typeface="Wingdings" pitchFamily="2" charset="2"/>
              <a:buNone/>
            </a:pPr>
            <a:r>
              <a:rPr lang="en-US" sz="1600" b="1" dirty="0"/>
              <a:t>Initial working capital: 		          </a:t>
            </a:r>
            <a:r>
              <a:rPr lang="en-US" sz="1600" b="1" dirty="0" smtClean="0"/>
              <a:t>       $1,200,000</a:t>
            </a:r>
            <a:endParaRPr lang="en-US" sz="1600" b="1" dirty="0"/>
          </a:p>
          <a:p>
            <a:pPr>
              <a:lnSpc>
                <a:spcPct val="80000"/>
              </a:lnSpc>
              <a:buFont typeface="Wingdings" pitchFamily="2" charset="2"/>
              <a:buNone/>
            </a:pPr>
            <a:r>
              <a:rPr lang="en-US" sz="1600" b="1" dirty="0"/>
              <a:t>Working capital requirement (% of sales):                    </a:t>
            </a:r>
            <a:r>
              <a:rPr lang="en-US" sz="1600" b="1" dirty="0" smtClean="0"/>
              <a:t>      </a:t>
            </a:r>
            <a:r>
              <a:rPr lang="en-US" sz="1600" b="1" dirty="0"/>
              <a:t>8%</a:t>
            </a:r>
          </a:p>
          <a:p>
            <a:pPr>
              <a:lnSpc>
                <a:spcPct val="80000"/>
              </a:lnSpc>
              <a:buFont typeface="Wingdings" pitchFamily="2" charset="2"/>
              <a:buNone/>
            </a:pPr>
            <a:r>
              <a:rPr lang="en-US" sz="1600" b="1" dirty="0"/>
              <a:t>MARCS:</a:t>
            </a:r>
          </a:p>
        </p:txBody>
      </p:sp>
      <p:pic>
        <p:nvPicPr>
          <p:cNvPr id="157732" name="Picture 36"/>
          <p:cNvPicPr>
            <a:picLocks noChangeAspect="1" noChangeArrowheads="1"/>
          </p:cNvPicPr>
          <p:nvPr/>
        </p:nvPicPr>
        <p:blipFill>
          <a:blip r:embed="rId3" cstate="print">
            <a:lum bright="70000" contrast="-70000"/>
          </a:blip>
          <a:srcRect/>
          <a:stretch>
            <a:fillRect/>
          </a:stretch>
        </p:blipFill>
        <p:spPr bwMode="auto">
          <a:xfrm>
            <a:off x="1584549" y="5410200"/>
            <a:ext cx="6593633" cy="762000"/>
          </a:xfrm>
          <a:prstGeom prst="rect">
            <a:avLst/>
          </a:prstGeom>
          <a:noFill/>
          <a:ln w="12700">
            <a:noFill/>
            <a:miter lim="800000"/>
            <a:headEnd type="none" w="sm" len="sm"/>
            <a:tailEnd type="none" w="sm" len="sm"/>
          </a:ln>
          <a:effectLst/>
        </p:spPr>
      </p:pic>
    </p:spTree>
    <p:extLst>
      <p:ext uri="{BB962C8B-B14F-4D97-AF65-F5344CB8AC3E}">
        <p14:creationId xmlns:p14="http://schemas.microsoft.com/office/powerpoint/2010/main" val="29615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dirty="0" smtClean="0"/>
              <a:t>Step 1: Net Income</a:t>
            </a:r>
            <a:endParaRPr lang="en-US" dirty="0"/>
          </a:p>
        </p:txBody>
      </p:sp>
      <p:pic>
        <p:nvPicPr>
          <p:cNvPr id="174089" name="Picture 9"/>
          <p:cNvPicPr>
            <a:picLocks noChangeAspect="1" noChangeArrowheads="1"/>
          </p:cNvPicPr>
          <p:nvPr/>
        </p:nvPicPr>
        <p:blipFill>
          <a:blip r:embed="rId3" cstate="print"/>
          <a:srcRect l="864" t="39195" r="1227" b="37705"/>
          <a:stretch>
            <a:fillRect/>
          </a:stretch>
        </p:blipFill>
        <p:spPr bwMode="auto">
          <a:xfrm>
            <a:off x="251460" y="1447800"/>
            <a:ext cx="8641080" cy="3657600"/>
          </a:xfrm>
          <a:prstGeom prst="rect">
            <a:avLst/>
          </a:prstGeom>
          <a:noFill/>
          <a:ln w="12700">
            <a:noFill/>
            <a:miter lim="800000"/>
            <a:headEnd type="none" w="sm" len="sm"/>
            <a:tailEnd type="none" w="sm" len="sm"/>
          </a:ln>
          <a:effectLst/>
        </p:spPr>
      </p:pic>
    </p:spTree>
    <p:extLst>
      <p:ext uri="{BB962C8B-B14F-4D97-AF65-F5344CB8AC3E}">
        <p14:creationId xmlns:p14="http://schemas.microsoft.com/office/powerpoint/2010/main" val="71944446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normAutofit fontScale="90000"/>
          </a:bodyPr>
          <a:lstStyle/>
          <a:p>
            <a:r>
              <a:rPr lang="en-US" dirty="0" smtClean="0"/>
              <a:t>Step 2: Operating Cash Flow</a:t>
            </a:r>
            <a:br>
              <a:rPr lang="en-US" dirty="0" smtClean="0"/>
            </a:br>
            <a:r>
              <a:rPr lang="en-US" dirty="0" smtClean="0"/>
              <a:t>Step 3: Working Capital</a:t>
            </a:r>
            <a:endParaRPr lang="en-US" dirty="0"/>
          </a:p>
        </p:txBody>
      </p:sp>
      <p:pic>
        <p:nvPicPr>
          <p:cNvPr id="174089" name="Picture 9"/>
          <p:cNvPicPr>
            <a:picLocks noChangeAspect="1" noChangeArrowheads="1"/>
          </p:cNvPicPr>
          <p:nvPr/>
        </p:nvPicPr>
        <p:blipFill>
          <a:blip r:embed="rId3" cstate="print"/>
          <a:srcRect l="1055" t="61566" r="1227" b="25319"/>
          <a:stretch>
            <a:fillRect/>
          </a:stretch>
        </p:blipFill>
        <p:spPr bwMode="auto">
          <a:xfrm>
            <a:off x="152400" y="2514600"/>
            <a:ext cx="8820150" cy="2133600"/>
          </a:xfrm>
          <a:prstGeom prst="rect">
            <a:avLst/>
          </a:prstGeom>
          <a:noFill/>
          <a:ln w="12700">
            <a:noFill/>
            <a:miter lim="800000"/>
            <a:headEnd type="none" w="sm" len="sm"/>
            <a:tailEnd type="none" w="sm" len="sm"/>
          </a:ln>
          <a:effectLst/>
        </p:spPr>
      </p:pic>
    </p:spTree>
    <p:extLst>
      <p:ext uri="{BB962C8B-B14F-4D97-AF65-F5344CB8AC3E}">
        <p14:creationId xmlns:p14="http://schemas.microsoft.com/office/powerpoint/2010/main" val="163270419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normAutofit fontScale="90000"/>
          </a:bodyPr>
          <a:lstStyle/>
          <a:p>
            <a:r>
              <a:rPr lang="en-US" dirty="0" smtClean="0"/>
              <a:t>Step 4: Free Cash Flow</a:t>
            </a:r>
            <a:br>
              <a:rPr lang="en-US" dirty="0" smtClean="0"/>
            </a:br>
            <a:r>
              <a:rPr lang="en-US" dirty="0" smtClean="0"/>
              <a:t>Step 5: NPV, IRR</a:t>
            </a:r>
            <a:endParaRPr lang="en-US" dirty="0"/>
          </a:p>
        </p:txBody>
      </p:sp>
      <p:pic>
        <p:nvPicPr>
          <p:cNvPr id="174089" name="Picture 9"/>
          <p:cNvPicPr>
            <a:picLocks noChangeAspect="1" noChangeArrowheads="1"/>
          </p:cNvPicPr>
          <p:nvPr/>
        </p:nvPicPr>
        <p:blipFill>
          <a:blip r:embed="rId3" cstate="print"/>
          <a:srcRect l="1899" t="74493" r="1227" b="3085"/>
          <a:stretch>
            <a:fillRect/>
          </a:stretch>
        </p:blipFill>
        <p:spPr bwMode="auto">
          <a:xfrm>
            <a:off x="228600" y="2362200"/>
            <a:ext cx="8808720" cy="3200400"/>
          </a:xfrm>
          <a:prstGeom prst="rect">
            <a:avLst/>
          </a:prstGeom>
          <a:noFill/>
          <a:ln w="12700">
            <a:noFill/>
            <a:miter lim="800000"/>
            <a:headEnd type="none" w="sm" len="sm"/>
            <a:tailEnd type="none" w="sm" len="sm"/>
          </a:ln>
          <a:effectLst/>
        </p:spPr>
      </p:pic>
    </p:spTree>
    <p:extLst>
      <p:ext uri="{BB962C8B-B14F-4D97-AF65-F5344CB8AC3E}">
        <p14:creationId xmlns:p14="http://schemas.microsoft.com/office/powerpoint/2010/main" val="381625315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dirty="0" smtClean="0"/>
              <a:t>Full Results</a:t>
            </a:r>
            <a:endParaRPr lang="en-US" dirty="0"/>
          </a:p>
        </p:txBody>
      </p:sp>
      <p:pic>
        <p:nvPicPr>
          <p:cNvPr id="174089" name="Picture 9"/>
          <p:cNvPicPr>
            <a:picLocks noChangeAspect="1" noChangeArrowheads="1"/>
          </p:cNvPicPr>
          <p:nvPr/>
        </p:nvPicPr>
        <p:blipFill>
          <a:blip r:embed="rId3" cstate="print"/>
          <a:srcRect/>
          <a:stretch>
            <a:fillRect/>
          </a:stretch>
        </p:blipFill>
        <p:spPr bwMode="auto">
          <a:xfrm>
            <a:off x="2362200" y="1143000"/>
            <a:ext cx="4011613" cy="4648200"/>
          </a:xfrm>
          <a:prstGeom prst="rect">
            <a:avLst/>
          </a:prstGeom>
          <a:noFill/>
          <a:ln w="12700">
            <a:noFill/>
            <a:miter lim="800000"/>
            <a:headEnd type="none" w="sm" len="sm"/>
            <a:tailEnd type="none" w="sm" len="sm"/>
          </a:ln>
          <a:effectLst/>
        </p:spPr>
      </p:pic>
    </p:spTree>
    <p:extLst>
      <p:ext uri="{BB962C8B-B14F-4D97-AF65-F5344CB8AC3E}">
        <p14:creationId xmlns:p14="http://schemas.microsoft.com/office/powerpoint/2010/main" val="170992802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40 (Topic 8.3):</a:t>
            </a:r>
            <a:br>
              <a:rPr lang="en-US" dirty="0" smtClean="0"/>
            </a:br>
            <a:r>
              <a:rPr lang="en-US" dirty="0" smtClean="0"/>
              <a:t>Capital Budgeting Example</a:t>
            </a:r>
            <a:endParaRPr lang="en-US" dirty="0"/>
          </a:p>
        </p:txBody>
      </p:sp>
    </p:spTree>
    <p:extLst>
      <p:ext uri="{BB962C8B-B14F-4D97-AF65-F5344CB8AC3E}">
        <p14:creationId xmlns:p14="http://schemas.microsoft.com/office/powerpoint/2010/main" val="72048766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387798"/>
          </a:xfrm>
        </p:spPr>
        <p:txBody>
          <a:bodyPr/>
          <a:lstStyle/>
          <a:p>
            <a:pPr marL="1031875" lvl="1" indent="-514350">
              <a:buFont typeface="+mj-lt"/>
              <a:buAutoNum type="arabicPeriod"/>
            </a:pPr>
            <a:r>
              <a:rPr lang="en-US" dirty="0" smtClean="0"/>
              <a:t>Capital Budgeting Example</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marL="800100" indent="-800100"/>
            <a:r>
              <a:rPr lang="en-US" b="1" dirty="0"/>
              <a:t>The Firm</a:t>
            </a:r>
            <a:r>
              <a:rPr lang="en-US" dirty="0"/>
              <a:t> </a:t>
            </a:r>
          </a:p>
        </p:txBody>
      </p:sp>
      <p:sp>
        <p:nvSpPr>
          <p:cNvPr id="8195" name="Rectangle 3"/>
          <p:cNvSpPr>
            <a:spLocks noGrp="1" noChangeArrowheads="1"/>
          </p:cNvSpPr>
          <p:nvPr>
            <p:ph type="body" idx="1"/>
          </p:nvPr>
        </p:nvSpPr>
        <p:spPr>
          <a:xfrm>
            <a:off x="381000" y="1676400"/>
            <a:ext cx="8382000" cy="4343400"/>
          </a:xfrm>
        </p:spPr>
        <p:txBody>
          <a:bodyPr>
            <a:normAutofit/>
          </a:bodyPr>
          <a:lstStyle/>
          <a:p>
            <a:pPr marL="660400" indent="-660400"/>
            <a:r>
              <a:rPr lang="en-US" sz="3200" dirty="0" smtClean="0"/>
              <a:t>New project</a:t>
            </a:r>
          </a:p>
          <a:p>
            <a:pPr marL="660400" indent="-660400"/>
            <a:endParaRPr lang="en-US" sz="3200" dirty="0" smtClean="0"/>
          </a:p>
          <a:p>
            <a:pPr marL="660400" indent="-660400"/>
            <a:r>
              <a:rPr lang="en-US" sz="3200" dirty="0" smtClean="0"/>
              <a:t>Duration 5 years</a:t>
            </a:r>
          </a:p>
          <a:p>
            <a:pPr marL="660400" indent="-660400"/>
            <a:endParaRPr lang="en-US" sz="3200" dirty="0"/>
          </a:p>
          <a:p>
            <a:pPr marL="660400" indent="-660400"/>
            <a:r>
              <a:rPr lang="en-US" sz="3200" dirty="0" smtClean="0"/>
              <a:t>Marginal tax rate 38%</a:t>
            </a:r>
          </a:p>
          <a:p>
            <a:pPr marL="660400" indent="-660400"/>
            <a:endParaRPr lang="en-US" sz="3200" dirty="0"/>
          </a:p>
          <a:p>
            <a:pPr marL="660400" indent="-660400"/>
            <a:r>
              <a:rPr lang="en-US" sz="3200" dirty="0" smtClean="0"/>
              <a:t>Required rate of 17.1%</a:t>
            </a:r>
            <a:endParaRPr lang="en-US" sz="3200" dirty="0"/>
          </a:p>
        </p:txBody>
      </p:sp>
    </p:spTree>
    <p:extLst>
      <p:ext uri="{BB962C8B-B14F-4D97-AF65-F5344CB8AC3E}">
        <p14:creationId xmlns:p14="http://schemas.microsoft.com/office/powerpoint/2010/main" val="119923910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b="1" dirty="0"/>
              <a:t>Initial Outlay</a:t>
            </a:r>
          </a:p>
        </p:txBody>
      </p:sp>
      <p:sp>
        <p:nvSpPr>
          <p:cNvPr id="149507" name="Rectangle 3"/>
          <p:cNvSpPr>
            <a:spLocks noGrp="1" noChangeArrowheads="1"/>
          </p:cNvSpPr>
          <p:nvPr>
            <p:ph type="body" idx="1"/>
          </p:nvPr>
        </p:nvSpPr>
        <p:spPr/>
        <p:txBody>
          <a:bodyPr/>
          <a:lstStyle/>
          <a:p>
            <a:r>
              <a:rPr lang="en-US" dirty="0" smtClean="0"/>
              <a:t>New </a:t>
            </a:r>
            <a:r>
              <a:rPr lang="en-US" dirty="0"/>
              <a:t>plant and equipment </a:t>
            </a:r>
            <a:endParaRPr lang="en-US" dirty="0" smtClean="0"/>
          </a:p>
          <a:p>
            <a:pPr lvl="1"/>
            <a:r>
              <a:rPr lang="en-US" dirty="0" smtClean="0"/>
              <a:t>$25,800,000</a:t>
            </a:r>
          </a:p>
          <a:p>
            <a:pPr lvl="1"/>
            <a:r>
              <a:rPr lang="en-US" dirty="0" smtClean="0"/>
              <a:t>Deductable</a:t>
            </a:r>
          </a:p>
          <a:p>
            <a:pPr lvl="1"/>
            <a:endParaRPr lang="en-US" dirty="0"/>
          </a:p>
          <a:p>
            <a:r>
              <a:rPr lang="en-US" dirty="0"/>
              <a:t>Shipping and installation </a:t>
            </a:r>
            <a:r>
              <a:rPr lang="en-US" dirty="0" smtClean="0"/>
              <a:t>costs</a:t>
            </a:r>
          </a:p>
          <a:p>
            <a:pPr lvl="1"/>
            <a:r>
              <a:rPr lang="en-US" dirty="0" smtClean="0"/>
              <a:t>$600,000</a:t>
            </a:r>
          </a:p>
          <a:p>
            <a:pPr lvl="1"/>
            <a:r>
              <a:rPr lang="en-US" dirty="0" smtClean="0"/>
              <a:t>Non-Deductable</a:t>
            </a:r>
          </a:p>
          <a:p>
            <a:pPr lvl="1"/>
            <a:endParaRPr lang="en-US" dirty="0"/>
          </a:p>
          <a:p>
            <a:r>
              <a:rPr lang="en-US" dirty="0" smtClean="0"/>
              <a:t>Initial outlay at </a:t>
            </a:r>
            <a:r>
              <a:rPr lang="en-US" dirty="0"/>
              <a:t>t = 0.</a:t>
            </a:r>
          </a:p>
        </p:txBody>
      </p:sp>
    </p:spTree>
    <p:extLst>
      <p:ext uri="{BB962C8B-B14F-4D97-AF65-F5344CB8AC3E}">
        <p14:creationId xmlns:p14="http://schemas.microsoft.com/office/powerpoint/2010/main" val="340022263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b="1" dirty="0" smtClean="0"/>
              <a:t>Expected Sales</a:t>
            </a:r>
            <a:endParaRPr lang="en-US" b="1" dirty="0"/>
          </a:p>
        </p:txBody>
      </p:sp>
      <p:sp>
        <p:nvSpPr>
          <p:cNvPr id="162819" name="Rectangle 3"/>
          <p:cNvSpPr>
            <a:spLocks noGrp="1" noChangeArrowheads="1"/>
          </p:cNvSpPr>
          <p:nvPr>
            <p:ph type="body" idx="1"/>
          </p:nvPr>
        </p:nvSpPr>
        <p:spPr>
          <a:xfrm>
            <a:off x="381000" y="1676400"/>
            <a:ext cx="8382000" cy="3151632"/>
          </a:xfrm>
        </p:spPr>
        <p:txBody>
          <a:bodyPr/>
          <a:lstStyle/>
          <a:p>
            <a:pPr>
              <a:buNone/>
            </a:pPr>
            <a:r>
              <a:rPr lang="en-US" dirty="0" smtClean="0"/>
              <a:t>		</a:t>
            </a:r>
            <a:r>
              <a:rPr lang="en-US" u="sng" dirty="0" smtClean="0"/>
              <a:t>Year        </a:t>
            </a:r>
            <a:r>
              <a:rPr lang="en-US" u="sng" dirty="0"/>
              <a:t>	Expected Units Sold</a:t>
            </a:r>
          </a:p>
          <a:p>
            <a:pPr>
              <a:buFont typeface="Wingdings" pitchFamily="2" charset="2"/>
              <a:buNone/>
            </a:pPr>
            <a:r>
              <a:rPr lang="en-US" dirty="0"/>
              <a:t>		   1           	 	 60,000</a:t>
            </a:r>
          </a:p>
          <a:p>
            <a:pPr>
              <a:buFont typeface="Wingdings" pitchFamily="2" charset="2"/>
              <a:buNone/>
            </a:pPr>
            <a:r>
              <a:rPr lang="en-US" dirty="0"/>
              <a:t>		   2         	       </a:t>
            </a:r>
            <a:r>
              <a:rPr lang="en-US" dirty="0" smtClean="0"/>
              <a:t>130,000</a:t>
            </a:r>
            <a:endParaRPr lang="en-US" dirty="0"/>
          </a:p>
          <a:p>
            <a:pPr>
              <a:buFont typeface="Wingdings" pitchFamily="2" charset="2"/>
              <a:buNone/>
            </a:pPr>
            <a:r>
              <a:rPr lang="en-US" dirty="0"/>
              <a:t>		   3       	       </a:t>
            </a:r>
            <a:r>
              <a:rPr lang="en-US" dirty="0" smtClean="0"/>
              <a:t>110,000</a:t>
            </a:r>
            <a:endParaRPr lang="en-US" dirty="0"/>
          </a:p>
          <a:p>
            <a:pPr>
              <a:buFont typeface="Wingdings" pitchFamily="2" charset="2"/>
              <a:buNone/>
            </a:pPr>
            <a:r>
              <a:rPr lang="en-US" dirty="0"/>
              <a:t>	   	   4          	         90,000</a:t>
            </a:r>
          </a:p>
          <a:p>
            <a:pPr>
              <a:buFont typeface="Wingdings" pitchFamily="2" charset="2"/>
              <a:buNone/>
            </a:pPr>
            <a:r>
              <a:rPr lang="en-US" dirty="0"/>
              <a:t>		   5 			</a:t>
            </a:r>
            <a:r>
              <a:rPr lang="en-US" dirty="0" smtClean="0"/>
              <a:t> 60,000</a:t>
            </a:r>
            <a:endParaRPr lang="en-US" dirty="0"/>
          </a:p>
        </p:txBody>
      </p:sp>
    </p:spTree>
    <p:extLst>
      <p:ext uri="{BB962C8B-B14F-4D97-AF65-F5344CB8AC3E}">
        <p14:creationId xmlns:p14="http://schemas.microsoft.com/office/powerpoint/2010/main" val="90937889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b="1"/>
              <a:t>Costs and Pricing </a:t>
            </a:r>
          </a:p>
        </p:txBody>
      </p:sp>
      <p:sp>
        <p:nvSpPr>
          <p:cNvPr id="164867" name="Rectangle 3"/>
          <p:cNvSpPr>
            <a:spLocks noGrp="1" noChangeArrowheads="1"/>
          </p:cNvSpPr>
          <p:nvPr>
            <p:ph type="body" idx="1"/>
          </p:nvPr>
        </p:nvSpPr>
        <p:spPr/>
        <p:txBody>
          <a:bodyPr/>
          <a:lstStyle/>
          <a:p>
            <a:r>
              <a:rPr lang="en-US" dirty="0"/>
              <a:t>Costs</a:t>
            </a:r>
          </a:p>
          <a:p>
            <a:pPr lvl="1"/>
            <a:r>
              <a:rPr lang="en-US" dirty="0" smtClean="0"/>
              <a:t>Annual </a:t>
            </a:r>
            <a:r>
              <a:rPr lang="en-US" dirty="0"/>
              <a:t>fixed cost </a:t>
            </a:r>
            <a:r>
              <a:rPr lang="en-US" dirty="0" smtClean="0"/>
              <a:t>$1,250,000 (t = 1+)</a:t>
            </a:r>
          </a:p>
          <a:p>
            <a:pPr lvl="1"/>
            <a:endParaRPr lang="en-US" dirty="0"/>
          </a:p>
          <a:p>
            <a:pPr lvl="1"/>
            <a:r>
              <a:rPr lang="en-US" dirty="0"/>
              <a:t>The variable cost </a:t>
            </a:r>
            <a:r>
              <a:rPr lang="en-US" i="1" dirty="0"/>
              <a:t>per unit</a:t>
            </a:r>
            <a:r>
              <a:rPr lang="en-US" dirty="0"/>
              <a:t> is $165.	</a:t>
            </a:r>
            <a:endParaRPr lang="en-US" dirty="0" smtClean="0"/>
          </a:p>
          <a:p>
            <a:pPr lvl="1"/>
            <a:endParaRPr lang="en-US" dirty="0"/>
          </a:p>
          <a:p>
            <a:r>
              <a:rPr lang="en-US" dirty="0"/>
              <a:t>Pricing</a:t>
            </a:r>
          </a:p>
          <a:p>
            <a:pPr lvl="1"/>
            <a:r>
              <a:rPr lang="en-US" dirty="0"/>
              <a:t>The price </a:t>
            </a:r>
            <a:r>
              <a:rPr lang="en-US" i="1" dirty="0"/>
              <a:t>per unit</a:t>
            </a:r>
            <a:r>
              <a:rPr lang="en-US" dirty="0"/>
              <a:t> is $310 in years 1-3</a:t>
            </a:r>
            <a:r>
              <a:rPr lang="en-US" dirty="0" smtClean="0"/>
              <a:t>.</a:t>
            </a:r>
          </a:p>
          <a:p>
            <a:pPr lvl="1"/>
            <a:endParaRPr lang="en-US" dirty="0"/>
          </a:p>
          <a:p>
            <a:pPr lvl="1"/>
            <a:r>
              <a:rPr lang="en-US" dirty="0"/>
              <a:t>The price </a:t>
            </a:r>
            <a:r>
              <a:rPr lang="en-US" i="1" dirty="0"/>
              <a:t>per unit</a:t>
            </a:r>
            <a:r>
              <a:rPr lang="en-US" dirty="0"/>
              <a:t> is $275 in years 4-5.</a:t>
            </a:r>
          </a:p>
        </p:txBody>
      </p:sp>
    </p:spTree>
    <p:extLst>
      <p:ext uri="{BB962C8B-B14F-4D97-AF65-F5344CB8AC3E}">
        <p14:creationId xmlns:p14="http://schemas.microsoft.com/office/powerpoint/2010/main" val="141542036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rmAutofit fontScale="90000"/>
          </a:bodyPr>
          <a:lstStyle/>
          <a:p>
            <a:r>
              <a:rPr lang="en-US" dirty="0"/>
              <a:t>Salvage </a:t>
            </a:r>
            <a:r>
              <a:rPr lang="en-US" dirty="0" smtClean="0"/>
              <a:t>Value of Plant and Equipment </a:t>
            </a:r>
            <a:endParaRPr lang="en-US" dirty="0"/>
          </a:p>
        </p:txBody>
      </p:sp>
      <p:sp>
        <p:nvSpPr>
          <p:cNvPr id="168963" name="Rectangle 3"/>
          <p:cNvSpPr>
            <a:spLocks noGrp="1" noChangeArrowheads="1"/>
          </p:cNvSpPr>
          <p:nvPr>
            <p:ph type="body" idx="1"/>
          </p:nvPr>
        </p:nvSpPr>
        <p:spPr>
          <a:xfrm>
            <a:off x="381000" y="1676400"/>
            <a:ext cx="8382000" cy="4267200"/>
          </a:xfrm>
        </p:spPr>
        <p:txBody>
          <a:bodyPr/>
          <a:lstStyle/>
          <a:p>
            <a:r>
              <a:rPr lang="en-US" dirty="0" smtClean="0"/>
              <a:t>$2,700,000</a:t>
            </a:r>
          </a:p>
          <a:p>
            <a:endParaRPr lang="en-US" dirty="0"/>
          </a:p>
          <a:p>
            <a:r>
              <a:rPr lang="en-US" dirty="0" smtClean="0"/>
              <a:t>Received </a:t>
            </a:r>
            <a:r>
              <a:rPr lang="en-US" dirty="0"/>
              <a:t>in year </a:t>
            </a:r>
            <a:r>
              <a:rPr lang="en-US" dirty="0" smtClean="0"/>
              <a:t>5</a:t>
            </a:r>
          </a:p>
          <a:p>
            <a:endParaRPr lang="en-US" dirty="0"/>
          </a:p>
          <a:p>
            <a:pPr lvl="1"/>
            <a:r>
              <a:rPr lang="en-US" dirty="0"/>
              <a:t>Remember that there may be tax consequences to the salvage value.</a:t>
            </a:r>
          </a:p>
        </p:txBody>
      </p:sp>
    </p:spTree>
    <p:extLst>
      <p:ext uri="{BB962C8B-B14F-4D97-AF65-F5344CB8AC3E}">
        <p14:creationId xmlns:p14="http://schemas.microsoft.com/office/powerpoint/2010/main" val="326565765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normAutofit fontScale="90000"/>
          </a:bodyPr>
          <a:lstStyle/>
          <a:p>
            <a:r>
              <a:rPr lang="en-US"/>
              <a:t>Working-Capital Requirements</a:t>
            </a:r>
          </a:p>
        </p:txBody>
      </p:sp>
      <p:sp>
        <p:nvSpPr>
          <p:cNvPr id="150531" name="Rectangle 3"/>
          <p:cNvSpPr>
            <a:spLocks noGrp="1" noChangeArrowheads="1"/>
          </p:cNvSpPr>
          <p:nvPr>
            <p:ph type="body" idx="1"/>
          </p:nvPr>
        </p:nvSpPr>
        <p:spPr>
          <a:xfrm>
            <a:off x="381000" y="1676400"/>
            <a:ext cx="8382000" cy="4267200"/>
          </a:xfrm>
        </p:spPr>
        <p:txBody>
          <a:bodyPr>
            <a:normAutofit/>
          </a:bodyPr>
          <a:lstStyle/>
          <a:p>
            <a:r>
              <a:rPr lang="en-US" dirty="0" smtClean="0"/>
              <a:t>Initial </a:t>
            </a:r>
            <a:r>
              <a:rPr lang="en-US" dirty="0"/>
              <a:t>working capital requirement </a:t>
            </a:r>
            <a:r>
              <a:rPr lang="en-US" dirty="0" smtClean="0"/>
              <a:t>$1,200,000 (t = 0). </a:t>
            </a:r>
          </a:p>
          <a:p>
            <a:endParaRPr lang="en-US" dirty="0"/>
          </a:p>
          <a:p>
            <a:r>
              <a:rPr lang="en-US" dirty="0" smtClean="0"/>
              <a:t>Working </a:t>
            </a:r>
            <a:r>
              <a:rPr lang="en-US" dirty="0"/>
              <a:t>capital </a:t>
            </a:r>
            <a:r>
              <a:rPr lang="en-US" dirty="0" smtClean="0"/>
              <a:t>8</a:t>
            </a:r>
            <a:r>
              <a:rPr lang="en-US" dirty="0"/>
              <a:t>% of </a:t>
            </a:r>
            <a:r>
              <a:rPr lang="en-US" dirty="0" smtClean="0"/>
              <a:t>sales (t = 1-5)</a:t>
            </a:r>
          </a:p>
          <a:p>
            <a:endParaRPr lang="en-US" dirty="0"/>
          </a:p>
          <a:p>
            <a:r>
              <a:rPr lang="en-US" dirty="0"/>
              <a:t>Working capital is liquidated at the termination of the project.</a:t>
            </a:r>
          </a:p>
        </p:txBody>
      </p:sp>
    </p:spTree>
    <p:extLst>
      <p:ext uri="{BB962C8B-B14F-4D97-AF65-F5344CB8AC3E}">
        <p14:creationId xmlns:p14="http://schemas.microsoft.com/office/powerpoint/2010/main" val="31087517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dirty="0"/>
              <a:t>Depreciation Method</a:t>
            </a:r>
          </a:p>
        </p:txBody>
      </p:sp>
      <p:sp>
        <p:nvSpPr>
          <p:cNvPr id="151555" name="Rectangle 3"/>
          <p:cNvSpPr>
            <a:spLocks noGrp="1" noChangeArrowheads="1"/>
          </p:cNvSpPr>
          <p:nvPr>
            <p:ph type="body" sz="half" idx="1"/>
          </p:nvPr>
        </p:nvSpPr>
        <p:spPr>
          <a:xfrm>
            <a:off x="609600" y="1600200"/>
            <a:ext cx="7620000" cy="4936736"/>
          </a:xfrm>
        </p:spPr>
        <p:txBody>
          <a:bodyPr/>
          <a:lstStyle/>
          <a:p>
            <a:r>
              <a:rPr lang="en-US" sz="2800" dirty="0"/>
              <a:t>Investments qualify for the 5-year MACRS (Modified Accelerated Recovery System) class</a:t>
            </a:r>
            <a:r>
              <a:rPr lang="en-US" sz="2800" dirty="0" smtClean="0"/>
              <a:t>.</a:t>
            </a:r>
          </a:p>
          <a:p>
            <a:endParaRPr lang="en-US" sz="2800" dirty="0"/>
          </a:p>
          <a:p>
            <a:endParaRPr lang="en-US" sz="2800" dirty="0" smtClean="0"/>
          </a:p>
          <a:p>
            <a:endParaRPr lang="en-US" sz="2800" dirty="0"/>
          </a:p>
          <a:p>
            <a:endParaRPr lang="en-US" sz="2800" dirty="0" smtClean="0"/>
          </a:p>
          <a:p>
            <a:endParaRPr lang="en-US" sz="2800" dirty="0"/>
          </a:p>
          <a:p>
            <a:pPr lvl="1"/>
            <a:r>
              <a:rPr lang="en-US" sz="2400" dirty="0" smtClean="0"/>
              <a:t>NOTE: Any required depreciation schedule will be given on an exam. DO NOT memorize them...you have better things to do with your time!</a:t>
            </a:r>
            <a:endParaRPr lang="en-US" sz="2400" dirty="0"/>
          </a:p>
        </p:txBody>
      </p:sp>
      <p:graphicFrame>
        <p:nvGraphicFramePr>
          <p:cNvPr id="151584" name="Group 32"/>
          <p:cNvGraphicFramePr>
            <a:graphicFrameLocks noGrp="1"/>
          </p:cNvGraphicFramePr>
          <p:nvPr>
            <p:ph sz="half" idx="2"/>
          </p:nvPr>
        </p:nvGraphicFramePr>
        <p:xfrm>
          <a:off x="990600" y="3581400"/>
          <a:ext cx="7467600" cy="990600"/>
        </p:xfrm>
        <a:graphic>
          <a:graphicData uri="http://schemas.openxmlformats.org/drawingml/2006/table">
            <a:tbl>
              <a:tblPr/>
              <a:tblGrid>
                <a:gridCol w="1244600"/>
                <a:gridCol w="1244600"/>
                <a:gridCol w="1244600"/>
                <a:gridCol w="1244600"/>
                <a:gridCol w="1244600"/>
                <a:gridCol w="1244600"/>
              </a:tblGrid>
              <a:tr h="495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19.2%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11.52%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11.52%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5.76%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6265963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1821</TotalTime>
  <Words>468</Words>
  <Application>Microsoft Office PowerPoint</Application>
  <PresentationFormat>On-screen Show (4:3)</PresentationFormat>
  <Paragraphs>116</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Century Gothic</vt:lpstr>
      <vt:lpstr>Courier New</vt:lpstr>
      <vt:lpstr>Symbol</vt:lpstr>
      <vt:lpstr>Wingdings</vt:lpstr>
      <vt:lpstr>Blue Segoe 4-3 template-template_April-17-2007</vt:lpstr>
      <vt:lpstr>White with Courier font for code slides</vt:lpstr>
      <vt:lpstr>Video 40 (Topic 8.3): Capital Budgeting Example</vt:lpstr>
      <vt:lpstr>Topics</vt:lpstr>
      <vt:lpstr>The Firm </vt:lpstr>
      <vt:lpstr>Initial Outlay</vt:lpstr>
      <vt:lpstr>Expected Sales</vt:lpstr>
      <vt:lpstr>Costs and Pricing </vt:lpstr>
      <vt:lpstr>Salvage Value of Plant and Equipment </vt:lpstr>
      <vt:lpstr>Working-Capital Requirements</vt:lpstr>
      <vt:lpstr>Depreciation Method</vt:lpstr>
      <vt:lpstr>Goals</vt:lpstr>
      <vt:lpstr>Summary Data</vt:lpstr>
      <vt:lpstr>Step 1: Net Income</vt:lpstr>
      <vt:lpstr>Step 2: Operating Cash Flow Step 3: Working Capital</vt:lpstr>
      <vt:lpstr>Step 4: Free Cash Flow Step 5: NPV, IRR</vt:lpstr>
      <vt:lpstr>Full Results</vt:lpstr>
      <vt:lpstr>Video 40 (Topic 8.3): Capital Budgeting 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253</cp:revision>
  <dcterms:created xsi:type="dcterms:W3CDTF">2014-06-29T21:19:00Z</dcterms:created>
  <dcterms:modified xsi:type="dcterms:W3CDTF">2014-07-29T02:48:00Z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