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30"/>
  </p:notesMasterIdLst>
  <p:sldIdLst>
    <p:sldId id="276" r:id="rId4"/>
    <p:sldId id="259" r:id="rId5"/>
    <p:sldId id="285" r:id="rId6"/>
    <p:sldId id="284" r:id="rId7"/>
    <p:sldId id="306" r:id="rId8"/>
    <p:sldId id="312" r:id="rId9"/>
    <p:sldId id="311" r:id="rId10"/>
    <p:sldId id="310" r:id="rId11"/>
    <p:sldId id="309" r:id="rId12"/>
    <p:sldId id="308" r:id="rId13"/>
    <p:sldId id="307" r:id="rId14"/>
    <p:sldId id="305" r:id="rId15"/>
    <p:sldId id="287" r:id="rId16"/>
    <p:sldId id="302" r:id="rId17"/>
    <p:sldId id="303" r:id="rId18"/>
    <p:sldId id="291" r:id="rId19"/>
    <p:sldId id="292" r:id="rId20"/>
    <p:sldId id="293" r:id="rId21"/>
    <p:sldId id="294" r:id="rId22"/>
    <p:sldId id="295" r:id="rId23"/>
    <p:sldId id="296" r:id="rId24"/>
    <p:sldId id="297" r:id="rId25"/>
    <p:sldId id="298" r:id="rId26"/>
    <p:sldId id="299" r:id="rId27"/>
    <p:sldId id="304" r:id="rId28"/>
    <p:sldId id="282" r:id="rId29"/>
  </p:sldIdLst>
  <p:sldSz cx="9144000" cy="6858000" type="screen4x3"/>
  <p:notesSz cx="7315200" cy="96012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varScale="1">
        <p:scale>
          <a:sx n="118" d="100"/>
          <a:sy n="118" d="100"/>
        </p:scale>
        <p:origin x="19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gs" Target="tags/tag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A656AE6-D131-4182-8B4B-D8C160C8C95C}" type="datetimeFigureOut">
              <a:rPr lang="en-US" smtClean="0"/>
              <a:t>7/25/2014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7/25/2014 11:07 AM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324187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775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293485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775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9049475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775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0863639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787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8291647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488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0513227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498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8014535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3961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434350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5088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41048035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519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2022640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7033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281102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19301421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6624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5774195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682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8381467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713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6373535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7/25/2014 11:07 AM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26</a:t>
            </a:fld>
            <a:endParaRPr lang="en-US" dirty="0"/>
          </a:p>
        </p:txBody>
      </p:sp>
    </p:spTree>
    <p:extLst>
      <p:ext uri="{BB962C8B-B14F-4D97-AF65-F5344CB8AC3E}">
        <p14:creationId xmlns:p14="http://schemas.microsoft.com/office/powerpoint/2010/main" val="956869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58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439320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48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4277295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775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695360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775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636920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775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483996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775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02477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7750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248805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a:prstGeom prst="rect">
            <a:avLst/>
          </a:prstGeom>
        </p:spPr>
        <p:txBody>
          <a:bodyPr/>
          <a:lstStyle>
            <a:lvl1pPr>
              <a:defRPr/>
            </a:lvl1pPr>
          </a:lstStyle>
          <a:p>
            <a:fld id="{2DD83F45-6396-4543-8285-F45C6685AEAD}" type="slidenum">
              <a:rPr lang="en-US"/>
              <a:pPr/>
              <a:t>‹#›</a:t>
            </a:fld>
            <a:endParaRPr lang="en-US"/>
          </a:p>
        </p:txBody>
      </p:sp>
    </p:spTree>
    <p:extLst>
      <p:ext uri="{BB962C8B-B14F-4D97-AF65-F5344CB8AC3E}">
        <p14:creationId xmlns:p14="http://schemas.microsoft.com/office/powerpoint/2010/main" val="2503974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3886200" cy="213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86200"/>
            <a:ext cx="3886200" cy="213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8400"/>
            <a:ext cx="2133600" cy="457200"/>
          </a:xfrm>
          <a:prstGeom prst="rect">
            <a:avLst/>
          </a:prstGeom>
        </p:spPr>
        <p:txBody>
          <a:bodyPr/>
          <a:lstStyle>
            <a:lvl1pPr>
              <a:defRPr/>
            </a:lvl1pPr>
          </a:lstStyle>
          <a:p>
            <a:fld id="{5B518EE9-5668-4EC1-AF71-02E85A881F26}" type="slidenum">
              <a:rPr lang="en-US"/>
              <a:pPr/>
              <a:t>‹#›</a:t>
            </a:fld>
            <a:endParaRPr lang="en-US"/>
          </a:p>
        </p:txBody>
      </p:sp>
    </p:spTree>
    <p:extLst>
      <p:ext uri="{BB962C8B-B14F-4D97-AF65-F5344CB8AC3E}">
        <p14:creationId xmlns:p14="http://schemas.microsoft.com/office/powerpoint/2010/main" val="12097519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5.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676" r:id="rId13"/>
    <p:sldLayoutId id="2147483678" r:id="rId14"/>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8"/>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9"/>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9"/>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9"/>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9"/>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8.w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11.wmf"/><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10.w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13.wmf"/><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12.wmf"/><Relationship Id="rId4" Type="http://schemas.openxmlformats.org/officeDocument/2006/relationships/oleObject" Target="../embeddings/oleObject5.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3.xml"/><Relationship Id="rId1" Type="http://schemas.openxmlformats.org/officeDocument/2006/relationships/vmlDrawing" Target="../drawings/vmlDrawing5.vml"/><Relationship Id="rId5" Type="http://schemas.openxmlformats.org/officeDocument/2006/relationships/image" Target="../media/image14.wmf"/><Relationship Id="rId4" Type="http://schemas.openxmlformats.org/officeDocument/2006/relationships/oleObject" Target="../embeddings/oleObject7.bin"/></Relationships>
</file>

<file path=ppt/slides/_rels/slide24.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905000"/>
          </a:xfrm>
        </p:spPr>
        <p:txBody>
          <a:bodyPr/>
          <a:lstStyle/>
          <a:p>
            <a:r>
              <a:rPr lang="en-US" dirty="0" smtClean="0"/>
              <a:t>Video 34 (Topic 7.2.2):</a:t>
            </a:r>
            <a:br>
              <a:rPr lang="en-US" dirty="0" smtClean="0"/>
            </a:br>
            <a:r>
              <a:rPr lang="en-US" dirty="0" smtClean="0"/>
              <a:t>Internal Rate of Return (IRR)</a:t>
            </a:r>
            <a:endParaRPr lang="en-US" dirty="0"/>
          </a:p>
        </p:txBody>
      </p:sp>
    </p:spTree>
    <p:extLst>
      <p:ext uri="{BB962C8B-B14F-4D97-AF65-F5344CB8AC3E}">
        <p14:creationId xmlns:p14="http://schemas.microsoft.com/office/powerpoint/2010/main" val="143724595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r>
              <a:rPr lang="en-US" dirty="0"/>
              <a:t>IRR </a:t>
            </a:r>
            <a:r>
              <a:rPr lang="en-US" dirty="0" smtClean="0"/>
              <a:t>Diagram</a:t>
            </a:r>
            <a:r>
              <a:rPr lang="en-US" baseline="-25000" dirty="0"/>
              <a:t>▪</a:t>
            </a:r>
            <a:endParaRPr lang="en-US" dirty="0"/>
          </a:p>
        </p:txBody>
      </p:sp>
      <p:sp>
        <p:nvSpPr>
          <p:cNvPr id="276483" name="AutoShape 3"/>
          <p:cNvSpPr>
            <a:spLocks noChangeArrowheads="1"/>
          </p:cNvSpPr>
          <p:nvPr/>
        </p:nvSpPr>
        <p:spPr bwMode="auto">
          <a:xfrm>
            <a:off x="60198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84" name="AutoShape 4"/>
          <p:cNvSpPr>
            <a:spLocks noChangeArrowheads="1"/>
          </p:cNvSpPr>
          <p:nvPr/>
        </p:nvSpPr>
        <p:spPr bwMode="auto">
          <a:xfrm>
            <a:off x="37338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85" name="AutoShape 5"/>
          <p:cNvSpPr>
            <a:spLocks noChangeArrowheads="1"/>
          </p:cNvSpPr>
          <p:nvPr/>
        </p:nvSpPr>
        <p:spPr bwMode="auto">
          <a:xfrm>
            <a:off x="48768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cxnSp>
        <p:nvCxnSpPr>
          <p:cNvPr id="276486" name="AutoShape 6"/>
          <p:cNvCxnSpPr>
            <a:cxnSpLocks noChangeShapeType="1"/>
            <a:stCxn id="276485" idx="2"/>
            <a:endCxn id="276498" idx="3"/>
          </p:cNvCxnSpPr>
          <p:nvPr/>
        </p:nvCxnSpPr>
        <p:spPr bwMode="auto">
          <a:xfrm rot="5400000">
            <a:off x="3752850" y="1657350"/>
            <a:ext cx="952500" cy="2209800"/>
          </a:xfrm>
          <a:prstGeom prst="bentConnector2">
            <a:avLst/>
          </a:prstGeom>
          <a:noFill/>
          <a:ln w="12700">
            <a:solidFill>
              <a:schemeClr val="tx1"/>
            </a:solidFill>
            <a:miter lim="800000"/>
            <a:headEnd type="none" w="sm" len="sm"/>
            <a:tailEnd type="triangle" w="med" len="med"/>
          </a:ln>
          <a:effectLst/>
        </p:spPr>
      </p:cxnSp>
      <p:cxnSp>
        <p:nvCxnSpPr>
          <p:cNvPr id="276487" name="AutoShape 7"/>
          <p:cNvCxnSpPr>
            <a:cxnSpLocks noChangeShapeType="1"/>
            <a:stCxn id="276484" idx="2"/>
            <a:endCxn id="276500" idx="3"/>
          </p:cNvCxnSpPr>
          <p:nvPr/>
        </p:nvCxnSpPr>
        <p:spPr bwMode="auto">
          <a:xfrm rot="5400000">
            <a:off x="3486150" y="1924050"/>
            <a:ext cx="342900" cy="1066800"/>
          </a:xfrm>
          <a:prstGeom prst="bentConnector2">
            <a:avLst/>
          </a:prstGeom>
          <a:noFill/>
          <a:ln w="12700">
            <a:solidFill>
              <a:schemeClr val="tx1"/>
            </a:solidFill>
            <a:miter lim="800000"/>
            <a:headEnd type="none" w="sm" len="sm"/>
            <a:tailEnd type="triangle" w="med" len="med"/>
          </a:ln>
          <a:effectLst/>
        </p:spPr>
      </p:cxnSp>
      <p:cxnSp>
        <p:nvCxnSpPr>
          <p:cNvPr id="276488" name="AutoShape 8"/>
          <p:cNvCxnSpPr>
            <a:cxnSpLocks noChangeShapeType="1"/>
            <a:stCxn id="276483" idx="2"/>
            <a:endCxn id="276502" idx="3"/>
          </p:cNvCxnSpPr>
          <p:nvPr/>
        </p:nvCxnSpPr>
        <p:spPr bwMode="auto">
          <a:xfrm rot="5400000">
            <a:off x="4019550" y="1390650"/>
            <a:ext cx="1562100" cy="3352800"/>
          </a:xfrm>
          <a:prstGeom prst="bentConnector2">
            <a:avLst/>
          </a:prstGeom>
          <a:noFill/>
          <a:ln w="12700">
            <a:solidFill>
              <a:schemeClr val="tx1"/>
            </a:solidFill>
            <a:miter lim="800000"/>
            <a:headEnd type="none" w="sm" len="sm"/>
            <a:tailEnd type="triangle" w="med" len="med"/>
          </a:ln>
          <a:effectLst/>
        </p:spPr>
      </p:cxnSp>
      <p:sp>
        <p:nvSpPr>
          <p:cNvPr id="276489" name="AutoShape 9"/>
          <p:cNvSpPr>
            <a:spLocks noChangeArrowheads="1"/>
          </p:cNvSpPr>
          <p:nvPr/>
        </p:nvSpPr>
        <p:spPr bwMode="auto">
          <a:xfrm>
            <a:off x="21336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91" name="Text Box 11"/>
          <p:cNvSpPr txBox="1">
            <a:spLocks noChangeArrowheads="1"/>
          </p:cNvSpPr>
          <p:nvPr/>
        </p:nvSpPr>
        <p:spPr bwMode="auto">
          <a:xfrm>
            <a:off x="23622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a:t>
            </a:r>
            <a:r>
              <a:rPr lang="en-US" sz="1200" dirty="0">
                <a:solidFill>
                  <a:schemeClr val="bg1"/>
                </a:solidFill>
              </a:rPr>
              <a:t>C</a:t>
            </a:r>
            <a:r>
              <a:rPr lang="en-US" sz="1200" baseline="-25000" dirty="0">
                <a:solidFill>
                  <a:schemeClr val="bg1"/>
                </a:solidFill>
              </a:rPr>
              <a:t>0</a:t>
            </a:r>
          </a:p>
        </p:txBody>
      </p:sp>
      <p:sp>
        <p:nvSpPr>
          <p:cNvPr id="276492" name="Text Box 12"/>
          <p:cNvSpPr txBox="1">
            <a:spLocks noChangeArrowheads="1"/>
          </p:cNvSpPr>
          <p:nvPr/>
        </p:nvSpPr>
        <p:spPr bwMode="auto">
          <a:xfrm>
            <a:off x="39624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1</a:t>
            </a:r>
          </a:p>
        </p:txBody>
      </p:sp>
      <p:sp>
        <p:nvSpPr>
          <p:cNvPr id="276493" name="Text Box 13"/>
          <p:cNvSpPr txBox="1">
            <a:spLocks noChangeArrowheads="1"/>
          </p:cNvSpPr>
          <p:nvPr/>
        </p:nvSpPr>
        <p:spPr bwMode="auto">
          <a:xfrm>
            <a:off x="51054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2</a:t>
            </a:r>
          </a:p>
        </p:txBody>
      </p:sp>
      <p:sp>
        <p:nvSpPr>
          <p:cNvPr id="276494" name="Text Box 14"/>
          <p:cNvSpPr txBox="1">
            <a:spLocks noChangeArrowheads="1"/>
          </p:cNvSpPr>
          <p:nvPr/>
        </p:nvSpPr>
        <p:spPr bwMode="auto">
          <a:xfrm>
            <a:off x="62484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3</a:t>
            </a:r>
          </a:p>
        </p:txBody>
      </p:sp>
      <p:sp>
        <p:nvSpPr>
          <p:cNvPr id="276495" name="AutoShape 15"/>
          <p:cNvSpPr>
            <a:spLocks noChangeArrowheads="1"/>
          </p:cNvSpPr>
          <p:nvPr/>
        </p:nvSpPr>
        <p:spPr bwMode="auto">
          <a:xfrm>
            <a:off x="72390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96" name="Text Box 16"/>
          <p:cNvSpPr txBox="1">
            <a:spLocks noChangeArrowheads="1"/>
          </p:cNvSpPr>
          <p:nvPr/>
        </p:nvSpPr>
        <p:spPr bwMode="auto">
          <a:xfrm>
            <a:off x="74676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4</a:t>
            </a:r>
          </a:p>
        </p:txBody>
      </p:sp>
      <p:sp>
        <p:nvSpPr>
          <p:cNvPr id="276498" name="AutoShape 18"/>
          <p:cNvSpPr>
            <a:spLocks noChangeArrowheads="1"/>
          </p:cNvSpPr>
          <p:nvPr/>
        </p:nvSpPr>
        <p:spPr bwMode="auto">
          <a:xfrm>
            <a:off x="2057400" y="30480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6499" name="Text Box 19"/>
          <p:cNvSpPr txBox="1">
            <a:spLocks noChangeArrowheads="1"/>
          </p:cNvSpPr>
          <p:nvPr/>
        </p:nvSpPr>
        <p:spPr bwMode="auto">
          <a:xfrm>
            <a:off x="2209800" y="3124200"/>
            <a:ext cx="685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smtClean="0">
                <a:solidFill>
                  <a:schemeClr val="bg1"/>
                </a:solidFill>
              </a:rPr>
              <a:t>PV(C</a:t>
            </a:r>
            <a:r>
              <a:rPr lang="en-US" sz="1200" baseline="-25000" dirty="0">
                <a:solidFill>
                  <a:schemeClr val="bg1"/>
                </a:solidFill>
              </a:rPr>
              <a:t>2</a:t>
            </a:r>
            <a:r>
              <a:rPr lang="en-US" sz="1200" dirty="0" smtClean="0">
                <a:solidFill>
                  <a:schemeClr val="bg1"/>
                </a:solidFill>
              </a:rPr>
              <a:t>)</a:t>
            </a:r>
            <a:endParaRPr lang="en-US" sz="1200" baseline="-25000" dirty="0">
              <a:solidFill>
                <a:schemeClr val="bg1"/>
              </a:solidFill>
            </a:endParaRPr>
          </a:p>
        </p:txBody>
      </p:sp>
      <p:sp>
        <p:nvSpPr>
          <p:cNvPr id="276500" name="AutoShape 20"/>
          <p:cNvSpPr>
            <a:spLocks noChangeArrowheads="1"/>
          </p:cNvSpPr>
          <p:nvPr/>
        </p:nvSpPr>
        <p:spPr bwMode="auto">
          <a:xfrm>
            <a:off x="2057400" y="24384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6501" name="Text Box 21"/>
          <p:cNvSpPr txBox="1">
            <a:spLocks noChangeArrowheads="1"/>
          </p:cNvSpPr>
          <p:nvPr/>
        </p:nvSpPr>
        <p:spPr bwMode="auto">
          <a:xfrm>
            <a:off x="2209800" y="2514600"/>
            <a:ext cx="685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smtClean="0">
                <a:solidFill>
                  <a:schemeClr val="bg1"/>
                </a:solidFill>
              </a:rPr>
              <a:t>PV(C</a:t>
            </a:r>
            <a:r>
              <a:rPr lang="en-US" sz="1200" baseline="-25000" dirty="0">
                <a:solidFill>
                  <a:schemeClr val="bg1"/>
                </a:solidFill>
              </a:rPr>
              <a:t>1</a:t>
            </a:r>
            <a:r>
              <a:rPr lang="en-US" sz="1200" dirty="0" smtClean="0">
                <a:solidFill>
                  <a:schemeClr val="bg1"/>
                </a:solidFill>
              </a:rPr>
              <a:t>)</a:t>
            </a:r>
            <a:endParaRPr lang="en-US" sz="1200" baseline="-25000" dirty="0">
              <a:solidFill>
                <a:schemeClr val="bg1"/>
              </a:solidFill>
            </a:endParaRPr>
          </a:p>
        </p:txBody>
      </p:sp>
      <p:sp>
        <p:nvSpPr>
          <p:cNvPr id="276502" name="AutoShape 22"/>
          <p:cNvSpPr>
            <a:spLocks noChangeArrowheads="1"/>
          </p:cNvSpPr>
          <p:nvPr/>
        </p:nvSpPr>
        <p:spPr bwMode="auto">
          <a:xfrm>
            <a:off x="2057400" y="36576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6503" name="Text Box 23"/>
          <p:cNvSpPr txBox="1">
            <a:spLocks noChangeArrowheads="1"/>
          </p:cNvSpPr>
          <p:nvPr/>
        </p:nvSpPr>
        <p:spPr bwMode="auto">
          <a:xfrm>
            <a:off x="2209800" y="3733800"/>
            <a:ext cx="685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smtClean="0">
                <a:solidFill>
                  <a:schemeClr val="bg1"/>
                </a:solidFill>
              </a:rPr>
              <a:t>PV(C</a:t>
            </a:r>
            <a:r>
              <a:rPr lang="en-US" sz="1200" baseline="-25000" dirty="0">
                <a:solidFill>
                  <a:schemeClr val="bg1"/>
                </a:solidFill>
              </a:rPr>
              <a:t>3</a:t>
            </a:r>
            <a:r>
              <a:rPr lang="en-US" sz="1200" dirty="0" smtClean="0">
                <a:solidFill>
                  <a:schemeClr val="bg1"/>
                </a:solidFill>
              </a:rPr>
              <a:t>)</a:t>
            </a:r>
            <a:endParaRPr lang="en-US" sz="1200" baseline="-25000" dirty="0">
              <a:solidFill>
                <a:schemeClr val="bg1"/>
              </a:solidFill>
            </a:endParaRPr>
          </a:p>
        </p:txBody>
      </p:sp>
      <p:sp>
        <p:nvSpPr>
          <p:cNvPr id="276504" name="AutoShape 24"/>
          <p:cNvSpPr>
            <a:spLocks noChangeArrowheads="1"/>
          </p:cNvSpPr>
          <p:nvPr/>
        </p:nvSpPr>
        <p:spPr bwMode="auto">
          <a:xfrm>
            <a:off x="2057400" y="42672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6505" name="Text Box 25"/>
          <p:cNvSpPr txBox="1">
            <a:spLocks noChangeArrowheads="1"/>
          </p:cNvSpPr>
          <p:nvPr/>
        </p:nvSpPr>
        <p:spPr bwMode="auto">
          <a:xfrm>
            <a:off x="2209800" y="4343400"/>
            <a:ext cx="685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smtClean="0">
                <a:solidFill>
                  <a:schemeClr val="bg1"/>
                </a:solidFill>
              </a:rPr>
              <a:t>PV(C</a:t>
            </a:r>
            <a:r>
              <a:rPr lang="en-US" sz="1200" baseline="-25000" dirty="0">
                <a:solidFill>
                  <a:schemeClr val="bg1"/>
                </a:solidFill>
              </a:rPr>
              <a:t>4</a:t>
            </a:r>
            <a:r>
              <a:rPr lang="en-US" sz="1200" dirty="0" smtClean="0">
                <a:solidFill>
                  <a:schemeClr val="bg1"/>
                </a:solidFill>
              </a:rPr>
              <a:t>)</a:t>
            </a:r>
            <a:endParaRPr lang="en-US" sz="1200" baseline="-25000" dirty="0">
              <a:solidFill>
                <a:schemeClr val="bg1"/>
              </a:solidFill>
            </a:endParaRPr>
          </a:p>
        </p:txBody>
      </p:sp>
      <p:sp>
        <p:nvSpPr>
          <p:cNvPr id="276508" name="Text Box 28"/>
          <p:cNvSpPr txBox="1">
            <a:spLocks noChangeArrowheads="1"/>
          </p:cNvSpPr>
          <p:nvPr/>
        </p:nvSpPr>
        <p:spPr bwMode="auto">
          <a:xfrm>
            <a:off x="2438400" y="2743200"/>
            <a:ext cx="304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a:t>
            </a:r>
          </a:p>
        </p:txBody>
      </p:sp>
      <p:sp>
        <p:nvSpPr>
          <p:cNvPr id="276509" name="Text Box 29"/>
          <p:cNvSpPr txBox="1">
            <a:spLocks noChangeArrowheads="1"/>
          </p:cNvSpPr>
          <p:nvPr/>
        </p:nvSpPr>
        <p:spPr bwMode="auto">
          <a:xfrm>
            <a:off x="2438400" y="3962400"/>
            <a:ext cx="304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a:t>
            </a:r>
          </a:p>
        </p:txBody>
      </p:sp>
      <p:sp>
        <p:nvSpPr>
          <p:cNvPr id="276510" name="Text Box 30"/>
          <p:cNvSpPr txBox="1">
            <a:spLocks noChangeArrowheads="1"/>
          </p:cNvSpPr>
          <p:nvPr/>
        </p:nvSpPr>
        <p:spPr bwMode="auto">
          <a:xfrm>
            <a:off x="2438400" y="3352800"/>
            <a:ext cx="304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a:t>
            </a:r>
          </a:p>
        </p:txBody>
      </p:sp>
      <p:sp>
        <p:nvSpPr>
          <p:cNvPr id="276515" name="Text Box 35"/>
          <p:cNvSpPr txBox="1">
            <a:spLocks noChangeArrowheads="1"/>
          </p:cNvSpPr>
          <p:nvPr/>
        </p:nvSpPr>
        <p:spPr bwMode="auto">
          <a:xfrm>
            <a:off x="3200400" y="2362200"/>
            <a:ext cx="9906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C</a:t>
            </a:r>
            <a:r>
              <a:rPr lang="en-US" sz="1200" baseline="-25000" dirty="0"/>
              <a:t>1/</a:t>
            </a:r>
            <a:r>
              <a:rPr lang="en-US" sz="1200" dirty="0"/>
              <a:t>(1+</a:t>
            </a:r>
            <a:r>
              <a:rPr lang="en-US" sz="1200" b="1" dirty="0"/>
              <a:t>IRR</a:t>
            </a:r>
            <a:r>
              <a:rPr lang="en-US" sz="1200" dirty="0"/>
              <a:t>)</a:t>
            </a:r>
          </a:p>
        </p:txBody>
      </p:sp>
      <p:sp>
        <p:nvSpPr>
          <p:cNvPr id="276516" name="Text Box 36"/>
          <p:cNvSpPr txBox="1">
            <a:spLocks noChangeArrowheads="1"/>
          </p:cNvSpPr>
          <p:nvPr/>
        </p:nvSpPr>
        <p:spPr bwMode="auto">
          <a:xfrm>
            <a:off x="3810000" y="2971800"/>
            <a:ext cx="1066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C</a:t>
            </a:r>
            <a:r>
              <a:rPr lang="en-US" sz="1200" baseline="-25000" dirty="0"/>
              <a:t>2/</a:t>
            </a:r>
            <a:r>
              <a:rPr lang="en-US" sz="1200" dirty="0"/>
              <a:t>(1+</a:t>
            </a:r>
            <a:r>
              <a:rPr lang="en-US" sz="1200" b="1" dirty="0"/>
              <a:t>IRR</a:t>
            </a:r>
            <a:r>
              <a:rPr lang="en-US" sz="1200" dirty="0"/>
              <a:t>)</a:t>
            </a:r>
            <a:r>
              <a:rPr lang="en-US" sz="1200" baseline="30000" dirty="0"/>
              <a:t>2</a:t>
            </a:r>
          </a:p>
        </p:txBody>
      </p:sp>
      <p:sp>
        <p:nvSpPr>
          <p:cNvPr id="276518" name="Text Box 38"/>
          <p:cNvSpPr txBox="1">
            <a:spLocks noChangeArrowheads="1"/>
          </p:cNvSpPr>
          <p:nvPr/>
        </p:nvSpPr>
        <p:spPr bwMode="auto">
          <a:xfrm>
            <a:off x="4419600" y="3581400"/>
            <a:ext cx="9906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C</a:t>
            </a:r>
            <a:r>
              <a:rPr lang="en-US" sz="1200" baseline="-25000" dirty="0"/>
              <a:t>3</a:t>
            </a:r>
            <a:r>
              <a:rPr lang="en-US" sz="1200" dirty="0"/>
              <a:t>/(1+</a:t>
            </a:r>
            <a:r>
              <a:rPr lang="en-US" sz="1200" b="1" dirty="0"/>
              <a:t>IRR</a:t>
            </a:r>
            <a:r>
              <a:rPr lang="en-US" sz="1200" dirty="0"/>
              <a:t>)</a:t>
            </a:r>
            <a:r>
              <a:rPr lang="en-US" sz="1200" baseline="30000" dirty="0"/>
              <a:t>3</a:t>
            </a:r>
          </a:p>
        </p:txBody>
      </p:sp>
      <p:sp>
        <p:nvSpPr>
          <p:cNvPr id="276519" name="Text Box 39"/>
          <p:cNvSpPr txBox="1">
            <a:spLocks noChangeArrowheads="1"/>
          </p:cNvSpPr>
          <p:nvPr/>
        </p:nvSpPr>
        <p:spPr bwMode="auto">
          <a:xfrm>
            <a:off x="609600" y="2667000"/>
            <a:ext cx="1447800" cy="366713"/>
          </a:xfrm>
          <a:prstGeom prst="rect">
            <a:avLst/>
          </a:prstGeom>
          <a:noFill/>
          <a:ln w="12700">
            <a:noFill/>
            <a:miter lim="800000"/>
            <a:headEnd type="none" w="sm" len="sm"/>
            <a:tailEnd type="none" w="sm" len="sm"/>
          </a:ln>
          <a:effectLst/>
        </p:spPr>
        <p:txBody>
          <a:bodyPr>
            <a:spAutoFit/>
          </a:bodyPr>
          <a:lstStyle/>
          <a:p>
            <a:pPr>
              <a:spcBef>
                <a:spcPct val="50000"/>
              </a:spcBef>
            </a:pPr>
            <a:endParaRPr lang="en-US"/>
          </a:p>
        </p:txBody>
      </p:sp>
      <p:cxnSp>
        <p:nvCxnSpPr>
          <p:cNvPr id="276521" name="AutoShape 41"/>
          <p:cNvCxnSpPr>
            <a:cxnSpLocks noChangeShapeType="1"/>
            <a:stCxn id="276495" idx="2"/>
            <a:endCxn id="276495" idx="2"/>
          </p:cNvCxnSpPr>
          <p:nvPr/>
        </p:nvCxnSpPr>
        <p:spPr bwMode="auto">
          <a:xfrm>
            <a:off x="7696200" y="2286000"/>
            <a:ext cx="0" cy="0"/>
          </a:xfrm>
          <a:prstGeom prst="straightConnector1">
            <a:avLst/>
          </a:prstGeom>
          <a:noFill/>
          <a:ln w="12700">
            <a:solidFill>
              <a:schemeClr val="tx1"/>
            </a:solidFill>
            <a:round/>
            <a:headEnd type="none" w="sm" len="sm"/>
            <a:tailEnd type="none" w="sm" len="sm"/>
          </a:ln>
          <a:effectLst/>
        </p:spPr>
      </p:cxnSp>
      <p:cxnSp>
        <p:nvCxnSpPr>
          <p:cNvPr id="276522" name="AutoShape 42"/>
          <p:cNvCxnSpPr>
            <a:cxnSpLocks noChangeShapeType="1"/>
            <a:stCxn id="276495" idx="2"/>
            <a:endCxn id="276504" idx="3"/>
          </p:cNvCxnSpPr>
          <p:nvPr/>
        </p:nvCxnSpPr>
        <p:spPr bwMode="auto">
          <a:xfrm rot="5400000">
            <a:off x="4324350" y="1085850"/>
            <a:ext cx="2171700" cy="4572000"/>
          </a:xfrm>
          <a:prstGeom prst="bentConnector2">
            <a:avLst/>
          </a:prstGeom>
          <a:noFill/>
          <a:ln w="12700">
            <a:solidFill>
              <a:schemeClr val="tx1"/>
            </a:solidFill>
            <a:miter lim="800000"/>
            <a:headEnd type="none" w="sm" len="sm"/>
            <a:tailEnd type="none" w="sm" len="sm"/>
          </a:ln>
          <a:effectLst/>
        </p:spPr>
      </p:cxnSp>
      <p:sp>
        <p:nvSpPr>
          <p:cNvPr id="276523" name="Text Box 43"/>
          <p:cNvSpPr txBox="1">
            <a:spLocks noChangeArrowheads="1"/>
          </p:cNvSpPr>
          <p:nvPr/>
        </p:nvSpPr>
        <p:spPr bwMode="auto">
          <a:xfrm>
            <a:off x="5638800" y="4191000"/>
            <a:ext cx="9906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C</a:t>
            </a:r>
            <a:r>
              <a:rPr lang="en-US" sz="1200" baseline="-25000" dirty="0"/>
              <a:t>4</a:t>
            </a:r>
            <a:r>
              <a:rPr lang="en-US" sz="1200" dirty="0"/>
              <a:t>/(1+</a:t>
            </a:r>
            <a:r>
              <a:rPr lang="en-US" sz="1200" b="1" dirty="0"/>
              <a:t>IRR</a:t>
            </a:r>
            <a:r>
              <a:rPr lang="en-US" sz="1200" dirty="0"/>
              <a:t>)</a:t>
            </a:r>
            <a:r>
              <a:rPr lang="en-US" sz="1200" baseline="30000" dirty="0"/>
              <a:t>4</a:t>
            </a:r>
          </a:p>
        </p:txBody>
      </p:sp>
      <p:sp>
        <p:nvSpPr>
          <p:cNvPr id="276524" name="AutoShape 44"/>
          <p:cNvSpPr>
            <a:spLocks noChangeArrowheads="1"/>
          </p:cNvSpPr>
          <p:nvPr/>
        </p:nvSpPr>
        <p:spPr bwMode="auto">
          <a:xfrm>
            <a:off x="2057400" y="49530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6525" name="Text Box 45"/>
          <p:cNvSpPr txBox="1">
            <a:spLocks noChangeArrowheads="1"/>
          </p:cNvSpPr>
          <p:nvPr/>
        </p:nvSpPr>
        <p:spPr bwMode="auto">
          <a:xfrm>
            <a:off x="2133600" y="5029200"/>
            <a:ext cx="9906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Total PV</a:t>
            </a:r>
            <a:endParaRPr lang="en-US" sz="1200" baseline="-25000" dirty="0">
              <a:solidFill>
                <a:schemeClr val="bg1"/>
              </a:solidFill>
            </a:endParaRPr>
          </a:p>
        </p:txBody>
      </p:sp>
      <p:sp>
        <p:nvSpPr>
          <p:cNvPr id="276528" name="Text Box 48"/>
          <p:cNvSpPr txBox="1">
            <a:spLocks noChangeArrowheads="1"/>
          </p:cNvSpPr>
          <p:nvPr/>
        </p:nvSpPr>
        <p:spPr bwMode="auto">
          <a:xfrm>
            <a:off x="2438400" y="4648200"/>
            <a:ext cx="304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a:t>
            </a:r>
          </a:p>
        </p:txBody>
      </p:sp>
    </p:spTree>
    <p:extLst>
      <p:ext uri="{BB962C8B-B14F-4D97-AF65-F5344CB8AC3E}">
        <p14:creationId xmlns:p14="http://schemas.microsoft.com/office/powerpoint/2010/main" val="213198585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r>
              <a:rPr lang="en-US" dirty="0"/>
              <a:t>IRR </a:t>
            </a:r>
            <a:r>
              <a:rPr lang="en-US" dirty="0" smtClean="0"/>
              <a:t>Diagram</a:t>
            </a:r>
            <a:r>
              <a:rPr lang="en-US" baseline="-25000" dirty="0"/>
              <a:t>▪</a:t>
            </a:r>
            <a:endParaRPr lang="en-US" dirty="0"/>
          </a:p>
        </p:txBody>
      </p:sp>
      <p:sp>
        <p:nvSpPr>
          <p:cNvPr id="276483" name="AutoShape 3"/>
          <p:cNvSpPr>
            <a:spLocks noChangeArrowheads="1"/>
          </p:cNvSpPr>
          <p:nvPr/>
        </p:nvSpPr>
        <p:spPr bwMode="auto">
          <a:xfrm>
            <a:off x="60198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84" name="AutoShape 4"/>
          <p:cNvSpPr>
            <a:spLocks noChangeArrowheads="1"/>
          </p:cNvSpPr>
          <p:nvPr/>
        </p:nvSpPr>
        <p:spPr bwMode="auto">
          <a:xfrm>
            <a:off x="37338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85" name="AutoShape 5"/>
          <p:cNvSpPr>
            <a:spLocks noChangeArrowheads="1"/>
          </p:cNvSpPr>
          <p:nvPr/>
        </p:nvSpPr>
        <p:spPr bwMode="auto">
          <a:xfrm>
            <a:off x="48768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cxnSp>
        <p:nvCxnSpPr>
          <p:cNvPr id="276486" name="AutoShape 6"/>
          <p:cNvCxnSpPr>
            <a:cxnSpLocks noChangeShapeType="1"/>
            <a:stCxn id="276485" idx="2"/>
            <a:endCxn id="276498" idx="3"/>
          </p:cNvCxnSpPr>
          <p:nvPr/>
        </p:nvCxnSpPr>
        <p:spPr bwMode="auto">
          <a:xfrm rot="5400000">
            <a:off x="3752850" y="1657350"/>
            <a:ext cx="952500" cy="2209800"/>
          </a:xfrm>
          <a:prstGeom prst="bentConnector2">
            <a:avLst/>
          </a:prstGeom>
          <a:noFill/>
          <a:ln w="12700">
            <a:solidFill>
              <a:schemeClr val="tx1"/>
            </a:solidFill>
            <a:miter lim="800000"/>
            <a:headEnd type="none" w="sm" len="sm"/>
            <a:tailEnd type="triangle" w="med" len="med"/>
          </a:ln>
          <a:effectLst/>
        </p:spPr>
      </p:cxnSp>
      <p:cxnSp>
        <p:nvCxnSpPr>
          <p:cNvPr id="276487" name="AutoShape 7"/>
          <p:cNvCxnSpPr>
            <a:cxnSpLocks noChangeShapeType="1"/>
            <a:stCxn id="276484" idx="2"/>
            <a:endCxn id="276500" idx="3"/>
          </p:cNvCxnSpPr>
          <p:nvPr/>
        </p:nvCxnSpPr>
        <p:spPr bwMode="auto">
          <a:xfrm rot="5400000">
            <a:off x="3486150" y="1924050"/>
            <a:ext cx="342900" cy="1066800"/>
          </a:xfrm>
          <a:prstGeom prst="bentConnector2">
            <a:avLst/>
          </a:prstGeom>
          <a:noFill/>
          <a:ln w="12700">
            <a:solidFill>
              <a:schemeClr val="tx1"/>
            </a:solidFill>
            <a:miter lim="800000"/>
            <a:headEnd type="none" w="sm" len="sm"/>
            <a:tailEnd type="triangle" w="med" len="med"/>
          </a:ln>
          <a:effectLst/>
        </p:spPr>
      </p:cxnSp>
      <p:cxnSp>
        <p:nvCxnSpPr>
          <p:cNvPr id="276488" name="AutoShape 8"/>
          <p:cNvCxnSpPr>
            <a:cxnSpLocks noChangeShapeType="1"/>
            <a:stCxn id="276483" idx="2"/>
            <a:endCxn id="276502" idx="3"/>
          </p:cNvCxnSpPr>
          <p:nvPr/>
        </p:nvCxnSpPr>
        <p:spPr bwMode="auto">
          <a:xfrm rot="5400000">
            <a:off x="4019550" y="1390650"/>
            <a:ext cx="1562100" cy="3352800"/>
          </a:xfrm>
          <a:prstGeom prst="bentConnector2">
            <a:avLst/>
          </a:prstGeom>
          <a:noFill/>
          <a:ln w="12700">
            <a:solidFill>
              <a:schemeClr val="tx1"/>
            </a:solidFill>
            <a:miter lim="800000"/>
            <a:headEnd type="none" w="sm" len="sm"/>
            <a:tailEnd type="triangle" w="med" len="med"/>
          </a:ln>
          <a:effectLst/>
        </p:spPr>
      </p:cxnSp>
      <p:sp>
        <p:nvSpPr>
          <p:cNvPr id="276489" name="AutoShape 9"/>
          <p:cNvSpPr>
            <a:spLocks noChangeArrowheads="1"/>
          </p:cNvSpPr>
          <p:nvPr/>
        </p:nvSpPr>
        <p:spPr bwMode="auto">
          <a:xfrm>
            <a:off x="21336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91" name="Text Box 11"/>
          <p:cNvSpPr txBox="1">
            <a:spLocks noChangeArrowheads="1"/>
          </p:cNvSpPr>
          <p:nvPr/>
        </p:nvSpPr>
        <p:spPr bwMode="auto">
          <a:xfrm>
            <a:off x="23622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a:t>
            </a:r>
            <a:r>
              <a:rPr lang="en-US" sz="1200" dirty="0">
                <a:solidFill>
                  <a:schemeClr val="bg1"/>
                </a:solidFill>
              </a:rPr>
              <a:t>C</a:t>
            </a:r>
            <a:r>
              <a:rPr lang="en-US" sz="1200" baseline="-25000" dirty="0">
                <a:solidFill>
                  <a:schemeClr val="bg1"/>
                </a:solidFill>
              </a:rPr>
              <a:t>0</a:t>
            </a:r>
          </a:p>
        </p:txBody>
      </p:sp>
      <p:sp>
        <p:nvSpPr>
          <p:cNvPr id="276492" name="Text Box 12"/>
          <p:cNvSpPr txBox="1">
            <a:spLocks noChangeArrowheads="1"/>
          </p:cNvSpPr>
          <p:nvPr/>
        </p:nvSpPr>
        <p:spPr bwMode="auto">
          <a:xfrm>
            <a:off x="39624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1</a:t>
            </a:r>
          </a:p>
        </p:txBody>
      </p:sp>
      <p:sp>
        <p:nvSpPr>
          <p:cNvPr id="276493" name="Text Box 13"/>
          <p:cNvSpPr txBox="1">
            <a:spLocks noChangeArrowheads="1"/>
          </p:cNvSpPr>
          <p:nvPr/>
        </p:nvSpPr>
        <p:spPr bwMode="auto">
          <a:xfrm>
            <a:off x="51054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2</a:t>
            </a:r>
          </a:p>
        </p:txBody>
      </p:sp>
      <p:sp>
        <p:nvSpPr>
          <p:cNvPr id="276494" name="Text Box 14"/>
          <p:cNvSpPr txBox="1">
            <a:spLocks noChangeArrowheads="1"/>
          </p:cNvSpPr>
          <p:nvPr/>
        </p:nvSpPr>
        <p:spPr bwMode="auto">
          <a:xfrm>
            <a:off x="62484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3</a:t>
            </a:r>
          </a:p>
        </p:txBody>
      </p:sp>
      <p:sp>
        <p:nvSpPr>
          <p:cNvPr id="276495" name="AutoShape 15"/>
          <p:cNvSpPr>
            <a:spLocks noChangeArrowheads="1"/>
          </p:cNvSpPr>
          <p:nvPr/>
        </p:nvSpPr>
        <p:spPr bwMode="auto">
          <a:xfrm>
            <a:off x="72390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96" name="Text Box 16"/>
          <p:cNvSpPr txBox="1">
            <a:spLocks noChangeArrowheads="1"/>
          </p:cNvSpPr>
          <p:nvPr/>
        </p:nvSpPr>
        <p:spPr bwMode="auto">
          <a:xfrm>
            <a:off x="74676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4</a:t>
            </a:r>
          </a:p>
        </p:txBody>
      </p:sp>
      <p:sp>
        <p:nvSpPr>
          <p:cNvPr id="276498" name="AutoShape 18"/>
          <p:cNvSpPr>
            <a:spLocks noChangeArrowheads="1"/>
          </p:cNvSpPr>
          <p:nvPr/>
        </p:nvSpPr>
        <p:spPr bwMode="auto">
          <a:xfrm>
            <a:off x="2057400" y="30480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6499" name="Text Box 19"/>
          <p:cNvSpPr txBox="1">
            <a:spLocks noChangeArrowheads="1"/>
          </p:cNvSpPr>
          <p:nvPr/>
        </p:nvSpPr>
        <p:spPr bwMode="auto">
          <a:xfrm>
            <a:off x="2209800" y="3124200"/>
            <a:ext cx="685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smtClean="0">
                <a:solidFill>
                  <a:schemeClr val="bg1"/>
                </a:solidFill>
              </a:rPr>
              <a:t>PV(C</a:t>
            </a:r>
            <a:r>
              <a:rPr lang="en-US" sz="1200" baseline="-25000" dirty="0">
                <a:solidFill>
                  <a:schemeClr val="bg1"/>
                </a:solidFill>
              </a:rPr>
              <a:t>2</a:t>
            </a:r>
            <a:r>
              <a:rPr lang="en-US" sz="1200" dirty="0" smtClean="0">
                <a:solidFill>
                  <a:schemeClr val="bg1"/>
                </a:solidFill>
              </a:rPr>
              <a:t>)</a:t>
            </a:r>
            <a:endParaRPr lang="en-US" sz="1200" baseline="-25000" dirty="0">
              <a:solidFill>
                <a:schemeClr val="bg1"/>
              </a:solidFill>
            </a:endParaRPr>
          </a:p>
        </p:txBody>
      </p:sp>
      <p:sp>
        <p:nvSpPr>
          <p:cNvPr id="276500" name="AutoShape 20"/>
          <p:cNvSpPr>
            <a:spLocks noChangeArrowheads="1"/>
          </p:cNvSpPr>
          <p:nvPr/>
        </p:nvSpPr>
        <p:spPr bwMode="auto">
          <a:xfrm>
            <a:off x="2057400" y="24384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6501" name="Text Box 21"/>
          <p:cNvSpPr txBox="1">
            <a:spLocks noChangeArrowheads="1"/>
          </p:cNvSpPr>
          <p:nvPr/>
        </p:nvSpPr>
        <p:spPr bwMode="auto">
          <a:xfrm>
            <a:off x="2209800" y="2514600"/>
            <a:ext cx="685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smtClean="0">
                <a:solidFill>
                  <a:schemeClr val="bg1"/>
                </a:solidFill>
              </a:rPr>
              <a:t>PV(C</a:t>
            </a:r>
            <a:r>
              <a:rPr lang="en-US" sz="1200" baseline="-25000" dirty="0">
                <a:solidFill>
                  <a:schemeClr val="bg1"/>
                </a:solidFill>
              </a:rPr>
              <a:t>1</a:t>
            </a:r>
            <a:r>
              <a:rPr lang="en-US" sz="1200" dirty="0" smtClean="0">
                <a:solidFill>
                  <a:schemeClr val="bg1"/>
                </a:solidFill>
              </a:rPr>
              <a:t>)</a:t>
            </a:r>
            <a:endParaRPr lang="en-US" sz="1200" baseline="-25000" dirty="0">
              <a:solidFill>
                <a:schemeClr val="bg1"/>
              </a:solidFill>
            </a:endParaRPr>
          </a:p>
        </p:txBody>
      </p:sp>
      <p:sp>
        <p:nvSpPr>
          <p:cNvPr id="276502" name="AutoShape 22"/>
          <p:cNvSpPr>
            <a:spLocks noChangeArrowheads="1"/>
          </p:cNvSpPr>
          <p:nvPr/>
        </p:nvSpPr>
        <p:spPr bwMode="auto">
          <a:xfrm>
            <a:off x="2057400" y="36576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6503" name="Text Box 23"/>
          <p:cNvSpPr txBox="1">
            <a:spLocks noChangeArrowheads="1"/>
          </p:cNvSpPr>
          <p:nvPr/>
        </p:nvSpPr>
        <p:spPr bwMode="auto">
          <a:xfrm>
            <a:off x="2209800" y="3733800"/>
            <a:ext cx="685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smtClean="0">
                <a:solidFill>
                  <a:schemeClr val="bg1"/>
                </a:solidFill>
              </a:rPr>
              <a:t>PV(C</a:t>
            </a:r>
            <a:r>
              <a:rPr lang="en-US" sz="1200" baseline="-25000" dirty="0">
                <a:solidFill>
                  <a:schemeClr val="bg1"/>
                </a:solidFill>
              </a:rPr>
              <a:t>3</a:t>
            </a:r>
            <a:r>
              <a:rPr lang="en-US" sz="1200" dirty="0" smtClean="0">
                <a:solidFill>
                  <a:schemeClr val="bg1"/>
                </a:solidFill>
              </a:rPr>
              <a:t>)</a:t>
            </a:r>
            <a:endParaRPr lang="en-US" sz="1200" baseline="-25000" dirty="0">
              <a:solidFill>
                <a:schemeClr val="bg1"/>
              </a:solidFill>
            </a:endParaRPr>
          </a:p>
        </p:txBody>
      </p:sp>
      <p:sp>
        <p:nvSpPr>
          <p:cNvPr id="276504" name="AutoShape 24"/>
          <p:cNvSpPr>
            <a:spLocks noChangeArrowheads="1"/>
          </p:cNvSpPr>
          <p:nvPr/>
        </p:nvSpPr>
        <p:spPr bwMode="auto">
          <a:xfrm>
            <a:off x="2057400" y="42672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6505" name="Text Box 25"/>
          <p:cNvSpPr txBox="1">
            <a:spLocks noChangeArrowheads="1"/>
          </p:cNvSpPr>
          <p:nvPr/>
        </p:nvSpPr>
        <p:spPr bwMode="auto">
          <a:xfrm>
            <a:off x="2209800" y="4343400"/>
            <a:ext cx="685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smtClean="0">
                <a:solidFill>
                  <a:schemeClr val="bg1"/>
                </a:solidFill>
              </a:rPr>
              <a:t>PV(C</a:t>
            </a:r>
            <a:r>
              <a:rPr lang="en-US" sz="1200" baseline="-25000" dirty="0">
                <a:solidFill>
                  <a:schemeClr val="bg1"/>
                </a:solidFill>
              </a:rPr>
              <a:t>4</a:t>
            </a:r>
            <a:r>
              <a:rPr lang="en-US" sz="1200" dirty="0" smtClean="0">
                <a:solidFill>
                  <a:schemeClr val="bg1"/>
                </a:solidFill>
              </a:rPr>
              <a:t>)</a:t>
            </a:r>
            <a:endParaRPr lang="en-US" sz="1200" baseline="-25000" dirty="0">
              <a:solidFill>
                <a:schemeClr val="bg1"/>
              </a:solidFill>
            </a:endParaRPr>
          </a:p>
        </p:txBody>
      </p:sp>
      <p:sp>
        <p:nvSpPr>
          <p:cNvPr id="276506" name="AutoShape 26"/>
          <p:cNvSpPr>
            <a:spLocks noChangeArrowheads="1"/>
          </p:cNvSpPr>
          <p:nvPr/>
        </p:nvSpPr>
        <p:spPr bwMode="auto">
          <a:xfrm>
            <a:off x="2057400" y="5638800"/>
            <a:ext cx="1066800" cy="381000"/>
          </a:xfrm>
          <a:prstGeom prst="flowChartProcess">
            <a:avLst/>
          </a:prstGeom>
          <a:solidFill>
            <a:srgbClr val="FF99CC"/>
          </a:solidFill>
          <a:ln w="12700">
            <a:solidFill>
              <a:schemeClr val="tx1"/>
            </a:solidFill>
            <a:miter lim="800000"/>
            <a:headEnd type="none" w="sm" len="sm"/>
            <a:tailEnd type="none" w="sm" len="sm"/>
          </a:ln>
          <a:effectLst/>
        </p:spPr>
        <p:txBody>
          <a:bodyPr wrap="none" anchor="ctr"/>
          <a:lstStyle/>
          <a:p>
            <a:endParaRPr lang="en-US"/>
          </a:p>
        </p:txBody>
      </p:sp>
      <p:sp>
        <p:nvSpPr>
          <p:cNvPr id="276507" name="Text Box 27"/>
          <p:cNvSpPr txBox="1">
            <a:spLocks noChangeArrowheads="1"/>
          </p:cNvSpPr>
          <p:nvPr/>
        </p:nvSpPr>
        <p:spPr bwMode="auto">
          <a:xfrm>
            <a:off x="2362200" y="5715000"/>
            <a:ext cx="5334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0</a:t>
            </a:r>
            <a:r>
              <a:rPr lang="en-US" sz="1200" dirty="0">
                <a:solidFill>
                  <a:schemeClr val="bg1"/>
                </a:solidFill>
              </a:rPr>
              <a:t>|</a:t>
            </a:r>
          </a:p>
        </p:txBody>
      </p:sp>
      <p:sp>
        <p:nvSpPr>
          <p:cNvPr id="276508" name="Text Box 28"/>
          <p:cNvSpPr txBox="1">
            <a:spLocks noChangeArrowheads="1"/>
          </p:cNvSpPr>
          <p:nvPr/>
        </p:nvSpPr>
        <p:spPr bwMode="auto">
          <a:xfrm>
            <a:off x="2438400" y="2743200"/>
            <a:ext cx="304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a:t>
            </a:r>
          </a:p>
        </p:txBody>
      </p:sp>
      <p:sp>
        <p:nvSpPr>
          <p:cNvPr id="276509" name="Text Box 29"/>
          <p:cNvSpPr txBox="1">
            <a:spLocks noChangeArrowheads="1"/>
          </p:cNvSpPr>
          <p:nvPr/>
        </p:nvSpPr>
        <p:spPr bwMode="auto">
          <a:xfrm>
            <a:off x="2438400" y="3962400"/>
            <a:ext cx="304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a:t>
            </a:r>
          </a:p>
        </p:txBody>
      </p:sp>
      <p:sp>
        <p:nvSpPr>
          <p:cNvPr id="276510" name="Text Box 30"/>
          <p:cNvSpPr txBox="1">
            <a:spLocks noChangeArrowheads="1"/>
          </p:cNvSpPr>
          <p:nvPr/>
        </p:nvSpPr>
        <p:spPr bwMode="auto">
          <a:xfrm>
            <a:off x="2438400" y="3352800"/>
            <a:ext cx="304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a:t>
            </a:r>
          </a:p>
        </p:txBody>
      </p:sp>
      <p:sp>
        <p:nvSpPr>
          <p:cNvPr id="276515" name="Text Box 35"/>
          <p:cNvSpPr txBox="1">
            <a:spLocks noChangeArrowheads="1"/>
          </p:cNvSpPr>
          <p:nvPr/>
        </p:nvSpPr>
        <p:spPr bwMode="auto">
          <a:xfrm>
            <a:off x="3200400" y="2362200"/>
            <a:ext cx="9906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C</a:t>
            </a:r>
            <a:r>
              <a:rPr lang="en-US" sz="1200" baseline="-25000" dirty="0"/>
              <a:t>1/</a:t>
            </a:r>
            <a:r>
              <a:rPr lang="en-US" sz="1200" dirty="0"/>
              <a:t>(1+</a:t>
            </a:r>
            <a:r>
              <a:rPr lang="en-US" sz="1200" b="1" dirty="0"/>
              <a:t>IRR</a:t>
            </a:r>
            <a:r>
              <a:rPr lang="en-US" sz="1200" dirty="0"/>
              <a:t>)</a:t>
            </a:r>
          </a:p>
        </p:txBody>
      </p:sp>
      <p:sp>
        <p:nvSpPr>
          <p:cNvPr id="276516" name="Text Box 36"/>
          <p:cNvSpPr txBox="1">
            <a:spLocks noChangeArrowheads="1"/>
          </p:cNvSpPr>
          <p:nvPr/>
        </p:nvSpPr>
        <p:spPr bwMode="auto">
          <a:xfrm>
            <a:off x="3810000" y="2971800"/>
            <a:ext cx="1066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C</a:t>
            </a:r>
            <a:r>
              <a:rPr lang="en-US" sz="1200" baseline="-25000" dirty="0"/>
              <a:t>2/</a:t>
            </a:r>
            <a:r>
              <a:rPr lang="en-US" sz="1200" dirty="0"/>
              <a:t>(1+</a:t>
            </a:r>
            <a:r>
              <a:rPr lang="en-US" sz="1200" b="1" dirty="0"/>
              <a:t>IRR</a:t>
            </a:r>
            <a:r>
              <a:rPr lang="en-US" sz="1200" dirty="0"/>
              <a:t>)</a:t>
            </a:r>
            <a:r>
              <a:rPr lang="en-US" sz="1200" baseline="30000" dirty="0"/>
              <a:t>2</a:t>
            </a:r>
          </a:p>
        </p:txBody>
      </p:sp>
      <p:sp>
        <p:nvSpPr>
          <p:cNvPr id="276518" name="Text Box 38"/>
          <p:cNvSpPr txBox="1">
            <a:spLocks noChangeArrowheads="1"/>
          </p:cNvSpPr>
          <p:nvPr/>
        </p:nvSpPr>
        <p:spPr bwMode="auto">
          <a:xfrm>
            <a:off x="4419600" y="3581400"/>
            <a:ext cx="9906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C</a:t>
            </a:r>
            <a:r>
              <a:rPr lang="en-US" sz="1200" baseline="-25000" dirty="0"/>
              <a:t>3</a:t>
            </a:r>
            <a:r>
              <a:rPr lang="en-US" sz="1200" dirty="0"/>
              <a:t>/(1+</a:t>
            </a:r>
            <a:r>
              <a:rPr lang="en-US" sz="1200" b="1" dirty="0"/>
              <a:t>IRR</a:t>
            </a:r>
            <a:r>
              <a:rPr lang="en-US" sz="1200" dirty="0"/>
              <a:t>)</a:t>
            </a:r>
            <a:r>
              <a:rPr lang="en-US" sz="1200" baseline="30000" dirty="0"/>
              <a:t>3</a:t>
            </a:r>
          </a:p>
        </p:txBody>
      </p:sp>
      <p:sp>
        <p:nvSpPr>
          <p:cNvPr id="276519" name="Text Box 39"/>
          <p:cNvSpPr txBox="1">
            <a:spLocks noChangeArrowheads="1"/>
          </p:cNvSpPr>
          <p:nvPr/>
        </p:nvSpPr>
        <p:spPr bwMode="auto">
          <a:xfrm>
            <a:off x="609600" y="2667000"/>
            <a:ext cx="1447800" cy="366713"/>
          </a:xfrm>
          <a:prstGeom prst="rect">
            <a:avLst/>
          </a:prstGeom>
          <a:noFill/>
          <a:ln w="12700">
            <a:noFill/>
            <a:miter lim="800000"/>
            <a:headEnd type="none" w="sm" len="sm"/>
            <a:tailEnd type="none" w="sm" len="sm"/>
          </a:ln>
          <a:effectLst/>
        </p:spPr>
        <p:txBody>
          <a:bodyPr>
            <a:spAutoFit/>
          </a:bodyPr>
          <a:lstStyle/>
          <a:p>
            <a:pPr>
              <a:spcBef>
                <a:spcPct val="50000"/>
              </a:spcBef>
            </a:pPr>
            <a:endParaRPr lang="en-US"/>
          </a:p>
        </p:txBody>
      </p:sp>
      <p:cxnSp>
        <p:nvCxnSpPr>
          <p:cNvPr id="276521" name="AutoShape 41"/>
          <p:cNvCxnSpPr>
            <a:cxnSpLocks noChangeShapeType="1"/>
            <a:stCxn id="276495" idx="2"/>
            <a:endCxn id="276495" idx="2"/>
          </p:cNvCxnSpPr>
          <p:nvPr/>
        </p:nvCxnSpPr>
        <p:spPr bwMode="auto">
          <a:xfrm>
            <a:off x="7696200" y="2286000"/>
            <a:ext cx="0" cy="0"/>
          </a:xfrm>
          <a:prstGeom prst="straightConnector1">
            <a:avLst/>
          </a:prstGeom>
          <a:noFill/>
          <a:ln w="12700">
            <a:solidFill>
              <a:schemeClr val="tx1"/>
            </a:solidFill>
            <a:round/>
            <a:headEnd type="none" w="sm" len="sm"/>
            <a:tailEnd type="none" w="sm" len="sm"/>
          </a:ln>
          <a:effectLst/>
        </p:spPr>
      </p:cxnSp>
      <p:cxnSp>
        <p:nvCxnSpPr>
          <p:cNvPr id="276522" name="AutoShape 42"/>
          <p:cNvCxnSpPr>
            <a:cxnSpLocks noChangeShapeType="1"/>
            <a:stCxn id="276495" idx="2"/>
            <a:endCxn id="276504" idx="3"/>
          </p:cNvCxnSpPr>
          <p:nvPr/>
        </p:nvCxnSpPr>
        <p:spPr bwMode="auto">
          <a:xfrm rot="5400000">
            <a:off x="4324350" y="1085850"/>
            <a:ext cx="2171700" cy="4572000"/>
          </a:xfrm>
          <a:prstGeom prst="bentConnector2">
            <a:avLst/>
          </a:prstGeom>
          <a:noFill/>
          <a:ln w="12700">
            <a:solidFill>
              <a:schemeClr val="tx1"/>
            </a:solidFill>
            <a:miter lim="800000"/>
            <a:headEnd type="none" w="sm" len="sm"/>
            <a:tailEnd type="none" w="sm" len="sm"/>
          </a:ln>
          <a:effectLst/>
        </p:spPr>
      </p:cxnSp>
      <p:sp>
        <p:nvSpPr>
          <p:cNvPr id="276523" name="Text Box 43"/>
          <p:cNvSpPr txBox="1">
            <a:spLocks noChangeArrowheads="1"/>
          </p:cNvSpPr>
          <p:nvPr/>
        </p:nvSpPr>
        <p:spPr bwMode="auto">
          <a:xfrm>
            <a:off x="5638800" y="4191000"/>
            <a:ext cx="9906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C</a:t>
            </a:r>
            <a:r>
              <a:rPr lang="en-US" sz="1200" baseline="-25000" dirty="0"/>
              <a:t>4</a:t>
            </a:r>
            <a:r>
              <a:rPr lang="en-US" sz="1200" dirty="0"/>
              <a:t>/(1+</a:t>
            </a:r>
            <a:r>
              <a:rPr lang="en-US" sz="1200" b="1" dirty="0"/>
              <a:t>IRR</a:t>
            </a:r>
            <a:r>
              <a:rPr lang="en-US" sz="1200" dirty="0"/>
              <a:t>)</a:t>
            </a:r>
            <a:r>
              <a:rPr lang="en-US" sz="1200" baseline="30000" dirty="0"/>
              <a:t>4</a:t>
            </a:r>
          </a:p>
        </p:txBody>
      </p:sp>
      <p:sp>
        <p:nvSpPr>
          <p:cNvPr id="276524" name="AutoShape 44"/>
          <p:cNvSpPr>
            <a:spLocks noChangeArrowheads="1"/>
          </p:cNvSpPr>
          <p:nvPr/>
        </p:nvSpPr>
        <p:spPr bwMode="auto">
          <a:xfrm>
            <a:off x="2057400" y="49530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6525" name="Text Box 45"/>
          <p:cNvSpPr txBox="1">
            <a:spLocks noChangeArrowheads="1"/>
          </p:cNvSpPr>
          <p:nvPr/>
        </p:nvSpPr>
        <p:spPr bwMode="auto">
          <a:xfrm>
            <a:off x="2133600" y="5029200"/>
            <a:ext cx="9906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Total PV</a:t>
            </a:r>
            <a:endParaRPr lang="en-US" sz="1200" baseline="-25000" dirty="0">
              <a:solidFill>
                <a:schemeClr val="bg1"/>
              </a:solidFill>
            </a:endParaRPr>
          </a:p>
        </p:txBody>
      </p:sp>
      <p:sp>
        <p:nvSpPr>
          <p:cNvPr id="276528" name="Text Box 48"/>
          <p:cNvSpPr txBox="1">
            <a:spLocks noChangeArrowheads="1"/>
          </p:cNvSpPr>
          <p:nvPr/>
        </p:nvSpPr>
        <p:spPr bwMode="auto">
          <a:xfrm>
            <a:off x="2438400" y="4648200"/>
            <a:ext cx="304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a:t>
            </a:r>
          </a:p>
        </p:txBody>
      </p:sp>
      <p:cxnSp>
        <p:nvCxnSpPr>
          <p:cNvPr id="276529" name="AutoShape 49"/>
          <p:cNvCxnSpPr>
            <a:cxnSpLocks noChangeShapeType="1"/>
            <a:stCxn id="276489" idx="1"/>
            <a:endCxn id="276506" idx="1"/>
          </p:cNvCxnSpPr>
          <p:nvPr/>
        </p:nvCxnSpPr>
        <p:spPr bwMode="auto">
          <a:xfrm rot="10800000" flipV="1">
            <a:off x="2057400" y="1981200"/>
            <a:ext cx="76200" cy="3848100"/>
          </a:xfrm>
          <a:prstGeom prst="curvedConnector3">
            <a:avLst>
              <a:gd name="adj1" fmla="val 1802083"/>
            </a:avLst>
          </a:prstGeom>
          <a:noFill/>
          <a:ln w="12700">
            <a:solidFill>
              <a:schemeClr val="tx1"/>
            </a:solidFill>
            <a:round/>
            <a:headEnd type="none" w="sm" len="sm"/>
            <a:tailEnd type="triangle" w="med" len="med"/>
          </a:ln>
          <a:effectLst/>
        </p:spPr>
      </p:cxnSp>
    </p:spTree>
    <p:extLst>
      <p:ext uri="{BB962C8B-B14F-4D97-AF65-F5344CB8AC3E}">
        <p14:creationId xmlns:p14="http://schemas.microsoft.com/office/powerpoint/2010/main" val="49352503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r>
              <a:rPr lang="en-US" dirty="0"/>
              <a:t>IRR </a:t>
            </a:r>
            <a:r>
              <a:rPr lang="en-US" dirty="0" smtClean="0"/>
              <a:t>Diagram</a:t>
            </a:r>
            <a:r>
              <a:rPr lang="en-US" baseline="-25000" dirty="0"/>
              <a:t>▪</a:t>
            </a:r>
            <a:endParaRPr lang="en-US" dirty="0"/>
          </a:p>
        </p:txBody>
      </p:sp>
      <p:sp>
        <p:nvSpPr>
          <p:cNvPr id="276483" name="AutoShape 3"/>
          <p:cNvSpPr>
            <a:spLocks noChangeArrowheads="1"/>
          </p:cNvSpPr>
          <p:nvPr/>
        </p:nvSpPr>
        <p:spPr bwMode="auto">
          <a:xfrm>
            <a:off x="60198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84" name="AutoShape 4"/>
          <p:cNvSpPr>
            <a:spLocks noChangeArrowheads="1"/>
          </p:cNvSpPr>
          <p:nvPr/>
        </p:nvSpPr>
        <p:spPr bwMode="auto">
          <a:xfrm>
            <a:off x="37338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85" name="AutoShape 5"/>
          <p:cNvSpPr>
            <a:spLocks noChangeArrowheads="1"/>
          </p:cNvSpPr>
          <p:nvPr/>
        </p:nvSpPr>
        <p:spPr bwMode="auto">
          <a:xfrm>
            <a:off x="48768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cxnSp>
        <p:nvCxnSpPr>
          <p:cNvPr id="276486" name="AutoShape 6"/>
          <p:cNvCxnSpPr>
            <a:cxnSpLocks noChangeShapeType="1"/>
            <a:stCxn id="276485" idx="2"/>
            <a:endCxn id="276498" idx="3"/>
          </p:cNvCxnSpPr>
          <p:nvPr/>
        </p:nvCxnSpPr>
        <p:spPr bwMode="auto">
          <a:xfrm rot="5400000">
            <a:off x="3752850" y="1657350"/>
            <a:ext cx="952500" cy="2209800"/>
          </a:xfrm>
          <a:prstGeom prst="bentConnector2">
            <a:avLst/>
          </a:prstGeom>
          <a:noFill/>
          <a:ln w="12700">
            <a:solidFill>
              <a:schemeClr val="tx1"/>
            </a:solidFill>
            <a:miter lim="800000"/>
            <a:headEnd type="none" w="sm" len="sm"/>
            <a:tailEnd type="triangle" w="med" len="med"/>
          </a:ln>
          <a:effectLst/>
        </p:spPr>
      </p:cxnSp>
      <p:cxnSp>
        <p:nvCxnSpPr>
          <p:cNvPr id="276487" name="AutoShape 7"/>
          <p:cNvCxnSpPr>
            <a:cxnSpLocks noChangeShapeType="1"/>
            <a:stCxn id="276484" idx="2"/>
            <a:endCxn id="276500" idx="3"/>
          </p:cNvCxnSpPr>
          <p:nvPr/>
        </p:nvCxnSpPr>
        <p:spPr bwMode="auto">
          <a:xfrm rot="5400000">
            <a:off x="3486150" y="1924050"/>
            <a:ext cx="342900" cy="1066800"/>
          </a:xfrm>
          <a:prstGeom prst="bentConnector2">
            <a:avLst/>
          </a:prstGeom>
          <a:noFill/>
          <a:ln w="12700">
            <a:solidFill>
              <a:schemeClr val="tx1"/>
            </a:solidFill>
            <a:miter lim="800000"/>
            <a:headEnd type="none" w="sm" len="sm"/>
            <a:tailEnd type="triangle" w="med" len="med"/>
          </a:ln>
          <a:effectLst/>
        </p:spPr>
      </p:cxnSp>
      <p:cxnSp>
        <p:nvCxnSpPr>
          <p:cNvPr id="276488" name="AutoShape 8"/>
          <p:cNvCxnSpPr>
            <a:cxnSpLocks noChangeShapeType="1"/>
            <a:stCxn id="276483" idx="2"/>
            <a:endCxn id="276502" idx="3"/>
          </p:cNvCxnSpPr>
          <p:nvPr/>
        </p:nvCxnSpPr>
        <p:spPr bwMode="auto">
          <a:xfrm rot="5400000">
            <a:off x="4019550" y="1390650"/>
            <a:ext cx="1562100" cy="3352800"/>
          </a:xfrm>
          <a:prstGeom prst="bentConnector2">
            <a:avLst/>
          </a:prstGeom>
          <a:noFill/>
          <a:ln w="12700">
            <a:solidFill>
              <a:schemeClr val="tx1"/>
            </a:solidFill>
            <a:miter lim="800000"/>
            <a:headEnd type="none" w="sm" len="sm"/>
            <a:tailEnd type="triangle" w="med" len="med"/>
          </a:ln>
          <a:effectLst/>
        </p:spPr>
      </p:cxnSp>
      <p:sp>
        <p:nvSpPr>
          <p:cNvPr id="276489" name="AutoShape 9"/>
          <p:cNvSpPr>
            <a:spLocks noChangeArrowheads="1"/>
          </p:cNvSpPr>
          <p:nvPr/>
        </p:nvSpPr>
        <p:spPr bwMode="auto">
          <a:xfrm>
            <a:off x="21336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91" name="Text Box 11"/>
          <p:cNvSpPr txBox="1">
            <a:spLocks noChangeArrowheads="1"/>
          </p:cNvSpPr>
          <p:nvPr/>
        </p:nvSpPr>
        <p:spPr bwMode="auto">
          <a:xfrm>
            <a:off x="23622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a:t>
            </a:r>
            <a:r>
              <a:rPr lang="en-US" sz="1200" dirty="0">
                <a:solidFill>
                  <a:schemeClr val="bg1"/>
                </a:solidFill>
              </a:rPr>
              <a:t>C</a:t>
            </a:r>
            <a:r>
              <a:rPr lang="en-US" sz="1200" baseline="-25000" dirty="0">
                <a:solidFill>
                  <a:schemeClr val="bg1"/>
                </a:solidFill>
              </a:rPr>
              <a:t>0</a:t>
            </a:r>
          </a:p>
        </p:txBody>
      </p:sp>
      <p:sp>
        <p:nvSpPr>
          <p:cNvPr id="276492" name="Text Box 12"/>
          <p:cNvSpPr txBox="1">
            <a:spLocks noChangeArrowheads="1"/>
          </p:cNvSpPr>
          <p:nvPr/>
        </p:nvSpPr>
        <p:spPr bwMode="auto">
          <a:xfrm>
            <a:off x="39624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1</a:t>
            </a:r>
          </a:p>
        </p:txBody>
      </p:sp>
      <p:sp>
        <p:nvSpPr>
          <p:cNvPr id="276493" name="Text Box 13"/>
          <p:cNvSpPr txBox="1">
            <a:spLocks noChangeArrowheads="1"/>
          </p:cNvSpPr>
          <p:nvPr/>
        </p:nvSpPr>
        <p:spPr bwMode="auto">
          <a:xfrm>
            <a:off x="51054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2</a:t>
            </a:r>
          </a:p>
        </p:txBody>
      </p:sp>
      <p:sp>
        <p:nvSpPr>
          <p:cNvPr id="276494" name="Text Box 14"/>
          <p:cNvSpPr txBox="1">
            <a:spLocks noChangeArrowheads="1"/>
          </p:cNvSpPr>
          <p:nvPr/>
        </p:nvSpPr>
        <p:spPr bwMode="auto">
          <a:xfrm>
            <a:off x="62484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3</a:t>
            </a:r>
          </a:p>
        </p:txBody>
      </p:sp>
      <p:sp>
        <p:nvSpPr>
          <p:cNvPr id="276495" name="AutoShape 15"/>
          <p:cNvSpPr>
            <a:spLocks noChangeArrowheads="1"/>
          </p:cNvSpPr>
          <p:nvPr/>
        </p:nvSpPr>
        <p:spPr bwMode="auto">
          <a:xfrm>
            <a:off x="72390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96" name="Text Box 16"/>
          <p:cNvSpPr txBox="1">
            <a:spLocks noChangeArrowheads="1"/>
          </p:cNvSpPr>
          <p:nvPr/>
        </p:nvSpPr>
        <p:spPr bwMode="auto">
          <a:xfrm>
            <a:off x="74676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4</a:t>
            </a:r>
          </a:p>
        </p:txBody>
      </p:sp>
      <p:sp>
        <p:nvSpPr>
          <p:cNvPr id="276498" name="AutoShape 18"/>
          <p:cNvSpPr>
            <a:spLocks noChangeArrowheads="1"/>
          </p:cNvSpPr>
          <p:nvPr/>
        </p:nvSpPr>
        <p:spPr bwMode="auto">
          <a:xfrm>
            <a:off x="2057400" y="30480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6499" name="Text Box 19"/>
          <p:cNvSpPr txBox="1">
            <a:spLocks noChangeArrowheads="1"/>
          </p:cNvSpPr>
          <p:nvPr/>
        </p:nvSpPr>
        <p:spPr bwMode="auto">
          <a:xfrm>
            <a:off x="2209800" y="3124200"/>
            <a:ext cx="685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smtClean="0">
                <a:solidFill>
                  <a:schemeClr val="bg1"/>
                </a:solidFill>
              </a:rPr>
              <a:t>PV(C</a:t>
            </a:r>
            <a:r>
              <a:rPr lang="en-US" sz="1200" baseline="-25000" dirty="0">
                <a:solidFill>
                  <a:schemeClr val="bg1"/>
                </a:solidFill>
              </a:rPr>
              <a:t>2</a:t>
            </a:r>
            <a:r>
              <a:rPr lang="en-US" sz="1200" dirty="0" smtClean="0">
                <a:solidFill>
                  <a:schemeClr val="bg1"/>
                </a:solidFill>
              </a:rPr>
              <a:t>)</a:t>
            </a:r>
            <a:endParaRPr lang="en-US" sz="1200" baseline="-25000" dirty="0">
              <a:solidFill>
                <a:schemeClr val="bg1"/>
              </a:solidFill>
            </a:endParaRPr>
          </a:p>
        </p:txBody>
      </p:sp>
      <p:sp>
        <p:nvSpPr>
          <p:cNvPr id="276500" name="AutoShape 20"/>
          <p:cNvSpPr>
            <a:spLocks noChangeArrowheads="1"/>
          </p:cNvSpPr>
          <p:nvPr/>
        </p:nvSpPr>
        <p:spPr bwMode="auto">
          <a:xfrm>
            <a:off x="2057400" y="24384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6501" name="Text Box 21"/>
          <p:cNvSpPr txBox="1">
            <a:spLocks noChangeArrowheads="1"/>
          </p:cNvSpPr>
          <p:nvPr/>
        </p:nvSpPr>
        <p:spPr bwMode="auto">
          <a:xfrm>
            <a:off x="2209800" y="2514600"/>
            <a:ext cx="685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smtClean="0">
                <a:solidFill>
                  <a:schemeClr val="bg1"/>
                </a:solidFill>
              </a:rPr>
              <a:t>PV(C</a:t>
            </a:r>
            <a:r>
              <a:rPr lang="en-US" sz="1200" baseline="-25000" dirty="0">
                <a:solidFill>
                  <a:schemeClr val="bg1"/>
                </a:solidFill>
              </a:rPr>
              <a:t>1</a:t>
            </a:r>
            <a:r>
              <a:rPr lang="en-US" sz="1200" dirty="0" smtClean="0">
                <a:solidFill>
                  <a:schemeClr val="bg1"/>
                </a:solidFill>
              </a:rPr>
              <a:t>)</a:t>
            </a:r>
            <a:endParaRPr lang="en-US" sz="1200" baseline="-25000" dirty="0">
              <a:solidFill>
                <a:schemeClr val="bg1"/>
              </a:solidFill>
            </a:endParaRPr>
          </a:p>
        </p:txBody>
      </p:sp>
      <p:sp>
        <p:nvSpPr>
          <p:cNvPr id="276502" name="AutoShape 22"/>
          <p:cNvSpPr>
            <a:spLocks noChangeArrowheads="1"/>
          </p:cNvSpPr>
          <p:nvPr/>
        </p:nvSpPr>
        <p:spPr bwMode="auto">
          <a:xfrm>
            <a:off x="2057400" y="36576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6503" name="Text Box 23"/>
          <p:cNvSpPr txBox="1">
            <a:spLocks noChangeArrowheads="1"/>
          </p:cNvSpPr>
          <p:nvPr/>
        </p:nvSpPr>
        <p:spPr bwMode="auto">
          <a:xfrm>
            <a:off x="2209800" y="3733800"/>
            <a:ext cx="685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smtClean="0">
                <a:solidFill>
                  <a:schemeClr val="bg1"/>
                </a:solidFill>
              </a:rPr>
              <a:t>PV(C</a:t>
            </a:r>
            <a:r>
              <a:rPr lang="en-US" sz="1200" baseline="-25000" dirty="0">
                <a:solidFill>
                  <a:schemeClr val="bg1"/>
                </a:solidFill>
              </a:rPr>
              <a:t>3</a:t>
            </a:r>
            <a:r>
              <a:rPr lang="en-US" sz="1200" dirty="0" smtClean="0">
                <a:solidFill>
                  <a:schemeClr val="bg1"/>
                </a:solidFill>
              </a:rPr>
              <a:t>)</a:t>
            </a:r>
            <a:endParaRPr lang="en-US" sz="1200" baseline="-25000" dirty="0">
              <a:solidFill>
                <a:schemeClr val="bg1"/>
              </a:solidFill>
            </a:endParaRPr>
          </a:p>
        </p:txBody>
      </p:sp>
      <p:sp>
        <p:nvSpPr>
          <p:cNvPr id="276504" name="AutoShape 24"/>
          <p:cNvSpPr>
            <a:spLocks noChangeArrowheads="1"/>
          </p:cNvSpPr>
          <p:nvPr/>
        </p:nvSpPr>
        <p:spPr bwMode="auto">
          <a:xfrm>
            <a:off x="2057400" y="42672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6505" name="Text Box 25"/>
          <p:cNvSpPr txBox="1">
            <a:spLocks noChangeArrowheads="1"/>
          </p:cNvSpPr>
          <p:nvPr/>
        </p:nvSpPr>
        <p:spPr bwMode="auto">
          <a:xfrm>
            <a:off x="2209800" y="4343400"/>
            <a:ext cx="685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smtClean="0">
                <a:solidFill>
                  <a:schemeClr val="bg1"/>
                </a:solidFill>
              </a:rPr>
              <a:t>PV(C</a:t>
            </a:r>
            <a:r>
              <a:rPr lang="en-US" sz="1200" baseline="-25000" dirty="0">
                <a:solidFill>
                  <a:schemeClr val="bg1"/>
                </a:solidFill>
              </a:rPr>
              <a:t>4</a:t>
            </a:r>
            <a:r>
              <a:rPr lang="en-US" sz="1200" dirty="0" smtClean="0">
                <a:solidFill>
                  <a:schemeClr val="bg1"/>
                </a:solidFill>
              </a:rPr>
              <a:t>)</a:t>
            </a:r>
            <a:endParaRPr lang="en-US" sz="1200" baseline="-25000" dirty="0">
              <a:solidFill>
                <a:schemeClr val="bg1"/>
              </a:solidFill>
            </a:endParaRPr>
          </a:p>
        </p:txBody>
      </p:sp>
      <p:sp>
        <p:nvSpPr>
          <p:cNvPr id="276506" name="AutoShape 26"/>
          <p:cNvSpPr>
            <a:spLocks noChangeArrowheads="1"/>
          </p:cNvSpPr>
          <p:nvPr/>
        </p:nvSpPr>
        <p:spPr bwMode="auto">
          <a:xfrm>
            <a:off x="2057400" y="5638800"/>
            <a:ext cx="1066800" cy="381000"/>
          </a:xfrm>
          <a:prstGeom prst="flowChartProcess">
            <a:avLst/>
          </a:prstGeom>
          <a:solidFill>
            <a:srgbClr val="FF99CC"/>
          </a:solidFill>
          <a:ln w="12700">
            <a:solidFill>
              <a:schemeClr val="tx1"/>
            </a:solidFill>
            <a:miter lim="800000"/>
            <a:headEnd type="none" w="sm" len="sm"/>
            <a:tailEnd type="none" w="sm" len="sm"/>
          </a:ln>
          <a:effectLst/>
        </p:spPr>
        <p:txBody>
          <a:bodyPr wrap="none" anchor="ctr"/>
          <a:lstStyle/>
          <a:p>
            <a:endParaRPr lang="en-US"/>
          </a:p>
        </p:txBody>
      </p:sp>
      <p:sp>
        <p:nvSpPr>
          <p:cNvPr id="276507" name="Text Box 27"/>
          <p:cNvSpPr txBox="1">
            <a:spLocks noChangeArrowheads="1"/>
          </p:cNvSpPr>
          <p:nvPr/>
        </p:nvSpPr>
        <p:spPr bwMode="auto">
          <a:xfrm>
            <a:off x="2362200" y="5715000"/>
            <a:ext cx="5334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0</a:t>
            </a:r>
            <a:r>
              <a:rPr lang="en-US" sz="1200" dirty="0">
                <a:solidFill>
                  <a:schemeClr val="bg1"/>
                </a:solidFill>
              </a:rPr>
              <a:t>|</a:t>
            </a:r>
          </a:p>
        </p:txBody>
      </p:sp>
      <p:sp>
        <p:nvSpPr>
          <p:cNvPr id="276508" name="Text Box 28"/>
          <p:cNvSpPr txBox="1">
            <a:spLocks noChangeArrowheads="1"/>
          </p:cNvSpPr>
          <p:nvPr/>
        </p:nvSpPr>
        <p:spPr bwMode="auto">
          <a:xfrm>
            <a:off x="2438400" y="2743200"/>
            <a:ext cx="304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a:t>
            </a:r>
          </a:p>
        </p:txBody>
      </p:sp>
      <p:sp>
        <p:nvSpPr>
          <p:cNvPr id="276509" name="Text Box 29"/>
          <p:cNvSpPr txBox="1">
            <a:spLocks noChangeArrowheads="1"/>
          </p:cNvSpPr>
          <p:nvPr/>
        </p:nvSpPr>
        <p:spPr bwMode="auto">
          <a:xfrm>
            <a:off x="2438400" y="3962400"/>
            <a:ext cx="304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a:t>
            </a:r>
          </a:p>
        </p:txBody>
      </p:sp>
      <p:sp>
        <p:nvSpPr>
          <p:cNvPr id="276510" name="Text Box 30"/>
          <p:cNvSpPr txBox="1">
            <a:spLocks noChangeArrowheads="1"/>
          </p:cNvSpPr>
          <p:nvPr/>
        </p:nvSpPr>
        <p:spPr bwMode="auto">
          <a:xfrm>
            <a:off x="2438400" y="3352800"/>
            <a:ext cx="304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a:t>
            </a:r>
          </a:p>
        </p:txBody>
      </p:sp>
      <p:sp>
        <p:nvSpPr>
          <p:cNvPr id="276511" name="Text Box 31"/>
          <p:cNvSpPr txBox="1">
            <a:spLocks noChangeArrowheads="1"/>
          </p:cNvSpPr>
          <p:nvPr/>
        </p:nvSpPr>
        <p:spPr bwMode="auto">
          <a:xfrm>
            <a:off x="2438400" y="5257800"/>
            <a:ext cx="304800" cy="457200"/>
          </a:xfrm>
          <a:prstGeom prst="rect">
            <a:avLst/>
          </a:prstGeom>
          <a:noFill/>
          <a:ln w="12700">
            <a:noFill/>
            <a:miter lim="800000"/>
            <a:headEnd type="none" w="sm" len="sm"/>
            <a:tailEnd type="none" w="sm" len="sm"/>
          </a:ln>
          <a:effectLst/>
        </p:spPr>
        <p:txBody>
          <a:bodyPr>
            <a:spAutoFit/>
          </a:bodyPr>
          <a:lstStyle/>
          <a:p>
            <a:pPr>
              <a:spcBef>
                <a:spcPct val="50000"/>
              </a:spcBef>
            </a:pPr>
            <a:r>
              <a:rPr lang="en-US" sz="2400" b="1"/>
              <a:t>=</a:t>
            </a:r>
          </a:p>
        </p:txBody>
      </p:sp>
      <p:sp>
        <p:nvSpPr>
          <p:cNvPr id="276515" name="Text Box 35"/>
          <p:cNvSpPr txBox="1">
            <a:spLocks noChangeArrowheads="1"/>
          </p:cNvSpPr>
          <p:nvPr/>
        </p:nvSpPr>
        <p:spPr bwMode="auto">
          <a:xfrm>
            <a:off x="3200400" y="2362200"/>
            <a:ext cx="9906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C</a:t>
            </a:r>
            <a:r>
              <a:rPr lang="en-US" sz="1200" baseline="-25000" dirty="0"/>
              <a:t>1/</a:t>
            </a:r>
            <a:r>
              <a:rPr lang="en-US" sz="1200" dirty="0"/>
              <a:t>(1+</a:t>
            </a:r>
            <a:r>
              <a:rPr lang="en-US" sz="1200" b="1" dirty="0"/>
              <a:t>IRR</a:t>
            </a:r>
            <a:r>
              <a:rPr lang="en-US" sz="1200" dirty="0"/>
              <a:t>)</a:t>
            </a:r>
          </a:p>
        </p:txBody>
      </p:sp>
      <p:sp>
        <p:nvSpPr>
          <p:cNvPr id="276516" name="Text Box 36"/>
          <p:cNvSpPr txBox="1">
            <a:spLocks noChangeArrowheads="1"/>
          </p:cNvSpPr>
          <p:nvPr/>
        </p:nvSpPr>
        <p:spPr bwMode="auto">
          <a:xfrm>
            <a:off x="3810000" y="2971800"/>
            <a:ext cx="1066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C</a:t>
            </a:r>
            <a:r>
              <a:rPr lang="en-US" sz="1200" baseline="-25000" dirty="0"/>
              <a:t>2/</a:t>
            </a:r>
            <a:r>
              <a:rPr lang="en-US" sz="1200" dirty="0"/>
              <a:t>(1+</a:t>
            </a:r>
            <a:r>
              <a:rPr lang="en-US" sz="1200" b="1" dirty="0"/>
              <a:t>IRR</a:t>
            </a:r>
            <a:r>
              <a:rPr lang="en-US" sz="1200" dirty="0"/>
              <a:t>)</a:t>
            </a:r>
            <a:r>
              <a:rPr lang="en-US" sz="1200" baseline="30000" dirty="0"/>
              <a:t>2</a:t>
            </a:r>
          </a:p>
        </p:txBody>
      </p:sp>
      <p:sp>
        <p:nvSpPr>
          <p:cNvPr id="276518" name="Text Box 38"/>
          <p:cNvSpPr txBox="1">
            <a:spLocks noChangeArrowheads="1"/>
          </p:cNvSpPr>
          <p:nvPr/>
        </p:nvSpPr>
        <p:spPr bwMode="auto">
          <a:xfrm>
            <a:off x="4419600" y="3581400"/>
            <a:ext cx="9906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C</a:t>
            </a:r>
            <a:r>
              <a:rPr lang="en-US" sz="1200" baseline="-25000" dirty="0"/>
              <a:t>3</a:t>
            </a:r>
            <a:r>
              <a:rPr lang="en-US" sz="1200" dirty="0"/>
              <a:t>/(1+</a:t>
            </a:r>
            <a:r>
              <a:rPr lang="en-US" sz="1200" b="1" dirty="0"/>
              <a:t>IRR</a:t>
            </a:r>
            <a:r>
              <a:rPr lang="en-US" sz="1200" dirty="0"/>
              <a:t>)</a:t>
            </a:r>
            <a:r>
              <a:rPr lang="en-US" sz="1200" baseline="30000" dirty="0"/>
              <a:t>3</a:t>
            </a:r>
          </a:p>
        </p:txBody>
      </p:sp>
      <p:sp>
        <p:nvSpPr>
          <p:cNvPr id="276519" name="Text Box 39"/>
          <p:cNvSpPr txBox="1">
            <a:spLocks noChangeArrowheads="1"/>
          </p:cNvSpPr>
          <p:nvPr/>
        </p:nvSpPr>
        <p:spPr bwMode="auto">
          <a:xfrm>
            <a:off x="609600" y="2667000"/>
            <a:ext cx="1447800" cy="366713"/>
          </a:xfrm>
          <a:prstGeom prst="rect">
            <a:avLst/>
          </a:prstGeom>
          <a:noFill/>
          <a:ln w="12700">
            <a:noFill/>
            <a:miter lim="800000"/>
            <a:headEnd type="none" w="sm" len="sm"/>
            <a:tailEnd type="none" w="sm" len="sm"/>
          </a:ln>
          <a:effectLst/>
        </p:spPr>
        <p:txBody>
          <a:bodyPr>
            <a:spAutoFit/>
          </a:bodyPr>
          <a:lstStyle/>
          <a:p>
            <a:pPr>
              <a:spcBef>
                <a:spcPct val="50000"/>
              </a:spcBef>
            </a:pPr>
            <a:endParaRPr lang="en-US"/>
          </a:p>
        </p:txBody>
      </p:sp>
      <p:sp>
        <p:nvSpPr>
          <p:cNvPr id="276520" name="Text Box 40"/>
          <p:cNvSpPr txBox="1">
            <a:spLocks noChangeArrowheads="1"/>
          </p:cNvSpPr>
          <p:nvPr/>
        </p:nvSpPr>
        <p:spPr bwMode="auto">
          <a:xfrm>
            <a:off x="4724400" y="4953000"/>
            <a:ext cx="2514600" cy="1054100"/>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IRR is the discount rate that makes </a:t>
            </a:r>
          </a:p>
          <a:p>
            <a:pPr>
              <a:spcBef>
                <a:spcPct val="50000"/>
              </a:spcBef>
            </a:pPr>
            <a:r>
              <a:rPr lang="en-US" dirty="0"/>
              <a:t>Total PV = |C</a:t>
            </a:r>
            <a:r>
              <a:rPr lang="en-US" baseline="-25000" dirty="0"/>
              <a:t>0</a:t>
            </a:r>
            <a:r>
              <a:rPr lang="en-US" dirty="0"/>
              <a:t> |</a:t>
            </a:r>
          </a:p>
        </p:txBody>
      </p:sp>
      <p:cxnSp>
        <p:nvCxnSpPr>
          <p:cNvPr id="276521" name="AutoShape 41"/>
          <p:cNvCxnSpPr>
            <a:cxnSpLocks noChangeShapeType="1"/>
            <a:stCxn id="276495" idx="2"/>
            <a:endCxn id="276495" idx="2"/>
          </p:cNvCxnSpPr>
          <p:nvPr/>
        </p:nvCxnSpPr>
        <p:spPr bwMode="auto">
          <a:xfrm>
            <a:off x="7696200" y="2286000"/>
            <a:ext cx="0" cy="0"/>
          </a:xfrm>
          <a:prstGeom prst="straightConnector1">
            <a:avLst/>
          </a:prstGeom>
          <a:noFill/>
          <a:ln w="12700">
            <a:solidFill>
              <a:schemeClr val="tx1"/>
            </a:solidFill>
            <a:round/>
            <a:headEnd type="none" w="sm" len="sm"/>
            <a:tailEnd type="none" w="sm" len="sm"/>
          </a:ln>
          <a:effectLst/>
        </p:spPr>
      </p:cxnSp>
      <p:cxnSp>
        <p:nvCxnSpPr>
          <p:cNvPr id="276522" name="AutoShape 42"/>
          <p:cNvCxnSpPr>
            <a:cxnSpLocks noChangeShapeType="1"/>
            <a:stCxn id="276495" idx="2"/>
            <a:endCxn id="276504" idx="3"/>
          </p:cNvCxnSpPr>
          <p:nvPr/>
        </p:nvCxnSpPr>
        <p:spPr bwMode="auto">
          <a:xfrm rot="5400000">
            <a:off x="4324350" y="1085850"/>
            <a:ext cx="2171700" cy="4572000"/>
          </a:xfrm>
          <a:prstGeom prst="bentConnector2">
            <a:avLst/>
          </a:prstGeom>
          <a:noFill/>
          <a:ln w="12700">
            <a:solidFill>
              <a:schemeClr val="tx1"/>
            </a:solidFill>
            <a:miter lim="800000"/>
            <a:headEnd type="none" w="sm" len="sm"/>
            <a:tailEnd type="none" w="sm" len="sm"/>
          </a:ln>
          <a:effectLst/>
        </p:spPr>
      </p:cxnSp>
      <p:sp>
        <p:nvSpPr>
          <p:cNvPr id="276523" name="Text Box 43"/>
          <p:cNvSpPr txBox="1">
            <a:spLocks noChangeArrowheads="1"/>
          </p:cNvSpPr>
          <p:nvPr/>
        </p:nvSpPr>
        <p:spPr bwMode="auto">
          <a:xfrm>
            <a:off x="5638800" y="4191000"/>
            <a:ext cx="9906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C</a:t>
            </a:r>
            <a:r>
              <a:rPr lang="en-US" sz="1200" baseline="-25000" dirty="0"/>
              <a:t>4</a:t>
            </a:r>
            <a:r>
              <a:rPr lang="en-US" sz="1200" dirty="0"/>
              <a:t>/(1+</a:t>
            </a:r>
            <a:r>
              <a:rPr lang="en-US" sz="1200" b="1" dirty="0"/>
              <a:t>IRR</a:t>
            </a:r>
            <a:r>
              <a:rPr lang="en-US" sz="1200" dirty="0"/>
              <a:t>)</a:t>
            </a:r>
            <a:r>
              <a:rPr lang="en-US" sz="1200" baseline="30000" dirty="0"/>
              <a:t>4</a:t>
            </a:r>
          </a:p>
        </p:txBody>
      </p:sp>
      <p:sp>
        <p:nvSpPr>
          <p:cNvPr id="276524" name="AutoShape 44"/>
          <p:cNvSpPr>
            <a:spLocks noChangeArrowheads="1"/>
          </p:cNvSpPr>
          <p:nvPr/>
        </p:nvSpPr>
        <p:spPr bwMode="auto">
          <a:xfrm>
            <a:off x="2057400" y="49530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6525" name="Text Box 45"/>
          <p:cNvSpPr txBox="1">
            <a:spLocks noChangeArrowheads="1"/>
          </p:cNvSpPr>
          <p:nvPr/>
        </p:nvSpPr>
        <p:spPr bwMode="auto">
          <a:xfrm>
            <a:off x="2133600" y="5029200"/>
            <a:ext cx="9906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Total PV</a:t>
            </a:r>
            <a:endParaRPr lang="en-US" sz="1200" baseline="-25000" dirty="0">
              <a:solidFill>
                <a:schemeClr val="bg1"/>
              </a:solidFill>
            </a:endParaRPr>
          </a:p>
        </p:txBody>
      </p:sp>
      <p:sp>
        <p:nvSpPr>
          <p:cNvPr id="276527" name="Line 47"/>
          <p:cNvSpPr>
            <a:spLocks noChangeShapeType="1"/>
          </p:cNvSpPr>
          <p:nvPr/>
        </p:nvSpPr>
        <p:spPr bwMode="auto">
          <a:xfrm flipH="1">
            <a:off x="2819400" y="5486400"/>
            <a:ext cx="1905000" cy="0"/>
          </a:xfrm>
          <a:prstGeom prst="line">
            <a:avLst/>
          </a:prstGeom>
          <a:noFill/>
          <a:ln w="57150">
            <a:solidFill>
              <a:srgbClr val="FF0000"/>
            </a:solidFill>
            <a:round/>
            <a:headEnd type="none" w="sm" len="sm"/>
            <a:tailEnd type="triangle" w="sm" len="sm"/>
          </a:ln>
          <a:effectLst/>
        </p:spPr>
        <p:txBody>
          <a:bodyPr/>
          <a:lstStyle/>
          <a:p>
            <a:endParaRPr lang="en-US"/>
          </a:p>
        </p:txBody>
      </p:sp>
      <p:sp>
        <p:nvSpPr>
          <p:cNvPr id="276528" name="Text Box 48"/>
          <p:cNvSpPr txBox="1">
            <a:spLocks noChangeArrowheads="1"/>
          </p:cNvSpPr>
          <p:nvPr/>
        </p:nvSpPr>
        <p:spPr bwMode="auto">
          <a:xfrm>
            <a:off x="2438400" y="4648200"/>
            <a:ext cx="304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a:t>
            </a:r>
          </a:p>
        </p:txBody>
      </p:sp>
      <p:cxnSp>
        <p:nvCxnSpPr>
          <p:cNvPr id="276529" name="AutoShape 49"/>
          <p:cNvCxnSpPr>
            <a:cxnSpLocks noChangeShapeType="1"/>
            <a:stCxn id="276489" idx="1"/>
            <a:endCxn id="276506" idx="1"/>
          </p:cNvCxnSpPr>
          <p:nvPr/>
        </p:nvCxnSpPr>
        <p:spPr bwMode="auto">
          <a:xfrm rot="10800000" flipV="1">
            <a:off x="2057400" y="1981200"/>
            <a:ext cx="76200" cy="3848100"/>
          </a:xfrm>
          <a:prstGeom prst="curvedConnector3">
            <a:avLst>
              <a:gd name="adj1" fmla="val 1802083"/>
            </a:avLst>
          </a:prstGeom>
          <a:noFill/>
          <a:ln w="12700">
            <a:solidFill>
              <a:schemeClr val="tx1"/>
            </a:solidFill>
            <a:round/>
            <a:headEnd type="none" w="sm" len="sm"/>
            <a:tailEnd type="triangle" w="med" len="med"/>
          </a:ln>
          <a:effectLst/>
        </p:spPr>
      </p:cxnSp>
    </p:spTree>
    <p:extLst>
      <p:ext uri="{BB962C8B-B14F-4D97-AF65-F5344CB8AC3E}">
        <p14:creationId xmlns:p14="http://schemas.microsoft.com/office/powerpoint/2010/main" val="661296394"/>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en-US"/>
              <a:t>Internal Rate of Return (IRR)</a:t>
            </a:r>
          </a:p>
        </p:txBody>
      </p:sp>
      <p:sp>
        <p:nvSpPr>
          <p:cNvPr id="172035" name="Rectangle 3"/>
          <p:cNvSpPr>
            <a:spLocks noGrp="1" noChangeArrowheads="1"/>
          </p:cNvSpPr>
          <p:nvPr>
            <p:ph type="body" sz="half" idx="1"/>
          </p:nvPr>
        </p:nvSpPr>
        <p:spPr>
          <a:xfrm>
            <a:off x="609599" y="1157160"/>
            <a:ext cx="7696200" cy="5015039"/>
          </a:xfrm>
        </p:spPr>
        <p:txBody>
          <a:bodyPr>
            <a:normAutofit fontScale="92500" lnSpcReduction="10000"/>
          </a:bodyPr>
          <a:lstStyle/>
          <a:p>
            <a:r>
              <a:rPr lang="en-US" sz="2400" dirty="0"/>
              <a:t>EXAMPLE (r = 10%):</a:t>
            </a:r>
          </a:p>
          <a:p>
            <a:endParaRPr lang="en-US" sz="2400" dirty="0" smtClean="0"/>
          </a:p>
          <a:p>
            <a:endParaRPr lang="en-US" sz="2400" dirty="0"/>
          </a:p>
          <a:p>
            <a:endParaRPr lang="en-US" sz="2400" dirty="0" smtClean="0"/>
          </a:p>
          <a:p>
            <a:endParaRPr lang="en-US" sz="2400" dirty="0"/>
          </a:p>
          <a:p>
            <a:endParaRPr lang="en-US" sz="2400" dirty="0"/>
          </a:p>
          <a:p>
            <a:r>
              <a:rPr lang="en-US" sz="2400" dirty="0"/>
              <a:t>IRR Calculation:</a:t>
            </a:r>
          </a:p>
          <a:p>
            <a:pPr>
              <a:buFont typeface="Wingdings" pitchFamily="2" charset="2"/>
              <a:buNone/>
            </a:pPr>
            <a:endParaRPr lang="en-US" sz="2400" dirty="0"/>
          </a:p>
          <a:p>
            <a:endParaRPr lang="en-US" sz="2400" dirty="0" smtClean="0"/>
          </a:p>
          <a:p>
            <a:endParaRPr lang="en-US" sz="2400" dirty="0" smtClean="0"/>
          </a:p>
          <a:p>
            <a:endParaRPr lang="en-US" sz="2400" dirty="0"/>
          </a:p>
          <a:p>
            <a:endParaRPr lang="en-US" sz="2400" dirty="0"/>
          </a:p>
          <a:p>
            <a:endParaRPr lang="en-US" sz="2400" dirty="0"/>
          </a:p>
          <a:p>
            <a:r>
              <a:rPr lang="en-US" sz="2400" b="1" dirty="0">
                <a:solidFill>
                  <a:srgbClr val="FF0000"/>
                </a:solidFill>
              </a:rPr>
              <a:t>Result: </a:t>
            </a:r>
            <a:r>
              <a:rPr lang="en-US" sz="2400" b="1" dirty="0" smtClean="0">
                <a:solidFill>
                  <a:srgbClr val="FF0000"/>
                </a:solidFill>
              </a:rPr>
              <a:t>18.10% </a:t>
            </a:r>
            <a:r>
              <a:rPr lang="en-US" sz="2400" b="1" dirty="0">
                <a:solidFill>
                  <a:srgbClr val="FF0000"/>
                </a:solidFill>
              </a:rPr>
              <a:t>&gt; 10% </a:t>
            </a:r>
            <a:r>
              <a:rPr lang="en-US" sz="2400" b="1" i="1" dirty="0">
                <a:solidFill>
                  <a:srgbClr val="FF0000"/>
                </a:solidFill>
              </a:rPr>
              <a:t>Good Project</a:t>
            </a:r>
          </a:p>
        </p:txBody>
      </p:sp>
      <p:graphicFrame>
        <p:nvGraphicFramePr>
          <p:cNvPr id="172036" name="Group 4"/>
          <p:cNvGraphicFramePr>
            <a:graphicFrameLocks noGrp="1"/>
          </p:cNvGraphicFramePr>
          <p:nvPr>
            <p:ph sz="half" idx="2"/>
            <p:extLst>
              <p:ext uri="{D42A27DB-BD31-4B8C-83A1-F6EECF244321}">
                <p14:modId xmlns:p14="http://schemas.microsoft.com/office/powerpoint/2010/main" val="2293593734"/>
              </p:ext>
            </p:extLst>
          </p:nvPr>
        </p:nvGraphicFramePr>
        <p:xfrm>
          <a:off x="1447800" y="1781999"/>
          <a:ext cx="6172200" cy="1036320"/>
        </p:xfrm>
        <a:graphic>
          <a:graphicData uri="http://schemas.openxmlformats.org/drawingml/2006/table">
            <a:tbl>
              <a:tblPr/>
              <a:tblGrid>
                <a:gridCol w="1235075"/>
                <a:gridCol w="1233488"/>
                <a:gridCol w="1235075"/>
                <a:gridCol w="1233487"/>
                <a:gridCol w="1235075"/>
              </a:tblGrid>
              <a:tr h="3603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78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-1,000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200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400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700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2056" name="Rectangle 24"/>
          <p:cNvSpPr>
            <a:spLocks noChangeArrowheads="1"/>
          </p:cNvSpPr>
          <p:nvPr/>
        </p:nvSpPr>
        <p:spPr bwMode="auto">
          <a:xfrm>
            <a:off x="0" y="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172057" name="Object 25"/>
          <p:cNvGraphicFramePr>
            <a:graphicFrameLocks noChangeAspect="1"/>
          </p:cNvGraphicFramePr>
          <p:nvPr>
            <p:extLst>
              <p:ext uri="{D42A27DB-BD31-4B8C-83A1-F6EECF244321}">
                <p14:modId xmlns:p14="http://schemas.microsoft.com/office/powerpoint/2010/main" val="1712694299"/>
              </p:ext>
            </p:extLst>
          </p:nvPr>
        </p:nvGraphicFramePr>
        <p:xfrm>
          <a:off x="1259681" y="3810000"/>
          <a:ext cx="6396037" cy="1271588"/>
        </p:xfrm>
        <a:graphic>
          <a:graphicData uri="http://schemas.openxmlformats.org/presentationml/2006/ole">
            <mc:AlternateContent xmlns:mc="http://schemas.openxmlformats.org/markup-compatibility/2006">
              <mc:Choice xmlns:v="urn:schemas-microsoft-com:vml" Requires="v">
                <p:oleObj spid="_x0000_s2063" name="Equation" r:id="rId4" imgW="3619440" imgH="711000" progId="Equation.DSMT4">
                  <p:embed/>
                </p:oleObj>
              </mc:Choice>
              <mc:Fallback>
                <p:oleObj name="Equation" r:id="rId4" imgW="3619440" imgH="711000" progId="Equation.DSMT4">
                  <p:embed/>
                  <p:pic>
                    <p:nvPicPr>
                      <p:cNvPr id="0" name=""/>
                      <p:cNvPicPr>
                        <a:picLocks noChangeAspect="1" noChangeArrowheads="1"/>
                      </p:cNvPicPr>
                      <p:nvPr/>
                    </p:nvPicPr>
                    <p:blipFill>
                      <a:blip r:embed="rId5"/>
                      <a:srcRect/>
                      <a:stretch>
                        <a:fillRect/>
                      </a:stretch>
                    </p:blipFill>
                    <p:spPr bwMode="auto">
                      <a:xfrm>
                        <a:off x="1259681" y="3810000"/>
                        <a:ext cx="6396037" cy="1271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859933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irr( Function</a:t>
            </a:r>
            <a:endParaRPr lang="en-US" dirty="0"/>
          </a:p>
        </p:txBody>
      </p:sp>
      <p:sp>
        <p:nvSpPr>
          <p:cNvPr id="4" name="Text Placeholder 2"/>
          <p:cNvSpPr txBox="1">
            <a:spLocks/>
          </p:cNvSpPr>
          <p:nvPr/>
        </p:nvSpPr>
        <p:spPr>
          <a:xfrm>
            <a:off x="381000" y="1411552"/>
            <a:ext cx="8382000" cy="4191917"/>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Finance </a:t>
            </a:r>
            <a:r>
              <a:rPr lang="en-US" sz="2400" dirty="0" smtClean="0"/>
              <a:t>Apps #8</a:t>
            </a:r>
          </a:p>
          <a:p>
            <a:endParaRPr lang="en-US" sz="2400" dirty="0"/>
          </a:p>
          <a:p>
            <a:r>
              <a:rPr lang="en-US" sz="2400" dirty="0" smtClean="0"/>
              <a:t>Screen </a:t>
            </a:r>
            <a:r>
              <a:rPr lang="en-US" sz="2400" dirty="0" smtClean="0"/>
              <a:t>will show</a:t>
            </a:r>
          </a:p>
          <a:p>
            <a:pPr lvl="1"/>
            <a:r>
              <a:rPr lang="en-US" sz="2000" dirty="0" smtClean="0"/>
              <a:t>irr(</a:t>
            </a:r>
            <a:endParaRPr lang="en-US" sz="2000" dirty="0" smtClean="0"/>
          </a:p>
          <a:p>
            <a:endParaRPr lang="en-US" sz="2400" dirty="0" smtClean="0"/>
          </a:p>
          <a:p>
            <a:r>
              <a:rPr lang="en-US" sz="2400" dirty="0" smtClean="0"/>
              <a:t>Function Syntax</a:t>
            </a:r>
          </a:p>
          <a:p>
            <a:pPr lvl="1"/>
            <a:r>
              <a:rPr lang="en-US" sz="2000" dirty="0" smtClean="0"/>
              <a:t>irr(CF</a:t>
            </a:r>
            <a:r>
              <a:rPr lang="en-US" sz="2000" baseline="-25000" dirty="0" smtClean="0"/>
              <a:t>0</a:t>
            </a:r>
            <a:r>
              <a:rPr lang="en-US" sz="2000" dirty="0" smtClean="0"/>
              <a:t>, {CF</a:t>
            </a:r>
            <a:r>
              <a:rPr lang="en-US" sz="2000" baseline="-25000" dirty="0" smtClean="0"/>
              <a:t>1</a:t>
            </a:r>
            <a:r>
              <a:rPr lang="en-US" sz="2000" dirty="0" smtClean="0"/>
              <a:t>, CF</a:t>
            </a:r>
            <a:r>
              <a:rPr lang="en-US" sz="2000" baseline="-25000" dirty="0" smtClean="0"/>
              <a:t>2</a:t>
            </a:r>
            <a:r>
              <a:rPr lang="en-US" sz="2000" dirty="0" smtClean="0"/>
              <a:t>,…}, {Freq</a:t>
            </a:r>
            <a:r>
              <a:rPr lang="en-US" sz="2000" baseline="-25000" dirty="0" smtClean="0"/>
              <a:t>1</a:t>
            </a:r>
            <a:r>
              <a:rPr lang="en-US" sz="2000" dirty="0" smtClean="0"/>
              <a:t>, Freq</a:t>
            </a:r>
            <a:r>
              <a:rPr lang="en-US" sz="2000" baseline="-25000" dirty="0" smtClean="0"/>
              <a:t>2</a:t>
            </a:r>
            <a:r>
              <a:rPr lang="en-US" sz="2000" dirty="0" smtClean="0"/>
              <a:t>,…})</a:t>
            </a:r>
          </a:p>
          <a:p>
            <a:pPr lvl="2"/>
            <a:r>
              <a:rPr lang="en-US" sz="1600" dirty="0" smtClean="0"/>
              <a:t>CF</a:t>
            </a:r>
            <a:r>
              <a:rPr lang="en-US" sz="1600" baseline="-25000" dirty="0" smtClean="0"/>
              <a:t>t</a:t>
            </a:r>
            <a:r>
              <a:rPr lang="en-US" sz="1600" dirty="0" smtClean="0"/>
              <a:t> </a:t>
            </a:r>
            <a:r>
              <a:rPr lang="en-US" sz="1600" dirty="0" smtClean="0"/>
              <a:t>= Cash Flow at Time t</a:t>
            </a:r>
          </a:p>
          <a:p>
            <a:pPr lvl="2"/>
            <a:r>
              <a:rPr lang="en-US" sz="1600" dirty="0" smtClean="0"/>
              <a:t>Freq</a:t>
            </a:r>
            <a:r>
              <a:rPr lang="en-US" sz="1600" baseline="-25000" dirty="0" smtClean="0"/>
              <a:t>t</a:t>
            </a:r>
            <a:r>
              <a:rPr lang="en-US" sz="1600" dirty="0" smtClean="0"/>
              <a:t> = Frequency of Cash Flow at Time t</a:t>
            </a:r>
          </a:p>
          <a:p>
            <a:pPr lvl="2"/>
            <a:endParaRPr lang="en-US" sz="1600" dirty="0" smtClean="0"/>
          </a:p>
          <a:p>
            <a:r>
              <a:rPr lang="en-US" sz="2400" dirty="0" smtClean="0"/>
              <a:t>CF</a:t>
            </a:r>
            <a:r>
              <a:rPr lang="en-US" sz="2400" baseline="-25000" dirty="0" smtClean="0"/>
              <a:t>0</a:t>
            </a:r>
            <a:r>
              <a:rPr lang="en-US" sz="2400" dirty="0" smtClean="0"/>
              <a:t> = -Initial Investment</a:t>
            </a:r>
          </a:p>
          <a:p>
            <a:pPr lvl="1"/>
            <a:r>
              <a:rPr lang="en-US" sz="2000" dirty="0" smtClean="0"/>
              <a:t>When doing uneven cash flows, CF</a:t>
            </a:r>
            <a:r>
              <a:rPr lang="en-US" sz="2000" baseline="-25000" dirty="0" smtClean="0"/>
              <a:t>0</a:t>
            </a:r>
            <a:r>
              <a:rPr lang="en-US" sz="2000" dirty="0" smtClean="0"/>
              <a:t> = 0</a:t>
            </a:r>
            <a:endParaRPr lang="en-US" sz="2000" dirty="0"/>
          </a:p>
        </p:txBody>
      </p:sp>
    </p:spTree>
    <p:extLst>
      <p:ext uri="{BB962C8B-B14F-4D97-AF65-F5344CB8AC3E}">
        <p14:creationId xmlns:p14="http://schemas.microsoft.com/office/powerpoint/2010/main" val="243354144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IRR </a:t>
            </a:r>
            <a:r>
              <a:rPr lang="en-US" dirty="0"/>
              <a:t>on Graphing Calculator</a:t>
            </a:r>
            <a:endParaRPr lang="en-US" dirty="0"/>
          </a:p>
        </p:txBody>
      </p:sp>
      <p:sp>
        <p:nvSpPr>
          <p:cNvPr id="4" name="Text Placeholder 2"/>
          <p:cNvSpPr txBox="1">
            <a:spLocks/>
          </p:cNvSpPr>
          <p:nvPr/>
        </p:nvSpPr>
        <p:spPr>
          <a:xfrm>
            <a:off x="228600" y="1219200"/>
            <a:ext cx="8382000" cy="4468916"/>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Consider again these cash </a:t>
            </a:r>
            <a:r>
              <a:rPr lang="en-US" sz="2400" dirty="0" smtClean="0"/>
              <a:t>flows:</a:t>
            </a:r>
            <a:endParaRPr lang="en-US" sz="2000" dirty="0" smtClean="0"/>
          </a:p>
          <a:p>
            <a:endParaRPr lang="en-US" sz="2400" dirty="0" smtClean="0"/>
          </a:p>
          <a:p>
            <a:endParaRPr lang="en-US" sz="2400" dirty="0"/>
          </a:p>
          <a:p>
            <a:endParaRPr lang="en-US" sz="2400" dirty="0" smtClean="0"/>
          </a:p>
          <a:p>
            <a:endParaRPr lang="en-US" sz="2400" dirty="0"/>
          </a:p>
          <a:p>
            <a:r>
              <a:rPr lang="en-US" sz="2400" dirty="0" smtClean="0"/>
              <a:t>irr</a:t>
            </a:r>
            <a:r>
              <a:rPr lang="en-US" sz="2400" dirty="0" smtClean="0"/>
              <a:t>(CF</a:t>
            </a:r>
            <a:r>
              <a:rPr lang="en-US" sz="2400" baseline="-25000" dirty="0" smtClean="0"/>
              <a:t>0</a:t>
            </a:r>
            <a:r>
              <a:rPr lang="en-US" sz="2400" dirty="0" smtClean="0"/>
              <a:t>, {CF</a:t>
            </a:r>
            <a:r>
              <a:rPr lang="en-US" sz="2400" baseline="-25000" dirty="0" smtClean="0"/>
              <a:t>1</a:t>
            </a:r>
            <a:r>
              <a:rPr lang="en-US" sz="2400" dirty="0" smtClean="0"/>
              <a:t>, CF</a:t>
            </a:r>
            <a:r>
              <a:rPr lang="en-US" sz="2400" baseline="-25000" dirty="0" smtClean="0"/>
              <a:t>2</a:t>
            </a:r>
            <a:r>
              <a:rPr lang="en-US" sz="2400" dirty="0" smtClean="0"/>
              <a:t>,…}, {Freq</a:t>
            </a:r>
            <a:r>
              <a:rPr lang="en-US" sz="2400" baseline="-25000" dirty="0" smtClean="0"/>
              <a:t>1</a:t>
            </a:r>
            <a:r>
              <a:rPr lang="en-US" sz="2400" dirty="0" smtClean="0"/>
              <a:t>, Freq</a:t>
            </a:r>
            <a:r>
              <a:rPr lang="en-US" sz="2400" baseline="-25000" dirty="0" smtClean="0"/>
              <a:t>2</a:t>
            </a:r>
            <a:r>
              <a:rPr lang="en-US" sz="2400" dirty="0" smtClean="0"/>
              <a:t>,…})</a:t>
            </a:r>
          </a:p>
          <a:p>
            <a:r>
              <a:rPr lang="en-US" sz="2400" dirty="0" smtClean="0"/>
              <a:t>irr(-1000, {300</a:t>
            </a:r>
            <a:r>
              <a:rPr lang="en-US" sz="2400" dirty="0" smtClean="0"/>
              <a:t>, </a:t>
            </a:r>
            <a:r>
              <a:rPr lang="en-US" sz="2400" dirty="0" smtClean="0"/>
              <a:t>200</a:t>
            </a:r>
            <a:r>
              <a:rPr lang="en-US" sz="2400" dirty="0" smtClean="0"/>
              <a:t>, </a:t>
            </a:r>
            <a:r>
              <a:rPr lang="en-US" sz="2400" dirty="0" smtClean="0"/>
              <a:t>400</a:t>
            </a:r>
            <a:r>
              <a:rPr lang="en-US" sz="2400" dirty="0" smtClean="0"/>
              <a:t>, </a:t>
            </a:r>
            <a:r>
              <a:rPr lang="en-US" sz="2400" dirty="0" smtClean="0"/>
              <a:t>700} </a:t>
            </a:r>
            <a:r>
              <a:rPr lang="en-US" sz="2400" dirty="0" smtClean="0"/>
              <a:t>and ENTER</a:t>
            </a:r>
          </a:p>
          <a:p>
            <a:pPr lvl="1"/>
            <a:r>
              <a:rPr lang="en-US" sz="2000" dirty="0" smtClean="0"/>
              <a:t>Answer: </a:t>
            </a:r>
            <a:r>
              <a:rPr lang="en-US" sz="2000" b="1" dirty="0" smtClean="0">
                <a:solidFill>
                  <a:srgbClr val="FF0000"/>
                </a:solidFill>
              </a:rPr>
              <a:t>18.10%</a:t>
            </a:r>
            <a:endParaRPr lang="en-US" sz="2000" b="1" dirty="0" smtClean="0">
              <a:solidFill>
                <a:srgbClr val="FF0000"/>
              </a:solidFill>
            </a:endParaRPr>
          </a:p>
          <a:p>
            <a:r>
              <a:rPr lang="en-US" sz="2400" dirty="0" smtClean="0"/>
              <a:t>Notes:</a:t>
            </a:r>
          </a:p>
          <a:p>
            <a:pPr lvl="1"/>
            <a:r>
              <a:rPr lang="en-US" sz="2000" dirty="0" smtClean="0"/>
              <a:t>Cash </a:t>
            </a:r>
            <a:r>
              <a:rPr lang="en-US" sz="2000" dirty="0" smtClean="0"/>
              <a:t>Flows 1+ </a:t>
            </a:r>
            <a:r>
              <a:rPr lang="en-US" sz="2000" dirty="0" smtClean="0"/>
              <a:t>are not entered as negative (Unless they are negative numbers</a:t>
            </a:r>
            <a:r>
              <a:rPr lang="en-US" sz="2000" dirty="0" smtClean="0"/>
              <a:t>).</a:t>
            </a:r>
          </a:p>
          <a:p>
            <a:pPr lvl="1"/>
            <a:r>
              <a:rPr lang="en-US" sz="2000" dirty="0" smtClean="0"/>
              <a:t>Enter investment (CF</a:t>
            </a:r>
            <a:r>
              <a:rPr lang="en-US" sz="2000" baseline="-25000" dirty="0" smtClean="0"/>
              <a:t>0</a:t>
            </a:r>
            <a:r>
              <a:rPr lang="en-US" sz="2000" dirty="0" smtClean="0"/>
              <a:t>) as negative.</a:t>
            </a:r>
          </a:p>
        </p:txBody>
      </p:sp>
      <p:pic>
        <p:nvPicPr>
          <p:cNvPr id="3" name="Picture 2"/>
          <p:cNvPicPr>
            <a:picLocks noChangeAspect="1"/>
          </p:cNvPicPr>
          <p:nvPr/>
        </p:nvPicPr>
        <p:blipFill>
          <a:blip r:embed="rId4"/>
          <a:stretch>
            <a:fillRect/>
          </a:stretch>
        </p:blipFill>
        <p:spPr>
          <a:xfrm>
            <a:off x="1143000" y="1752600"/>
            <a:ext cx="6303810" cy="1268078"/>
          </a:xfrm>
          <a:prstGeom prst="rect">
            <a:avLst/>
          </a:prstGeom>
        </p:spPr>
      </p:pic>
    </p:spTree>
    <p:extLst>
      <p:ext uri="{BB962C8B-B14F-4D97-AF65-F5344CB8AC3E}">
        <p14:creationId xmlns:p14="http://schemas.microsoft.com/office/powerpoint/2010/main" val="1410824270"/>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a:xfrm>
            <a:off x="381000" y="230188"/>
            <a:ext cx="8382000" cy="526298"/>
          </a:xfrm>
        </p:spPr>
        <p:txBody>
          <a:bodyPr/>
          <a:lstStyle/>
          <a:p>
            <a:pPr marL="800100" indent="-800100"/>
            <a:r>
              <a:rPr lang="en-US" sz="3800" dirty="0"/>
              <a:t>Comparing </a:t>
            </a:r>
            <a:r>
              <a:rPr lang="en-US" sz="3800" dirty="0" smtClean="0"/>
              <a:t>NPV and IRR</a:t>
            </a:r>
            <a:endParaRPr lang="en-US" sz="3800" dirty="0"/>
          </a:p>
        </p:txBody>
      </p:sp>
      <p:sp>
        <p:nvSpPr>
          <p:cNvPr id="234499" name="Rectangle 3"/>
          <p:cNvSpPr>
            <a:spLocks noGrp="1" noChangeArrowheads="1"/>
          </p:cNvSpPr>
          <p:nvPr>
            <p:ph type="body" idx="1"/>
          </p:nvPr>
        </p:nvSpPr>
        <p:spPr>
          <a:xfrm>
            <a:off x="381000" y="1676400"/>
            <a:ext cx="8382000" cy="2856167"/>
          </a:xfrm>
        </p:spPr>
        <p:txBody>
          <a:bodyPr/>
          <a:lstStyle/>
          <a:p>
            <a:r>
              <a:rPr lang="en-US" dirty="0"/>
              <a:t>Assuming no technical problems occur, </a:t>
            </a:r>
            <a:r>
              <a:rPr lang="en-US" dirty="0" smtClean="0"/>
              <a:t>NPV and IRR </a:t>
            </a:r>
            <a:r>
              <a:rPr lang="en-US" dirty="0"/>
              <a:t>always give the same and the correct answer about whether or not to do one specific project. </a:t>
            </a:r>
            <a:endParaRPr lang="en-US" dirty="0" smtClean="0"/>
          </a:p>
          <a:p>
            <a:endParaRPr lang="en-US" dirty="0"/>
          </a:p>
          <a:p>
            <a:r>
              <a:rPr lang="en-US" dirty="0" smtClean="0"/>
              <a:t>NPV &gt; 0 iff IRR &gt; r</a:t>
            </a:r>
            <a:endParaRPr lang="en-US" dirty="0"/>
          </a:p>
        </p:txBody>
      </p:sp>
    </p:spTree>
    <p:extLst>
      <p:ext uri="{BB962C8B-B14F-4D97-AF65-F5344CB8AC3E}">
        <p14:creationId xmlns:p14="http://schemas.microsoft.com/office/powerpoint/2010/main" val="720431963"/>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pPr marL="800100" indent="-800100"/>
            <a:r>
              <a:rPr lang="en-US" sz="3800"/>
              <a:t>Comparing Projects</a:t>
            </a:r>
          </a:p>
        </p:txBody>
      </p:sp>
      <p:sp>
        <p:nvSpPr>
          <p:cNvPr id="235523" name="Rectangle 3"/>
          <p:cNvSpPr>
            <a:spLocks noGrp="1" noChangeArrowheads="1"/>
          </p:cNvSpPr>
          <p:nvPr>
            <p:ph type="body" idx="1"/>
          </p:nvPr>
        </p:nvSpPr>
        <p:spPr>
          <a:xfrm>
            <a:off x="609600" y="1600200"/>
            <a:ext cx="7924800" cy="4343400"/>
          </a:xfrm>
        </p:spPr>
        <p:txBody>
          <a:bodyPr>
            <a:normAutofit/>
          </a:bodyPr>
          <a:lstStyle/>
          <a:p>
            <a:r>
              <a:rPr lang="en-US" dirty="0"/>
              <a:t>The </a:t>
            </a:r>
            <a:r>
              <a:rPr lang="en-US" dirty="0" smtClean="0"/>
              <a:t>IRR and </a:t>
            </a:r>
            <a:r>
              <a:rPr lang="en-US" dirty="0"/>
              <a:t>MIRR rules cannot be used to compare projects or select among projects since they do not meaningfully compare the absolute advantage of one project over another. </a:t>
            </a:r>
            <a:endParaRPr lang="en-US" dirty="0" smtClean="0"/>
          </a:p>
          <a:p>
            <a:endParaRPr lang="en-US" dirty="0"/>
          </a:p>
          <a:p>
            <a:r>
              <a:rPr lang="en-US" dirty="0"/>
              <a:t>Instead, the NPV rule must be used to compare or select among projects.</a:t>
            </a:r>
          </a:p>
        </p:txBody>
      </p:sp>
    </p:spTree>
    <p:extLst>
      <p:ext uri="{BB962C8B-B14F-4D97-AF65-F5344CB8AC3E}">
        <p14:creationId xmlns:p14="http://schemas.microsoft.com/office/powerpoint/2010/main" val="1289943361"/>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r>
              <a:rPr lang="en-US" sz="3800"/>
              <a:t>Comparing Projects</a:t>
            </a:r>
          </a:p>
        </p:txBody>
      </p:sp>
      <p:sp>
        <p:nvSpPr>
          <p:cNvPr id="238595" name="Rectangle 3"/>
          <p:cNvSpPr>
            <a:spLocks noGrp="1" noChangeArrowheads="1"/>
          </p:cNvSpPr>
          <p:nvPr>
            <p:ph type="body" sz="half" idx="1"/>
          </p:nvPr>
        </p:nvSpPr>
        <p:spPr>
          <a:xfrm>
            <a:off x="609600" y="1600200"/>
            <a:ext cx="7848600" cy="4419600"/>
          </a:xfrm>
        </p:spPr>
        <p:txBody>
          <a:bodyPr/>
          <a:lstStyle/>
          <a:p>
            <a:r>
              <a:rPr lang="en-US" sz="2800"/>
              <a:t>EXAMPLE (r = 10%):</a:t>
            </a:r>
          </a:p>
          <a:p>
            <a:endParaRPr lang="en-US" sz="2800"/>
          </a:p>
          <a:p>
            <a:endParaRPr lang="en-US" sz="2800"/>
          </a:p>
          <a:p>
            <a:pPr>
              <a:buFont typeface="Wingdings" pitchFamily="2" charset="2"/>
              <a:buNone/>
            </a:pPr>
            <a:endParaRPr lang="en-US" sz="2800"/>
          </a:p>
          <a:p>
            <a:pPr>
              <a:buFont typeface="Wingdings" pitchFamily="2" charset="2"/>
              <a:buNone/>
            </a:pPr>
            <a:endParaRPr lang="en-US" sz="2800"/>
          </a:p>
          <a:p>
            <a:endParaRPr lang="en-US" sz="2800"/>
          </a:p>
          <a:p>
            <a:endParaRPr lang="en-US" sz="2800"/>
          </a:p>
          <a:p>
            <a:endParaRPr lang="en-US" sz="2800"/>
          </a:p>
          <a:p>
            <a:endParaRPr lang="en-US" sz="2800"/>
          </a:p>
        </p:txBody>
      </p:sp>
      <p:sp>
        <p:nvSpPr>
          <p:cNvPr id="238616" name="Rectangle 24"/>
          <p:cNvSpPr>
            <a:spLocks noChangeArrowheads="1"/>
          </p:cNvSpPr>
          <p:nvPr/>
        </p:nvSpPr>
        <p:spPr bwMode="auto">
          <a:xfrm>
            <a:off x="0" y="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238690" name="Group 98"/>
          <p:cNvGraphicFramePr>
            <a:graphicFrameLocks noGrp="1"/>
          </p:cNvGraphicFramePr>
          <p:nvPr>
            <p:ph sz="quarter" idx="3"/>
          </p:nvPr>
        </p:nvGraphicFramePr>
        <p:xfrm>
          <a:off x="609600" y="2463800"/>
          <a:ext cx="7772400" cy="1560195"/>
        </p:xfrm>
        <a:graphic>
          <a:graphicData uri="http://schemas.openxmlformats.org/drawingml/2006/table">
            <a:tbl>
              <a:tblPr/>
              <a:tblGrid>
                <a:gridCol w="1295400"/>
                <a:gridCol w="1295400"/>
                <a:gridCol w="1295400"/>
                <a:gridCol w="1295400"/>
                <a:gridCol w="1295400"/>
                <a:gridCol w="1295400"/>
              </a:tblGrid>
              <a:tr h="342900">
                <a:tc>
                  <a:txBody>
                    <a:bodyPr/>
                    <a:lstStyle/>
                    <a:p>
                      <a:pPr marL="0" marR="0" lvl="0" indent="0" algn="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Period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23875">
                <a:tc>
                  <a:txBody>
                    <a:bodyPr/>
                    <a:lstStyle/>
                    <a:p>
                      <a:pPr marL="0" marR="0" lvl="0" indent="0" algn="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A</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200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400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700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7188">
                <a:tc>
                  <a:txBody>
                    <a:bodyPr/>
                    <a:lstStyle/>
                    <a:p>
                      <a:pPr marL="0" marR="0" lvl="0" indent="0" algn="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B</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40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50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80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27317333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r>
              <a:rPr lang="en-US" sz="3800"/>
              <a:t>Comparing Projects</a:t>
            </a:r>
          </a:p>
        </p:txBody>
      </p:sp>
      <p:sp>
        <p:nvSpPr>
          <p:cNvPr id="241667" name="Rectangle 3"/>
          <p:cNvSpPr>
            <a:spLocks noGrp="1" noChangeArrowheads="1"/>
          </p:cNvSpPr>
          <p:nvPr>
            <p:ph type="body" sz="half" idx="1"/>
          </p:nvPr>
        </p:nvSpPr>
        <p:spPr/>
        <p:txBody>
          <a:bodyPr/>
          <a:lstStyle/>
          <a:p>
            <a:r>
              <a:rPr lang="en-US" sz="2800" dirty="0"/>
              <a:t>IRR</a:t>
            </a:r>
            <a:r>
              <a:rPr lang="en-US" sz="2800" baseline="-25000" dirty="0"/>
              <a:t>A</a:t>
            </a:r>
          </a:p>
          <a:p>
            <a:endParaRPr lang="en-US" sz="2800" dirty="0"/>
          </a:p>
          <a:p>
            <a:endParaRPr lang="en-US" sz="2800" dirty="0" smtClean="0"/>
          </a:p>
          <a:p>
            <a:endParaRPr lang="en-US" sz="2800" dirty="0"/>
          </a:p>
          <a:p>
            <a:endParaRPr lang="en-US" sz="2800" dirty="0"/>
          </a:p>
          <a:p>
            <a:r>
              <a:rPr lang="en-US" sz="2800" dirty="0"/>
              <a:t>IRR</a:t>
            </a:r>
            <a:r>
              <a:rPr lang="en-US" sz="2800" baseline="-25000" dirty="0"/>
              <a:t>B</a:t>
            </a:r>
          </a:p>
        </p:txBody>
      </p:sp>
      <p:graphicFrame>
        <p:nvGraphicFramePr>
          <p:cNvPr id="241668" name="Object 4"/>
          <p:cNvGraphicFramePr>
            <a:graphicFrameLocks noGrp="1" noChangeAspect="1"/>
          </p:cNvGraphicFramePr>
          <p:nvPr>
            <p:ph sz="half" idx="2"/>
            <p:extLst>
              <p:ext uri="{D42A27DB-BD31-4B8C-83A1-F6EECF244321}">
                <p14:modId xmlns:p14="http://schemas.microsoft.com/office/powerpoint/2010/main" val="561458951"/>
              </p:ext>
            </p:extLst>
          </p:nvPr>
        </p:nvGraphicFramePr>
        <p:xfrm>
          <a:off x="1269810" y="2449512"/>
          <a:ext cx="6924556" cy="1360488"/>
        </p:xfrm>
        <a:graphic>
          <a:graphicData uri="http://schemas.openxmlformats.org/presentationml/2006/ole">
            <mc:AlternateContent xmlns:mc="http://schemas.openxmlformats.org/markup-compatibility/2006">
              <mc:Choice xmlns:v="urn:schemas-microsoft-com:vml" Requires="v">
                <p:oleObj spid="_x0000_s3100" name="Equation" r:id="rId4" imgW="3619440" imgH="711000" progId="Equation.DSMT4">
                  <p:embed/>
                </p:oleObj>
              </mc:Choice>
              <mc:Fallback>
                <p:oleObj name="Equation" r:id="rId4" imgW="3619440" imgH="711000" progId="Equation.DSMT4">
                  <p:embed/>
                  <p:pic>
                    <p:nvPicPr>
                      <p:cNvPr id="0" name=""/>
                      <p:cNvPicPr>
                        <a:picLocks noChangeAspect="1" noChangeArrowheads="1"/>
                      </p:cNvPicPr>
                      <p:nvPr/>
                    </p:nvPicPr>
                    <p:blipFill>
                      <a:blip r:embed="rId5"/>
                      <a:srcRect/>
                      <a:stretch>
                        <a:fillRect/>
                      </a:stretch>
                    </p:blipFill>
                    <p:spPr bwMode="auto">
                      <a:xfrm>
                        <a:off x="1269810" y="2449512"/>
                        <a:ext cx="6924556" cy="1360488"/>
                      </a:xfrm>
                      <a:prstGeom prst="rect">
                        <a:avLst/>
                      </a:prstGeom>
                      <a:noFill/>
                      <a:extLst/>
                    </p:spPr>
                  </p:pic>
                </p:oleObj>
              </mc:Fallback>
            </mc:AlternateContent>
          </a:graphicData>
        </a:graphic>
      </p:graphicFrame>
      <p:graphicFrame>
        <p:nvGraphicFramePr>
          <p:cNvPr id="241670" name="Object 6"/>
          <p:cNvGraphicFramePr>
            <a:graphicFrameLocks noChangeAspect="1"/>
          </p:cNvGraphicFramePr>
          <p:nvPr>
            <p:extLst>
              <p:ext uri="{D42A27DB-BD31-4B8C-83A1-F6EECF244321}">
                <p14:modId xmlns:p14="http://schemas.microsoft.com/office/powerpoint/2010/main" val="3061309402"/>
              </p:ext>
            </p:extLst>
          </p:nvPr>
        </p:nvGraphicFramePr>
        <p:xfrm>
          <a:off x="1390021" y="4572000"/>
          <a:ext cx="6684134" cy="1360488"/>
        </p:xfrm>
        <a:graphic>
          <a:graphicData uri="http://schemas.openxmlformats.org/presentationml/2006/ole">
            <mc:AlternateContent xmlns:mc="http://schemas.openxmlformats.org/markup-compatibility/2006">
              <mc:Choice xmlns:v="urn:schemas-microsoft-com:vml" Requires="v">
                <p:oleObj spid="_x0000_s3101" name="Equation" r:id="rId6" imgW="3492360" imgH="711000" progId="Equation.DSMT4">
                  <p:embed/>
                </p:oleObj>
              </mc:Choice>
              <mc:Fallback>
                <p:oleObj name="Equation" r:id="rId6" imgW="3492360" imgH="711000" progId="Equation.DSMT4">
                  <p:embed/>
                  <p:pic>
                    <p:nvPicPr>
                      <p:cNvPr id="0" name=""/>
                      <p:cNvPicPr>
                        <a:picLocks noChangeAspect="1" noChangeArrowheads="1"/>
                      </p:cNvPicPr>
                      <p:nvPr/>
                    </p:nvPicPr>
                    <p:blipFill>
                      <a:blip r:embed="rId7"/>
                      <a:srcRect/>
                      <a:stretch>
                        <a:fillRect/>
                      </a:stretch>
                    </p:blipFill>
                    <p:spPr bwMode="auto">
                      <a:xfrm>
                        <a:off x="1390021" y="4572000"/>
                        <a:ext cx="6684134" cy="1360488"/>
                      </a:xfrm>
                      <a:prstGeom prst="rect">
                        <a:avLst/>
                      </a:prstGeom>
                      <a:noFill/>
                      <a:extLst/>
                    </p:spPr>
                  </p:pic>
                </p:oleObj>
              </mc:Fallback>
            </mc:AlternateContent>
          </a:graphicData>
        </a:graphic>
      </p:graphicFrame>
    </p:spTree>
    <p:extLst>
      <p:ext uri="{BB962C8B-B14F-4D97-AF65-F5344CB8AC3E}">
        <p14:creationId xmlns:p14="http://schemas.microsoft.com/office/powerpoint/2010/main" val="2804154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066800"/>
            <a:ext cx="8382000" cy="5115246"/>
          </a:xfrm>
        </p:spPr>
        <p:txBody>
          <a:bodyPr/>
          <a:lstStyle/>
          <a:p>
            <a:pPr marL="514350" indent="-514350">
              <a:buFont typeface="+mj-lt"/>
              <a:buAutoNum type="arabicPeriod"/>
            </a:pPr>
            <a:r>
              <a:rPr lang="en-US" dirty="0"/>
              <a:t>What is </a:t>
            </a:r>
            <a:r>
              <a:rPr lang="en-US" dirty="0" smtClean="0"/>
              <a:t>the Internal </a:t>
            </a:r>
            <a:r>
              <a:rPr lang="en-US" dirty="0"/>
              <a:t>Rate of Return </a:t>
            </a:r>
            <a:r>
              <a:rPr lang="en-US" dirty="0" smtClean="0"/>
              <a:t>?</a:t>
            </a:r>
            <a:endParaRPr lang="en-US" dirty="0"/>
          </a:p>
          <a:p>
            <a:pPr marL="514350" indent="-514350">
              <a:buFont typeface="+mj-lt"/>
              <a:buAutoNum type="arabicPeriod"/>
            </a:pPr>
            <a:endParaRPr lang="en-US" dirty="0"/>
          </a:p>
          <a:p>
            <a:pPr marL="514350" indent="-514350">
              <a:buFont typeface="+mj-lt"/>
              <a:buAutoNum type="arabicPeriod"/>
            </a:pPr>
            <a:r>
              <a:rPr lang="en-US" dirty="0" smtClean="0"/>
              <a:t>Calculating </a:t>
            </a:r>
            <a:r>
              <a:rPr lang="en-US" dirty="0" smtClean="0"/>
              <a:t>the Internal </a:t>
            </a:r>
            <a:r>
              <a:rPr lang="en-US" dirty="0"/>
              <a:t>Rate of Return </a:t>
            </a:r>
            <a:endParaRPr lang="en-US" dirty="0" smtClean="0"/>
          </a:p>
          <a:p>
            <a:pPr marL="514350" indent="-514350">
              <a:buFont typeface="+mj-lt"/>
              <a:buAutoNum type="arabicPeriod"/>
            </a:pPr>
            <a:endParaRPr lang="en-US" dirty="0"/>
          </a:p>
          <a:p>
            <a:pPr marL="514350" indent="-514350">
              <a:buFont typeface="+mj-lt"/>
              <a:buAutoNum type="arabicPeriod"/>
            </a:pPr>
            <a:r>
              <a:rPr lang="en-US" dirty="0" smtClean="0"/>
              <a:t>Analysis of </a:t>
            </a:r>
            <a:r>
              <a:rPr lang="en-US" dirty="0" smtClean="0"/>
              <a:t>the Internal </a:t>
            </a:r>
            <a:r>
              <a:rPr lang="en-US" dirty="0"/>
              <a:t>Rate of </a:t>
            </a:r>
            <a:r>
              <a:rPr lang="en-US" dirty="0" smtClean="0"/>
              <a:t>Return</a:t>
            </a:r>
          </a:p>
          <a:p>
            <a:pPr marL="514350" indent="-514350">
              <a:buFont typeface="+mj-lt"/>
              <a:buAutoNum type="arabicPeriod"/>
            </a:pPr>
            <a:endParaRPr lang="en-US" dirty="0"/>
          </a:p>
          <a:p>
            <a:pPr marL="514350" indent="-514350">
              <a:buFont typeface="+mj-lt"/>
              <a:buAutoNum type="arabicPeriod"/>
            </a:pPr>
            <a:r>
              <a:rPr lang="en-US" dirty="0" smtClean="0"/>
              <a:t>Technical Issues</a:t>
            </a:r>
          </a:p>
          <a:p>
            <a:pPr marL="1031875" lvl="1" indent="-514350">
              <a:buFont typeface="+mj-lt"/>
              <a:buAutoNum type="arabicPeriod"/>
            </a:pPr>
            <a:r>
              <a:rPr lang="en-US" dirty="0" smtClean="0"/>
              <a:t>Comparing Projects</a:t>
            </a:r>
          </a:p>
          <a:p>
            <a:pPr marL="1031875" lvl="1" indent="-514350">
              <a:buFont typeface="+mj-lt"/>
              <a:buAutoNum type="arabicPeriod"/>
            </a:pPr>
            <a:endParaRPr lang="en-US" dirty="0"/>
          </a:p>
          <a:p>
            <a:pPr marL="1031875" lvl="1" indent="-514350">
              <a:buFont typeface="+mj-lt"/>
              <a:buAutoNum type="arabicPeriod"/>
            </a:pPr>
            <a:r>
              <a:rPr lang="en-US" dirty="0" smtClean="0"/>
              <a:t>Multiple Sign Changes</a:t>
            </a:r>
            <a:r>
              <a:rPr lang="en-US" dirty="0" smtClean="0"/>
              <a:t> </a:t>
            </a:r>
            <a:endParaRPr lang="en-US" dirty="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sz="3800"/>
              <a:t>Comparing Projects</a:t>
            </a:r>
          </a:p>
        </p:txBody>
      </p:sp>
      <p:sp>
        <p:nvSpPr>
          <p:cNvPr id="242691" name="Rectangle 3"/>
          <p:cNvSpPr>
            <a:spLocks noGrp="1" noChangeArrowheads="1"/>
          </p:cNvSpPr>
          <p:nvPr>
            <p:ph type="body" sz="half" idx="1"/>
          </p:nvPr>
        </p:nvSpPr>
        <p:spPr/>
        <p:txBody>
          <a:bodyPr/>
          <a:lstStyle/>
          <a:p>
            <a:r>
              <a:rPr lang="en-US" sz="2800" dirty="0"/>
              <a:t>NPV</a:t>
            </a:r>
            <a:r>
              <a:rPr lang="en-US" sz="2800" baseline="-25000" dirty="0"/>
              <a:t>A</a:t>
            </a:r>
          </a:p>
          <a:p>
            <a:endParaRPr lang="en-US" sz="2800" dirty="0"/>
          </a:p>
          <a:p>
            <a:endParaRPr lang="en-US" sz="2800" dirty="0" smtClean="0"/>
          </a:p>
          <a:p>
            <a:endParaRPr lang="en-US" sz="2800" dirty="0"/>
          </a:p>
          <a:p>
            <a:endParaRPr lang="en-US" sz="2800" dirty="0"/>
          </a:p>
          <a:p>
            <a:r>
              <a:rPr lang="en-US" sz="2800" dirty="0"/>
              <a:t>NPV</a:t>
            </a:r>
            <a:r>
              <a:rPr lang="en-US" sz="2800" baseline="-25000" dirty="0"/>
              <a:t>B</a:t>
            </a:r>
          </a:p>
        </p:txBody>
      </p:sp>
      <p:graphicFrame>
        <p:nvGraphicFramePr>
          <p:cNvPr id="242692" name="Object 4"/>
          <p:cNvGraphicFramePr>
            <a:graphicFrameLocks noGrp="1" noChangeAspect="1"/>
          </p:cNvGraphicFramePr>
          <p:nvPr>
            <p:ph sz="half" idx="2"/>
            <p:extLst>
              <p:ext uri="{D42A27DB-BD31-4B8C-83A1-F6EECF244321}">
                <p14:modId xmlns:p14="http://schemas.microsoft.com/office/powerpoint/2010/main" val="1057307772"/>
              </p:ext>
            </p:extLst>
          </p:nvPr>
        </p:nvGraphicFramePr>
        <p:xfrm>
          <a:off x="1005435" y="4572000"/>
          <a:ext cx="6889384" cy="1027971"/>
        </p:xfrm>
        <a:graphic>
          <a:graphicData uri="http://schemas.openxmlformats.org/presentationml/2006/ole">
            <mc:AlternateContent xmlns:mc="http://schemas.openxmlformats.org/markup-compatibility/2006">
              <mc:Choice xmlns:v="urn:schemas-microsoft-com:vml" Requires="v">
                <p:oleObj spid="_x0000_s4124" name="Equation" r:id="rId4" imgW="3149280" imgH="469800" progId="Equation.DSMT4">
                  <p:embed/>
                </p:oleObj>
              </mc:Choice>
              <mc:Fallback>
                <p:oleObj name="Equation" r:id="rId4" imgW="3149280" imgH="469800" progId="Equation.DSMT4">
                  <p:embed/>
                  <p:pic>
                    <p:nvPicPr>
                      <p:cNvPr id="0" name=""/>
                      <p:cNvPicPr>
                        <a:picLocks noChangeAspect="1" noChangeArrowheads="1"/>
                      </p:cNvPicPr>
                      <p:nvPr/>
                    </p:nvPicPr>
                    <p:blipFill>
                      <a:blip r:embed="rId5"/>
                      <a:srcRect/>
                      <a:stretch>
                        <a:fillRect/>
                      </a:stretch>
                    </p:blipFill>
                    <p:spPr bwMode="auto">
                      <a:xfrm>
                        <a:off x="1005435" y="4572000"/>
                        <a:ext cx="6889384" cy="1027971"/>
                      </a:xfrm>
                      <a:prstGeom prst="rect">
                        <a:avLst/>
                      </a:prstGeom>
                      <a:noFill/>
                      <a:extLst/>
                    </p:spPr>
                  </p:pic>
                </p:oleObj>
              </mc:Fallback>
            </mc:AlternateContent>
          </a:graphicData>
        </a:graphic>
      </p:graphicFrame>
      <p:graphicFrame>
        <p:nvGraphicFramePr>
          <p:cNvPr id="242694" name="Object 6"/>
          <p:cNvGraphicFramePr>
            <a:graphicFrameLocks noChangeAspect="1"/>
          </p:cNvGraphicFramePr>
          <p:nvPr>
            <p:extLst>
              <p:ext uri="{D42A27DB-BD31-4B8C-83A1-F6EECF244321}">
                <p14:modId xmlns:p14="http://schemas.microsoft.com/office/powerpoint/2010/main" val="652337795"/>
              </p:ext>
            </p:extLst>
          </p:nvPr>
        </p:nvGraphicFramePr>
        <p:xfrm>
          <a:off x="990600" y="2520950"/>
          <a:ext cx="7672754" cy="977900"/>
        </p:xfrm>
        <a:graphic>
          <a:graphicData uri="http://schemas.openxmlformats.org/presentationml/2006/ole">
            <mc:AlternateContent xmlns:mc="http://schemas.openxmlformats.org/markup-compatibility/2006">
              <mc:Choice xmlns:v="urn:schemas-microsoft-com:vml" Requires="v">
                <p:oleObj spid="_x0000_s4125" name="Equation" r:id="rId6" imgW="3695400" imgH="469800" progId="Equation.DSMT4">
                  <p:embed/>
                </p:oleObj>
              </mc:Choice>
              <mc:Fallback>
                <p:oleObj name="Equation" r:id="rId6" imgW="3695400" imgH="469800" progId="Equation.DSMT4">
                  <p:embed/>
                  <p:pic>
                    <p:nvPicPr>
                      <p:cNvPr id="0" name=""/>
                      <p:cNvPicPr>
                        <a:picLocks noChangeAspect="1" noChangeArrowheads="1"/>
                      </p:cNvPicPr>
                      <p:nvPr/>
                    </p:nvPicPr>
                    <p:blipFill>
                      <a:blip r:embed="rId7"/>
                      <a:srcRect/>
                      <a:stretch>
                        <a:fillRect/>
                      </a:stretch>
                    </p:blipFill>
                    <p:spPr bwMode="auto">
                      <a:xfrm>
                        <a:off x="990600" y="2520950"/>
                        <a:ext cx="7672754" cy="977900"/>
                      </a:xfrm>
                      <a:prstGeom prst="rect">
                        <a:avLst/>
                      </a:prstGeom>
                      <a:noFill/>
                      <a:extLst/>
                    </p:spPr>
                  </p:pic>
                </p:oleObj>
              </mc:Fallback>
            </mc:AlternateContent>
          </a:graphicData>
        </a:graphic>
      </p:graphicFrame>
    </p:spTree>
    <p:extLst>
      <p:ext uri="{BB962C8B-B14F-4D97-AF65-F5344CB8AC3E}">
        <p14:creationId xmlns:p14="http://schemas.microsoft.com/office/powerpoint/2010/main" val="23498089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9" name="Rectangle 5"/>
          <p:cNvSpPr>
            <a:spLocks noGrp="1" noChangeArrowheads="1"/>
          </p:cNvSpPr>
          <p:nvPr>
            <p:ph type="title"/>
          </p:nvPr>
        </p:nvSpPr>
        <p:spPr/>
        <p:txBody>
          <a:bodyPr/>
          <a:lstStyle/>
          <a:p>
            <a:r>
              <a:rPr lang="en-US"/>
              <a:t>Comparing Projects</a:t>
            </a:r>
          </a:p>
        </p:txBody>
      </p:sp>
      <p:sp>
        <p:nvSpPr>
          <p:cNvPr id="257027" name="Rectangle 3"/>
          <p:cNvSpPr>
            <a:spLocks noGrp="1" noChangeArrowheads="1"/>
          </p:cNvSpPr>
          <p:nvPr>
            <p:ph type="body" sz="half" idx="1"/>
          </p:nvPr>
        </p:nvSpPr>
        <p:spPr>
          <a:xfrm>
            <a:off x="609600" y="1600200"/>
            <a:ext cx="7620000" cy="4419600"/>
          </a:xfrm>
        </p:spPr>
        <p:txBody>
          <a:bodyPr>
            <a:normAutofit fontScale="92500" lnSpcReduction="10000"/>
          </a:bodyPr>
          <a:lstStyle/>
          <a:p>
            <a:pPr>
              <a:lnSpc>
                <a:spcPct val="90000"/>
              </a:lnSpc>
            </a:pPr>
            <a:r>
              <a:rPr lang="en-US" sz="2800" dirty="0"/>
              <a:t>Results</a:t>
            </a:r>
          </a:p>
          <a:p>
            <a:pPr lvl="1">
              <a:lnSpc>
                <a:spcPct val="90000"/>
              </a:lnSpc>
            </a:pPr>
            <a:r>
              <a:rPr lang="en-US" sz="2600" dirty="0"/>
              <a:t>IRR</a:t>
            </a:r>
            <a:r>
              <a:rPr lang="en-US" sz="2600" baseline="-25000" dirty="0"/>
              <a:t>A</a:t>
            </a:r>
            <a:r>
              <a:rPr lang="en-US" sz="2600" dirty="0"/>
              <a:t> = 18.1%	</a:t>
            </a:r>
            <a:r>
              <a:rPr lang="en-US" sz="2600" dirty="0" smtClean="0"/>
              <a:t>	</a:t>
            </a:r>
            <a:r>
              <a:rPr lang="en-US" sz="3600" b="1" dirty="0" smtClean="0"/>
              <a:t>&lt;</a:t>
            </a:r>
            <a:r>
              <a:rPr lang="en-US" sz="2600" dirty="0" smtClean="0"/>
              <a:t> 	IRR</a:t>
            </a:r>
            <a:r>
              <a:rPr lang="en-US" sz="2600" baseline="-25000" dirty="0" smtClean="0"/>
              <a:t>B</a:t>
            </a:r>
            <a:r>
              <a:rPr lang="en-US" sz="2600" dirty="0" smtClean="0"/>
              <a:t> </a:t>
            </a:r>
            <a:r>
              <a:rPr lang="en-US" sz="2600" dirty="0"/>
              <a:t>= 29.6%</a:t>
            </a:r>
          </a:p>
          <a:p>
            <a:pPr lvl="1">
              <a:lnSpc>
                <a:spcPct val="90000"/>
              </a:lnSpc>
            </a:pPr>
            <a:r>
              <a:rPr lang="en-US" sz="2600" dirty="0"/>
              <a:t>NPV</a:t>
            </a:r>
            <a:r>
              <a:rPr lang="en-US" sz="2600" baseline="-25000" dirty="0"/>
              <a:t>A</a:t>
            </a:r>
            <a:r>
              <a:rPr lang="en-US" sz="2600" dirty="0"/>
              <a:t> = $216.65	</a:t>
            </a:r>
            <a:r>
              <a:rPr lang="en-US" sz="3600" b="1" dirty="0" smtClean="0"/>
              <a:t>&gt;</a:t>
            </a:r>
            <a:r>
              <a:rPr lang="en-US" sz="2600" dirty="0" smtClean="0"/>
              <a:t> 	NPV</a:t>
            </a:r>
            <a:r>
              <a:rPr lang="en-US" sz="2600" baseline="-25000" dirty="0" smtClean="0"/>
              <a:t>B</a:t>
            </a:r>
            <a:r>
              <a:rPr lang="en-US" sz="2600" dirty="0" smtClean="0"/>
              <a:t> </a:t>
            </a:r>
            <a:r>
              <a:rPr lang="en-US" sz="2600" dirty="0"/>
              <a:t>= $</a:t>
            </a:r>
            <a:r>
              <a:rPr lang="en-US" sz="2600" dirty="0" smtClean="0"/>
              <a:t>53.36</a:t>
            </a:r>
          </a:p>
          <a:p>
            <a:pPr lvl="1">
              <a:lnSpc>
                <a:spcPct val="90000"/>
              </a:lnSpc>
            </a:pPr>
            <a:endParaRPr lang="en-US" sz="2600" dirty="0"/>
          </a:p>
          <a:p>
            <a:pPr>
              <a:lnSpc>
                <a:spcPct val="90000"/>
              </a:lnSpc>
            </a:pPr>
            <a:r>
              <a:rPr lang="en-US" sz="2800" dirty="0"/>
              <a:t>Question: Would you rather have a higher rate of return or a higher dollar return</a:t>
            </a:r>
            <a:r>
              <a:rPr lang="en-US" sz="2800" dirty="0" smtClean="0"/>
              <a:t>?</a:t>
            </a:r>
          </a:p>
          <a:p>
            <a:pPr>
              <a:lnSpc>
                <a:spcPct val="90000"/>
              </a:lnSpc>
            </a:pPr>
            <a:endParaRPr lang="en-US" sz="2800" dirty="0"/>
          </a:p>
          <a:p>
            <a:pPr>
              <a:lnSpc>
                <a:spcPct val="90000"/>
              </a:lnSpc>
            </a:pPr>
            <a:r>
              <a:rPr lang="en-US" sz="2800" dirty="0"/>
              <a:t>In the end it is the dollar return that counts</a:t>
            </a:r>
          </a:p>
          <a:p>
            <a:pPr lvl="1">
              <a:lnSpc>
                <a:spcPct val="90000"/>
              </a:lnSpc>
            </a:pPr>
            <a:r>
              <a:rPr lang="en-US" sz="2600" dirty="0"/>
              <a:t>Project A increases firm value by $216.65.</a:t>
            </a:r>
          </a:p>
          <a:p>
            <a:pPr lvl="1">
              <a:lnSpc>
                <a:spcPct val="90000"/>
              </a:lnSpc>
            </a:pPr>
            <a:r>
              <a:rPr lang="en-US" sz="2600" dirty="0"/>
              <a:t>Project B increases firm value by $53.36.</a:t>
            </a:r>
          </a:p>
          <a:p>
            <a:pPr lvl="1">
              <a:lnSpc>
                <a:spcPct val="90000"/>
              </a:lnSpc>
            </a:pPr>
            <a:r>
              <a:rPr lang="en-US" sz="2600" dirty="0"/>
              <a:t>Project A is worth $163.29 more than B!</a:t>
            </a:r>
          </a:p>
        </p:txBody>
      </p:sp>
    </p:spTree>
    <p:extLst>
      <p:ext uri="{BB962C8B-B14F-4D97-AF65-F5344CB8AC3E}">
        <p14:creationId xmlns:p14="http://schemas.microsoft.com/office/powerpoint/2010/main" val="15507036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p:txBody>
          <a:bodyPr/>
          <a:lstStyle/>
          <a:p>
            <a:r>
              <a:rPr lang="en-US" sz="3800" dirty="0"/>
              <a:t>Sign Changes and Multiple IRR’s</a:t>
            </a:r>
          </a:p>
        </p:txBody>
      </p:sp>
      <p:sp>
        <p:nvSpPr>
          <p:cNvPr id="265219" name="Rectangle 3"/>
          <p:cNvSpPr>
            <a:spLocks noGrp="1" noChangeArrowheads="1"/>
          </p:cNvSpPr>
          <p:nvPr>
            <p:ph type="body" sz="half" idx="1"/>
          </p:nvPr>
        </p:nvSpPr>
        <p:spPr>
          <a:xfrm>
            <a:off x="609600" y="1600200"/>
            <a:ext cx="7696200" cy="4648200"/>
          </a:xfrm>
        </p:spPr>
        <p:txBody>
          <a:bodyPr/>
          <a:lstStyle/>
          <a:p>
            <a:r>
              <a:rPr lang="en-US" sz="2800"/>
              <a:t>What is the IRR of the following cash flow?</a:t>
            </a:r>
          </a:p>
          <a:p>
            <a:endParaRPr lang="en-US" sz="2800"/>
          </a:p>
          <a:p>
            <a:endParaRPr lang="en-US" sz="2800"/>
          </a:p>
          <a:p>
            <a:endParaRPr lang="en-US" sz="2800"/>
          </a:p>
          <a:p>
            <a:endParaRPr lang="en-US" sz="2800"/>
          </a:p>
          <a:p>
            <a:pPr>
              <a:buFont typeface="Wingdings" pitchFamily="2" charset="2"/>
              <a:buNone/>
            </a:pPr>
            <a:endParaRPr lang="en-US" sz="2800"/>
          </a:p>
        </p:txBody>
      </p:sp>
      <p:graphicFrame>
        <p:nvGraphicFramePr>
          <p:cNvPr id="265220" name="Group 4"/>
          <p:cNvGraphicFramePr>
            <a:graphicFrameLocks noGrp="1"/>
          </p:cNvGraphicFramePr>
          <p:nvPr>
            <p:ph sz="half" idx="2"/>
          </p:nvPr>
        </p:nvGraphicFramePr>
        <p:xfrm>
          <a:off x="1371600" y="2743200"/>
          <a:ext cx="6172200" cy="1036320"/>
        </p:xfrm>
        <a:graphic>
          <a:graphicData uri="http://schemas.openxmlformats.org/drawingml/2006/table">
            <a:tbl>
              <a:tblPr/>
              <a:tblGrid>
                <a:gridCol w="1235075"/>
                <a:gridCol w="1233488"/>
                <a:gridCol w="1235075"/>
                <a:gridCol w="1233487"/>
                <a:gridCol w="1235075"/>
              </a:tblGrid>
              <a:tr h="3603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78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20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5240" name="Rectangle 24"/>
          <p:cNvSpPr>
            <a:spLocks noChangeArrowheads="1"/>
          </p:cNvSpPr>
          <p:nvPr/>
        </p:nvSpPr>
        <p:spPr bwMode="auto">
          <a:xfrm>
            <a:off x="0" y="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spTree>
    <p:extLst>
      <p:ext uri="{BB962C8B-B14F-4D97-AF65-F5344CB8AC3E}">
        <p14:creationId xmlns:p14="http://schemas.microsoft.com/office/powerpoint/2010/main" val="31231464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p:txBody>
          <a:bodyPr>
            <a:normAutofit fontScale="90000"/>
          </a:bodyPr>
          <a:lstStyle/>
          <a:p>
            <a:r>
              <a:rPr lang="en-US" dirty="0"/>
              <a:t>Sign Changes and Multiple IRR’s</a:t>
            </a:r>
          </a:p>
        </p:txBody>
      </p:sp>
      <p:sp>
        <p:nvSpPr>
          <p:cNvPr id="267267" name="Rectangle 3"/>
          <p:cNvSpPr>
            <a:spLocks noGrp="1" noChangeArrowheads="1"/>
          </p:cNvSpPr>
          <p:nvPr>
            <p:ph type="body" sz="half" idx="1"/>
          </p:nvPr>
        </p:nvSpPr>
        <p:spPr>
          <a:xfrm>
            <a:off x="609600" y="1600200"/>
            <a:ext cx="7696200" cy="4648200"/>
          </a:xfrm>
        </p:spPr>
        <p:txBody>
          <a:bodyPr/>
          <a:lstStyle/>
          <a:p>
            <a:r>
              <a:rPr lang="en-US" sz="2800" dirty="0"/>
              <a:t>There are multiple correct answers</a:t>
            </a:r>
            <a:r>
              <a:rPr lang="en-US" sz="2800" dirty="0" smtClean="0"/>
              <a:t>!</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pPr lvl="1"/>
            <a:r>
              <a:rPr lang="en-US" sz="2600" dirty="0"/>
              <a:t>This is possible whenever there is more than one sign change in the cash flows!</a:t>
            </a:r>
          </a:p>
        </p:txBody>
      </p:sp>
      <p:sp>
        <p:nvSpPr>
          <p:cNvPr id="267288" name="Rectangle 24"/>
          <p:cNvSpPr>
            <a:spLocks noChangeArrowheads="1"/>
          </p:cNvSpPr>
          <p:nvPr/>
        </p:nvSpPr>
        <p:spPr bwMode="auto">
          <a:xfrm>
            <a:off x="0" y="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267289" name="Object 25"/>
          <p:cNvGraphicFramePr>
            <a:graphicFrameLocks noChangeAspect="1"/>
          </p:cNvGraphicFramePr>
          <p:nvPr>
            <p:extLst>
              <p:ext uri="{D42A27DB-BD31-4B8C-83A1-F6EECF244321}">
                <p14:modId xmlns:p14="http://schemas.microsoft.com/office/powerpoint/2010/main" val="3096630988"/>
              </p:ext>
            </p:extLst>
          </p:nvPr>
        </p:nvGraphicFramePr>
        <p:xfrm>
          <a:off x="1116013" y="2438400"/>
          <a:ext cx="7443787" cy="2641600"/>
        </p:xfrm>
        <a:graphic>
          <a:graphicData uri="http://schemas.openxmlformats.org/presentationml/2006/ole">
            <mc:AlternateContent xmlns:mc="http://schemas.openxmlformats.org/markup-compatibility/2006">
              <mc:Choice xmlns:v="urn:schemas-microsoft-com:vml" Requires="v">
                <p:oleObj spid="_x0000_s5135" name="Equation" r:id="rId4" imgW="3327120" imgH="1168200" progId="Equation.DSMT4">
                  <p:embed/>
                </p:oleObj>
              </mc:Choice>
              <mc:Fallback>
                <p:oleObj name="Equation" r:id="rId4" imgW="3327120" imgH="1168200" progId="Equation.DSMT4">
                  <p:embed/>
                  <p:pic>
                    <p:nvPicPr>
                      <p:cNvPr id="0" name=""/>
                      <p:cNvPicPr>
                        <a:picLocks noChangeAspect="1" noChangeArrowheads="1"/>
                      </p:cNvPicPr>
                      <p:nvPr/>
                    </p:nvPicPr>
                    <p:blipFill>
                      <a:blip r:embed="rId5"/>
                      <a:srcRect/>
                      <a:stretch>
                        <a:fillRect/>
                      </a:stretch>
                    </p:blipFill>
                    <p:spPr bwMode="auto">
                      <a:xfrm>
                        <a:off x="1116013" y="2438400"/>
                        <a:ext cx="7443787" cy="264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854109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normAutofit fontScale="90000"/>
          </a:bodyPr>
          <a:lstStyle/>
          <a:p>
            <a:r>
              <a:rPr lang="en-US" dirty="0"/>
              <a:t>Sign Changes and Multiple IRR’s</a:t>
            </a:r>
          </a:p>
        </p:txBody>
      </p:sp>
      <p:sp>
        <p:nvSpPr>
          <p:cNvPr id="269315" name="Rectangle 3"/>
          <p:cNvSpPr>
            <a:spLocks noGrp="1" noChangeArrowheads="1"/>
          </p:cNvSpPr>
          <p:nvPr>
            <p:ph type="body" idx="1"/>
          </p:nvPr>
        </p:nvSpPr>
        <p:spPr/>
        <p:txBody>
          <a:bodyPr/>
          <a:lstStyle/>
          <a:p>
            <a:r>
              <a:rPr lang="en-US"/>
              <a:t>The line crosses the x-axis at each IRR.</a:t>
            </a:r>
          </a:p>
        </p:txBody>
      </p:sp>
      <p:pic>
        <p:nvPicPr>
          <p:cNvPr id="269316" name="Picture 4"/>
          <p:cNvPicPr>
            <a:picLocks noChangeAspect="1" noChangeArrowheads="1"/>
          </p:cNvPicPr>
          <p:nvPr/>
        </p:nvPicPr>
        <p:blipFill>
          <a:blip r:embed="rId3" cstate="print"/>
          <a:srcRect/>
          <a:stretch>
            <a:fillRect/>
          </a:stretch>
        </p:blipFill>
        <p:spPr bwMode="auto">
          <a:xfrm>
            <a:off x="762000" y="2209800"/>
            <a:ext cx="7391400" cy="3960813"/>
          </a:xfrm>
          <a:prstGeom prst="rect">
            <a:avLst/>
          </a:prstGeom>
          <a:noFill/>
          <a:ln w="12700">
            <a:noFill/>
            <a:miter lim="800000"/>
            <a:headEnd type="none" w="sm" len="sm"/>
            <a:tailEnd type="none" w="sm" len="sm"/>
          </a:ln>
          <a:effectLst/>
        </p:spPr>
      </p:pic>
      <p:sp>
        <p:nvSpPr>
          <p:cNvPr id="269317" name="Oval 5"/>
          <p:cNvSpPr>
            <a:spLocks noChangeArrowheads="1"/>
          </p:cNvSpPr>
          <p:nvPr/>
        </p:nvSpPr>
        <p:spPr bwMode="auto">
          <a:xfrm>
            <a:off x="1828800" y="4648200"/>
            <a:ext cx="152400" cy="152400"/>
          </a:xfrm>
          <a:prstGeom prst="ellipse">
            <a:avLst/>
          </a:prstGeom>
          <a:solidFill>
            <a:srgbClr val="FF0000"/>
          </a:solidFill>
          <a:ln w="12700">
            <a:solidFill>
              <a:schemeClr val="tx1"/>
            </a:solidFill>
            <a:round/>
            <a:headEnd type="none" w="sm" len="sm"/>
            <a:tailEnd type="none" w="sm" len="sm"/>
          </a:ln>
          <a:effectLst/>
        </p:spPr>
        <p:txBody>
          <a:bodyPr wrap="none" anchor="ctr"/>
          <a:lstStyle/>
          <a:p>
            <a:pPr algn="ctr"/>
            <a:endParaRPr lang="en-US">
              <a:solidFill>
                <a:srgbClr val="FF0000"/>
              </a:solidFill>
            </a:endParaRPr>
          </a:p>
        </p:txBody>
      </p:sp>
      <p:sp>
        <p:nvSpPr>
          <p:cNvPr id="269318" name="Oval 6"/>
          <p:cNvSpPr>
            <a:spLocks noChangeArrowheads="1"/>
          </p:cNvSpPr>
          <p:nvPr/>
        </p:nvSpPr>
        <p:spPr bwMode="auto">
          <a:xfrm>
            <a:off x="2286000" y="4648200"/>
            <a:ext cx="152400" cy="152400"/>
          </a:xfrm>
          <a:prstGeom prst="ellipse">
            <a:avLst/>
          </a:prstGeom>
          <a:solidFill>
            <a:srgbClr val="FF0000"/>
          </a:solidFill>
          <a:ln w="12700">
            <a:solidFill>
              <a:schemeClr val="tx1"/>
            </a:solidFill>
            <a:round/>
            <a:headEnd type="none" w="sm" len="sm"/>
            <a:tailEnd type="none" w="sm" len="sm"/>
          </a:ln>
          <a:effectLst/>
        </p:spPr>
        <p:txBody>
          <a:bodyPr wrap="none" anchor="ctr"/>
          <a:lstStyle/>
          <a:p>
            <a:pPr algn="ctr"/>
            <a:endParaRPr lang="en-US">
              <a:solidFill>
                <a:srgbClr val="FF0000"/>
              </a:solidFill>
            </a:endParaRPr>
          </a:p>
        </p:txBody>
      </p:sp>
      <p:sp>
        <p:nvSpPr>
          <p:cNvPr id="269319" name="Oval 7"/>
          <p:cNvSpPr>
            <a:spLocks noChangeArrowheads="1"/>
          </p:cNvSpPr>
          <p:nvPr/>
        </p:nvSpPr>
        <p:spPr bwMode="auto">
          <a:xfrm>
            <a:off x="7086600" y="4648200"/>
            <a:ext cx="152400" cy="152400"/>
          </a:xfrm>
          <a:prstGeom prst="ellipse">
            <a:avLst/>
          </a:prstGeom>
          <a:solidFill>
            <a:srgbClr val="FF0000"/>
          </a:solidFill>
          <a:ln w="12700">
            <a:solidFill>
              <a:schemeClr val="tx1"/>
            </a:solidFill>
            <a:round/>
            <a:headEnd type="none" w="sm" len="sm"/>
            <a:tailEnd type="none" w="sm" len="sm"/>
          </a:ln>
          <a:effectLst/>
        </p:spPr>
        <p:txBody>
          <a:bodyPr wrap="none" anchor="ctr"/>
          <a:lstStyle/>
          <a:p>
            <a:pPr algn="ctr"/>
            <a:endParaRPr lang="en-US">
              <a:solidFill>
                <a:srgbClr val="FF0000"/>
              </a:solidFill>
            </a:endParaRPr>
          </a:p>
        </p:txBody>
      </p:sp>
    </p:spTree>
    <p:extLst>
      <p:ext uri="{BB962C8B-B14F-4D97-AF65-F5344CB8AC3E}">
        <p14:creationId xmlns:p14="http://schemas.microsoft.com/office/powerpoint/2010/main" val="13216622"/>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IRR: Analysis</a:t>
            </a:r>
            <a:endParaRPr lang="en-US" dirty="0"/>
          </a:p>
        </p:txBody>
      </p:sp>
      <p:sp>
        <p:nvSpPr>
          <p:cNvPr id="3" name="Content Placeholder 2"/>
          <p:cNvSpPr>
            <a:spLocks noGrp="1"/>
          </p:cNvSpPr>
          <p:nvPr>
            <p:ph idx="1"/>
          </p:nvPr>
        </p:nvSpPr>
        <p:spPr>
          <a:xfrm>
            <a:off x="381000" y="1066800"/>
            <a:ext cx="8382000" cy="5232202"/>
          </a:xfrm>
        </p:spPr>
        <p:txBody>
          <a:bodyPr/>
          <a:lstStyle/>
          <a:p>
            <a:r>
              <a:rPr lang="en-US" dirty="0"/>
              <a:t>Advantages</a:t>
            </a:r>
          </a:p>
          <a:p>
            <a:pPr lvl="1"/>
            <a:r>
              <a:rPr lang="en-US" dirty="0"/>
              <a:t>Properly adjusts for time value of money</a:t>
            </a:r>
          </a:p>
          <a:p>
            <a:pPr lvl="1"/>
            <a:r>
              <a:rPr lang="en-US" dirty="0"/>
              <a:t>Uses cash flows rather than earnings</a:t>
            </a:r>
          </a:p>
          <a:p>
            <a:pPr lvl="1"/>
            <a:r>
              <a:rPr lang="en-US" dirty="0"/>
              <a:t>Accounts for all cash flows</a:t>
            </a:r>
          </a:p>
          <a:p>
            <a:pPr lvl="1"/>
            <a:r>
              <a:rPr lang="en-US" dirty="0"/>
              <a:t>Project IRR is a number with intuitive </a:t>
            </a:r>
            <a:r>
              <a:rPr lang="en-US" dirty="0" smtClean="0"/>
              <a:t>appeal</a:t>
            </a:r>
          </a:p>
          <a:p>
            <a:pPr lvl="1"/>
            <a:endParaRPr lang="en-US" dirty="0"/>
          </a:p>
          <a:p>
            <a:r>
              <a:rPr lang="en-US" dirty="0" smtClean="0"/>
              <a:t>Key Problems:</a:t>
            </a:r>
          </a:p>
          <a:p>
            <a:pPr lvl="1"/>
            <a:r>
              <a:rPr lang="en-US" dirty="0" smtClean="0"/>
              <a:t>Cannot compare projects</a:t>
            </a:r>
            <a:endParaRPr lang="en-US" dirty="0"/>
          </a:p>
          <a:p>
            <a:pPr lvl="1"/>
            <a:r>
              <a:rPr lang="en-US" dirty="0"/>
              <a:t>Multiple </a:t>
            </a:r>
            <a:r>
              <a:rPr lang="en-US" dirty="0" smtClean="0"/>
              <a:t>IRR’s</a:t>
            </a:r>
            <a:endParaRPr lang="en-US" dirty="0"/>
          </a:p>
          <a:p>
            <a:endParaRPr lang="en-US" dirty="0"/>
          </a:p>
        </p:txBody>
      </p:sp>
    </p:spTree>
    <p:extLst>
      <p:ext uri="{BB962C8B-B14F-4D97-AF65-F5344CB8AC3E}">
        <p14:creationId xmlns:p14="http://schemas.microsoft.com/office/powerpoint/2010/main" val="3981552941"/>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905000"/>
          </a:xfrm>
        </p:spPr>
        <p:txBody>
          <a:bodyPr/>
          <a:lstStyle/>
          <a:p>
            <a:r>
              <a:rPr lang="en-US" dirty="0" smtClean="0"/>
              <a:t>Video 34 (Topic 7.2.2):</a:t>
            </a:r>
            <a:br>
              <a:rPr lang="en-US" dirty="0" smtClean="0"/>
            </a:br>
            <a:r>
              <a:rPr lang="en-US" dirty="0" smtClean="0"/>
              <a:t>Internal Rate of Return (IRR)</a:t>
            </a:r>
            <a:endParaRPr lang="en-US" dirty="0"/>
          </a:p>
        </p:txBody>
      </p:sp>
    </p:spTree>
    <p:extLst>
      <p:ext uri="{BB962C8B-B14F-4D97-AF65-F5344CB8AC3E}">
        <p14:creationId xmlns:p14="http://schemas.microsoft.com/office/powerpoint/2010/main" val="150348988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en-US"/>
              <a:t>Internal Rate of Return (IRR)</a:t>
            </a:r>
          </a:p>
        </p:txBody>
      </p:sp>
      <p:sp>
        <p:nvSpPr>
          <p:cNvPr id="169987" name="Rectangle 3"/>
          <p:cNvSpPr>
            <a:spLocks noGrp="1" noChangeArrowheads="1"/>
          </p:cNvSpPr>
          <p:nvPr>
            <p:ph type="body" idx="1"/>
          </p:nvPr>
        </p:nvSpPr>
        <p:spPr>
          <a:xfrm>
            <a:off x="381000" y="1676400"/>
            <a:ext cx="8382000" cy="1329595"/>
          </a:xfrm>
        </p:spPr>
        <p:txBody>
          <a:bodyPr/>
          <a:lstStyle/>
          <a:p>
            <a:pPr>
              <a:lnSpc>
                <a:spcPct val="90000"/>
              </a:lnSpc>
            </a:pPr>
            <a:r>
              <a:rPr lang="en-US" dirty="0" smtClean="0"/>
              <a:t>IRR </a:t>
            </a:r>
            <a:r>
              <a:rPr lang="en-US" dirty="0" smtClean="0"/>
              <a:t>is the </a:t>
            </a:r>
            <a:r>
              <a:rPr lang="en-US" dirty="0"/>
              <a:t>discount rate that makes present value of all cash </a:t>
            </a:r>
            <a:r>
              <a:rPr lang="en-US" dirty="0" smtClean="0"/>
              <a:t>flows (including </a:t>
            </a:r>
            <a:r>
              <a:rPr lang="en-US" dirty="0"/>
              <a:t>any required </a:t>
            </a:r>
            <a:r>
              <a:rPr lang="en-US" dirty="0" smtClean="0"/>
              <a:t>investments) </a:t>
            </a:r>
            <a:r>
              <a:rPr lang="en-US" dirty="0"/>
              <a:t>equal to zero</a:t>
            </a:r>
            <a:r>
              <a:rPr lang="en-US" dirty="0" smtClean="0"/>
              <a:t>.</a:t>
            </a:r>
            <a:endParaRPr lang="en-US" dirty="0"/>
          </a:p>
        </p:txBody>
      </p:sp>
      <p:graphicFrame>
        <p:nvGraphicFramePr>
          <p:cNvPr id="501761" name="Object 1"/>
          <p:cNvGraphicFramePr>
            <a:graphicFrameLocks noChangeAspect="1"/>
          </p:cNvGraphicFramePr>
          <p:nvPr>
            <p:extLst>
              <p:ext uri="{D42A27DB-BD31-4B8C-83A1-F6EECF244321}">
                <p14:modId xmlns:p14="http://schemas.microsoft.com/office/powerpoint/2010/main" val="3302813147"/>
              </p:ext>
            </p:extLst>
          </p:nvPr>
        </p:nvGraphicFramePr>
        <p:xfrm>
          <a:off x="869950" y="3429000"/>
          <a:ext cx="7810500" cy="2581275"/>
        </p:xfrm>
        <a:graphic>
          <a:graphicData uri="http://schemas.openxmlformats.org/presentationml/2006/ole">
            <mc:AlternateContent xmlns:mc="http://schemas.openxmlformats.org/markup-compatibility/2006">
              <mc:Choice xmlns:v="urn:schemas-microsoft-com:vml" Requires="v">
                <p:oleObj spid="_x0000_s1040" name="Equation" r:id="rId4" imgW="2857320" imgH="939600" progId="Equation.DSMT4">
                  <p:embed/>
                </p:oleObj>
              </mc:Choice>
              <mc:Fallback>
                <p:oleObj name="Equation" r:id="rId4" imgW="2857320" imgH="939600" progId="Equation.DSMT4">
                  <p:embed/>
                  <p:pic>
                    <p:nvPicPr>
                      <p:cNvPr id="0" name=""/>
                      <p:cNvPicPr>
                        <a:picLocks noChangeAspect="1" noChangeArrowheads="1"/>
                      </p:cNvPicPr>
                      <p:nvPr/>
                    </p:nvPicPr>
                    <p:blipFill>
                      <a:blip r:embed="rId5"/>
                      <a:srcRect/>
                      <a:stretch>
                        <a:fillRect/>
                      </a:stretch>
                    </p:blipFill>
                    <p:spPr bwMode="auto">
                      <a:xfrm>
                        <a:off x="869950" y="3429000"/>
                        <a:ext cx="7810500" cy="2581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1021646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pPr marL="800100" indent="-800100"/>
            <a:r>
              <a:rPr lang="en-US" dirty="0"/>
              <a:t>Internal Rate of Return </a:t>
            </a:r>
            <a:r>
              <a:rPr lang="en-US" dirty="0" smtClean="0"/>
              <a:t>Rule</a:t>
            </a:r>
            <a:endParaRPr lang="en-US" dirty="0"/>
          </a:p>
        </p:txBody>
      </p:sp>
      <p:sp>
        <p:nvSpPr>
          <p:cNvPr id="168963" name="Rectangle 3"/>
          <p:cNvSpPr>
            <a:spLocks noGrp="1" noChangeArrowheads="1"/>
          </p:cNvSpPr>
          <p:nvPr>
            <p:ph type="body" idx="1"/>
          </p:nvPr>
        </p:nvSpPr>
        <p:spPr>
          <a:xfrm>
            <a:off x="381000" y="1676400"/>
            <a:ext cx="8382000" cy="3841052"/>
          </a:xfrm>
        </p:spPr>
        <p:txBody>
          <a:bodyPr/>
          <a:lstStyle/>
          <a:p>
            <a:r>
              <a:rPr lang="en-US" dirty="0" smtClean="0"/>
              <a:t>Rule: Do </a:t>
            </a:r>
            <a:r>
              <a:rPr lang="en-US" dirty="0" smtClean="0"/>
              <a:t>project if IRR &gt; required </a:t>
            </a:r>
            <a:r>
              <a:rPr lang="en-US" dirty="0"/>
              <a:t>rate of return (r</a:t>
            </a:r>
            <a:r>
              <a:rPr lang="en-US" dirty="0" smtClean="0"/>
              <a:t>).</a:t>
            </a:r>
          </a:p>
          <a:p>
            <a:endParaRPr lang="en-US" dirty="0"/>
          </a:p>
          <a:p>
            <a:r>
              <a:rPr lang="en-US" dirty="0" smtClean="0"/>
              <a:t>If the return on the project (IRR) is greater than the return expected on projects with this level of risk (r), then do the project</a:t>
            </a:r>
            <a:endParaRPr lang="en-US" dirty="0"/>
          </a:p>
          <a:p>
            <a:endParaRPr lang="en-US" dirty="0"/>
          </a:p>
        </p:txBody>
      </p:sp>
    </p:spTree>
    <p:extLst>
      <p:ext uri="{BB962C8B-B14F-4D97-AF65-F5344CB8AC3E}">
        <p14:creationId xmlns:p14="http://schemas.microsoft.com/office/powerpoint/2010/main" val="398388102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r>
              <a:rPr lang="en-US" dirty="0"/>
              <a:t>IRR </a:t>
            </a:r>
            <a:r>
              <a:rPr lang="en-US" dirty="0" smtClean="0"/>
              <a:t>Diagram</a:t>
            </a:r>
            <a:r>
              <a:rPr lang="en-US" baseline="-25000" dirty="0"/>
              <a:t>▪</a:t>
            </a:r>
            <a:endParaRPr lang="en-US" dirty="0"/>
          </a:p>
        </p:txBody>
      </p:sp>
      <p:sp>
        <p:nvSpPr>
          <p:cNvPr id="276483" name="AutoShape 3"/>
          <p:cNvSpPr>
            <a:spLocks noChangeArrowheads="1"/>
          </p:cNvSpPr>
          <p:nvPr/>
        </p:nvSpPr>
        <p:spPr bwMode="auto">
          <a:xfrm>
            <a:off x="60198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84" name="AutoShape 4"/>
          <p:cNvSpPr>
            <a:spLocks noChangeArrowheads="1"/>
          </p:cNvSpPr>
          <p:nvPr/>
        </p:nvSpPr>
        <p:spPr bwMode="auto">
          <a:xfrm>
            <a:off x="37338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85" name="AutoShape 5"/>
          <p:cNvSpPr>
            <a:spLocks noChangeArrowheads="1"/>
          </p:cNvSpPr>
          <p:nvPr/>
        </p:nvSpPr>
        <p:spPr bwMode="auto">
          <a:xfrm>
            <a:off x="48768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89" name="AutoShape 9"/>
          <p:cNvSpPr>
            <a:spLocks noChangeArrowheads="1"/>
          </p:cNvSpPr>
          <p:nvPr/>
        </p:nvSpPr>
        <p:spPr bwMode="auto">
          <a:xfrm>
            <a:off x="21336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91" name="Text Box 11"/>
          <p:cNvSpPr txBox="1">
            <a:spLocks noChangeArrowheads="1"/>
          </p:cNvSpPr>
          <p:nvPr/>
        </p:nvSpPr>
        <p:spPr bwMode="auto">
          <a:xfrm>
            <a:off x="23622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a:t>
            </a:r>
            <a:r>
              <a:rPr lang="en-US" sz="1200" dirty="0">
                <a:solidFill>
                  <a:schemeClr val="bg1"/>
                </a:solidFill>
              </a:rPr>
              <a:t>C</a:t>
            </a:r>
            <a:r>
              <a:rPr lang="en-US" sz="1200" baseline="-25000" dirty="0">
                <a:solidFill>
                  <a:schemeClr val="bg1"/>
                </a:solidFill>
              </a:rPr>
              <a:t>0</a:t>
            </a:r>
          </a:p>
        </p:txBody>
      </p:sp>
      <p:sp>
        <p:nvSpPr>
          <p:cNvPr id="276492" name="Text Box 12"/>
          <p:cNvSpPr txBox="1">
            <a:spLocks noChangeArrowheads="1"/>
          </p:cNvSpPr>
          <p:nvPr/>
        </p:nvSpPr>
        <p:spPr bwMode="auto">
          <a:xfrm>
            <a:off x="39624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1</a:t>
            </a:r>
          </a:p>
        </p:txBody>
      </p:sp>
      <p:sp>
        <p:nvSpPr>
          <p:cNvPr id="276493" name="Text Box 13"/>
          <p:cNvSpPr txBox="1">
            <a:spLocks noChangeArrowheads="1"/>
          </p:cNvSpPr>
          <p:nvPr/>
        </p:nvSpPr>
        <p:spPr bwMode="auto">
          <a:xfrm>
            <a:off x="51054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2</a:t>
            </a:r>
          </a:p>
        </p:txBody>
      </p:sp>
      <p:sp>
        <p:nvSpPr>
          <p:cNvPr id="276494" name="Text Box 14"/>
          <p:cNvSpPr txBox="1">
            <a:spLocks noChangeArrowheads="1"/>
          </p:cNvSpPr>
          <p:nvPr/>
        </p:nvSpPr>
        <p:spPr bwMode="auto">
          <a:xfrm>
            <a:off x="62484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3</a:t>
            </a:r>
          </a:p>
        </p:txBody>
      </p:sp>
      <p:sp>
        <p:nvSpPr>
          <p:cNvPr id="276495" name="AutoShape 15"/>
          <p:cNvSpPr>
            <a:spLocks noChangeArrowheads="1"/>
          </p:cNvSpPr>
          <p:nvPr/>
        </p:nvSpPr>
        <p:spPr bwMode="auto">
          <a:xfrm>
            <a:off x="72390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96" name="Text Box 16"/>
          <p:cNvSpPr txBox="1">
            <a:spLocks noChangeArrowheads="1"/>
          </p:cNvSpPr>
          <p:nvPr/>
        </p:nvSpPr>
        <p:spPr bwMode="auto">
          <a:xfrm>
            <a:off x="74676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4</a:t>
            </a:r>
          </a:p>
        </p:txBody>
      </p:sp>
      <p:sp>
        <p:nvSpPr>
          <p:cNvPr id="276519" name="Text Box 39"/>
          <p:cNvSpPr txBox="1">
            <a:spLocks noChangeArrowheads="1"/>
          </p:cNvSpPr>
          <p:nvPr/>
        </p:nvSpPr>
        <p:spPr bwMode="auto">
          <a:xfrm>
            <a:off x="609600" y="2667000"/>
            <a:ext cx="1447800" cy="366713"/>
          </a:xfrm>
          <a:prstGeom prst="rect">
            <a:avLst/>
          </a:prstGeom>
          <a:noFill/>
          <a:ln w="12700">
            <a:noFill/>
            <a:miter lim="800000"/>
            <a:headEnd type="none" w="sm" len="sm"/>
            <a:tailEnd type="none" w="sm" len="sm"/>
          </a:ln>
          <a:effectLst/>
        </p:spPr>
        <p:txBody>
          <a:bodyPr>
            <a:spAutoFit/>
          </a:bodyPr>
          <a:lstStyle/>
          <a:p>
            <a:pPr>
              <a:spcBef>
                <a:spcPct val="50000"/>
              </a:spcBef>
            </a:pPr>
            <a:endParaRPr lang="en-US"/>
          </a:p>
        </p:txBody>
      </p:sp>
      <p:cxnSp>
        <p:nvCxnSpPr>
          <p:cNvPr id="276521" name="AutoShape 41"/>
          <p:cNvCxnSpPr>
            <a:cxnSpLocks noChangeShapeType="1"/>
            <a:stCxn id="276495" idx="2"/>
            <a:endCxn id="276495" idx="2"/>
          </p:cNvCxnSpPr>
          <p:nvPr/>
        </p:nvCxnSpPr>
        <p:spPr bwMode="auto">
          <a:xfrm>
            <a:off x="7696200" y="2286000"/>
            <a:ext cx="0" cy="0"/>
          </a:xfrm>
          <a:prstGeom prst="straightConnector1">
            <a:avLst/>
          </a:prstGeom>
          <a:noFill/>
          <a:ln w="12700">
            <a:solidFill>
              <a:schemeClr val="tx1"/>
            </a:solidFill>
            <a:round/>
            <a:headEnd type="none" w="sm" len="sm"/>
            <a:tailEnd type="none" w="sm" len="sm"/>
          </a:ln>
          <a:effectLst/>
        </p:spPr>
      </p:cxnSp>
    </p:spTree>
    <p:extLst>
      <p:ext uri="{BB962C8B-B14F-4D97-AF65-F5344CB8AC3E}">
        <p14:creationId xmlns:p14="http://schemas.microsoft.com/office/powerpoint/2010/main" val="65166790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r>
              <a:rPr lang="en-US" dirty="0"/>
              <a:t>IRR </a:t>
            </a:r>
            <a:r>
              <a:rPr lang="en-US" dirty="0" smtClean="0"/>
              <a:t>Diagram</a:t>
            </a:r>
            <a:r>
              <a:rPr lang="en-US" baseline="-25000" dirty="0"/>
              <a:t>▪</a:t>
            </a:r>
            <a:endParaRPr lang="en-US" dirty="0"/>
          </a:p>
        </p:txBody>
      </p:sp>
      <p:sp>
        <p:nvSpPr>
          <p:cNvPr id="276483" name="AutoShape 3"/>
          <p:cNvSpPr>
            <a:spLocks noChangeArrowheads="1"/>
          </p:cNvSpPr>
          <p:nvPr/>
        </p:nvSpPr>
        <p:spPr bwMode="auto">
          <a:xfrm>
            <a:off x="60198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84" name="AutoShape 4"/>
          <p:cNvSpPr>
            <a:spLocks noChangeArrowheads="1"/>
          </p:cNvSpPr>
          <p:nvPr/>
        </p:nvSpPr>
        <p:spPr bwMode="auto">
          <a:xfrm>
            <a:off x="37338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85" name="AutoShape 5"/>
          <p:cNvSpPr>
            <a:spLocks noChangeArrowheads="1"/>
          </p:cNvSpPr>
          <p:nvPr/>
        </p:nvSpPr>
        <p:spPr bwMode="auto">
          <a:xfrm>
            <a:off x="48768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cxnSp>
        <p:nvCxnSpPr>
          <p:cNvPr id="276487" name="AutoShape 7"/>
          <p:cNvCxnSpPr>
            <a:cxnSpLocks noChangeShapeType="1"/>
            <a:stCxn id="276484" idx="2"/>
            <a:endCxn id="276500" idx="3"/>
          </p:cNvCxnSpPr>
          <p:nvPr/>
        </p:nvCxnSpPr>
        <p:spPr bwMode="auto">
          <a:xfrm rot="5400000">
            <a:off x="3486150" y="1924050"/>
            <a:ext cx="342900" cy="1066800"/>
          </a:xfrm>
          <a:prstGeom prst="bentConnector2">
            <a:avLst/>
          </a:prstGeom>
          <a:noFill/>
          <a:ln w="12700">
            <a:solidFill>
              <a:schemeClr val="tx1"/>
            </a:solidFill>
            <a:miter lim="800000"/>
            <a:headEnd type="none" w="sm" len="sm"/>
            <a:tailEnd type="triangle" w="med" len="med"/>
          </a:ln>
          <a:effectLst/>
        </p:spPr>
      </p:cxnSp>
      <p:sp>
        <p:nvSpPr>
          <p:cNvPr id="276489" name="AutoShape 9"/>
          <p:cNvSpPr>
            <a:spLocks noChangeArrowheads="1"/>
          </p:cNvSpPr>
          <p:nvPr/>
        </p:nvSpPr>
        <p:spPr bwMode="auto">
          <a:xfrm>
            <a:off x="21336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91" name="Text Box 11"/>
          <p:cNvSpPr txBox="1">
            <a:spLocks noChangeArrowheads="1"/>
          </p:cNvSpPr>
          <p:nvPr/>
        </p:nvSpPr>
        <p:spPr bwMode="auto">
          <a:xfrm>
            <a:off x="23622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a:t>
            </a:r>
            <a:r>
              <a:rPr lang="en-US" sz="1200" dirty="0">
                <a:solidFill>
                  <a:schemeClr val="bg1"/>
                </a:solidFill>
              </a:rPr>
              <a:t>C</a:t>
            </a:r>
            <a:r>
              <a:rPr lang="en-US" sz="1200" baseline="-25000" dirty="0">
                <a:solidFill>
                  <a:schemeClr val="bg1"/>
                </a:solidFill>
              </a:rPr>
              <a:t>0</a:t>
            </a:r>
          </a:p>
        </p:txBody>
      </p:sp>
      <p:sp>
        <p:nvSpPr>
          <p:cNvPr id="276492" name="Text Box 12"/>
          <p:cNvSpPr txBox="1">
            <a:spLocks noChangeArrowheads="1"/>
          </p:cNvSpPr>
          <p:nvPr/>
        </p:nvSpPr>
        <p:spPr bwMode="auto">
          <a:xfrm>
            <a:off x="39624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1</a:t>
            </a:r>
          </a:p>
        </p:txBody>
      </p:sp>
      <p:sp>
        <p:nvSpPr>
          <p:cNvPr id="276493" name="Text Box 13"/>
          <p:cNvSpPr txBox="1">
            <a:spLocks noChangeArrowheads="1"/>
          </p:cNvSpPr>
          <p:nvPr/>
        </p:nvSpPr>
        <p:spPr bwMode="auto">
          <a:xfrm>
            <a:off x="51054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2</a:t>
            </a:r>
          </a:p>
        </p:txBody>
      </p:sp>
      <p:sp>
        <p:nvSpPr>
          <p:cNvPr id="276494" name="Text Box 14"/>
          <p:cNvSpPr txBox="1">
            <a:spLocks noChangeArrowheads="1"/>
          </p:cNvSpPr>
          <p:nvPr/>
        </p:nvSpPr>
        <p:spPr bwMode="auto">
          <a:xfrm>
            <a:off x="62484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3</a:t>
            </a:r>
          </a:p>
        </p:txBody>
      </p:sp>
      <p:sp>
        <p:nvSpPr>
          <p:cNvPr id="276495" name="AutoShape 15"/>
          <p:cNvSpPr>
            <a:spLocks noChangeArrowheads="1"/>
          </p:cNvSpPr>
          <p:nvPr/>
        </p:nvSpPr>
        <p:spPr bwMode="auto">
          <a:xfrm>
            <a:off x="72390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96" name="Text Box 16"/>
          <p:cNvSpPr txBox="1">
            <a:spLocks noChangeArrowheads="1"/>
          </p:cNvSpPr>
          <p:nvPr/>
        </p:nvSpPr>
        <p:spPr bwMode="auto">
          <a:xfrm>
            <a:off x="74676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4</a:t>
            </a:r>
          </a:p>
        </p:txBody>
      </p:sp>
      <p:sp>
        <p:nvSpPr>
          <p:cNvPr id="276500" name="AutoShape 20"/>
          <p:cNvSpPr>
            <a:spLocks noChangeArrowheads="1"/>
          </p:cNvSpPr>
          <p:nvPr/>
        </p:nvSpPr>
        <p:spPr bwMode="auto">
          <a:xfrm>
            <a:off x="2057400" y="24384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6501" name="Text Box 21"/>
          <p:cNvSpPr txBox="1">
            <a:spLocks noChangeArrowheads="1"/>
          </p:cNvSpPr>
          <p:nvPr/>
        </p:nvSpPr>
        <p:spPr bwMode="auto">
          <a:xfrm>
            <a:off x="2209800" y="2514600"/>
            <a:ext cx="685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smtClean="0">
                <a:solidFill>
                  <a:schemeClr val="bg1"/>
                </a:solidFill>
              </a:rPr>
              <a:t>PV(C</a:t>
            </a:r>
            <a:r>
              <a:rPr lang="en-US" sz="1200" baseline="-25000" dirty="0">
                <a:solidFill>
                  <a:schemeClr val="bg1"/>
                </a:solidFill>
              </a:rPr>
              <a:t>1</a:t>
            </a:r>
            <a:r>
              <a:rPr lang="en-US" sz="1200" dirty="0" smtClean="0">
                <a:solidFill>
                  <a:schemeClr val="bg1"/>
                </a:solidFill>
              </a:rPr>
              <a:t>)</a:t>
            </a:r>
            <a:endParaRPr lang="en-US" sz="1200" baseline="-25000" dirty="0">
              <a:solidFill>
                <a:schemeClr val="bg1"/>
              </a:solidFill>
            </a:endParaRPr>
          </a:p>
        </p:txBody>
      </p:sp>
      <p:sp>
        <p:nvSpPr>
          <p:cNvPr id="276515" name="Text Box 35"/>
          <p:cNvSpPr txBox="1">
            <a:spLocks noChangeArrowheads="1"/>
          </p:cNvSpPr>
          <p:nvPr/>
        </p:nvSpPr>
        <p:spPr bwMode="auto">
          <a:xfrm>
            <a:off x="3200400" y="2362200"/>
            <a:ext cx="9906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C</a:t>
            </a:r>
            <a:r>
              <a:rPr lang="en-US" sz="1200" baseline="-25000" dirty="0"/>
              <a:t>1/</a:t>
            </a:r>
            <a:r>
              <a:rPr lang="en-US" sz="1200" dirty="0"/>
              <a:t>(1+</a:t>
            </a:r>
            <a:r>
              <a:rPr lang="en-US" sz="1200" b="1" dirty="0"/>
              <a:t>IRR</a:t>
            </a:r>
            <a:r>
              <a:rPr lang="en-US" sz="1200" dirty="0"/>
              <a:t>)</a:t>
            </a:r>
          </a:p>
        </p:txBody>
      </p:sp>
      <p:sp>
        <p:nvSpPr>
          <p:cNvPr id="276519" name="Text Box 39"/>
          <p:cNvSpPr txBox="1">
            <a:spLocks noChangeArrowheads="1"/>
          </p:cNvSpPr>
          <p:nvPr/>
        </p:nvSpPr>
        <p:spPr bwMode="auto">
          <a:xfrm>
            <a:off x="609600" y="2667000"/>
            <a:ext cx="1447800" cy="366713"/>
          </a:xfrm>
          <a:prstGeom prst="rect">
            <a:avLst/>
          </a:prstGeom>
          <a:noFill/>
          <a:ln w="12700">
            <a:noFill/>
            <a:miter lim="800000"/>
            <a:headEnd type="none" w="sm" len="sm"/>
            <a:tailEnd type="none" w="sm" len="sm"/>
          </a:ln>
          <a:effectLst/>
        </p:spPr>
        <p:txBody>
          <a:bodyPr>
            <a:spAutoFit/>
          </a:bodyPr>
          <a:lstStyle/>
          <a:p>
            <a:pPr>
              <a:spcBef>
                <a:spcPct val="50000"/>
              </a:spcBef>
            </a:pPr>
            <a:endParaRPr lang="en-US"/>
          </a:p>
        </p:txBody>
      </p:sp>
      <p:cxnSp>
        <p:nvCxnSpPr>
          <p:cNvPr id="276521" name="AutoShape 41"/>
          <p:cNvCxnSpPr>
            <a:cxnSpLocks noChangeShapeType="1"/>
            <a:stCxn id="276495" idx="2"/>
            <a:endCxn id="276495" idx="2"/>
          </p:cNvCxnSpPr>
          <p:nvPr/>
        </p:nvCxnSpPr>
        <p:spPr bwMode="auto">
          <a:xfrm>
            <a:off x="7696200" y="2286000"/>
            <a:ext cx="0" cy="0"/>
          </a:xfrm>
          <a:prstGeom prst="straightConnector1">
            <a:avLst/>
          </a:prstGeom>
          <a:noFill/>
          <a:ln w="12700">
            <a:solidFill>
              <a:schemeClr val="tx1"/>
            </a:solidFill>
            <a:round/>
            <a:headEnd type="none" w="sm" len="sm"/>
            <a:tailEnd type="none" w="sm" len="sm"/>
          </a:ln>
          <a:effectLst/>
        </p:spPr>
      </p:cxnSp>
    </p:spTree>
    <p:extLst>
      <p:ext uri="{BB962C8B-B14F-4D97-AF65-F5344CB8AC3E}">
        <p14:creationId xmlns:p14="http://schemas.microsoft.com/office/powerpoint/2010/main" val="237079838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r>
              <a:rPr lang="en-US" dirty="0"/>
              <a:t>IRR </a:t>
            </a:r>
            <a:r>
              <a:rPr lang="en-US" dirty="0" smtClean="0"/>
              <a:t>Diagram</a:t>
            </a:r>
            <a:r>
              <a:rPr lang="en-US" baseline="-25000" dirty="0"/>
              <a:t>▪</a:t>
            </a:r>
            <a:endParaRPr lang="en-US" dirty="0"/>
          </a:p>
        </p:txBody>
      </p:sp>
      <p:sp>
        <p:nvSpPr>
          <p:cNvPr id="276483" name="AutoShape 3"/>
          <p:cNvSpPr>
            <a:spLocks noChangeArrowheads="1"/>
          </p:cNvSpPr>
          <p:nvPr/>
        </p:nvSpPr>
        <p:spPr bwMode="auto">
          <a:xfrm>
            <a:off x="60198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84" name="AutoShape 4"/>
          <p:cNvSpPr>
            <a:spLocks noChangeArrowheads="1"/>
          </p:cNvSpPr>
          <p:nvPr/>
        </p:nvSpPr>
        <p:spPr bwMode="auto">
          <a:xfrm>
            <a:off x="37338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85" name="AutoShape 5"/>
          <p:cNvSpPr>
            <a:spLocks noChangeArrowheads="1"/>
          </p:cNvSpPr>
          <p:nvPr/>
        </p:nvSpPr>
        <p:spPr bwMode="auto">
          <a:xfrm>
            <a:off x="48768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cxnSp>
        <p:nvCxnSpPr>
          <p:cNvPr id="276486" name="AutoShape 6"/>
          <p:cNvCxnSpPr>
            <a:cxnSpLocks noChangeShapeType="1"/>
            <a:stCxn id="276485" idx="2"/>
            <a:endCxn id="276498" idx="3"/>
          </p:cNvCxnSpPr>
          <p:nvPr/>
        </p:nvCxnSpPr>
        <p:spPr bwMode="auto">
          <a:xfrm rot="5400000">
            <a:off x="3752850" y="1657350"/>
            <a:ext cx="952500" cy="2209800"/>
          </a:xfrm>
          <a:prstGeom prst="bentConnector2">
            <a:avLst/>
          </a:prstGeom>
          <a:noFill/>
          <a:ln w="12700">
            <a:solidFill>
              <a:schemeClr val="tx1"/>
            </a:solidFill>
            <a:miter lim="800000"/>
            <a:headEnd type="none" w="sm" len="sm"/>
            <a:tailEnd type="triangle" w="med" len="med"/>
          </a:ln>
          <a:effectLst/>
        </p:spPr>
      </p:cxnSp>
      <p:cxnSp>
        <p:nvCxnSpPr>
          <p:cNvPr id="276487" name="AutoShape 7"/>
          <p:cNvCxnSpPr>
            <a:cxnSpLocks noChangeShapeType="1"/>
            <a:stCxn id="276484" idx="2"/>
            <a:endCxn id="276500" idx="3"/>
          </p:cNvCxnSpPr>
          <p:nvPr/>
        </p:nvCxnSpPr>
        <p:spPr bwMode="auto">
          <a:xfrm rot="5400000">
            <a:off x="3486150" y="1924050"/>
            <a:ext cx="342900" cy="1066800"/>
          </a:xfrm>
          <a:prstGeom prst="bentConnector2">
            <a:avLst/>
          </a:prstGeom>
          <a:noFill/>
          <a:ln w="12700">
            <a:solidFill>
              <a:schemeClr val="tx1"/>
            </a:solidFill>
            <a:miter lim="800000"/>
            <a:headEnd type="none" w="sm" len="sm"/>
            <a:tailEnd type="triangle" w="med" len="med"/>
          </a:ln>
          <a:effectLst/>
        </p:spPr>
      </p:cxnSp>
      <p:sp>
        <p:nvSpPr>
          <p:cNvPr id="276489" name="AutoShape 9"/>
          <p:cNvSpPr>
            <a:spLocks noChangeArrowheads="1"/>
          </p:cNvSpPr>
          <p:nvPr/>
        </p:nvSpPr>
        <p:spPr bwMode="auto">
          <a:xfrm>
            <a:off x="21336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91" name="Text Box 11"/>
          <p:cNvSpPr txBox="1">
            <a:spLocks noChangeArrowheads="1"/>
          </p:cNvSpPr>
          <p:nvPr/>
        </p:nvSpPr>
        <p:spPr bwMode="auto">
          <a:xfrm>
            <a:off x="23622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a:t>
            </a:r>
            <a:r>
              <a:rPr lang="en-US" sz="1200" dirty="0">
                <a:solidFill>
                  <a:schemeClr val="bg1"/>
                </a:solidFill>
              </a:rPr>
              <a:t>C</a:t>
            </a:r>
            <a:r>
              <a:rPr lang="en-US" sz="1200" baseline="-25000" dirty="0">
                <a:solidFill>
                  <a:schemeClr val="bg1"/>
                </a:solidFill>
              </a:rPr>
              <a:t>0</a:t>
            </a:r>
          </a:p>
        </p:txBody>
      </p:sp>
      <p:sp>
        <p:nvSpPr>
          <p:cNvPr id="276492" name="Text Box 12"/>
          <p:cNvSpPr txBox="1">
            <a:spLocks noChangeArrowheads="1"/>
          </p:cNvSpPr>
          <p:nvPr/>
        </p:nvSpPr>
        <p:spPr bwMode="auto">
          <a:xfrm>
            <a:off x="39624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1</a:t>
            </a:r>
          </a:p>
        </p:txBody>
      </p:sp>
      <p:sp>
        <p:nvSpPr>
          <p:cNvPr id="276493" name="Text Box 13"/>
          <p:cNvSpPr txBox="1">
            <a:spLocks noChangeArrowheads="1"/>
          </p:cNvSpPr>
          <p:nvPr/>
        </p:nvSpPr>
        <p:spPr bwMode="auto">
          <a:xfrm>
            <a:off x="51054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2</a:t>
            </a:r>
          </a:p>
        </p:txBody>
      </p:sp>
      <p:sp>
        <p:nvSpPr>
          <p:cNvPr id="276494" name="Text Box 14"/>
          <p:cNvSpPr txBox="1">
            <a:spLocks noChangeArrowheads="1"/>
          </p:cNvSpPr>
          <p:nvPr/>
        </p:nvSpPr>
        <p:spPr bwMode="auto">
          <a:xfrm>
            <a:off x="62484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3</a:t>
            </a:r>
          </a:p>
        </p:txBody>
      </p:sp>
      <p:sp>
        <p:nvSpPr>
          <p:cNvPr id="276495" name="AutoShape 15"/>
          <p:cNvSpPr>
            <a:spLocks noChangeArrowheads="1"/>
          </p:cNvSpPr>
          <p:nvPr/>
        </p:nvSpPr>
        <p:spPr bwMode="auto">
          <a:xfrm>
            <a:off x="72390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96" name="Text Box 16"/>
          <p:cNvSpPr txBox="1">
            <a:spLocks noChangeArrowheads="1"/>
          </p:cNvSpPr>
          <p:nvPr/>
        </p:nvSpPr>
        <p:spPr bwMode="auto">
          <a:xfrm>
            <a:off x="74676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4</a:t>
            </a:r>
          </a:p>
        </p:txBody>
      </p:sp>
      <p:sp>
        <p:nvSpPr>
          <p:cNvPr id="276498" name="AutoShape 18"/>
          <p:cNvSpPr>
            <a:spLocks noChangeArrowheads="1"/>
          </p:cNvSpPr>
          <p:nvPr/>
        </p:nvSpPr>
        <p:spPr bwMode="auto">
          <a:xfrm>
            <a:off x="2057400" y="30480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6499" name="Text Box 19"/>
          <p:cNvSpPr txBox="1">
            <a:spLocks noChangeArrowheads="1"/>
          </p:cNvSpPr>
          <p:nvPr/>
        </p:nvSpPr>
        <p:spPr bwMode="auto">
          <a:xfrm>
            <a:off x="2209800" y="3124200"/>
            <a:ext cx="685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smtClean="0">
                <a:solidFill>
                  <a:schemeClr val="bg1"/>
                </a:solidFill>
              </a:rPr>
              <a:t>PV(C</a:t>
            </a:r>
            <a:r>
              <a:rPr lang="en-US" sz="1200" baseline="-25000" dirty="0">
                <a:solidFill>
                  <a:schemeClr val="bg1"/>
                </a:solidFill>
              </a:rPr>
              <a:t>2</a:t>
            </a:r>
            <a:r>
              <a:rPr lang="en-US" sz="1200" dirty="0" smtClean="0">
                <a:solidFill>
                  <a:schemeClr val="bg1"/>
                </a:solidFill>
              </a:rPr>
              <a:t>)</a:t>
            </a:r>
            <a:endParaRPr lang="en-US" sz="1200" baseline="-25000" dirty="0">
              <a:solidFill>
                <a:schemeClr val="bg1"/>
              </a:solidFill>
            </a:endParaRPr>
          </a:p>
        </p:txBody>
      </p:sp>
      <p:sp>
        <p:nvSpPr>
          <p:cNvPr id="276500" name="AutoShape 20"/>
          <p:cNvSpPr>
            <a:spLocks noChangeArrowheads="1"/>
          </p:cNvSpPr>
          <p:nvPr/>
        </p:nvSpPr>
        <p:spPr bwMode="auto">
          <a:xfrm>
            <a:off x="2057400" y="24384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6501" name="Text Box 21"/>
          <p:cNvSpPr txBox="1">
            <a:spLocks noChangeArrowheads="1"/>
          </p:cNvSpPr>
          <p:nvPr/>
        </p:nvSpPr>
        <p:spPr bwMode="auto">
          <a:xfrm>
            <a:off x="2209800" y="2514600"/>
            <a:ext cx="685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smtClean="0">
                <a:solidFill>
                  <a:schemeClr val="bg1"/>
                </a:solidFill>
              </a:rPr>
              <a:t>PV(C</a:t>
            </a:r>
            <a:r>
              <a:rPr lang="en-US" sz="1200" baseline="-25000" dirty="0">
                <a:solidFill>
                  <a:schemeClr val="bg1"/>
                </a:solidFill>
              </a:rPr>
              <a:t>1</a:t>
            </a:r>
            <a:r>
              <a:rPr lang="en-US" sz="1200" dirty="0" smtClean="0">
                <a:solidFill>
                  <a:schemeClr val="bg1"/>
                </a:solidFill>
              </a:rPr>
              <a:t>)</a:t>
            </a:r>
            <a:endParaRPr lang="en-US" sz="1200" baseline="-25000" dirty="0">
              <a:solidFill>
                <a:schemeClr val="bg1"/>
              </a:solidFill>
            </a:endParaRPr>
          </a:p>
        </p:txBody>
      </p:sp>
      <p:sp>
        <p:nvSpPr>
          <p:cNvPr id="276508" name="Text Box 28"/>
          <p:cNvSpPr txBox="1">
            <a:spLocks noChangeArrowheads="1"/>
          </p:cNvSpPr>
          <p:nvPr/>
        </p:nvSpPr>
        <p:spPr bwMode="auto">
          <a:xfrm>
            <a:off x="2438400" y="2743200"/>
            <a:ext cx="304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a:t>
            </a:r>
          </a:p>
        </p:txBody>
      </p:sp>
      <p:sp>
        <p:nvSpPr>
          <p:cNvPr id="276515" name="Text Box 35"/>
          <p:cNvSpPr txBox="1">
            <a:spLocks noChangeArrowheads="1"/>
          </p:cNvSpPr>
          <p:nvPr/>
        </p:nvSpPr>
        <p:spPr bwMode="auto">
          <a:xfrm>
            <a:off x="3200400" y="2362200"/>
            <a:ext cx="9906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C</a:t>
            </a:r>
            <a:r>
              <a:rPr lang="en-US" sz="1200" baseline="-25000" dirty="0"/>
              <a:t>1/</a:t>
            </a:r>
            <a:r>
              <a:rPr lang="en-US" sz="1200" dirty="0"/>
              <a:t>(1+</a:t>
            </a:r>
            <a:r>
              <a:rPr lang="en-US" sz="1200" b="1" dirty="0"/>
              <a:t>IRR</a:t>
            </a:r>
            <a:r>
              <a:rPr lang="en-US" sz="1200" dirty="0"/>
              <a:t>)</a:t>
            </a:r>
          </a:p>
        </p:txBody>
      </p:sp>
      <p:sp>
        <p:nvSpPr>
          <p:cNvPr id="276516" name="Text Box 36"/>
          <p:cNvSpPr txBox="1">
            <a:spLocks noChangeArrowheads="1"/>
          </p:cNvSpPr>
          <p:nvPr/>
        </p:nvSpPr>
        <p:spPr bwMode="auto">
          <a:xfrm>
            <a:off x="3810000" y="2971800"/>
            <a:ext cx="1066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C</a:t>
            </a:r>
            <a:r>
              <a:rPr lang="en-US" sz="1200" baseline="-25000" dirty="0"/>
              <a:t>2/</a:t>
            </a:r>
            <a:r>
              <a:rPr lang="en-US" sz="1200" dirty="0"/>
              <a:t>(1+</a:t>
            </a:r>
            <a:r>
              <a:rPr lang="en-US" sz="1200" b="1" dirty="0"/>
              <a:t>IRR</a:t>
            </a:r>
            <a:r>
              <a:rPr lang="en-US" sz="1200" dirty="0"/>
              <a:t>)</a:t>
            </a:r>
            <a:r>
              <a:rPr lang="en-US" sz="1200" baseline="30000" dirty="0"/>
              <a:t>2</a:t>
            </a:r>
          </a:p>
        </p:txBody>
      </p:sp>
      <p:sp>
        <p:nvSpPr>
          <p:cNvPr id="276519" name="Text Box 39"/>
          <p:cNvSpPr txBox="1">
            <a:spLocks noChangeArrowheads="1"/>
          </p:cNvSpPr>
          <p:nvPr/>
        </p:nvSpPr>
        <p:spPr bwMode="auto">
          <a:xfrm>
            <a:off x="609600" y="2667000"/>
            <a:ext cx="1447800" cy="366713"/>
          </a:xfrm>
          <a:prstGeom prst="rect">
            <a:avLst/>
          </a:prstGeom>
          <a:noFill/>
          <a:ln w="12700">
            <a:noFill/>
            <a:miter lim="800000"/>
            <a:headEnd type="none" w="sm" len="sm"/>
            <a:tailEnd type="none" w="sm" len="sm"/>
          </a:ln>
          <a:effectLst/>
        </p:spPr>
        <p:txBody>
          <a:bodyPr>
            <a:spAutoFit/>
          </a:bodyPr>
          <a:lstStyle/>
          <a:p>
            <a:pPr>
              <a:spcBef>
                <a:spcPct val="50000"/>
              </a:spcBef>
            </a:pPr>
            <a:endParaRPr lang="en-US"/>
          </a:p>
        </p:txBody>
      </p:sp>
      <p:cxnSp>
        <p:nvCxnSpPr>
          <p:cNvPr id="276521" name="AutoShape 41"/>
          <p:cNvCxnSpPr>
            <a:cxnSpLocks noChangeShapeType="1"/>
            <a:stCxn id="276495" idx="2"/>
            <a:endCxn id="276495" idx="2"/>
          </p:cNvCxnSpPr>
          <p:nvPr/>
        </p:nvCxnSpPr>
        <p:spPr bwMode="auto">
          <a:xfrm>
            <a:off x="7696200" y="2286000"/>
            <a:ext cx="0" cy="0"/>
          </a:xfrm>
          <a:prstGeom prst="straightConnector1">
            <a:avLst/>
          </a:prstGeom>
          <a:noFill/>
          <a:ln w="12700">
            <a:solidFill>
              <a:schemeClr val="tx1"/>
            </a:solidFill>
            <a:round/>
            <a:headEnd type="none" w="sm" len="sm"/>
            <a:tailEnd type="none" w="sm" len="sm"/>
          </a:ln>
          <a:effectLst/>
        </p:spPr>
      </p:cxnSp>
    </p:spTree>
    <p:extLst>
      <p:ext uri="{BB962C8B-B14F-4D97-AF65-F5344CB8AC3E}">
        <p14:creationId xmlns:p14="http://schemas.microsoft.com/office/powerpoint/2010/main" val="239291091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r>
              <a:rPr lang="en-US" dirty="0"/>
              <a:t>IRR </a:t>
            </a:r>
            <a:r>
              <a:rPr lang="en-US" dirty="0" smtClean="0"/>
              <a:t>Diagram</a:t>
            </a:r>
            <a:r>
              <a:rPr lang="en-US" baseline="-25000" dirty="0"/>
              <a:t>▪</a:t>
            </a:r>
            <a:endParaRPr lang="en-US" dirty="0"/>
          </a:p>
        </p:txBody>
      </p:sp>
      <p:sp>
        <p:nvSpPr>
          <p:cNvPr id="276483" name="AutoShape 3"/>
          <p:cNvSpPr>
            <a:spLocks noChangeArrowheads="1"/>
          </p:cNvSpPr>
          <p:nvPr/>
        </p:nvSpPr>
        <p:spPr bwMode="auto">
          <a:xfrm>
            <a:off x="60198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84" name="AutoShape 4"/>
          <p:cNvSpPr>
            <a:spLocks noChangeArrowheads="1"/>
          </p:cNvSpPr>
          <p:nvPr/>
        </p:nvSpPr>
        <p:spPr bwMode="auto">
          <a:xfrm>
            <a:off x="37338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85" name="AutoShape 5"/>
          <p:cNvSpPr>
            <a:spLocks noChangeArrowheads="1"/>
          </p:cNvSpPr>
          <p:nvPr/>
        </p:nvSpPr>
        <p:spPr bwMode="auto">
          <a:xfrm>
            <a:off x="48768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cxnSp>
        <p:nvCxnSpPr>
          <p:cNvPr id="276486" name="AutoShape 6"/>
          <p:cNvCxnSpPr>
            <a:cxnSpLocks noChangeShapeType="1"/>
            <a:stCxn id="276485" idx="2"/>
            <a:endCxn id="276498" idx="3"/>
          </p:cNvCxnSpPr>
          <p:nvPr/>
        </p:nvCxnSpPr>
        <p:spPr bwMode="auto">
          <a:xfrm rot="5400000">
            <a:off x="3752850" y="1657350"/>
            <a:ext cx="952500" cy="2209800"/>
          </a:xfrm>
          <a:prstGeom prst="bentConnector2">
            <a:avLst/>
          </a:prstGeom>
          <a:noFill/>
          <a:ln w="12700">
            <a:solidFill>
              <a:schemeClr val="tx1"/>
            </a:solidFill>
            <a:miter lim="800000"/>
            <a:headEnd type="none" w="sm" len="sm"/>
            <a:tailEnd type="triangle" w="med" len="med"/>
          </a:ln>
          <a:effectLst/>
        </p:spPr>
      </p:cxnSp>
      <p:cxnSp>
        <p:nvCxnSpPr>
          <p:cNvPr id="276487" name="AutoShape 7"/>
          <p:cNvCxnSpPr>
            <a:cxnSpLocks noChangeShapeType="1"/>
            <a:stCxn id="276484" idx="2"/>
            <a:endCxn id="276500" idx="3"/>
          </p:cNvCxnSpPr>
          <p:nvPr/>
        </p:nvCxnSpPr>
        <p:spPr bwMode="auto">
          <a:xfrm rot="5400000">
            <a:off x="3486150" y="1924050"/>
            <a:ext cx="342900" cy="1066800"/>
          </a:xfrm>
          <a:prstGeom prst="bentConnector2">
            <a:avLst/>
          </a:prstGeom>
          <a:noFill/>
          <a:ln w="12700">
            <a:solidFill>
              <a:schemeClr val="tx1"/>
            </a:solidFill>
            <a:miter lim="800000"/>
            <a:headEnd type="none" w="sm" len="sm"/>
            <a:tailEnd type="triangle" w="med" len="med"/>
          </a:ln>
          <a:effectLst/>
        </p:spPr>
      </p:cxnSp>
      <p:cxnSp>
        <p:nvCxnSpPr>
          <p:cNvPr id="276488" name="AutoShape 8"/>
          <p:cNvCxnSpPr>
            <a:cxnSpLocks noChangeShapeType="1"/>
            <a:stCxn id="276483" idx="2"/>
            <a:endCxn id="276502" idx="3"/>
          </p:cNvCxnSpPr>
          <p:nvPr/>
        </p:nvCxnSpPr>
        <p:spPr bwMode="auto">
          <a:xfrm rot="5400000">
            <a:off x="4019550" y="1390650"/>
            <a:ext cx="1562100" cy="3352800"/>
          </a:xfrm>
          <a:prstGeom prst="bentConnector2">
            <a:avLst/>
          </a:prstGeom>
          <a:noFill/>
          <a:ln w="12700">
            <a:solidFill>
              <a:schemeClr val="tx1"/>
            </a:solidFill>
            <a:miter lim="800000"/>
            <a:headEnd type="none" w="sm" len="sm"/>
            <a:tailEnd type="triangle" w="med" len="med"/>
          </a:ln>
          <a:effectLst/>
        </p:spPr>
      </p:cxnSp>
      <p:sp>
        <p:nvSpPr>
          <p:cNvPr id="276489" name="AutoShape 9"/>
          <p:cNvSpPr>
            <a:spLocks noChangeArrowheads="1"/>
          </p:cNvSpPr>
          <p:nvPr/>
        </p:nvSpPr>
        <p:spPr bwMode="auto">
          <a:xfrm>
            <a:off x="21336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91" name="Text Box 11"/>
          <p:cNvSpPr txBox="1">
            <a:spLocks noChangeArrowheads="1"/>
          </p:cNvSpPr>
          <p:nvPr/>
        </p:nvSpPr>
        <p:spPr bwMode="auto">
          <a:xfrm>
            <a:off x="23622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a:t>
            </a:r>
            <a:r>
              <a:rPr lang="en-US" sz="1200" dirty="0">
                <a:solidFill>
                  <a:schemeClr val="bg1"/>
                </a:solidFill>
              </a:rPr>
              <a:t>C</a:t>
            </a:r>
            <a:r>
              <a:rPr lang="en-US" sz="1200" baseline="-25000" dirty="0">
                <a:solidFill>
                  <a:schemeClr val="bg1"/>
                </a:solidFill>
              </a:rPr>
              <a:t>0</a:t>
            </a:r>
          </a:p>
        </p:txBody>
      </p:sp>
      <p:sp>
        <p:nvSpPr>
          <p:cNvPr id="276492" name="Text Box 12"/>
          <p:cNvSpPr txBox="1">
            <a:spLocks noChangeArrowheads="1"/>
          </p:cNvSpPr>
          <p:nvPr/>
        </p:nvSpPr>
        <p:spPr bwMode="auto">
          <a:xfrm>
            <a:off x="39624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1</a:t>
            </a:r>
          </a:p>
        </p:txBody>
      </p:sp>
      <p:sp>
        <p:nvSpPr>
          <p:cNvPr id="276493" name="Text Box 13"/>
          <p:cNvSpPr txBox="1">
            <a:spLocks noChangeArrowheads="1"/>
          </p:cNvSpPr>
          <p:nvPr/>
        </p:nvSpPr>
        <p:spPr bwMode="auto">
          <a:xfrm>
            <a:off x="51054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2</a:t>
            </a:r>
          </a:p>
        </p:txBody>
      </p:sp>
      <p:sp>
        <p:nvSpPr>
          <p:cNvPr id="276494" name="Text Box 14"/>
          <p:cNvSpPr txBox="1">
            <a:spLocks noChangeArrowheads="1"/>
          </p:cNvSpPr>
          <p:nvPr/>
        </p:nvSpPr>
        <p:spPr bwMode="auto">
          <a:xfrm>
            <a:off x="62484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3</a:t>
            </a:r>
          </a:p>
        </p:txBody>
      </p:sp>
      <p:sp>
        <p:nvSpPr>
          <p:cNvPr id="276495" name="AutoShape 15"/>
          <p:cNvSpPr>
            <a:spLocks noChangeArrowheads="1"/>
          </p:cNvSpPr>
          <p:nvPr/>
        </p:nvSpPr>
        <p:spPr bwMode="auto">
          <a:xfrm>
            <a:off x="72390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96" name="Text Box 16"/>
          <p:cNvSpPr txBox="1">
            <a:spLocks noChangeArrowheads="1"/>
          </p:cNvSpPr>
          <p:nvPr/>
        </p:nvSpPr>
        <p:spPr bwMode="auto">
          <a:xfrm>
            <a:off x="74676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4</a:t>
            </a:r>
          </a:p>
        </p:txBody>
      </p:sp>
      <p:sp>
        <p:nvSpPr>
          <p:cNvPr id="276498" name="AutoShape 18"/>
          <p:cNvSpPr>
            <a:spLocks noChangeArrowheads="1"/>
          </p:cNvSpPr>
          <p:nvPr/>
        </p:nvSpPr>
        <p:spPr bwMode="auto">
          <a:xfrm>
            <a:off x="2057400" y="30480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6499" name="Text Box 19"/>
          <p:cNvSpPr txBox="1">
            <a:spLocks noChangeArrowheads="1"/>
          </p:cNvSpPr>
          <p:nvPr/>
        </p:nvSpPr>
        <p:spPr bwMode="auto">
          <a:xfrm>
            <a:off x="2209800" y="3124200"/>
            <a:ext cx="685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smtClean="0">
                <a:solidFill>
                  <a:schemeClr val="bg1"/>
                </a:solidFill>
              </a:rPr>
              <a:t>PV(C</a:t>
            </a:r>
            <a:r>
              <a:rPr lang="en-US" sz="1200" baseline="-25000" dirty="0">
                <a:solidFill>
                  <a:schemeClr val="bg1"/>
                </a:solidFill>
              </a:rPr>
              <a:t>2</a:t>
            </a:r>
            <a:r>
              <a:rPr lang="en-US" sz="1200" dirty="0" smtClean="0">
                <a:solidFill>
                  <a:schemeClr val="bg1"/>
                </a:solidFill>
              </a:rPr>
              <a:t>)</a:t>
            </a:r>
            <a:endParaRPr lang="en-US" sz="1200" baseline="-25000" dirty="0">
              <a:solidFill>
                <a:schemeClr val="bg1"/>
              </a:solidFill>
            </a:endParaRPr>
          </a:p>
        </p:txBody>
      </p:sp>
      <p:sp>
        <p:nvSpPr>
          <p:cNvPr id="276500" name="AutoShape 20"/>
          <p:cNvSpPr>
            <a:spLocks noChangeArrowheads="1"/>
          </p:cNvSpPr>
          <p:nvPr/>
        </p:nvSpPr>
        <p:spPr bwMode="auto">
          <a:xfrm>
            <a:off x="2057400" y="24384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6501" name="Text Box 21"/>
          <p:cNvSpPr txBox="1">
            <a:spLocks noChangeArrowheads="1"/>
          </p:cNvSpPr>
          <p:nvPr/>
        </p:nvSpPr>
        <p:spPr bwMode="auto">
          <a:xfrm>
            <a:off x="2209800" y="2514600"/>
            <a:ext cx="685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smtClean="0">
                <a:solidFill>
                  <a:schemeClr val="bg1"/>
                </a:solidFill>
              </a:rPr>
              <a:t>PV(C</a:t>
            </a:r>
            <a:r>
              <a:rPr lang="en-US" sz="1200" baseline="-25000" dirty="0">
                <a:solidFill>
                  <a:schemeClr val="bg1"/>
                </a:solidFill>
              </a:rPr>
              <a:t>1</a:t>
            </a:r>
            <a:r>
              <a:rPr lang="en-US" sz="1200" dirty="0" smtClean="0">
                <a:solidFill>
                  <a:schemeClr val="bg1"/>
                </a:solidFill>
              </a:rPr>
              <a:t>)</a:t>
            </a:r>
            <a:endParaRPr lang="en-US" sz="1200" baseline="-25000" dirty="0">
              <a:solidFill>
                <a:schemeClr val="bg1"/>
              </a:solidFill>
            </a:endParaRPr>
          </a:p>
        </p:txBody>
      </p:sp>
      <p:sp>
        <p:nvSpPr>
          <p:cNvPr id="276502" name="AutoShape 22"/>
          <p:cNvSpPr>
            <a:spLocks noChangeArrowheads="1"/>
          </p:cNvSpPr>
          <p:nvPr/>
        </p:nvSpPr>
        <p:spPr bwMode="auto">
          <a:xfrm>
            <a:off x="2057400" y="36576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6503" name="Text Box 23"/>
          <p:cNvSpPr txBox="1">
            <a:spLocks noChangeArrowheads="1"/>
          </p:cNvSpPr>
          <p:nvPr/>
        </p:nvSpPr>
        <p:spPr bwMode="auto">
          <a:xfrm>
            <a:off x="2209800" y="3733800"/>
            <a:ext cx="685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smtClean="0">
                <a:solidFill>
                  <a:schemeClr val="bg1"/>
                </a:solidFill>
              </a:rPr>
              <a:t>PV(C</a:t>
            </a:r>
            <a:r>
              <a:rPr lang="en-US" sz="1200" baseline="-25000" dirty="0">
                <a:solidFill>
                  <a:schemeClr val="bg1"/>
                </a:solidFill>
              </a:rPr>
              <a:t>3</a:t>
            </a:r>
            <a:r>
              <a:rPr lang="en-US" sz="1200" dirty="0" smtClean="0">
                <a:solidFill>
                  <a:schemeClr val="bg1"/>
                </a:solidFill>
              </a:rPr>
              <a:t>)</a:t>
            </a:r>
            <a:endParaRPr lang="en-US" sz="1200" baseline="-25000" dirty="0">
              <a:solidFill>
                <a:schemeClr val="bg1"/>
              </a:solidFill>
            </a:endParaRPr>
          </a:p>
        </p:txBody>
      </p:sp>
      <p:sp>
        <p:nvSpPr>
          <p:cNvPr id="276508" name="Text Box 28"/>
          <p:cNvSpPr txBox="1">
            <a:spLocks noChangeArrowheads="1"/>
          </p:cNvSpPr>
          <p:nvPr/>
        </p:nvSpPr>
        <p:spPr bwMode="auto">
          <a:xfrm>
            <a:off x="2438400" y="2743200"/>
            <a:ext cx="304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a:t>
            </a:r>
          </a:p>
        </p:txBody>
      </p:sp>
      <p:sp>
        <p:nvSpPr>
          <p:cNvPr id="276510" name="Text Box 30"/>
          <p:cNvSpPr txBox="1">
            <a:spLocks noChangeArrowheads="1"/>
          </p:cNvSpPr>
          <p:nvPr/>
        </p:nvSpPr>
        <p:spPr bwMode="auto">
          <a:xfrm>
            <a:off x="2438400" y="3352800"/>
            <a:ext cx="304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a:t>
            </a:r>
          </a:p>
        </p:txBody>
      </p:sp>
      <p:sp>
        <p:nvSpPr>
          <p:cNvPr id="276515" name="Text Box 35"/>
          <p:cNvSpPr txBox="1">
            <a:spLocks noChangeArrowheads="1"/>
          </p:cNvSpPr>
          <p:nvPr/>
        </p:nvSpPr>
        <p:spPr bwMode="auto">
          <a:xfrm>
            <a:off x="3200400" y="2362200"/>
            <a:ext cx="9906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C</a:t>
            </a:r>
            <a:r>
              <a:rPr lang="en-US" sz="1200" baseline="-25000" dirty="0"/>
              <a:t>1/</a:t>
            </a:r>
            <a:r>
              <a:rPr lang="en-US" sz="1200" dirty="0"/>
              <a:t>(1+</a:t>
            </a:r>
            <a:r>
              <a:rPr lang="en-US" sz="1200" b="1" dirty="0"/>
              <a:t>IRR</a:t>
            </a:r>
            <a:r>
              <a:rPr lang="en-US" sz="1200" dirty="0"/>
              <a:t>)</a:t>
            </a:r>
          </a:p>
        </p:txBody>
      </p:sp>
      <p:sp>
        <p:nvSpPr>
          <p:cNvPr id="276516" name="Text Box 36"/>
          <p:cNvSpPr txBox="1">
            <a:spLocks noChangeArrowheads="1"/>
          </p:cNvSpPr>
          <p:nvPr/>
        </p:nvSpPr>
        <p:spPr bwMode="auto">
          <a:xfrm>
            <a:off x="3810000" y="2971800"/>
            <a:ext cx="1066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C</a:t>
            </a:r>
            <a:r>
              <a:rPr lang="en-US" sz="1200" baseline="-25000" dirty="0"/>
              <a:t>2/</a:t>
            </a:r>
            <a:r>
              <a:rPr lang="en-US" sz="1200" dirty="0"/>
              <a:t>(1+</a:t>
            </a:r>
            <a:r>
              <a:rPr lang="en-US" sz="1200" b="1" dirty="0"/>
              <a:t>IRR</a:t>
            </a:r>
            <a:r>
              <a:rPr lang="en-US" sz="1200" dirty="0"/>
              <a:t>)</a:t>
            </a:r>
            <a:r>
              <a:rPr lang="en-US" sz="1200" baseline="30000" dirty="0"/>
              <a:t>2</a:t>
            </a:r>
          </a:p>
        </p:txBody>
      </p:sp>
      <p:sp>
        <p:nvSpPr>
          <p:cNvPr id="276518" name="Text Box 38"/>
          <p:cNvSpPr txBox="1">
            <a:spLocks noChangeArrowheads="1"/>
          </p:cNvSpPr>
          <p:nvPr/>
        </p:nvSpPr>
        <p:spPr bwMode="auto">
          <a:xfrm>
            <a:off x="4419600" y="3581400"/>
            <a:ext cx="9906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C</a:t>
            </a:r>
            <a:r>
              <a:rPr lang="en-US" sz="1200" baseline="-25000" dirty="0"/>
              <a:t>3</a:t>
            </a:r>
            <a:r>
              <a:rPr lang="en-US" sz="1200" dirty="0"/>
              <a:t>/(1+</a:t>
            </a:r>
            <a:r>
              <a:rPr lang="en-US" sz="1200" b="1" dirty="0"/>
              <a:t>IRR</a:t>
            </a:r>
            <a:r>
              <a:rPr lang="en-US" sz="1200" dirty="0"/>
              <a:t>)</a:t>
            </a:r>
            <a:r>
              <a:rPr lang="en-US" sz="1200" baseline="30000" dirty="0"/>
              <a:t>3</a:t>
            </a:r>
          </a:p>
        </p:txBody>
      </p:sp>
      <p:sp>
        <p:nvSpPr>
          <p:cNvPr id="276519" name="Text Box 39"/>
          <p:cNvSpPr txBox="1">
            <a:spLocks noChangeArrowheads="1"/>
          </p:cNvSpPr>
          <p:nvPr/>
        </p:nvSpPr>
        <p:spPr bwMode="auto">
          <a:xfrm>
            <a:off x="609600" y="2667000"/>
            <a:ext cx="1447800" cy="366713"/>
          </a:xfrm>
          <a:prstGeom prst="rect">
            <a:avLst/>
          </a:prstGeom>
          <a:noFill/>
          <a:ln w="12700">
            <a:noFill/>
            <a:miter lim="800000"/>
            <a:headEnd type="none" w="sm" len="sm"/>
            <a:tailEnd type="none" w="sm" len="sm"/>
          </a:ln>
          <a:effectLst/>
        </p:spPr>
        <p:txBody>
          <a:bodyPr>
            <a:spAutoFit/>
          </a:bodyPr>
          <a:lstStyle/>
          <a:p>
            <a:pPr>
              <a:spcBef>
                <a:spcPct val="50000"/>
              </a:spcBef>
            </a:pPr>
            <a:endParaRPr lang="en-US"/>
          </a:p>
        </p:txBody>
      </p:sp>
      <p:cxnSp>
        <p:nvCxnSpPr>
          <p:cNvPr id="276521" name="AutoShape 41"/>
          <p:cNvCxnSpPr>
            <a:cxnSpLocks noChangeShapeType="1"/>
            <a:stCxn id="276495" idx="2"/>
            <a:endCxn id="276495" idx="2"/>
          </p:cNvCxnSpPr>
          <p:nvPr/>
        </p:nvCxnSpPr>
        <p:spPr bwMode="auto">
          <a:xfrm>
            <a:off x="7696200" y="2286000"/>
            <a:ext cx="0" cy="0"/>
          </a:xfrm>
          <a:prstGeom prst="straightConnector1">
            <a:avLst/>
          </a:prstGeom>
          <a:noFill/>
          <a:ln w="12700">
            <a:solidFill>
              <a:schemeClr val="tx1"/>
            </a:solidFill>
            <a:round/>
            <a:headEnd type="none" w="sm" len="sm"/>
            <a:tailEnd type="none" w="sm" len="sm"/>
          </a:ln>
          <a:effectLst/>
        </p:spPr>
      </p:cxnSp>
    </p:spTree>
    <p:extLst>
      <p:ext uri="{BB962C8B-B14F-4D97-AF65-F5344CB8AC3E}">
        <p14:creationId xmlns:p14="http://schemas.microsoft.com/office/powerpoint/2010/main" val="236110195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r>
              <a:rPr lang="en-US" dirty="0"/>
              <a:t>IRR </a:t>
            </a:r>
            <a:r>
              <a:rPr lang="en-US" dirty="0" smtClean="0"/>
              <a:t>Diagram</a:t>
            </a:r>
            <a:r>
              <a:rPr lang="en-US" baseline="-25000" dirty="0"/>
              <a:t>▪</a:t>
            </a:r>
            <a:endParaRPr lang="en-US" dirty="0"/>
          </a:p>
        </p:txBody>
      </p:sp>
      <p:sp>
        <p:nvSpPr>
          <p:cNvPr id="276483" name="AutoShape 3"/>
          <p:cNvSpPr>
            <a:spLocks noChangeArrowheads="1"/>
          </p:cNvSpPr>
          <p:nvPr/>
        </p:nvSpPr>
        <p:spPr bwMode="auto">
          <a:xfrm>
            <a:off x="60198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84" name="AutoShape 4"/>
          <p:cNvSpPr>
            <a:spLocks noChangeArrowheads="1"/>
          </p:cNvSpPr>
          <p:nvPr/>
        </p:nvSpPr>
        <p:spPr bwMode="auto">
          <a:xfrm>
            <a:off x="37338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85" name="AutoShape 5"/>
          <p:cNvSpPr>
            <a:spLocks noChangeArrowheads="1"/>
          </p:cNvSpPr>
          <p:nvPr/>
        </p:nvSpPr>
        <p:spPr bwMode="auto">
          <a:xfrm>
            <a:off x="48768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cxnSp>
        <p:nvCxnSpPr>
          <p:cNvPr id="276486" name="AutoShape 6"/>
          <p:cNvCxnSpPr>
            <a:cxnSpLocks noChangeShapeType="1"/>
            <a:stCxn id="276485" idx="2"/>
            <a:endCxn id="276498" idx="3"/>
          </p:cNvCxnSpPr>
          <p:nvPr/>
        </p:nvCxnSpPr>
        <p:spPr bwMode="auto">
          <a:xfrm rot="5400000">
            <a:off x="3752850" y="1657350"/>
            <a:ext cx="952500" cy="2209800"/>
          </a:xfrm>
          <a:prstGeom prst="bentConnector2">
            <a:avLst/>
          </a:prstGeom>
          <a:noFill/>
          <a:ln w="12700">
            <a:solidFill>
              <a:schemeClr val="tx1"/>
            </a:solidFill>
            <a:miter lim="800000"/>
            <a:headEnd type="none" w="sm" len="sm"/>
            <a:tailEnd type="triangle" w="med" len="med"/>
          </a:ln>
          <a:effectLst/>
        </p:spPr>
      </p:cxnSp>
      <p:cxnSp>
        <p:nvCxnSpPr>
          <p:cNvPr id="276487" name="AutoShape 7"/>
          <p:cNvCxnSpPr>
            <a:cxnSpLocks noChangeShapeType="1"/>
            <a:stCxn id="276484" idx="2"/>
            <a:endCxn id="276500" idx="3"/>
          </p:cNvCxnSpPr>
          <p:nvPr/>
        </p:nvCxnSpPr>
        <p:spPr bwMode="auto">
          <a:xfrm rot="5400000">
            <a:off x="3486150" y="1924050"/>
            <a:ext cx="342900" cy="1066800"/>
          </a:xfrm>
          <a:prstGeom prst="bentConnector2">
            <a:avLst/>
          </a:prstGeom>
          <a:noFill/>
          <a:ln w="12700">
            <a:solidFill>
              <a:schemeClr val="tx1"/>
            </a:solidFill>
            <a:miter lim="800000"/>
            <a:headEnd type="none" w="sm" len="sm"/>
            <a:tailEnd type="triangle" w="med" len="med"/>
          </a:ln>
          <a:effectLst/>
        </p:spPr>
      </p:cxnSp>
      <p:cxnSp>
        <p:nvCxnSpPr>
          <p:cNvPr id="276488" name="AutoShape 8"/>
          <p:cNvCxnSpPr>
            <a:cxnSpLocks noChangeShapeType="1"/>
            <a:stCxn id="276483" idx="2"/>
            <a:endCxn id="276502" idx="3"/>
          </p:cNvCxnSpPr>
          <p:nvPr/>
        </p:nvCxnSpPr>
        <p:spPr bwMode="auto">
          <a:xfrm rot="5400000">
            <a:off x="4019550" y="1390650"/>
            <a:ext cx="1562100" cy="3352800"/>
          </a:xfrm>
          <a:prstGeom prst="bentConnector2">
            <a:avLst/>
          </a:prstGeom>
          <a:noFill/>
          <a:ln w="12700">
            <a:solidFill>
              <a:schemeClr val="tx1"/>
            </a:solidFill>
            <a:miter lim="800000"/>
            <a:headEnd type="none" w="sm" len="sm"/>
            <a:tailEnd type="triangle" w="med" len="med"/>
          </a:ln>
          <a:effectLst/>
        </p:spPr>
      </p:cxnSp>
      <p:sp>
        <p:nvSpPr>
          <p:cNvPr id="276489" name="AutoShape 9"/>
          <p:cNvSpPr>
            <a:spLocks noChangeArrowheads="1"/>
          </p:cNvSpPr>
          <p:nvPr/>
        </p:nvSpPr>
        <p:spPr bwMode="auto">
          <a:xfrm>
            <a:off x="21336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91" name="Text Box 11"/>
          <p:cNvSpPr txBox="1">
            <a:spLocks noChangeArrowheads="1"/>
          </p:cNvSpPr>
          <p:nvPr/>
        </p:nvSpPr>
        <p:spPr bwMode="auto">
          <a:xfrm>
            <a:off x="23622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a:t>
            </a:r>
            <a:r>
              <a:rPr lang="en-US" sz="1200" dirty="0">
                <a:solidFill>
                  <a:schemeClr val="bg1"/>
                </a:solidFill>
              </a:rPr>
              <a:t>C</a:t>
            </a:r>
            <a:r>
              <a:rPr lang="en-US" sz="1200" baseline="-25000" dirty="0">
                <a:solidFill>
                  <a:schemeClr val="bg1"/>
                </a:solidFill>
              </a:rPr>
              <a:t>0</a:t>
            </a:r>
          </a:p>
        </p:txBody>
      </p:sp>
      <p:sp>
        <p:nvSpPr>
          <p:cNvPr id="276492" name="Text Box 12"/>
          <p:cNvSpPr txBox="1">
            <a:spLocks noChangeArrowheads="1"/>
          </p:cNvSpPr>
          <p:nvPr/>
        </p:nvSpPr>
        <p:spPr bwMode="auto">
          <a:xfrm>
            <a:off x="39624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1</a:t>
            </a:r>
          </a:p>
        </p:txBody>
      </p:sp>
      <p:sp>
        <p:nvSpPr>
          <p:cNvPr id="276493" name="Text Box 13"/>
          <p:cNvSpPr txBox="1">
            <a:spLocks noChangeArrowheads="1"/>
          </p:cNvSpPr>
          <p:nvPr/>
        </p:nvSpPr>
        <p:spPr bwMode="auto">
          <a:xfrm>
            <a:off x="51054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2</a:t>
            </a:r>
          </a:p>
        </p:txBody>
      </p:sp>
      <p:sp>
        <p:nvSpPr>
          <p:cNvPr id="276494" name="Text Box 14"/>
          <p:cNvSpPr txBox="1">
            <a:spLocks noChangeArrowheads="1"/>
          </p:cNvSpPr>
          <p:nvPr/>
        </p:nvSpPr>
        <p:spPr bwMode="auto">
          <a:xfrm>
            <a:off x="62484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3</a:t>
            </a:r>
          </a:p>
        </p:txBody>
      </p:sp>
      <p:sp>
        <p:nvSpPr>
          <p:cNvPr id="276495" name="AutoShape 15"/>
          <p:cNvSpPr>
            <a:spLocks noChangeArrowheads="1"/>
          </p:cNvSpPr>
          <p:nvPr/>
        </p:nvSpPr>
        <p:spPr bwMode="auto">
          <a:xfrm>
            <a:off x="7239000" y="16764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6496" name="Text Box 16"/>
          <p:cNvSpPr txBox="1">
            <a:spLocks noChangeArrowheads="1"/>
          </p:cNvSpPr>
          <p:nvPr/>
        </p:nvSpPr>
        <p:spPr bwMode="auto">
          <a:xfrm>
            <a:off x="7467600" y="19050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4</a:t>
            </a:r>
          </a:p>
        </p:txBody>
      </p:sp>
      <p:sp>
        <p:nvSpPr>
          <p:cNvPr id="276498" name="AutoShape 18"/>
          <p:cNvSpPr>
            <a:spLocks noChangeArrowheads="1"/>
          </p:cNvSpPr>
          <p:nvPr/>
        </p:nvSpPr>
        <p:spPr bwMode="auto">
          <a:xfrm>
            <a:off x="2057400" y="30480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6499" name="Text Box 19"/>
          <p:cNvSpPr txBox="1">
            <a:spLocks noChangeArrowheads="1"/>
          </p:cNvSpPr>
          <p:nvPr/>
        </p:nvSpPr>
        <p:spPr bwMode="auto">
          <a:xfrm>
            <a:off x="2209800" y="3124200"/>
            <a:ext cx="685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smtClean="0">
                <a:solidFill>
                  <a:schemeClr val="bg1"/>
                </a:solidFill>
              </a:rPr>
              <a:t>PV(C</a:t>
            </a:r>
            <a:r>
              <a:rPr lang="en-US" sz="1200" baseline="-25000" dirty="0">
                <a:solidFill>
                  <a:schemeClr val="bg1"/>
                </a:solidFill>
              </a:rPr>
              <a:t>2</a:t>
            </a:r>
            <a:r>
              <a:rPr lang="en-US" sz="1200" dirty="0" smtClean="0">
                <a:solidFill>
                  <a:schemeClr val="bg1"/>
                </a:solidFill>
              </a:rPr>
              <a:t>)</a:t>
            </a:r>
            <a:endParaRPr lang="en-US" sz="1200" baseline="-25000" dirty="0">
              <a:solidFill>
                <a:schemeClr val="bg1"/>
              </a:solidFill>
            </a:endParaRPr>
          </a:p>
        </p:txBody>
      </p:sp>
      <p:sp>
        <p:nvSpPr>
          <p:cNvPr id="276500" name="AutoShape 20"/>
          <p:cNvSpPr>
            <a:spLocks noChangeArrowheads="1"/>
          </p:cNvSpPr>
          <p:nvPr/>
        </p:nvSpPr>
        <p:spPr bwMode="auto">
          <a:xfrm>
            <a:off x="2057400" y="24384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6501" name="Text Box 21"/>
          <p:cNvSpPr txBox="1">
            <a:spLocks noChangeArrowheads="1"/>
          </p:cNvSpPr>
          <p:nvPr/>
        </p:nvSpPr>
        <p:spPr bwMode="auto">
          <a:xfrm>
            <a:off x="2209800" y="2514600"/>
            <a:ext cx="685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smtClean="0">
                <a:solidFill>
                  <a:schemeClr val="bg1"/>
                </a:solidFill>
              </a:rPr>
              <a:t>PV(C</a:t>
            </a:r>
            <a:r>
              <a:rPr lang="en-US" sz="1200" baseline="-25000" dirty="0">
                <a:solidFill>
                  <a:schemeClr val="bg1"/>
                </a:solidFill>
              </a:rPr>
              <a:t>1</a:t>
            </a:r>
            <a:r>
              <a:rPr lang="en-US" sz="1200" dirty="0" smtClean="0">
                <a:solidFill>
                  <a:schemeClr val="bg1"/>
                </a:solidFill>
              </a:rPr>
              <a:t>)</a:t>
            </a:r>
            <a:endParaRPr lang="en-US" sz="1200" baseline="-25000" dirty="0">
              <a:solidFill>
                <a:schemeClr val="bg1"/>
              </a:solidFill>
            </a:endParaRPr>
          </a:p>
        </p:txBody>
      </p:sp>
      <p:sp>
        <p:nvSpPr>
          <p:cNvPr id="276502" name="AutoShape 22"/>
          <p:cNvSpPr>
            <a:spLocks noChangeArrowheads="1"/>
          </p:cNvSpPr>
          <p:nvPr/>
        </p:nvSpPr>
        <p:spPr bwMode="auto">
          <a:xfrm>
            <a:off x="2057400" y="36576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6503" name="Text Box 23"/>
          <p:cNvSpPr txBox="1">
            <a:spLocks noChangeArrowheads="1"/>
          </p:cNvSpPr>
          <p:nvPr/>
        </p:nvSpPr>
        <p:spPr bwMode="auto">
          <a:xfrm>
            <a:off x="2209800" y="3733800"/>
            <a:ext cx="685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smtClean="0">
                <a:solidFill>
                  <a:schemeClr val="bg1"/>
                </a:solidFill>
              </a:rPr>
              <a:t>PV(C</a:t>
            </a:r>
            <a:r>
              <a:rPr lang="en-US" sz="1200" baseline="-25000" dirty="0">
                <a:solidFill>
                  <a:schemeClr val="bg1"/>
                </a:solidFill>
              </a:rPr>
              <a:t>3</a:t>
            </a:r>
            <a:r>
              <a:rPr lang="en-US" sz="1200" dirty="0" smtClean="0">
                <a:solidFill>
                  <a:schemeClr val="bg1"/>
                </a:solidFill>
              </a:rPr>
              <a:t>)</a:t>
            </a:r>
            <a:endParaRPr lang="en-US" sz="1200" baseline="-25000" dirty="0">
              <a:solidFill>
                <a:schemeClr val="bg1"/>
              </a:solidFill>
            </a:endParaRPr>
          </a:p>
        </p:txBody>
      </p:sp>
      <p:sp>
        <p:nvSpPr>
          <p:cNvPr id="276504" name="AutoShape 24"/>
          <p:cNvSpPr>
            <a:spLocks noChangeArrowheads="1"/>
          </p:cNvSpPr>
          <p:nvPr/>
        </p:nvSpPr>
        <p:spPr bwMode="auto">
          <a:xfrm>
            <a:off x="2057400" y="42672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6505" name="Text Box 25"/>
          <p:cNvSpPr txBox="1">
            <a:spLocks noChangeArrowheads="1"/>
          </p:cNvSpPr>
          <p:nvPr/>
        </p:nvSpPr>
        <p:spPr bwMode="auto">
          <a:xfrm>
            <a:off x="2209800" y="4343400"/>
            <a:ext cx="685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smtClean="0">
                <a:solidFill>
                  <a:schemeClr val="bg1"/>
                </a:solidFill>
              </a:rPr>
              <a:t>PV(C</a:t>
            </a:r>
            <a:r>
              <a:rPr lang="en-US" sz="1200" baseline="-25000" dirty="0">
                <a:solidFill>
                  <a:schemeClr val="bg1"/>
                </a:solidFill>
              </a:rPr>
              <a:t>4</a:t>
            </a:r>
            <a:r>
              <a:rPr lang="en-US" sz="1200" dirty="0" smtClean="0">
                <a:solidFill>
                  <a:schemeClr val="bg1"/>
                </a:solidFill>
              </a:rPr>
              <a:t>)</a:t>
            </a:r>
            <a:endParaRPr lang="en-US" sz="1200" baseline="-25000" dirty="0">
              <a:solidFill>
                <a:schemeClr val="bg1"/>
              </a:solidFill>
            </a:endParaRPr>
          </a:p>
        </p:txBody>
      </p:sp>
      <p:sp>
        <p:nvSpPr>
          <p:cNvPr id="276508" name="Text Box 28"/>
          <p:cNvSpPr txBox="1">
            <a:spLocks noChangeArrowheads="1"/>
          </p:cNvSpPr>
          <p:nvPr/>
        </p:nvSpPr>
        <p:spPr bwMode="auto">
          <a:xfrm>
            <a:off x="2438400" y="2743200"/>
            <a:ext cx="304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a:t>
            </a:r>
          </a:p>
        </p:txBody>
      </p:sp>
      <p:sp>
        <p:nvSpPr>
          <p:cNvPr id="276509" name="Text Box 29"/>
          <p:cNvSpPr txBox="1">
            <a:spLocks noChangeArrowheads="1"/>
          </p:cNvSpPr>
          <p:nvPr/>
        </p:nvSpPr>
        <p:spPr bwMode="auto">
          <a:xfrm>
            <a:off x="2438400" y="3962400"/>
            <a:ext cx="304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a:t>
            </a:r>
          </a:p>
        </p:txBody>
      </p:sp>
      <p:sp>
        <p:nvSpPr>
          <p:cNvPr id="276510" name="Text Box 30"/>
          <p:cNvSpPr txBox="1">
            <a:spLocks noChangeArrowheads="1"/>
          </p:cNvSpPr>
          <p:nvPr/>
        </p:nvSpPr>
        <p:spPr bwMode="auto">
          <a:xfrm>
            <a:off x="2438400" y="3352800"/>
            <a:ext cx="304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a:t>
            </a:r>
          </a:p>
        </p:txBody>
      </p:sp>
      <p:sp>
        <p:nvSpPr>
          <p:cNvPr id="276515" name="Text Box 35"/>
          <p:cNvSpPr txBox="1">
            <a:spLocks noChangeArrowheads="1"/>
          </p:cNvSpPr>
          <p:nvPr/>
        </p:nvSpPr>
        <p:spPr bwMode="auto">
          <a:xfrm>
            <a:off x="3200400" y="2362200"/>
            <a:ext cx="9906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C</a:t>
            </a:r>
            <a:r>
              <a:rPr lang="en-US" sz="1200" baseline="-25000" dirty="0"/>
              <a:t>1/</a:t>
            </a:r>
            <a:r>
              <a:rPr lang="en-US" sz="1200" dirty="0"/>
              <a:t>(1+</a:t>
            </a:r>
            <a:r>
              <a:rPr lang="en-US" sz="1200" b="1" dirty="0"/>
              <a:t>IRR</a:t>
            </a:r>
            <a:r>
              <a:rPr lang="en-US" sz="1200" dirty="0"/>
              <a:t>)</a:t>
            </a:r>
          </a:p>
        </p:txBody>
      </p:sp>
      <p:sp>
        <p:nvSpPr>
          <p:cNvPr id="276516" name="Text Box 36"/>
          <p:cNvSpPr txBox="1">
            <a:spLocks noChangeArrowheads="1"/>
          </p:cNvSpPr>
          <p:nvPr/>
        </p:nvSpPr>
        <p:spPr bwMode="auto">
          <a:xfrm>
            <a:off x="3810000" y="2971800"/>
            <a:ext cx="1066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C</a:t>
            </a:r>
            <a:r>
              <a:rPr lang="en-US" sz="1200" baseline="-25000" dirty="0"/>
              <a:t>2/</a:t>
            </a:r>
            <a:r>
              <a:rPr lang="en-US" sz="1200" dirty="0"/>
              <a:t>(1+</a:t>
            </a:r>
            <a:r>
              <a:rPr lang="en-US" sz="1200" b="1" dirty="0"/>
              <a:t>IRR</a:t>
            </a:r>
            <a:r>
              <a:rPr lang="en-US" sz="1200" dirty="0"/>
              <a:t>)</a:t>
            </a:r>
            <a:r>
              <a:rPr lang="en-US" sz="1200" baseline="30000" dirty="0"/>
              <a:t>2</a:t>
            </a:r>
          </a:p>
        </p:txBody>
      </p:sp>
      <p:sp>
        <p:nvSpPr>
          <p:cNvPr id="276518" name="Text Box 38"/>
          <p:cNvSpPr txBox="1">
            <a:spLocks noChangeArrowheads="1"/>
          </p:cNvSpPr>
          <p:nvPr/>
        </p:nvSpPr>
        <p:spPr bwMode="auto">
          <a:xfrm>
            <a:off x="4419600" y="3581400"/>
            <a:ext cx="9906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C</a:t>
            </a:r>
            <a:r>
              <a:rPr lang="en-US" sz="1200" baseline="-25000" dirty="0"/>
              <a:t>3</a:t>
            </a:r>
            <a:r>
              <a:rPr lang="en-US" sz="1200" dirty="0"/>
              <a:t>/(1+</a:t>
            </a:r>
            <a:r>
              <a:rPr lang="en-US" sz="1200" b="1" dirty="0"/>
              <a:t>IRR</a:t>
            </a:r>
            <a:r>
              <a:rPr lang="en-US" sz="1200" dirty="0"/>
              <a:t>)</a:t>
            </a:r>
            <a:r>
              <a:rPr lang="en-US" sz="1200" baseline="30000" dirty="0"/>
              <a:t>3</a:t>
            </a:r>
          </a:p>
        </p:txBody>
      </p:sp>
      <p:sp>
        <p:nvSpPr>
          <p:cNvPr id="276519" name="Text Box 39"/>
          <p:cNvSpPr txBox="1">
            <a:spLocks noChangeArrowheads="1"/>
          </p:cNvSpPr>
          <p:nvPr/>
        </p:nvSpPr>
        <p:spPr bwMode="auto">
          <a:xfrm>
            <a:off x="609600" y="2667000"/>
            <a:ext cx="1447800" cy="366713"/>
          </a:xfrm>
          <a:prstGeom prst="rect">
            <a:avLst/>
          </a:prstGeom>
          <a:noFill/>
          <a:ln w="12700">
            <a:noFill/>
            <a:miter lim="800000"/>
            <a:headEnd type="none" w="sm" len="sm"/>
            <a:tailEnd type="none" w="sm" len="sm"/>
          </a:ln>
          <a:effectLst/>
        </p:spPr>
        <p:txBody>
          <a:bodyPr>
            <a:spAutoFit/>
          </a:bodyPr>
          <a:lstStyle/>
          <a:p>
            <a:pPr>
              <a:spcBef>
                <a:spcPct val="50000"/>
              </a:spcBef>
            </a:pPr>
            <a:endParaRPr lang="en-US"/>
          </a:p>
        </p:txBody>
      </p:sp>
      <p:cxnSp>
        <p:nvCxnSpPr>
          <p:cNvPr id="276521" name="AutoShape 41"/>
          <p:cNvCxnSpPr>
            <a:cxnSpLocks noChangeShapeType="1"/>
            <a:stCxn id="276495" idx="2"/>
            <a:endCxn id="276495" idx="2"/>
          </p:cNvCxnSpPr>
          <p:nvPr/>
        </p:nvCxnSpPr>
        <p:spPr bwMode="auto">
          <a:xfrm>
            <a:off x="7696200" y="2286000"/>
            <a:ext cx="0" cy="0"/>
          </a:xfrm>
          <a:prstGeom prst="straightConnector1">
            <a:avLst/>
          </a:prstGeom>
          <a:noFill/>
          <a:ln w="12700">
            <a:solidFill>
              <a:schemeClr val="tx1"/>
            </a:solidFill>
            <a:round/>
            <a:headEnd type="none" w="sm" len="sm"/>
            <a:tailEnd type="none" w="sm" len="sm"/>
          </a:ln>
          <a:effectLst/>
        </p:spPr>
      </p:cxnSp>
      <p:cxnSp>
        <p:nvCxnSpPr>
          <p:cNvPr id="276522" name="AutoShape 42"/>
          <p:cNvCxnSpPr>
            <a:cxnSpLocks noChangeShapeType="1"/>
            <a:stCxn id="276495" idx="2"/>
            <a:endCxn id="276504" idx="3"/>
          </p:cNvCxnSpPr>
          <p:nvPr/>
        </p:nvCxnSpPr>
        <p:spPr bwMode="auto">
          <a:xfrm rot="5400000">
            <a:off x="4324350" y="1085850"/>
            <a:ext cx="2171700" cy="4572000"/>
          </a:xfrm>
          <a:prstGeom prst="bentConnector2">
            <a:avLst/>
          </a:prstGeom>
          <a:noFill/>
          <a:ln w="12700">
            <a:solidFill>
              <a:schemeClr val="tx1"/>
            </a:solidFill>
            <a:miter lim="800000"/>
            <a:headEnd type="none" w="sm" len="sm"/>
            <a:tailEnd type="none" w="sm" len="sm"/>
          </a:ln>
          <a:effectLst/>
        </p:spPr>
      </p:cxnSp>
      <p:sp>
        <p:nvSpPr>
          <p:cNvPr id="276523" name="Text Box 43"/>
          <p:cNvSpPr txBox="1">
            <a:spLocks noChangeArrowheads="1"/>
          </p:cNvSpPr>
          <p:nvPr/>
        </p:nvSpPr>
        <p:spPr bwMode="auto">
          <a:xfrm>
            <a:off x="5638800" y="4191000"/>
            <a:ext cx="9906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t>C</a:t>
            </a:r>
            <a:r>
              <a:rPr lang="en-US" sz="1200" baseline="-25000" dirty="0"/>
              <a:t>4</a:t>
            </a:r>
            <a:r>
              <a:rPr lang="en-US" sz="1200" dirty="0"/>
              <a:t>/(1+</a:t>
            </a:r>
            <a:r>
              <a:rPr lang="en-US" sz="1200" b="1" dirty="0"/>
              <a:t>IRR</a:t>
            </a:r>
            <a:r>
              <a:rPr lang="en-US" sz="1200" dirty="0"/>
              <a:t>)</a:t>
            </a:r>
            <a:r>
              <a:rPr lang="en-US" sz="1200" baseline="30000" dirty="0"/>
              <a:t>4</a:t>
            </a:r>
          </a:p>
        </p:txBody>
      </p:sp>
    </p:spTree>
    <p:extLst>
      <p:ext uri="{BB962C8B-B14F-4D97-AF65-F5344CB8AC3E}">
        <p14:creationId xmlns:p14="http://schemas.microsoft.com/office/powerpoint/2010/main" val="539672031"/>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6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1612</TotalTime>
  <Words>969</Words>
  <Application>Microsoft Office PowerPoint</Application>
  <PresentationFormat>On-screen Show (4:3)</PresentationFormat>
  <Paragraphs>298</Paragraphs>
  <Slides>26</Slides>
  <Notes>23</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26</vt:i4>
      </vt:variant>
    </vt:vector>
  </HeadingPairs>
  <TitlesOfParts>
    <vt:vector size="34" baseType="lpstr">
      <vt:lpstr>Arial</vt:lpstr>
      <vt:lpstr>Calibri</vt:lpstr>
      <vt:lpstr>Century Gothic</vt:lpstr>
      <vt:lpstr>Courier New</vt:lpstr>
      <vt:lpstr>Wingdings</vt:lpstr>
      <vt:lpstr>Blue Segoe 4-3 template-template_April-17-2007</vt:lpstr>
      <vt:lpstr>White with Courier font for code slides</vt:lpstr>
      <vt:lpstr>MathType 6.0 Equation</vt:lpstr>
      <vt:lpstr>Video 34 (Topic 7.2.2): Internal Rate of Return (IRR)</vt:lpstr>
      <vt:lpstr>Topics</vt:lpstr>
      <vt:lpstr>Internal Rate of Return (IRR)</vt:lpstr>
      <vt:lpstr>Internal Rate of Return Rule</vt:lpstr>
      <vt:lpstr>IRR Diagram▪</vt:lpstr>
      <vt:lpstr>IRR Diagram▪</vt:lpstr>
      <vt:lpstr>IRR Diagram▪</vt:lpstr>
      <vt:lpstr>IRR Diagram▪</vt:lpstr>
      <vt:lpstr>IRR Diagram▪</vt:lpstr>
      <vt:lpstr>IRR Diagram▪</vt:lpstr>
      <vt:lpstr>IRR Diagram▪</vt:lpstr>
      <vt:lpstr>IRR Diagram▪</vt:lpstr>
      <vt:lpstr>Internal Rate of Return (IRR)</vt:lpstr>
      <vt:lpstr>irr( Function</vt:lpstr>
      <vt:lpstr>IRR on Graphing Calculator</vt:lpstr>
      <vt:lpstr>Comparing NPV and IRR</vt:lpstr>
      <vt:lpstr>Comparing Projects</vt:lpstr>
      <vt:lpstr>Comparing Projects</vt:lpstr>
      <vt:lpstr>Comparing Projects</vt:lpstr>
      <vt:lpstr>Comparing Projects</vt:lpstr>
      <vt:lpstr>Comparing Projects</vt:lpstr>
      <vt:lpstr>Sign Changes and Multiple IRR’s</vt:lpstr>
      <vt:lpstr>Sign Changes and Multiple IRR’s</vt:lpstr>
      <vt:lpstr>Sign Changes and Multiple IRR’s</vt:lpstr>
      <vt:lpstr>IRR: Analysis</vt:lpstr>
      <vt:lpstr>Video 34 (Topic 7.2.2): Internal Rate of Return (IRR)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Lawrence Schrenk</cp:lastModifiedBy>
  <cp:revision>247</cp:revision>
  <dcterms:created xsi:type="dcterms:W3CDTF">2014-06-29T21:19:00Z</dcterms:created>
  <dcterms:modified xsi:type="dcterms:W3CDTF">2014-07-25T18:49:42Z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