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59" r:id="rId5"/>
    <p:sldId id="260" r:id="rId6"/>
    <p:sldId id="272" r:id="rId7"/>
    <p:sldId id="262" r:id="rId8"/>
    <p:sldId id="261" r:id="rId9"/>
    <p:sldId id="263" r:id="rId10"/>
    <p:sldId id="264" r:id="rId11"/>
    <p:sldId id="265" r:id="rId12"/>
    <p:sldId id="267" r:id="rId13"/>
    <p:sldId id="268" r:id="rId14"/>
    <p:sldId id="266"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29" autoAdjust="0"/>
    <p:restoredTop sz="94660"/>
  </p:normalViewPr>
  <p:slideViewPr>
    <p:cSldViewPr>
      <p:cViewPr>
        <p:scale>
          <a:sx n="118" d="100"/>
          <a:sy n="118" d="100"/>
        </p:scale>
        <p:origin x="4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6/30/2014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6/30/2014 5:37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6/30/2014 5:37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284136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3 (Topic 2.2.1):</a:t>
            </a:r>
            <a:br>
              <a:rPr lang="en-US" dirty="0" smtClean="0"/>
            </a:br>
            <a:r>
              <a:rPr lang="en-US" dirty="0" smtClean="0">
                <a:effectLst/>
              </a:rPr>
              <a:t>Single Cash Flows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 Notes</a:t>
            </a:r>
            <a:endParaRPr lang="en-US" dirty="0"/>
          </a:p>
        </p:txBody>
      </p:sp>
      <p:sp>
        <p:nvSpPr>
          <p:cNvPr id="3" name="Text Placeholder 2"/>
          <p:cNvSpPr>
            <a:spLocks noGrp="1"/>
          </p:cNvSpPr>
          <p:nvPr>
            <p:ph type="body" sz="quarter" idx="10"/>
          </p:nvPr>
        </p:nvSpPr>
        <p:spPr>
          <a:xfrm>
            <a:off x="381000" y="1411552"/>
            <a:ext cx="8382000" cy="4198072"/>
          </a:xfrm>
        </p:spPr>
        <p:txBody>
          <a:bodyPr/>
          <a:lstStyle/>
          <a:p>
            <a:r>
              <a:rPr lang="en-US" dirty="0" smtClean="0"/>
              <a:t>I% is entered as an integer</a:t>
            </a:r>
          </a:p>
          <a:p>
            <a:pPr lvl="1"/>
            <a:r>
              <a:rPr lang="en-US" dirty="0" smtClean="0"/>
              <a:t>12% is 12 (NOT 0.12)</a:t>
            </a:r>
          </a:p>
          <a:p>
            <a:endParaRPr lang="en-US" dirty="0"/>
          </a:p>
          <a:p>
            <a:r>
              <a:rPr lang="en-US" dirty="0" smtClean="0"/>
              <a:t>The Negative</a:t>
            </a:r>
          </a:p>
          <a:p>
            <a:pPr lvl="1"/>
            <a:r>
              <a:rPr lang="en-US" dirty="0" smtClean="0"/>
              <a:t>Two Possible Dollar Inputs FV and PV</a:t>
            </a:r>
          </a:p>
          <a:p>
            <a:pPr lvl="1"/>
            <a:r>
              <a:rPr lang="en-US" dirty="0" smtClean="0"/>
              <a:t>If only one is input, make it negative.</a:t>
            </a:r>
          </a:p>
          <a:p>
            <a:pPr lvl="1"/>
            <a:r>
              <a:rPr lang="en-US" dirty="0" smtClean="0"/>
              <a:t>If both are input, make only one of them negative (and it doesn’t matter which one).</a:t>
            </a:r>
            <a:endParaRPr lang="en-US" dirty="0"/>
          </a:p>
        </p:txBody>
      </p:sp>
    </p:spTree>
    <p:extLst>
      <p:ext uri="{BB962C8B-B14F-4D97-AF65-F5344CB8AC3E}">
        <p14:creationId xmlns:p14="http://schemas.microsoft.com/office/powerpoint/2010/main" val="38409913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Present Value (PV) Example</a:t>
            </a:r>
            <a:r>
              <a:rPr lang="en-US" dirty="0"/>
              <a:t> </a:t>
            </a:r>
            <a:r>
              <a:rPr lang="en-US" baseline="-25000" dirty="0"/>
              <a:t>▪</a:t>
            </a:r>
            <a:endParaRPr lang="en-US" dirty="0"/>
          </a:p>
        </p:txBody>
      </p:sp>
      <p:sp>
        <p:nvSpPr>
          <p:cNvPr id="3" name="Text Placeholder 2"/>
          <p:cNvSpPr>
            <a:spLocks noGrp="1"/>
          </p:cNvSpPr>
          <p:nvPr>
            <p:ph type="body" sz="quarter" idx="10"/>
          </p:nvPr>
        </p:nvSpPr>
        <p:spPr>
          <a:xfrm>
            <a:off x="381000" y="1411553"/>
            <a:ext cx="8382000" cy="4838248"/>
          </a:xfrm>
        </p:spPr>
        <p:txBody>
          <a:bodyPr/>
          <a:lstStyle/>
          <a:p>
            <a:pPr marL="0" indent="0">
              <a:buNone/>
            </a:pPr>
            <a:r>
              <a:rPr lang="en-US" sz="2800" dirty="0" smtClean="0"/>
              <a:t>If </a:t>
            </a:r>
            <a:r>
              <a:rPr lang="en-US" sz="2800" dirty="0"/>
              <a:t>I </a:t>
            </a:r>
            <a:r>
              <a:rPr lang="en-US" sz="2800" dirty="0" smtClean="0"/>
              <a:t>receive </a:t>
            </a:r>
            <a:r>
              <a:rPr lang="en-US" sz="2800" dirty="0"/>
              <a:t>$</a:t>
            </a:r>
            <a:r>
              <a:rPr lang="en-US" sz="2800" dirty="0" smtClean="0"/>
              <a:t>150 in 8 years and the discount rate is 7%, </a:t>
            </a:r>
            <a:r>
              <a:rPr lang="en-US" sz="2800" dirty="0"/>
              <a:t>how much money </a:t>
            </a:r>
            <a:r>
              <a:rPr lang="en-US" sz="2800" dirty="0" smtClean="0"/>
              <a:t>is this now worth? </a:t>
            </a:r>
            <a:endParaRPr lang="da-DK" sz="2800" dirty="0" smtClean="0"/>
          </a:p>
          <a:p>
            <a:pPr marL="517525" lvl="1" indent="0">
              <a:buNone/>
            </a:pPr>
            <a:r>
              <a:rPr lang="da-DK" sz="2400" dirty="0" smtClean="0"/>
              <a:t>N=</a:t>
            </a:r>
            <a:r>
              <a:rPr lang="da-DK" sz="2400" dirty="0" smtClean="0">
                <a:solidFill>
                  <a:srgbClr val="FF0000"/>
                </a:solidFill>
              </a:rPr>
              <a:t>8</a:t>
            </a:r>
            <a:r>
              <a:rPr lang="da-DK" sz="2400" dirty="0" smtClean="0"/>
              <a:t> 	</a:t>
            </a:r>
            <a:r>
              <a:rPr lang="da-DK" sz="2400" dirty="0"/>
              <a:t>			</a:t>
            </a:r>
            <a:endParaRPr lang="da-DK" sz="2400" dirty="0" smtClean="0"/>
          </a:p>
          <a:p>
            <a:pPr marL="517525" lvl="1" indent="0">
              <a:buNone/>
            </a:pPr>
            <a:r>
              <a:rPr lang="da-DK" sz="2400" dirty="0" smtClean="0"/>
              <a:t>I%=</a:t>
            </a:r>
            <a:r>
              <a:rPr lang="da-DK" sz="2400" dirty="0" smtClean="0">
                <a:solidFill>
                  <a:srgbClr val="FF0000"/>
                </a:solidFill>
              </a:rPr>
              <a:t>7</a:t>
            </a:r>
          </a:p>
          <a:p>
            <a:pPr marL="517525" lvl="1" indent="0">
              <a:buNone/>
            </a:pPr>
            <a:r>
              <a:rPr lang="da-DK" sz="2400" dirty="0" smtClean="0"/>
              <a:t>PV=</a:t>
            </a:r>
            <a:r>
              <a:rPr lang="da-DK" sz="2400" dirty="0" smtClean="0">
                <a:solidFill>
                  <a:srgbClr val="FF0000"/>
                </a:solidFill>
              </a:rPr>
              <a:t>0</a:t>
            </a:r>
            <a:r>
              <a:rPr lang="da-DK" sz="2400" dirty="0" smtClean="0"/>
              <a:t> </a:t>
            </a:r>
            <a:r>
              <a:rPr lang="da-DK" sz="2400" dirty="0"/>
              <a:t>◄ Select </a:t>
            </a:r>
            <a:r>
              <a:rPr lang="da-DK" sz="2400" dirty="0" smtClean="0"/>
              <a:t>PV</a:t>
            </a:r>
            <a:r>
              <a:rPr lang="da-DK" sz="2400" dirty="0"/>
              <a:t>, then [ALPHA] [ENTER]</a:t>
            </a:r>
          </a:p>
          <a:p>
            <a:pPr marL="517525" lvl="1" indent="0">
              <a:buNone/>
            </a:pPr>
            <a:r>
              <a:rPr lang="da-DK" sz="2400" dirty="0" smtClean="0"/>
              <a:t>PMT=0 </a:t>
            </a:r>
          </a:p>
          <a:p>
            <a:pPr marL="517525" lvl="1" indent="0">
              <a:buNone/>
            </a:pPr>
            <a:r>
              <a:rPr lang="da-DK" sz="2400" dirty="0" smtClean="0"/>
              <a:t>FV=</a:t>
            </a:r>
            <a:r>
              <a:rPr lang="da-DK" sz="2400" dirty="0">
                <a:solidFill>
                  <a:srgbClr val="FF0000"/>
                </a:solidFill>
              </a:rPr>
              <a:t>-150 </a:t>
            </a:r>
            <a:endParaRPr lang="da-DK" sz="2400" dirty="0" smtClean="0">
              <a:solidFill>
                <a:srgbClr val="FF0000"/>
              </a:solidFill>
            </a:endParaRPr>
          </a:p>
          <a:p>
            <a:pPr marL="517525" lvl="1" indent="0">
              <a:buNone/>
            </a:pPr>
            <a:r>
              <a:rPr lang="da-DK" sz="2400" dirty="0" smtClean="0"/>
              <a:t>P/Y=1</a:t>
            </a:r>
          </a:p>
          <a:p>
            <a:pPr marL="517525" lvl="1" indent="0">
              <a:buNone/>
            </a:pPr>
            <a:r>
              <a:rPr lang="da-DK" sz="2400" dirty="0" smtClean="0"/>
              <a:t>C/Y=1</a:t>
            </a:r>
          </a:p>
          <a:p>
            <a:pPr marL="517525" lvl="1" indent="0">
              <a:buNone/>
            </a:pPr>
            <a:r>
              <a:rPr lang="da-DK" sz="2400" dirty="0" smtClean="0"/>
              <a:t>PMT</a:t>
            </a:r>
            <a:r>
              <a:rPr lang="da-DK" sz="2400" dirty="0"/>
              <a:t>: </a:t>
            </a:r>
            <a:r>
              <a:rPr lang="da-DK" sz="2400" b="1" dirty="0"/>
              <a:t>END</a:t>
            </a:r>
            <a:r>
              <a:rPr lang="da-DK" sz="2400" dirty="0"/>
              <a:t>   </a:t>
            </a:r>
            <a:r>
              <a:rPr lang="da-DK" sz="2400" dirty="0" smtClean="0"/>
              <a:t>BEGIN</a:t>
            </a:r>
          </a:p>
          <a:p>
            <a:pPr marL="517525" lvl="1" indent="0">
              <a:buNone/>
            </a:pPr>
            <a:r>
              <a:rPr lang="da-DK" sz="2400" dirty="0" smtClean="0">
                <a:solidFill>
                  <a:srgbClr val="FF0000"/>
                </a:solidFill>
              </a:rPr>
              <a:t>PV = 87.30</a:t>
            </a:r>
          </a:p>
          <a:p>
            <a:pPr marL="517525" lvl="1" indent="0">
              <a:buNone/>
            </a:pPr>
            <a:r>
              <a:rPr lang="da-DK" sz="2400" dirty="0" smtClean="0"/>
              <a:t>NOTE: FV is Negative</a:t>
            </a:r>
            <a:endParaRPr lang="en-US" sz="2400" dirty="0"/>
          </a:p>
        </p:txBody>
      </p:sp>
    </p:spTree>
    <p:extLst>
      <p:ext uri="{BB962C8B-B14F-4D97-AF65-F5344CB8AC3E}">
        <p14:creationId xmlns:p14="http://schemas.microsoft.com/office/powerpoint/2010/main" val="35486798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Rate (I%) Example</a:t>
            </a:r>
            <a:r>
              <a:rPr lang="en-US" dirty="0"/>
              <a:t> </a:t>
            </a:r>
            <a:r>
              <a:rPr lang="en-US" baseline="-25000" dirty="0"/>
              <a:t>▪</a:t>
            </a:r>
            <a:endParaRPr lang="en-US" dirty="0"/>
          </a:p>
        </p:txBody>
      </p:sp>
      <p:sp>
        <p:nvSpPr>
          <p:cNvPr id="3" name="Text Placeholder 2"/>
          <p:cNvSpPr>
            <a:spLocks noGrp="1"/>
          </p:cNvSpPr>
          <p:nvPr>
            <p:ph type="body" sz="quarter" idx="10"/>
          </p:nvPr>
        </p:nvSpPr>
        <p:spPr>
          <a:xfrm>
            <a:off x="381000" y="1411553"/>
            <a:ext cx="8382000" cy="4838248"/>
          </a:xfrm>
        </p:spPr>
        <p:txBody>
          <a:bodyPr/>
          <a:lstStyle/>
          <a:p>
            <a:pPr marL="0" indent="0">
              <a:buNone/>
            </a:pPr>
            <a:r>
              <a:rPr lang="en-US" sz="2800" dirty="0" smtClean="0"/>
              <a:t>If </a:t>
            </a:r>
            <a:r>
              <a:rPr lang="en-US" sz="2800" dirty="0"/>
              <a:t>I </a:t>
            </a:r>
            <a:r>
              <a:rPr lang="en-US" sz="2800" dirty="0" smtClean="0"/>
              <a:t>deposited $100 and received </a:t>
            </a:r>
            <a:r>
              <a:rPr lang="en-US" sz="2800" dirty="0"/>
              <a:t>$</a:t>
            </a:r>
            <a:r>
              <a:rPr lang="en-US" sz="2800" dirty="0" smtClean="0"/>
              <a:t>140 in 7 years, what was my return? </a:t>
            </a:r>
            <a:endParaRPr lang="da-DK" sz="2800" dirty="0" smtClean="0"/>
          </a:p>
          <a:p>
            <a:pPr marL="517525" lvl="1" indent="0">
              <a:buNone/>
            </a:pPr>
            <a:r>
              <a:rPr lang="da-DK" sz="2400" dirty="0" smtClean="0"/>
              <a:t>N=</a:t>
            </a:r>
            <a:r>
              <a:rPr lang="da-DK" sz="2400" dirty="0" smtClean="0">
                <a:solidFill>
                  <a:srgbClr val="FF0000"/>
                </a:solidFill>
              </a:rPr>
              <a:t>7</a:t>
            </a:r>
            <a:r>
              <a:rPr lang="da-DK" sz="2400" dirty="0" smtClean="0"/>
              <a:t> 	</a:t>
            </a:r>
            <a:r>
              <a:rPr lang="da-DK" sz="2400" dirty="0"/>
              <a:t>			</a:t>
            </a:r>
            <a:endParaRPr lang="da-DK" sz="2400" dirty="0" smtClean="0"/>
          </a:p>
          <a:p>
            <a:pPr marL="517525" lvl="1" indent="0">
              <a:buNone/>
            </a:pPr>
            <a:r>
              <a:rPr lang="da-DK" sz="2400" dirty="0" smtClean="0"/>
              <a:t>I%=</a:t>
            </a:r>
            <a:r>
              <a:rPr lang="da-DK" sz="2400" dirty="0" smtClean="0">
                <a:solidFill>
                  <a:srgbClr val="FF0000"/>
                </a:solidFill>
              </a:rPr>
              <a:t>0 </a:t>
            </a:r>
            <a:r>
              <a:rPr lang="da-DK" sz="2400" dirty="0"/>
              <a:t>◄ Select PV, then [ALPHA] [ENTER]</a:t>
            </a:r>
          </a:p>
          <a:p>
            <a:pPr marL="517525" lvl="1" indent="0">
              <a:buNone/>
            </a:pPr>
            <a:r>
              <a:rPr lang="da-DK" sz="2400" dirty="0" smtClean="0"/>
              <a:t>PV=</a:t>
            </a:r>
            <a:r>
              <a:rPr lang="da-DK" sz="2400" dirty="0" smtClean="0">
                <a:solidFill>
                  <a:srgbClr val="FF0000"/>
                </a:solidFill>
              </a:rPr>
              <a:t>100</a:t>
            </a:r>
            <a:r>
              <a:rPr lang="da-DK" sz="2400" dirty="0" smtClean="0"/>
              <a:t> </a:t>
            </a:r>
          </a:p>
          <a:p>
            <a:pPr marL="517525" lvl="1" indent="0">
              <a:buNone/>
            </a:pPr>
            <a:r>
              <a:rPr lang="da-DK" sz="2400" dirty="0" smtClean="0"/>
              <a:t>PMT=0 </a:t>
            </a:r>
          </a:p>
          <a:p>
            <a:pPr marL="517525" lvl="1" indent="0">
              <a:buNone/>
            </a:pPr>
            <a:r>
              <a:rPr lang="da-DK" sz="2400" dirty="0" smtClean="0"/>
              <a:t>FV=</a:t>
            </a:r>
            <a:r>
              <a:rPr lang="da-DK" sz="2400" dirty="0">
                <a:solidFill>
                  <a:srgbClr val="FF0000"/>
                </a:solidFill>
              </a:rPr>
              <a:t>-</a:t>
            </a:r>
            <a:r>
              <a:rPr lang="da-DK" sz="2400" dirty="0" smtClean="0">
                <a:solidFill>
                  <a:srgbClr val="FF0000"/>
                </a:solidFill>
              </a:rPr>
              <a:t>140 </a:t>
            </a:r>
          </a:p>
          <a:p>
            <a:pPr marL="517525" lvl="1" indent="0">
              <a:buNone/>
            </a:pPr>
            <a:r>
              <a:rPr lang="da-DK" sz="2400" dirty="0" smtClean="0"/>
              <a:t>P/Y=1</a:t>
            </a:r>
          </a:p>
          <a:p>
            <a:pPr marL="517525" lvl="1" indent="0">
              <a:buNone/>
            </a:pPr>
            <a:r>
              <a:rPr lang="da-DK" sz="2400" dirty="0" smtClean="0"/>
              <a:t>C/Y=1</a:t>
            </a:r>
          </a:p>
          <a:p>
            <a:pPr marL="517525" lvl="1" indent="0">
              <a:buNone/>
            </a:pPr>
            <a:r>
              <a:rPr lang="da-DK" sz="2400" dirty="0" smtClean="0"/>
              <a:t>PMT</a:t>
            </a:r>
            <a:r>
              <a:rPr lang="da-DK" sz="2400" dirty="0"/>
              <a:t>: </a:t>
            </a:r>
            <a:r>
              <a:rPr lang="da-DK" sz="2400" b="1" dirty="0"/>
              <a:t>END</a:t>
            </a:r>
            <a:r>
              <a:rPr lang="da-DK" sz="2400" dirty="0"/>
              <a:t>   </a:t>
            </a:r>
            <a:r>
              <a:rPr lang="da-DK" sz="2400" dirty="0" smtClean="0"/>
              <a:t>BEGIN</a:t>
            </a:r>
          </a:p>
          <a:p>
            <a:pPr marL="517525" lvl="1" indent="0">
              <a:buNone/>
            </a:pPr>
            <a:r>
              <a:rPr lang="da-DK" sz="2400" dirty="0" smtClean="0">
                <a:solidFill>
                  <a:srgbClr val="FF0000"/>
                </a:solidFill>
              </a:rPr>
              <a:t>I% = 4.92%</a:t>
            </a:r>
          </a:p>
          <a:p>
            <a:pPr marL="517525" lvl="1" indent="0">
              <a:buNone/>
            </a:pPr>
            <a:r>
              <a:rPr lang="da-DK" sz="2400" dirty="0"/>
              <a:t>NOTE: FV is Negative</a:t>
            </a:r>
            <a:r>
              <a:rPr lang="en-US" sz="2400" dirty="0"/>
              <a:t>, but PV is </a:t>
            </a:r>
            <a:r>
              <a:rPr lang="en-US" sz="2400" dirty="0" smtClean="0"/>
              <a:t>Not</a:t>
            </a:r>
            <a:endParaRPr lang="en-US" sz="2400" dirty="0"/>
          </a:p>
        </p:txBody>
      </p:sp>
    </p:spTree>
    <p:extLst>
      <p:ext uri="{BB962C8B-B14F-4D97-AF65-F5344CB8AC3E}">
        <p14:creationId xmlns:p14="http://schemas.microsoft.com/office/powerpoint/2010/main" val="10364190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Periods (Time)(N) Example</a:t>
            </a:r>
            <a:r>
              <a:rPr lang="en-US" dirty="0"/>
              <a:t> </a:t>
            </a:r>
            <a:r>
              <a:rPr lang="en-US" baseline="-25000" dirty="0"/>
              <a:t>▪</a:t>
            </a:r>
            <a:endParaRPr lang="en-US" dirty="0"/>
          </a:p>
        </p:txBody>
      </p:sp>
      <p:sp>
        <p:nvSpPr>
          <p:cNvPr id="3" name="Text Placeholder 2"/>
          <p:cNvSpPr>
            <a:spLocks noGrp="1"/>
          </p:cNvSpPr>
          <p:nvPr>
            <p:ph type="body" sz="quarter" idx="10"/>
          </p:nvPr>
        </p:nvSpPr>
        <p:spPr>
          <a:xfrm>
            <a:off x="381000" y="1411553"/>
            <a:ext cx="8382000" cy="4838248"/>
          </a:xfrm>
        </p:spPr>
        <p:txBody>
          <a:bodyPr/>
          <a:lstStyle/>
          <a:p>
            <a:pPr marL="0" indent="0">
              <a:buNone/>
            </a:pPr>
            <a:r>
              <a:rPr lang="en-US" sz="2800" dirty="0" smtClean="0"/>
              <a:t>If </a:t>
            </a:r>
            <a:r>
              <a:rPr lang="en-US" sz="2800" dirty="0"/>
              <a:t>I </a:t>
            </a:r>
            <a:r>
              <a:rPr lang="en-US" sz="2800" dirty="0" smtClean="0"/>
              <a:t>deposited $100 at 8% and received </a:t>
            </a:r>
            <a:r>
              <a:rPr lang="en-US" sz="2800" dirty="0"/>
              <a:t>$</a:t>
            </a:r>
            <a:r>
              <a:rPr lang="en-US" sz="2800" dirty="0" smtClean="0"/>
              <a:t>160, how long did I invest my money? </a:t>
            </a:r>
            <a:endParaRPr lang="da-DK" sz="2800" dirty="0" smtClean="0"/>
          </a:p>
          <a:p>
            <a:pPr marL="517525" lvl="1" indent="0">
              <a:buNone/>
            </a:pPr>
            <a:r>
              <a:rPr lang="da-DK" sz="2400" dirty="0" smtClean="0"/>
              <a:t>N=</a:t>
            </a:r>
            <a:r>
              <a:rPr lang="da-DK" sz="2400" dirty="0" smtClean="0">
                <a:solidFill>
                  <a:srgbClr val="FF0000"/>
                </a:solidFill>
              </a:rPr>
              <a:t>0</a:t>
            </a:r>
            <a:r>
              <a:rPr lang="da-DK" sz="2400" dirty="0" smtClean="0"/>
              <a:t> </a:t>
            </a:r>
            <a:r>
              <a:rPr lang="da-DK" sz="2400" dirty="0">
                <a:solidFill>
                  <a:srgbClr val="FF0000"/>
                </a:solidFill>
              </a:rPr>
              <a:t> </a:t>
            </a:r>
            <a:r>
              <a:rPr lang="da-DK" sz="2400" dirty="0"/>
              <a:t>◄ Select PV, then [ALPHA] [ENTER</a:t>
            </a:r>
            <a:r>
              <a:rPr lang="da-DK" sz="2400" dirty="0" smtClean="0"/>
              <a:t>]</a:t>
            </a:r>
            <a:r>
              <a:rPr lang="da-DK" sz="2400" dirty="0"/>
              <a:t>			</a:t>
            </a:r>
            <a:endParaRPr lang="da-DK" sz="2400" dirty="0" smtClean="0"/>
          </a:p>
          <a:p>
            <a:pPr marL="517525" lvl="1" indent="0">
              <a:buNone/>
            </a:pPr>
            <a:r>
              <a:rPr lang="da-DK" sz="2400" dirty="0" smtClean="0"/>
              <a:t>I%=</a:t>
            </a:r>
            <a:r>
              <a:rPr lang="da-DK" sz="2400" dirty="0" smtClean="0">
                <a:solidFill>
                  <a:srgbClr val="FF0000"/>
                </a:solidFill>
              </a:rPr>
              <a:t>8</a:t>
            </a:r>
          </a:p>
          <a:p>
            <a:pPr marL="517525" lvl="1" indent="0">
              <a:buNone/>
            </a:pPr>
            <a:r>
              <a:rPr lang="da-DK" sz="2400" dirty="0" smtClean="0"/>
              <a:t>PV=</a:t>
            </a:r>
            <a:r>
              <a:rPr lang="da-DK" sz="2400" dirty="0" smtClean="0">
                <a:solidFill>
                  <a:srgbClr val="FF0000"/>
                </a:solidFill>
              </a:rPr>
              <a:t>-100 </a:t>
            </a:r>
          </a:p>
          <a:p>
            <a:pPr marL="517525" lvl="1" indent="0">
              <a:buNone/>
            </a:pPr>
            <a:r>
              <a:rPr lang="da-DK" sz="2400" dirty="0" smtClean="0"/>
              <a:t>PMT=0 </a:t>
            </a:r>
          </a:p>
          <a:p>
            <a:pPr marL="517525" lvl="1" indent="0">
              <a:buNone/>
            </a:pPr>
            <a:r>
              <a:rPr lang="da-DK" sz="2400" dirty="0" smtClean="0"/>
              <a:t>FV=</a:t>
            </a:r>
            <a:r>
              <a:rPr lang="da-DK" sz="2400" dirty="0" smtClean="0">
                <a:solidFill>
                  <a:srgbClr val="FF0000"/>
                </a:solidFill>
              </a:rPr>
              <a:t>160 </a:t>
            </a:r>
          </a:p>
          <a:p>
            <a:pPr marL="517525" lvl="1" indent="0">
              <a:buNone/>
            </a:pPr>
            <a:r>
              <a:rPr lang="da-DK" sz="2400" dirty="0" smtClean="0"/>
              <a:t>P/Y=1</a:t>
            </a:r>
          </a:p>
          <a:p>
            <a:pPr marL="517525" lvl="1" indent="0">
              <a:buNone/>
            </a:pPr>
            <a:r>
              <a:rPr lang="da-DK" sz="2400" dirty="0" smtClean="0"/>
              <a:t>C/Y=1</a:t>
            </a:r>
          </a:p>
          <a:p>
            <a:pPr marL="517525" lvl="1" indent="0">
              <a:buNone/>
            </a:pPr>
            <a:r>
              <a:rPr lang="da-DK" sz="2400" dirty="0" smtClean="0"/>
              <a:t>PMT</a:t>
            </a:r>
            <a:r>
              <a:rPr lang="da-DK" sz="2400" dirty="0"/>
              <a:t>: </a:t>
            </a:r>
            <a:r>
              <a:rPr lang="da-DK" sz="2400" b="1" dirty="0"/>
              <a:t>END</a:t>
            </a:r>
            <a:r>
              <a:rPr lang="da-DK" sz="2400" dirty="0"/>
              <a:t>   </a:t>
            </a:r>
            <a:r>
              <a:rPr lang="da-DK" sz="2400" dirty="0" smtClean="0"/>
              <a:t>BEGIN</a:t>
            </a:r>
          </a:p>
          <a:p>
            <a:pPr marL="517525" lvl="1" indent="0">
              <a:buNone/>
            </a:pPr>
            <a:r>
              <a:rPr lang="da-DK" sz="2400" dirty="0" smtClean="0">
                <a:solidFill>
                  <a:srgbClr val="FF0000"/>
                </a:solidFill>
              </a:rPr>
              <a:t>N = 6.11 Periods (in this case years)</a:t>
            </a:r>
          </a:p>
          <a:p>
            <a:pPr marL="517525" lvl="1" indent="0">
              <a:buNone/>
            </a:pPr>
            <a:r>
              <a:rPr lang="da-DK" sz="2400" dirty="0"/>
              <a:t>NOTE: </a:t>
            </a:r>
            <a:r>
              <a:rPr lang="da-DK" sz="2400" dirty="0" smtClean="0"/>
              <a:t>PV </a:t>
            </a:r>
            <a:r>
              <a:rPr lang="da-DK" sz="2400" dirty="0"/>
              <a:t>is Negative</a:t>
            </a:r>
            <a:r>
              <a:rPr lang="en-US" sz="2400" dirty="0"/>
              <a:t>, but </a:t>
            </a:r>
            <a:r>
              <a:rPr lang="en-US" sz="2400" dirty="0" smtClean="0"/>
              <a:t>FV </a:t>
            </a:r>
            <a:r>
              <a:rPr lang="en-US" sz="2400" dirty="0"/>
              <a:t>is </a:t>
            </a:r>
            <a:r>
              <a:rPr lang="en-US" sz="2400" dirty="0" smtClean="0"/>
              <a:t>Not</a:t>
            </a:r>
            <a:endParaRPr lang="en-US" sz="2400" dirty="0"/>
          </a:p>
        </p:txBody>
      </p:sp>
    </p:spTree>
    <p:extLst>
      <p:ext uri="{BB962C8B-B14F-4D97-AF65-F5344CB8AC3E}">
        <p14:creationId xmlns:p14="http://schemas.microsoft.com/office/powerpoint/2010/main" val="13563020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Negative?</a:t>
            </a:r>
            <a:endParaRPr lang="en-US" dirty="0"/>
          </a:p>
        </p:txBody>
      </p:sp>
      <p:sp>
        <p:nvSpPr>
          <p:cNvPr id="3" name="Text Placeholder 2"/>
          <p:cNvSpPr>
            <a:spLocks noGrp="1"/>
          </p:cNvSpPr>
          <p:nvPr>
            <p:ph type="body" sz="quarter" idx="10"/>
          </p:nvPr>
        </p:nvSpPr>
        <p:spPr>
          <a:xfrm>
            <a:off x="381000" y="1411552"/>
            <a:ext cx="8382000" cy="4955203"/>
          </a:xfrm>
        </p:spPr>
        <p:txBody>
          <a:bodyPr/>
          <a:lstStyle/>
          <a:p>
            <a:r>
              <a:rPr lang="en-US" sz="2800" dirty="0"/>
              <a:t>We calculate:</a:t>
            </a:r>
          </a:p>
          <a:p>
            <a:endParaRPr lang="en-US" sz="2800" dirty="0"/>
          </a:p>
          <a:p>
            <a:endParaRPr lang="en-US" sz="2800" dirty="0"/>
          </a:p>
          <a:p>
            <a:endParaRPr lang="en-US" sz="2800" dirty="0"/>
          </a:p>
          <a:p>
            <a:r>
              <a:rPr lang="en-US" sz="2800" dirty="0"/>
              <a:t>The calculator calculates:</a:t>
            </a:r>
          </a:p>
          <a:p>
            <a:endParaRPr lang="en-US" sz="2800" dirty="0"/>
          </a:p>
          <a:p>
            <a:endParaRPr lang="en-US" sz="2800" dirty="0"/>
          </a:p>
          <a:p>
            <a:r>
              <a:rPr lang="en-US" sz="2800" dirty="0" smtClean="0"/>
              <a:t>For </a:t>
            </a:r>
            <a:r>
              <a:rPr lang="en-US" sz="2800" dirty="0"/>
              <a:t>the latter calculation, one and only one of the cash flows we input must be negative, but it does not matter which one.</a:t>
            </a:r>
          </a:p>
          <a:p>
            <a:endParaRPr lang="en-US" sz="2800" dirty="0"/>
          </a:p>
        </p:txBody>
      </p:sp>
      <p:graphicFrame>
        <p:nvGraphicFramePr>
          <p:cNvPr id="4" name="Object 4"/>
          <p:cNvGraphicFramePr>
            <a:graphicFrameLocks noChangeAspect="1"/>
          </p:cNvGraphicFramePr>
          <p:nvPr/>
        </p:nvGraphicFramePr>
        <p:xfrm>
          <a:off x="2743200" y="2209800"/>
          <a:ext cx="3352800" cy="723900"/>
        </p:xfrm>
        <a:graphic>
          <a:graphicData uri="http://schemas.openxmlformats.org/presentationml/2006/ole">
            <mc:AlternateContent xmlns:mc="http://schemas.openxmlformats.org/markup-compatibility/2006">
              <mc:Choice xmlns:v="urn:schemas-microsoft-com:vml" Requires="v">
                <p:oleObj spid="_x0000_s1036" name="Equation" r:id="rId3" imgW="1295280" imgH="279360" progId="Equation.DSMT4">
                  <p:embed/>
                </p:oleObj>
              </mc:Choice>
              <mc:Fallback>
                <p:oleObj name="Equation" r:id="rId3" imgW="1295280" imgH="279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209800"/>
                        <a:ext cx="33528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2330461556"/>
              </p:ext>
            </p:extLst>
          </p:nvPr>
        </p:nvGraphicFramePr>
        <p:xfrm>
          <a:off x="2743200" y="3657600"/>
          <a:ext cx="4114800" cy="747713"/>
        </p:xfrm>
        <a:graphic>
          <a:graphicData uri="http://schemas.openxmlformats.org/presentationml/2006/ole">
            <mc:AlternateContent xmlns:mc="http://schemas.openxmlformats.org/markup-compatibility/2006">
              <mc:Choice xmlns:v="urn:schemas-microsoft-com:vml" Requires="v">
                <p:oleObj spid="_x0000_s1037" name="Equation" r:id="rId5" imgW="1536480" imgH="279360" progId="Equation.DSMT4">
                  <p:embed/>
                </p:oleObj>
              </mc:Choice>
              <mc:Fallback>
                <p:oleObj name="Equation" r:id="rId5" imgW="1536480" imgH="2793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657600"/>
                        <a:ext cx="4114800"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0192200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3 (Topic 2.2.1):</a:t>
            </a:r>
            <a:br>
              <a:rPr lang="en-US" dirty="0" smtClean="0"/>
            </a:br>
            <a:r>
              <a:rPr lang="en-US" dirty="0" smtClean="0">
                <a:effectLst/>
              </a:rPr>
              <a:t>Single Cash Flows</a:t>
            </a:r>
            <a:r>
              <a:rPr lang="en-US" dirty="0" smtClean="0"/>
              <a:t/>
            </a:r>
            <a:br>
              <a:rPr lang="en-US" dirty="0" smtClean="0"/>
            </a:br>
            <a:endParaRPr lang="en-US" dirty="0"/>
          </a:p>
        </p:txBody>
      </p:sp>
    </p:spTree>
    <p:extLst>
      <p:ext uri="{BB962C8B-B14F-4D97-AF65-F5344CB8AC3E}">
        <p14:creationId xmlns:p14="http://schemas.microsoft.com/office/powerpoint/2010/main" val="28183418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5589222"/>
          </a:xfrm>
        </p:spPr>
        <p:txBody>
          <a:bodyPr/>
          <a:lstStyle/>
          <a:p>
            <a:pPr marL="514350" indent="-514350">
              <a:buFont typeface="+mj-lt"/>
              <a:buAutoNum type="arabicPeriod"/>
            </a:pPr>
            <a:r>
              <a:rPr lang="en-US" dirty="0" smtClean="0"/>
              <a:t>Financial Calculators</a:t>
            </a:r>
          </a:p>
          <a:p>
            <a:pPr marL="514350" indent="-514350">
              <a:buFont typeface="+mj-lt"/>
              <a:buAutoNum type="arabicPeriod"/>
            </a:pPr>
            <a:endParaRPr lang="en-US" dirty="0" smtClean="0"/>
          </a:p>
          <a:p>
            <a:pPr marL="514350" indent="-514350">
              <a:buFont typeface="+mj-lt"/>
              <a:buAutoNum type="arabicPeriod"/>
            </a:pPr>
            <a:r>
              <a:rPr lang="en-US" dirty="0" smtClean="0"/>
              <a:t>Single Cash Flows</a:t>
            </a:r>
          </a:p>
          <a:p>
            <a:pPr marL="514350" indent="-514350">
              <a:buFont typeface="+mj-lt"/>
              <a:buAutoNum type="arabicPeriod"/>
            </a:pPr>
            <a:endParaRPr lang="en-US" dirty="0"/>
          </a:p>
          <a:p>
            <a:pPr marL="1031875" lvl="1" indent="-514350">
              <a:buFont typeface="+mj-lt"/>
              <a:buAutoNum type="arabicPeriod"/>
            </a:pPr>
            <a:r>
              <a:rPr lang="en-US" dirty="0" smtClean="0"/>
              <a:t>Future Value (FV)</a:t>
            </a:r>
          </a:p>
          <a:p>
            <a:pPr marL="1031875" lvl="1" indent="-514350">
              <a:buFont typeface="+mj-lt"/>
              <a:buAutoNum type="arabicPeriod"/>
            </a:pPr>
            <a:r>
              <a:rPr lang="en-US" dirty="0" smtClean="0"/>
              <a:t>Present Value (PV)</a:t>
            </a:r>
          </a:p>
          <a:p>
            <a:pPr marL="1031875" lvl="1" indent="-514350">
              <a:buFont typeface="+mj-lt"/>
              <a:buAutoNum type="arabicPeriod"/>
            </a:pPr>
            <a:r>
              <a:rPr lang="en-US" dirty="0" smtClean="0"/>
              <a:t>Interest Rate (I%)</a:t>
            </a:r>
          </a:p>
          <a:p>
            <a:pPr marL="1031875" lvl="1" indent="-514350">
              <a:buFont typeface="+mj-lt"/>
              <a:buAutoNum type="arabicPeriod"/>
            </a:pPr>
            <a:r>
              <a:rPr lang="en-US" dirty="0" smtClean="0"/>
              <a:t>Periods (N)</a:t>
            </a: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Calculators</a:t>
            </a:r>
            <a:endParaRPr lang="en-US" dirty="0"/>
          </a:p>
        </p:txBody>
      </p:sp>
      <p:sp>
        <p:nvSpPr>
          <p:cNvPr id="3" name="Text Placeholder 2"/>
          <p:cNvSpPr>
            <a:spLocks noGrp="1"/>
          </p:cNvSpPr>
          <p:nvPr>
            <p:ph type="body" sz="quarter" idx="10"/>
          </p:nvPr>
        </p:nvSpPr>
        <p:spPr>
          <a:xfrm>
            <a:off x="381000" y="1411552"/>
            <a:ext cx="8382000" cy="4370427"/>
          </a:xfrm>
        </p:spPr>
        <p:txBody>
          <a:bodyPr/>
          <a:lstStyle/>
          <a:p>
            <a:r>
              <a:rPr lang="en-US" dirty="0"/>
              <a:t>Acceptable Calculators:</a:t>
            </a:r>
          </a:p>
          <a:p>
            <a:pPr lvl="1"/>
            <a:r>
              <a:rPr lang="en-US" dirty="0"/>
              <a:t>TI 83/84 </a:t>
            </a:r>
            <a:r>
              <a:rPr lang="en-US" dirty="0" smtClean="0"/>
              <a:t>Plus Graphing</a:t>
            </a:r>
            <a:endParaRPr lang="en-US" dirty="0"/>
          </a:p>
          <a:p>
            <a:pPr lvl="1"/>
            <a:endParaRPr lang="en-US" dirty="0" smtClean="0"/>
          </a:p>
          <a:p>
            <a:pPr lvl="1"/>
            <a:endParaRPr lang="en-US" dirty="0"/>
          </a:p>
          <a:p>
            <a:pPr lvl="1"/>
            <a:endParaRPr lang="en-US" dirty="0" smtClean="0"/>
          </a:p>
          <a:p>
            <a:pPr lvl="1"/>
            <a:r>
              <a:rPr lang="en-US" dirty="0" smtClean="0"/>
              <a:t>TI </a:t>
            </a:r>
            <a:r>
              <a:rPr lang="en-US" dirty="0"/>
              <a:t>BA II Plus, HP 10BII, HP 10BII</a:t>
            </a:r>
            <a:r>
              <a:rPr lang="en-US" dirty="0" smtClean="0"/>
              <a:t>+</a:t>
            </a:r>
          </a:p>
          <a:p>
            <a:pPr lvl="1"/>
            <a:endParaRPr lang="en-US" dirty="0"/>
          </a:p>
          <a:p>
            <a:pPr marL="0" indent="0">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4378905"/>
            <a:ext cx="1447800" cy="1447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4927" y="4359349"/>
            <a:ext cx="1467356" cy="146735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6152" y="1981200"/>
            <a:ext cx="952247" cy="1807758"/>
          </a:xfrm>
          <a:prstGeom prst="rect">
            <a:avLst/>
          </a:prstGeom>
        </p:spPr>
      </p:pic>
    </p:spTree>
    <p:extLst>
      <p:ext uri="{BB962C8B-B14F-4D97-AF65-F5344CB8AC3E}">
        <p14:creationId xmlns:p14="http://schemas.microsoft.com/office/powerpoint/2010/main" val="37376214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Calculations</a:t>
            </a:r>
            <a:endParaRPr lang="en-US" dirty="0"/>
          </a:p>
        </p:txBody>
      </p:sp>
      <p:sp>
        <p:nvSpPr>
          <p:cNvPr id="3" name="Text Placeholder 2"/>
          <p:cNvSpPr>
            <a:spLocks noGrp="1"/>
          </p:cNvSpPr>
          <p:nvPr>
            <p:ph type="body" sz="quarter" idx="10"/>
          </p:nvPr>
        </p:nvSpPr>
        <p:spPr>
          <a:xfrm>
            <a:off x="381000" y="1411552"/>
            <a:ext cx="8382000" cy="4370427"/>
          </a:xfrm>
        </p:spPr>
        <p:txBody>
          <a:bodyPr/>
          <a:lstStyle/>
          <a:p>
            <a:r>
              <a:rPr lang="en-US" dirty="0" smtClean="0"/>
              <a:t>Three Calculation Methods</a:t>
            </a:r>
            <a:r>
              <a:rPr lang="en-US" dirty="0"/>
              <a:t>:</a:t>
            </a:r>
          </a:p>
          <a:p>
            <a:pPr lvl="1"/>
            <a:endParaRPr lang="en-US" dirty="0" smtClean="0"/>
          </a:p>
          <a:p>
            <a:pPr lvl="1"/>
            <a:r>
              <a:rPr lang="en-US" dirty="0" smtClean="0"/>
              <a:t>Tables</a:t>
            </a:r>
            <a:endParaRPr lang="en-US" dirty="0"/>
          </a:p>
          <a:p>
            <a:pPr lvl="1"/>
            <a:endParaRPr lang="en-US" dirty="0" smtClean="0"/>
          </a:p>
          <a:p>
            <a:pPr lvl="1"/>
            <a:r>
              <a:rPr lang="en-US" dirty="0" smtClean="0"/>
              <a:t>Formulae</a:t>
            </a:r>
            <a:endParaRPr lang="en-US" dirty="0"/>
          </a:p>
          <a:p>
            <a:pPr lvl="1"/>
            <a:endParaRPr lang="en-US" dirty="0" smtClean="0"/>
          </a:p>
          <a:p>
            <a:pPr lvl="1"/>
            <a:r>
              <a:rPr lang="en-US" dirty="0" smtClean="0"/>
              <a:t>Financial Calculator</a:t>
            </a:r>
            <a:endParaRPr lang="en-US" dirty="0"/>
          </a:p>
          <a:p>
            <a:endParaRPr lang="en-US" dirty="0"/>
          </a:p>
          <a:p>
            <a:endParaRPr lang="en-US" dirty="0"/>
          </a:p>
        </p:txBody>
      </p:sp>
    </p:spTree>
    <p:extLst>
      <p:ext uri="{BB962C8B-B14F-4D97-AF65-F5344CB8AC3E}">
        <p14:creationId xmlns:p14="http://schemas.microsoft.com/office/powerpoint/2010/main" val="55577615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‘Families’ of Calculations</a:t>
            </a:r>
            <a:endParaRPr lang="en-US" dirty="0"/>
          </a:p>
        </p:txBody>
      </p:sp>
      <p:sp>
        <p:nvSpPr>
          <p:cNvPr id="3" name="Text Placeholder 2"/>
          <p:cNvSpPr>
            <a:spLocks noGrp="1"/>
          </p:cNvSpPr>
          <p:nvPr>
            <p:ph type="body" sz="quarter" idx="10"/>
          </p:nvPr>
        </p:nvSpPr>
        <p:spPr>
          <a:xfrm>
            <a:off x="646688" y="3986001"/>
            <a:ext cx="2590800" cy="443198"/>
          </a:xfrm>
        </p:spPr>
        <p:txBody>
          <a:bodyPr/>
          <a:lstStyle/>
          <a:p>
            <a:pPr marL="0" indent="0">
              <a:buNone/>
            </a:pPr>
            <a:r>
              <a:rPr lang="en-US" dirty="0" smtClean="0"/>
              <a:t> $100.00 (PV)</a:t>
            </a:r>
            <a:endParaRPr lang="en-US" dirty="0"/>
          </a:p>
        </p:txBody>
      </p:sp>
      <p:sp>
        <p:nvSpPr>
          <p:cNvPr id="4" name="Text Placeholder 2"/>
          <p:cNvSpPr txBox="1">
            <a:spLocks/>
          </p:cNvSpPr>
          <p:nvPr/>
        </p:nvSpPr>
        <p:spPr>
          <a:xfrm>
            <a:off x="5980688" y="3994093"/>
            <a:ext cx="2534830" cy="443198"/>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dirty="0" smtClean="0"/>
              <a:t> $110.00 (FV)</a:t>
            </a:r>
            <a:endParaRPr lang="en-US" dirty="0"/>
          </a:p>
        </p:txBody>
      </p:sp>
      <p:sp>
        <p:nvSpPr>
          <p:cNvPr id="5" name="Text Placeholder 2"/>
          <p:cNvSpPr txBox="1">
            <a:spLocks/>
          </p:cNvSpPr>
          <p:nvPr/>
        </p:nvSpPr>
        <p:spPr>
          <a:xfrm>
            <a:off x="3618486" y="3076508"/>
            <a:ext cx="2181815" cy="443198"/>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dirty="0" smtClean="0"/>
              <a:t> 1 Year (N)</a:t>
            </a:r>
            <a:endParaRPr lang="en-US" dirty="0"/>
          </a:p>
        </p:txBody>
      </p:sp>
      <p:sp>
        <p:nvSpPr>
          <p:cNvPr id="6" name="Text Placeholder 2"/>
          <p:cNvSpPr txBox="1">
            <a:spLocks/>
          </p:cNvSpPr>
          <p:nvPr/>
        </p:nvSpPr>
        <p:spPr>
          <a:xfrm>
            <a:off x="3833094" y="2020817"/>
            <a:ext cx="1752601" cy="443198"/>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dirty="0" smtClean="0"/>
              <a:t> 10% (I%)</a:t>
            </a:r>
            <a:endParaRPr lang="en-US" dirty="0"/>
          </a:p>
        </p:txBody>
      </p:sp>
      <p:sp>
        <p:nvSpPr>
          <p:cNvPr id="7" name="Freeform 6"/>
          <p:cNvSpPr/>
          <p:nvPr/>
        </p:nvSpPr>
        <p:spPr bwMode="auto">
          <a:xfrm>
            <a:off x="1639311" y="2666858"/>
            <a:ext cx="5777713" cy="1262499"/>
          </a:xfrm>
          <a:custGeom>
            <a:avLst/>
            <a:gdLst>
              <a:gd name="connsiteX0" fmla="*/ 0 w 5777713"/>
              <a:gd name="connsiteY0" fmla="*/ 1197763 h 1262499"/>
              <a:gd name="connsiteX1" fmla="*/ 2921225 w 5777713"/>
              <a:gd name="connsiteY1" fmla="*/ 142 h 1262499"/>
              <a:gd name="connsiteX2" fmla="*/ 5777713 w 5777713"/>
              <a:gd name="connsiteY2" fmla="*/ 1262499 h 1262499"/>
              <a:gd name="connsiteX3" fmla="*/ 5777713 w 5777713"/>
              <a:gd name="connsiteY3" fmla="*/ 1262499 h 1262499"/>
            </a:gdLst>
            <a:ahLst/>
            <a:cxnLst>
              <a:cxn ang="0">
                <a:pos x="connsiteX0" y="connsiteY0"/>
              </a:cxn>
              <a:cxn ang="0">
                <a:pos x="connsiteX1" y="connsiteY1"/>
              </a:cxn>
              <a:cxn ang="0">
                <a:pos x="connsiteX2" y="connsiteY2"/>
              </a:cxn>
              <a:cxn ang="0">
                <a:pos x="connsiteX3" y="connsiteY3"/>
              </a:cxn>
            </a:cxnLst>
            <a:rect l="l" t="t" r="r" b="b"/>
            <a:pathLst>
              <a:path w="5777713" h="1262499">
                <a:moveTo>
                  <a:pt x="0" y="1197763"/>
                </a:moveTo>
                <a:cubicBezTo>
                  <a:pt x="979136" y="593558"/>
                  <a:pt x="1958273" y="-10647"/>
                  <a:pt x="2921225" y="142"/>
                </a:cubicBezTo>
                <a:cubicBezTo>
                  <a:pt x="3884177" y="10931"/>
                  <a:pt x="5777713" y="1262499"/>
                  <a:pt x="5777713" y="1262499"/>
                </a:cubicBezTo>
                <a:lnTo>
                  <a:pt x="5777713" y="1262499"/>
                </a:lnTo>
              </a:path>
            </a:pathLst>
          </a:custGeom>
          <a:no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Freeform 9"/>
          <p:cNvSpPr/>
          <p:nvPr/>
        </p:nvSpPr>
        <p:spPr bwMode="auto">
          <a:xfrm>
            <a:off x="1752600" y="2667000"/>
            <a:ext cx="5656332" cy="1278541"/>
          </a:xfrm>
          <a:custGeom>
            <a:avLst/>
            <a:gdLst>
              <a:gd name="connsiteX0" fmla="*/ 0 w 5656332"/>
              <a:gd name="connsiteY0" fmla="*/ 1278541 h 1278541"/>
              <a:gd name="connsiteX1" fmla="*/ 2937408 w 5656332"/>
              <a:gd name="connsiteY1" fmla="*/ 0 h 1278541"/>
              <a:gd name="connsiteX2" fmla="*/ 5656332 w 5656332"/>
              <a:gd name="connsiteY2" fmla="*/ 1278541 h 1278541"/>
            </a:gdLst>
            <a:ahLst/>
            <a:cxnLst>
              <a:cxn ang="0">
                <a:pos x="connsiteX0" y="connsiteY0"/>
              </a:cxn>
              <a:cxn ang="0">
                <a:pos x="connsiteX1" y="connsiteY1"/>
              </a:cxn>
              <a:cxn ang="0">
                <a:pos x="connsiteX2" y="connsiteY2"/>
              </a:cxn>
            </a:cxnLst>
            <a:rect l="l" t="t" r="r" b="b"/>
            <a:pathLst>
              <a:path w="5656332" h="1278541">
                <a:moveTo>
                  <a:pt x="0" y="1278541"/>
                </a:moveTo>
                <a:cubicBezTo>
                  <a:pt x="997343" y="639270"/>
                  <a:pt x="1994686" y="0"/>
                  <a:pt x="2937408" y="0"/>
                </a:cubicBezTo>
                <a:cubicBezTo>
                  <a:pt x="3880130" y="0"/>
                  <a:pt x="4768231" y="639270"/>
                  <a:pt x="5656332" y="1278541"/>
                </a:cubicBezTo>
              </a:path>
            </a:pathLst>
          </a:custGeom>
          <a:noFill/>
          <a:ln w="34925">
            <a:solidFill>
              <a:srgbClr val="FF0000"/>
            </a:solidFill>
            <a:headEnd type="triangle" w="lg" len="lg"/>
            <a:tailEnd type="triangle" w="lg" len="lg"/>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03436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Dollar Problem Types</a:t>
            </a:r>
          </a:p>
        </p:txBody>
      </p:sp>
      <p:sp>
        <p:nvSpPr>
          <p:cNvPr id="3" name="Text Placeholder 2"/>
          <p:cNvSpPr>
            <a:spLocks noGrp="1"/>
          </p:cNvSpPr>
          <p:nvPr>
            <p:ph type="body" sz="quarter" idx="10"/>
          </p:nvPr>
        </p:nvSpPr>
        <p:spPr>
          <a:xfrm>
            <a:off x="381000" y="1411552"/>
            <a:ext cx="8382000" cy="4573560"/>
          </a:xfrm>
        </p:spPr>
        <p:txBody>
          <a:bodyPr/>
          <a:lstStyle/>
          <a:p>
            <a:r>
              <a:rPr lang="en-US" dirty="0"/>
              <a:t>Future Value (FV) </a:t>
            </a:r>
          </a:p>
          <a:p>
            <a:pPr lvl="1"/>
            <a:r>
              <a:rPr lang="en-US" dirty="0"/>
              <a:t>What is it Worth Later? </a:t>
            </a:r>
          </a:p>
          <a:p>
            <a:r>
              <a:rPr lang="en-US" dirty="0"/>
              <a:t>Present Value (PV) </a:t>
            </a:r>
          </a:p>
          <a:p>
            <a:pPr lvl="1"/>
            <a:r>
              <a:rPr lang="en-US" dirty="0"/>
              <a:t>What is it Worth Now?</a:t>
            </a:r>
          </a:p>
          <a:p>
            <a:r>
              <a:rPr lang="en-US" dirty="0"/>
              <a:t>Time (N)</a:t>
            </a:r>
          </a:p>
          <a:p>
            <a:pPr lvl="1"/>
            <a:r>
              <a:rPr lang="en-US" dirty="0"/>
              <a:t>How Long will it Take?</a:t>
            </a:r>
          </a:p>
          <a:p>
            <a:r>
              <a:rPr lang="en-US" dirty="0"/>
              <a:t>Interest Rate </a:t>
            </a:r>
            <a:r>
              <a:rPr lang="en-US" dirty="0" smtClean="0"/>
              <a:t>(I%)</a:t>
            </a:r>
            <a:endParaRPr lang="en-US" dirty="0"/>
          </a:p>
          <a:p>
            <a:pPr lvl="1"/>
            <a:r>
              <a:rPr lang="en-US" dirty="0"/>
              <a:t>What is the Interest Rate?</a:t>
            </a:r>
          </a:p>
          <a:p>
            <a:endParaRPr lang="en-US" dirty="0"/>
          </a:p>
        </p:txBody>
      </p:sp>
    </p:spTree>
    <p:extLst>
      <p:ext uri="{BB962C8B-B14F-4D97-AF65-F5344CB8AC3E}">
        <p14:creationId xmlns:p14="http://schemas.microsoft.com/office/powerpoint/2010/main" val="18912570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Calculator 1</a:t>
            </a:r>
            <a:endParaRPr lang="en-US" dirty="0"/>
          </a:p>
        </p:txBody>
      </p:sp>
      <p:sp>
        <p:nvSpPr>
          <p:cNvPr id="3" name="Text Placeholder 2"/>
          <p:cNvSpPr>
            <a:spLocks noGrp="1"/>
          </p:cNvSpPr>
          <p:nvPr>
            <p:ph type="body" sz="quarter" idx="10"/>
          </p:nvPr>
        </p:nvSpPr>
        <p:spPr>
          <a:xfrm>
            <a:off x="381000" y="1411553"/>
            <a:ext cx="8382000" cy="5294047"/>
          </a:xfrm>
        </p:spPr>
        <p:txBody>
          <a:bodyPr/>
          <a:lstStyle/>
          <a:p>
            <a:pPr marL="514350" indent="-514350">
              <a:buFont typeface="+mj-lt"/>
              <a:buAutoNum type="arabicPeriod"/>
            </a:pPr>
            <a:r>
              <a:rPr lang="en-US" dirty="0" smtClean="0"/>
              <a:t>[ON]</a:t>
            </a:r>
          </a:p>
          <a:p>
            <a:pPr marL="514350" indent="-514350">
              <a:buFont typeface="+mj-lt"/>
              <a:buAutoNum type="arabicPeriod"/>
            </a:pPr>
            <a:r>
              <a:rPr lang="en-US" dirty="0" smtClean="0"/>
              <a:t>[APPS] [ENTER]</a:t>
            </a:r>
          </a:p>
          <a:p>
            <a:pPr marL="514350" indent="-514350">
              <a:buFont typeface="+mj-lt"/>
              <a:buAutoNum type="arabicPeriod"/>
            </a:pPr>
            <a:r>
              <a:rPr lang="en-US" b="1" dirty="0" smtClean="0"/>
              <a:t>CALC</a:t>
            </a:r>
            <a:r>
              <a:rPr lang="en-US" dirty="0"/>
              <a:t>	VARS</a:t>
            </a:r>
          </a:p>
          <a:p>
            <a:pPr marL="517525" lvl="1" indent="0">
              <a:buNone/>
            </a:pPr>
            <a:r>
              <a:rPr lang="en-US" b="1" dirty="0"/>
              <a:t>1: </a:t>
            </a:r>
            <a:r>
              <a:rPr lang="en-US" dirty="0"/>
              <a:t>TVM Solver...</a:t>
            </a:r>
          </a:p>
          <a:p>
            <a:pPr marL="517525" lvl="1" indent="0">
              <a:buNone/>
            </a:pPr>
            <a:r>
              <a:rPr lang="en-US" dirty="0"/>
              <a:t>2: tvm_Pmt</a:t>
            </a:r>
          </a:p>
          <a:p>
            <a:pPr marL="517525" lvl="1" indent="0">
              <a:buNone/>
            </a:pPr>
            <a:r>
              <a:rPr lang="en-US" dirty="0"/>
              <a:t>3: tvm_I%</a:t>
            </a:r>
          </a:p>
          <a:p>
            <a:pPr marL="517525" lvl="1" indent="0">
              <a:buNone/>
            </a:pPr>
            <a:r>
              <a:rPr lang="en-US" dirty="0"/>
              <a:t>4: tvm_PV</a:t>
            </a:r>
          </a:p>
          <a:p>
            <a:pPr marL="517525" lvl="1" indent="0">
              <a:buNone/>
            </a:pPr>
            <a:r>
              <a:rPr lang="en-US" dirty="0"/>
              <a:t>5: tvm_N</a:t>
            </a:r>
          </a:p>
          <a:p>
            <a:pPr marL="517525" lvl="1" indent="0">
              <a:buNone/>
            </a:pPr>
            <a:r>
              <a:rPr lang="en-US" dirty="0"/>
              <a:t>6: tvm_FV</a:t>
            </a:r>
          </a:p>
          <a:p>
            <a:pPr marL="517525" lvl="1" indent="0">
              <a:buNone/>
            </a:pPr>
            <a:r>
              <a:rPr lang="en-US" dirty="0"/>
              <a:t>7↓npv</a:t>
            </a:r>
            <a:r>
              <a:rPr lang="en-US" dirty="0" smtClean="0"/>
              <a:t>(</a:t>
            </a:r>
          </a:p>
          <a:p>
            <a:pPr marL="514350" indent="-514350">
              <a:buFont typeface="+mj-lt"/>
              <a:buAutoNum type="arabicPeriod"/>
            </a:pPr>
            <a:r>
              <a:rPr lang="en-US" sz="3600" dirty="0"/>
              <a:t>ENTER</a:t>
            </a:r>
          </a:p>
          <a:p>
            <a:pPr marL="0" indent="0">
              <a:buNone/>
            </a:pPr>
            <a:endParaRPr lang="en-US" dirty="0"/>
          </a:p>
          <a:p>
            <a:pPr marL="862013" lvl="2" indent="0">
              <a:buNone/>
            </a:pPr>
            <a:endParaRPr lang="en-US" dirty="0"/>
          </a:p>
        </p:txBody>
      </p:sp>
    </p:spTree>
    <p:extLst>
      <p:ext uri="{BB962C8B-B14F-4D97-AF65-F5344CB8AC3E}">
        <p14:creationId xmlns:p14="http://schemas.microsoft.com/office/powerpoint/2010/main" val="413041836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Calculator 2 </a:t>
            </a:r>
            <a:r>
              <a:rPr lang="en-US" baseline="-25000" dirty="0" smtClean="0"/>
              <a:t>▪</a:t>
            </a:r>
            <a:endParaRPr lang="en-US" baseline="-25000" dirty="0"/>
          </a:p>
        </p:txBody>
      </p:sp>
      <p:sp>
        <p:nvSpPr>
          <p:cNvPr id="3" name="Text Placeholder 2"/>
          <p:cNvSpPr>
            <a:spLocks noGrp="1"/>
          </p:cNvSpPr>
          <p:nvPr>
            <p:ph type="body" sz="quarter" idx="10"/>
          </p:nvPr>
        </p:nvSpPr>
        <p:spPr>
          <a:xfrm>
            <a:off x="381000" y="1411552"/>
            <a:ext cx="8458200" cy="5127558"/>
          </a:xfrm>
        </p:spPr>
        <p:txBody>
          <a:bodyPr/>
          <a:lstStyle/>
          <a:p>
            <a:pPr marL="517525" lvl="1" indent="0">
              <a:buNone/>
            </a:pPr>
            <a:r>
              <a:rPr lang="da-DK" dirty="0" smtClean="0"/>
              <a:t>N=0 ◄				(Number of Periods)</a:t>
            </a:r>
            <a:endParaRPr lang="da-DK" dirty="0"/>
          </a:p>
          <a:p>
            <a:pPr marL="517525" lvl="1" indent="0">
              <a:buNone/>
            </a:pPr>
            <a:r>
              <a:rPr lang="da-DK" dirty="0"/>
              <a:t>I%=</a:t>
            </a:r>
            <a:r>
              <a:rPr lang="da-DK" dirty="0" smtClean="0"/>
              <a:t>0 ◄				(Annual Interest Rate)</a:t>
            </a:r>
            <a:endParaRPr lang="da-DK" dirty="0"/>
          </a:p>
          <a:p>
            <a:pPr marL="517525" lvl="1" indent="0">
              <a:buNone/>
            </a:pPr>
            <a:r>
              <a:rPr lang="da-DK" dirty="0" smtClean="0"/>
              <a:t>PV=0 </a:t>
            </a:r>
            <a:r>
              <a:rPr lang="da-DK" dirty="0"/>
              <a:t>◄ </a:t>
            </a:r>
            <a:r>
              <a:rPr lang="da-DK" dirty="0" smtClean="0"/>
              <a:t>			(Present Value)</a:t>
            </a:r>
            <a:endParaRPr lang="da-DK" dirty="0"/>
          </a:p>
          <a:p>
            <a:pPr marL="517525" lvl="1" indent="0">
              <a:buNone/>
            </a:pPr>
            <a:r>
              <a:rPr lang="da-DK" dirty="0" smtClean="0"/>
              <a:t>PMT=0 		</a:t>
            </a:r>
            <a:r>
              <a:rPr lang="da-DK" dirty="0" smtClean="0"/>
              <a:t>	</a:t>
            </a:r>
            <a:r>
              <a:rPr lang="da-DK" dirty="0" smtClean="0"/>
              <a:t>	(Payments per Period)</a:t>
            </a:r>
            <a:endParaRPr lang="da-DK" dirty="0"/>
          </a:p>
          <a:p>
            <a:pPr marL="517525" lvl="1" indent="0">
              <a:buNone/>
            </a:pPr>
            <a:r>
              <a:rPr lang="da-DK" dirty="0"/>
              <a:t>FV=0 ◄ </a:t>
            </a:r>
            <a:r>
              <a:rPr lang="da-DK" dirty="0"/>
              <a:t>			</a:t>
            </a:r>
            <a:r>
              <a:rPr lang="da-DK" dirty="0" smtClean="0"/>
              <a:t>(</a:t>
            </a:r>
            <a:r>
              <a:rPr lang="da-DK" dirty="0" smtClean="0"/>
              <a:t>Future Value</a:t>
            </a:r>
            <a:r>
              <a:rPr lang="da-DK" dirty="0"/>
              <a:t>)</a:t>
            </a:r>
          </a:p>
          <a:p>
            <a:pPr marL="517525" lvl="1" indent="0">
              <a:buNone/>
            </a:pPr>
            <a:r>
              <a:rPr lang="da-DK" dirty="0" smtClean="0"/>
              <a:t>P/Y=1</a:t>
            </a:r>
            <a:r>
              <a:rPr lang="da-DK" dirty="0"/>
              <a:t>			</a:t>
            </a:r>
            <a:r>
              <a:rPr lang="da-DK" dirty="0" smtClean="0"/>
              <a:t>	(</a:t>
            </a:r>
            <a:r>
              <a:rPr lang="da-DK" dirty="0"/>
              <a:t>Payments per </a:t>
            </a:r>
            <a:r>
              <a:rPr lang="da-DK" dirty="0" smtClean="0"/>
              <a:t>Year)</a:t>
            </a:r>
            <a:endParaRPr lang="da-DK" dirty="0"/>
          </a:p>
          <a:p>
            <a:pPr marL="517525" lvl="1" indent="0">
              <a:buNone/>
            </a:pPr>
            <a:r>
              <a:rPr lang="da-DK" dirty="0" smtClean="0"/>
              <a:t>C/Y=1</a:t>
            </a:r>
            <a:r>
              <a:rPr lang="da-DK" dirty="0"/>
              <a:t>		</a:t>
            </a:r>
            <a:r>
              <a:rPr lang="da-DK" dirty="0" smtClean="0"/>
              <a:t>		(</a:t>
            </a:r>
            <a:r>
              <a:rPr lang="da-DK" dirty="0"/>
              <a:t>Compounding </a:t>
            </a:r>
            <a:endParaRPr lang="da-DK" dirty="0" smtClean="0"/>
          </a:p>
          <a:p>
            <a:pPr marL="517525" lvl="1" indent="0">
              <a:buNone/>
            </a:pPr>
            <a:r>
              <a:rPr lang="da-DK" dirty="0"/>
              <a:t>	</a:t>
            </a:r>
            <a:r>
              <a:rPr lang="da-DK" dirty="0" smtClean="0"/>
              <a:t>				</a:t>
            </a:r>
            <a:r>
              <a:rPr lang="da-DK" dirty="0"/>
              <a:t>	</a:t>
            </a:r>
            <a:r>
              <a:rPr lang="da-DK" dirty="0" smtClean="0"/>
              <a:t>Periods </a:t>
            </a:r>
            <a:r>
              <a:rPr lang="da-DK" dirty="0"/>
              <a:t>per </a:t>
            </a:r>
            <a:r>
              <a:rPr lang="da-DK" dirty="0" smtClean="0"/>
              <a:t>Year)</a:t>
            </a:r>
            <a:endParaRPr lang="da-DK" dirty="0"/>
          </a:p>
          <a:p>
            <a:pPr marL="517525" lvl="1" indent="0">
              <a:buNone/>
            </a:pPr>
            <a:r>
              <a:rPr lang="da-DK" dirty="0"/>
              <a:t>PMT: </a:t>
            </a:r>
            <a:r>
              <a:rPr lang="da-DK" b="1" dirty="0"/>
              <a:t>END</a:t>
            </a:r>
            <a:r>
              <a:rPr lang="da-DK" dirty="0"/>
              <a:t>   </a:t>
            </a:r>
            <a:r>
              <a:rPr lang="da-DK" dirty="0" smtClean="0"/>
              <a:t>BEGIN		(Payment Timing)</a:t>
            </a:r>
            <a:endParaRPr lang="da-DK" dirty="0"/>
          </a:p>
          <a:p>
            <a:pPr marL="0" indent="0">
              <a:buNone/>
            </a:pPr>
            <a:endParaRPr lang="en-US" dirty="0"/>
          </a:p>
          <a:p>
            <a:pPr marL="862013" lvl="2" indent="0">
              <a:buNone/>
            </a:pPr>
            <a:endParaRPr lang="en-US" dirty="0"/>
          </a:p>
        </p:txBody>
      </p:sp>
    </p:spTree>
    <p:extLst>
      <p:ext uri="{BB962C8B-B14F-4D97-AF65-F5344CB8AC3E}">
        <p14:creationId xmlns:p14="http://schemas.microsoft.com/office/powerpoint/2010/main" val="25550783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(FV) Example</a:t>
            </a:r>
            <a:r>
              <a:rPr lang="en-US" dirty="0"/>
              <a:t> </a:t>
            </a:r>
            <a:r>
              <a:rPr lang="en-US" baseline="-25000" dirty="0"/>
              <a:t>▪</a:t>
            </a:r>
            <a:endParaRPr lang="en-US" dirty="0"/>
          </a:p>
        </p:txBody>
      </p:sp>
      <p:sp>
        <p:nvSpPr>
          <p:cNvPr id="3" name="Text Placeholder 2"/>
          <p:cNvSpPr>
            <a:spLocks noGrp="1"/>
          </p:cNvSpPr>
          <p:nvPr>
            <p:ph type="body" sz="quarter" idx="10"/>
          </p:nvPr>
        </p:nvSpPr>
        <p:spPr>
          <a:xfrm>
            <a:off x="381000" y="1411553"/>
            <a:ext cx="8382000" cy="4431983"/>
          </a:xfrm>
        </p:spPr>
        <p:txBody>
          <a:bodyPr/>
          <a:lstStyle/>
          <a:p>
            <a:pPr marL="0" indent="0">
              <a:buNone/>
            </a:pPr>
            <a:r>
              <a:rPr lang="en-US" sz="2800" dirty="0" smtClean="0"/>
              <a:t>If </a:t>
            </a:r>
            <a:r>
              <a:rPr lang="en-US" sz="2800" dirty="0"/>
              <a:t>I invest $100 today and receive a 5% return, how much money will I have after 6 years? </a:t>
            </a:r>
            <a:endParaRPr lang="da-DK" sz="2800" dirty="0" smtClean="0"/>
          </a:p>
          <a:p>
            <a:pPr marL="517525" lvl="1" indent="0">
              <a:buNone/>
            </a:pPr>
            <a:r>
              <a:rPr lang="da-DK" sz="2400" dirty="0" smtClean="0"/>
              <a:t>N=</a:t>
            </a:r>
            <a:r>
              <a:rPr lang="da-DK" sz="2400" dirty="0" smtClean="0">
                <a:solidFill>
                  <a:srgbClr val="FF0000"/>
                </a:solidFill>
              </a:rPr>
              <a:t>6</a:t>
            </a:r>
            <a:r>
              <a:rPr lang="da-DK" sz="2400" dirty="0" smtClean="0"/>
              <a:t> 	</a:t>
            </a:r>
            <a:r>
              <a:rPr lang="da-DK" sz="2400" dirty="0"/>
              <a:t>			</a:t>
            </a:r>
            <a:endParaRPr lang="da-DK" sz="2400" dirty="0" smtClean="0"/>
          </a:p>
          <a:p>
            <a:pPr marL="517525" lvl="1" indent="0">
              <a:buNone/>
            </a:pPr>
            <a:r>
              <a:rPr lang="da-DK" sz="2400" dirty="0" smtClean="0"/>
              <a:t>I%=</a:t>
            </a:r>
            <a:r>
              <a:rPr lang="da-DK" sz="2400" dirty="0" smtClean="0">
                <a:solidFill>
                  <a:srgbClr val="FF0000"/>
                </a:solidFill>
              </a:rPr>
              <a:t>5</a:t>
            </a:r>
          </a:p>
          <a:p>
            <a:pPr marL="517525" lvl="1" indent="0">
              <a:buNone/>
            </a:pPr>
            <a:r>
              <a:rPr lang="da-DK" sz="2400" dirty="0"/>
              <a:t>PV</a:t>
            </a:r>
            <a:r>
              <a:rPr lang="da-DK" sz="2400" dirty="0" smtClean="0"/>
              <a:t>=</a:t>
            </a:r>
            <a:r>
              <a:rPr lang="da-DK" sz="2400" dirty="0" smtClean="0">
                <a:solidFill>
                  <a:srgbClr val="FF0000"/>
                </a:solidFill>
              </a:rPr>
              <a:t>-100 </a:t>
            </a:r>
            <a:r>
              <a:rPr lang="da-DK" sz="2400" dirty="0"/>
              <a:t>	</a:t>
            </a:r>
          </a:p>
          <a:p>
            <a:pPr marL="517525" lvl="1" indent="0">
              <a:buNone/>
            </a:pPr>
            <a:r>
              <a:rPr lang="da-DK" sz="2400" dirty="0" smtClean="0"/>
              <a:t>PMT=0 </a:t>
            </a:r>
          </a:p>
          <a:p>
            <a:pPr marL="517525" lvl="1" indent="0">
              <a:buNone/>
            </a:pPr>
            <a:r>
              <a:rPr lang="da-DK" sz="2400" dirty="0" smtClean="0"/>
              <a:t>FV=</a:t>
            </a:r>
            <a:r>
              <a:rPr lang="da-DK" sz="2400" dirty="0" smtClean="0">
                <a:solidFill>
                  <a:srgbClr val="FF0000"/>
                </a:solidFill>
              </a:rPr>
              <a:t>0</a:t>
            </a:r>
            <a:r>
              <a:rPr lang="da-DK" sz="2400" dirty="0"/>
              <a:t> ◄ </a:t>
            </a:r>
            <a:r>
              <a:rPr lang="da-DK" sz="2400" dirty="0" smtClean="0"/>
              <a:t>Select </a:t>
            </a:r>
            <a:r>
              <a:rPr lang="da-DK" sz="2400" dirty="0"/>
              <a:t>FV</a:t>
            </a:r>
            <a:r>
              <a:rPr lang="da-DK" sz="2400" dirty="0" smtClean="0"/>
              <a:t>, then </a:t>
            </a:r>
            <a:r>
              <a:rPr lang="da-DK" sz="2400" dirty="0"/>
              <a:t>[ALPHA] [ENTER]</a:t>
            </a:r>
            <a:endParaRPr lang="da-DK" sz="2400" dirty="0" smtClean="0"/>
          </a:p>
          <a:p>
            <a:pPr marL="517525" lvl="1" indent="0">
              <a:buNone/>
            </a:pPr>
            <a:r>
              <a:rPr lang="da-DK" sz="2400" dirty="0" smtClean="0"/>
              <a:t>P/Y=1</a:t>
            </a:r>
          </a:p>
          <a:p>
            <a:pPr marL="517525" lvl="1" indent="0">
              <a:buNone/>
            </a:pPr>
            <a:r>
              <a:rPr lang="da-DK" sz="2400" dirty="0" smtClean="0"/>
              <a:t>C/Y=1</a:t>
            </a:r>
          </a:p>
          <a:p>
            <a:pPr marL="517525" lvl="1" indent="0">
              <a:buNone/>
            </a:pPr>
            <a:r>
              <a:rPr lang="da-DK" sz="2400" dirty="0" smtClean="0"/>
              <a:t>PMT</a:t>
            </a:r>
            <a:r>
              <a:rPr lang="da-DK" sz="2400" dirty="0"/>
              <a:t>: </a:t>
            </a:r>
            <a:r>
              <a:rPr lang="da-DK" sz="2400" b="1" dirty="0"/>
              <a:t>END</a:t>
            </a:r>
            <a:r>
              <a:rPr lang="da-DK" sz="2400" dirty="0"/>
              <a:t>   </a:t>
            </a:r>
            <a:r>
              <a:rPr lang="da-DK" sz="2400" dirty="0" smtClean="0"/>
              <a:t>BEGIN</a:t>
            </a:r>
          </a:p>
          <a:p>
            <a:pPr marL="517525" lvl="1" indent="0">
              <a:buNone/>
            </a:pPr>
            <a:r>
              <a:rPr lang="da-DK" sz="2400" dirty="0" smtClean="0">
                <a:solidFill>
                  <a:srgbClr val="FF0000"/>
                </a:solidFill>
              </a:rPr>
              <a:t>FV = 134.01</a:t>
            </a:r>
            <a:endParaRPr lang="en-US" sz="2400" dirty="0">
              <a:solidFill>
                <a:srgbClr val="FF0000"/>
              </a:solidFill>
            </a:endParaRPr>
          </a:p>
        </p:txBody>
      </p:sp>
    </p:spTree>
    <p:extLst>
      <p:ext uri="{BB962C8B-B14F-4D97-AF65-F5344CB8AC3E}">
        <p14:creationId xmlns:p14="http://schemas.microsoft.com/office/powerpoint/2010/main" val="26413028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193</TotalTime>
  <Words>606</Words>
  <Application>Microsoft Office PowerPoint</Application>
  <PresentationFormat>On-screen Show (4:3)</PresentationFormat>
  <Paragraphs>142</Paragraphs>
  <Slides>15</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3 (Topic 2.2.1): Single Cash Flows </vt:lpstr>
      <vt:lpstr>Topics</vt:lpstr>
      <vt:lpstr>Financial Calculators</vt:lpstr>
      <vt:lpstr>Financial Calculations</vt:lpstr>
      <vt:lpstr>‘Families’ of Calculations</vt:lpstr>
      <vt:lpstr>Single Dollar Problem Types</vt:lpstr>
      <vt:lpstr>Graphing Calculator 1</vt:lpstr>
      <vt:lpstr>Graphing Calculator 2 ▪</vt:lpstr>
      <vt:lpstr>Future Value (FV) Example ▪</vt:lpstr>
      <vt:lpstr>Calculator Notes</vt:lpstr>
      <vt:lpstr>Present Value (PV) Example ▪</vt:lpstr>
      <vt:lpstr>Interest Rate (I%) Example ▪</vt:lpstr>
      <vt:lpstr>Periods (Time)(N) Example ▪</vt:lpstr>
      <vt:lpstr>Why the Negative?</vt:lpstr>
      <vt:lpstr>Video 3 (Topic 2.2.1): Single Cash Flows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29</cp:revision>
  <dcterms:created xsi:type="dcterms:W3CDTF">2014-06-29T21:19:00Z</dcterms:created>
  <dcterms:modified xsi:type="dcterms:W3CDTF">2014-06-30T22:24:34Z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