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4"/>
  </p:notesMasterIdLst>
  <p:sldIdLst>
    <p:sldId id="276" r:id="rId4"/>
    <p:sldId id="259" r:id="rId5"/>
    <p:sldId id="278" r:id="rId6"/>
    <p:sldId id="279"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5" r:id="rId29"/>
    <p:sldId id="304" r:id="rId30"/>
    <p:sldId id="302" r:id="rId31"/>
    <p:sldId id="303" r:id="rId32"/>
    <p:sldId id="277" r:id="rId33"/>
  </p:sldIdLst>
  <p:sldSz cx="9144000" cy="6858000" type="screen4x3"/>
  <p:notesSz cx="7315200" cy="96012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gs" Target="tags/tag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7/19/2014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5:35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7990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54534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51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31290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6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46564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6086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12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36288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22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98912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14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233731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25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31907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3144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546513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4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44244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5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26122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6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57366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1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40724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37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99349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51548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110073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91891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8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14327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8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75784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7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986748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5:35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1453370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3687532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3756212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8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41362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99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938621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10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29243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4245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3498067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3B80772C-0D10-422D-A1B7-C5CFD693CF1C}" type="slidenum">
              <a:rPr lang="en-US"/>
              <a:pPr/>
              <a:t>‹#›</a:t>
            </a:fld>
            <a:endParaRPr lang="en-US"/>
          </a:p>
        </p:txBody>
      </p:sp>
    </p:spTree>
    <p:extLst>
      <p:ext uri="{BB962C8B-B14F-4D97-AF65-F5344CB8AC3E}">
        <p14:creationId xmlns:p14="http://schemas.microsoft.com/office/powerpoint/2010/main" val="1016312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7" r:id="rId14"/>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5.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17.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vmlDrawing" Target="../drawings/vmlDrawing6.vml"/><Relationship Id="rId5" Type="http://schemas.openxmlformats.org/officeDocument/2006/relationships/image" Target="../media/image18.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20.wmf"/><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21.wmf"/><Relationship Id="rId4"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3.wmf"/><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22.wmf"/><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4.xml"/><Relationship Id="rId1" Type="http://schemas.openxmlformats.org/officeDocument/2006/relationships/vmlDrawing" Target="../drawings/vmlDrawing11.vml"/><Relationship Id="rId5" Type="http://schemas.openxmlformats.org/officeDocument/2006/relationships/image" Target="../media/image24.wmf"/><Relationship Id="rId4" Type="http://schemas.openxmlformats.org/officeDocument/2006/relationships/oleObject" Target="../embeddings/oleObject1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1.wmf"/><Relationship Id="rId3" Type="http://schemas.openxmlformats.org/officeDocument/2006/relationships/notesSlide" Target="../notesSlides/notesSlide5.xml"/><Relationship Id="rId7" Type="http://schemas.openxmlformats.org/officeDocument/2006/relationships/image" Target="../media/image8.wmf"/><Relationship Id="rId12"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12.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14.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24 (Topic 5.2):</a:t>
            </a:r>
            <a:br>
              <a:rPr lang="en-US" dirty="0" smtClean="0"/>
            </a:br>
            <a:r>
              <a:rPr lang="en-US" dirty="0" smtClean="0">
                <a:effectLst/>
              </a:rPr>
              <a:t>Equity Valuation</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rmAutofit/>
          </a:bodyPr>
          <a:lstStyle/>
          <a:p>
            <a:pPr marL="866775" indent="-866775"/>
            <a:r>
              <a:rPr lang="en-US" dirty="0" smtClean="0"/>
              <a:t>Growth Model</a:t>
            </a:r>
            <a:endParaRPr lang="en-US" dirty="0"/>
          </a:p>
        </p:txBody>
      </p:sp>
      <p:sp>
        <p:nvSpPr>
          <p:cNvPr id="160771" name="Rectangle 3"/>
          <p:cNvSpPr>
            <a:spLocks noGrp="1" noChangeArrowheads="1"/>
          </p:cNvSpPr>
          <p:nvPr>
            <p:ph type="body" idx="1"/>
          </p:nvPr>
        </p:nvSpPr>
        <p:spPr/>
        <p:txBody>
          <a:bodyPr/>
          <a:lstStyle/>
          <a:p>
            <a:r>
              <a:rPr lang="en-US" dirty="0"/>
              <a:t>If </a:t>
            </a:r>
            <a:r>
              <a:rPr lang="en-US" dirty="0" smtClean="0"/>
              <a:t>dividend is changing </a:t>
            </a:r>
            <a:r>
              <a:rPr lang="en-US" dirty="0"/>
              <a:t>at a constant rate, then </a:t>
            </a:r>
            <a:r>
              <a:rPr lang="en-US" dirty="0" smtClean="0"/>
              <a:t>stock </a:t>
            </a:r>
            <a:r>
              <a:rPr lang="en-US" dirty="0"/>
              <a:t>is </a:t>
            </a:r>
            <a:r>
              <a:rPr lang="en-US" dirty="0" smtClean="0"/>
              <a:t>a </a:t>
            </a:r>
            <a:r>
              <a:rPr lang="en-US" dirty="0"/>
              <a:t>growing perpetuity.</a:t>
            </a:r>
          </a:p>
        </p:txBody>
      </p:sp>
      <p:sp>
        <p:nvSpPr>
          <p:cNvPr id="160772" name="Rectangle 4"/>
          <p:cNvSpPr>
            <a:spLocks noChangeArrowheads="1"/>
          </p:cNvSpPr>
          <p:nvPr/>
        </p:nvSpPr>
        <p:spPr bwMode="auto">
          <a:xfrm>
            <a:off x="0" y="3214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60773" name="Object 5"/>
          <p:cNvGraphicFramePr>
            <a:graphicFrameLocks noChangeAspect="1"/>
          </p:cNvGraphicFramePr>
          <p:nvPr>
            <p:extLst>
              <p:ext uri="{D42A27DB-BD31-4B8C-83A1-F6EECF244321}">
                <p14:modId xmlns:p14="http://schemas.microsoft.com/office/powerpoint/2010/main" val="729235074"/>
              </p:ext>
            </p:extLst>
          </p:nvPr>
        </p:nvGraphicFramePr>
        <p:xfrm>
          <a:off x="2438400" y="2781831"/>
          <a:ext cx="3201987" cy="1628775"/>
        </p:xfrm>
        <a:graphic>
          <a:graphicData uri="http://schemas.openxmlformats.org/presentationml/2006/ole">
            <mc:AlternateContent xmlns:mc="http://schemas.openxmlformats.org/markup-compatibility/2006">
              <mc:Choice xmlns:v="urn:schemas-microsoft-com:vml" Requires="v">
                <p:oleObj spid="_x0000_s5142" name="Equation" r:id="rId4" imgW="876240" imgH="444240" progId="Equation.DSMT4">
                  <p:embed/>
                </p:oleObj>
              </mc:Choice>
              <mc:Fallback>
                <p:oleObj name="Equation" r:id="rId4" imgW="876240" imgH="444240" progId="Equation.DSMT4">
                  <p:embed/>
                  <p:pic>
                    <p:nvPicPr>
                      <p:cNvPr id="0" name=""/>
                      <p:cNvPicPr>
                        <a:picLocks noChangeAspect="1" noChangeArrowheads="1"/>
                      </p:cNvPicPr>
                      <p:nvPr/>
                    </p:nvPicPr>
                    <p:blipFill>
                      <a:blip r:embed="rId5"/>
                      <a:srcRect/>
                      <a:stretch>
                        <a:fillRect/>
                      </a:stretch>
                    </p:blipFill>
                    <p:spPr bwMode="auto">
                      <a:xfrm>
                        <a:off x="2438400" y="2781831"/>
                        <a:ext cx="3201987" cy="162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533060072"/>
              </p:ext>
            </p:extLst>
          </p:nvPr>
        </p:nvGraphicFramePr>
        <p:xfrm>
          <a:off x="3200400" y="4668677"/>
          <a:ext cx="4267200" cy="1154113"/>
        </p:xfrm>
        <a:graphic>
          <a:graphicData uri="http://schemas.openxmlformats.org/presentationml/2006/ole">
            <mc:AlternateContent xmlns:mc="http://schemas.openxmlformats.org/markup-compatibility/2006">
              <mc:Choice xmlns:v="urn:schemas-microsoft-com:vml" Requires="v">
                <p:oleObj spid="_x0000_s5143" name="Equation" r:id="rId6" imgW="3390840" imgH="914400" progId="Equation.DSMT4">
                  <p:embed/>
                </p:oleObj>
              </mc:Choice>
              <mc:Fallback>
                <p:oleObj name="Equation" r:id="rId6" imgW="3390840" imgH="914400" progId="Equation.DSMT4">
                  <p:embed/>
                  <p:pic>
                    <p:nvPicPr>
                      <p:cNvPr id="0" name=""/>
                      <p:cNvPicPr>
                        <a:picLocks noChangeAspect="1" noChangeArrowheads="1"/>
                      </p:cNvPicPr>
                      <p:nvPr/>
                    </p:nvPicPr>
                    <p:blipFill>
                      <a:blip r:embed="rId7"/>
                      <a:srcRect/>
                      <a:stretch>
                        <a:fillRect/>
                      </a:stretch>
                    </p:blipFill>
                    <p:spPr bwMode="auto">
                      <a:xfrm>
                        <a:off x="3200400" y="4668677"/>
                        <a:ext cx="4267200"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9445679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dirty="0" smtClean="0"/>
              <a:t>Growth Model</a:t>
            </a:r>
            <a:endParaRPr lang="en-US" dirty="0"/>
          </a:p>
        </p:txBody>
      </p:sp>
      <p:sp>
        <p:nvSpPr>
          <p:cNvPr id="161795" name="Rectangle 3"/>
          <p:cNvSpPr>
            <a:spLocks noGrp="1" noChangeArrowheads="1"/>
          </p:cNvSpPr>
          <p:nvPr>
            <p:ph type="body" sz="half" idx="1"/>
          </p:nvPr>
        </p:nvSpPr>
        <p:spPr>
          <a:xfrm>
            <a:off x="609600" y="1600200"/>
            <a:ext cx="7696200" cy="4419600"/>
          </a:xfrm>
        </p:spPr>
        <p:txBody>
          <a:bodyPr/>
          <a:lstStyle/>
          <a:p>
            <a:r>
              <a:rPr lang="en-US" sz="2800"/>
              <a:t>If a stock has just paid an annual dividend of $4.00, and the dividend is expected to increase (infinitely) at 2% (r = 7%), then</a:t>
            </a:r>
          </a:p>
        </p:txBody>
      </p:sp>
      <p:graphicFrame>
        <p:nvGraphicFramePr>
          <p:cNvPr id="161796" name="Object 4"/>
          <p:cNvGraphicFramePr>
            <a:graphicFrameLocks noGrp="1" noChangeAspect="1"/>
          </p:cNvGraphicFramePr>
          <p:nvPr>
            <p:ph sz="half" idx="2"/>
            <p:extLst>
              <p:ext uri="{D42A27DB-BD31-4B8C-83A1-F6EECF244321}">
                <p14:modId xmlns:p14="http://schemas.microsoft.com/office/powerpoint/2010/main" val="4163972168"/>
              </p:ext>
            </p:extLst>
          </p:nvPr>
        </p:nvGraphicFramePr>
        <p:xfrm>
          <a:off x="1295400" y="3509963"/>
          <a:ext cx="6400800" cy="1387475"/>
        </p:xfrm>
        <a:graphic>
          <a:graphicData uri="http://schemas.openxmlformats.org/presentationml/2006/ole">
            <mc:AlternateContent xmlns:mc="http://schemas.openxmlformats.org/markup-compatibility/2006">
              <mc:Choice xmlns:v="urn:schemas-microsoft-com:vml" Requires="v">
                <p:oleObj spid="_x0000_s6156" name="Equation" r:id="rId4" imgW="1815840" imgH="393480" progId="Equation.DSMT4">
                  <p:embed/>
                </p:oleObj>
              </mc:Choice>
              <mc:Fallback>
                <p:oleObj name="Equation" r:id="rId4" imgW="1815840" imgH="393480" progId="Equation.DSMT4">
                  <p:embed/>
                  <p:pic>
                    <p:nvPicPr>
                      <p:cNvPr id="0" name=""/>
                      <p:cNvPicPr>
                        <a:picLocks noChangeAspect="1" noChangeArrowheads="1"/>
                      </p:cNvPicPr>
                      <p:nvPr/>
                    </p:nvPicPr>
                    <p:blipFill>
                      <a:blip r:embed="rId5"/>
                      <a:srcRect/>
                      <a:stretch>
                        <a:fillRect/>
                      </a:stretch>
                    </p:blipFill>
                    <p:spPr bwMode="auto">
                      <a:xfrm>
                        <a:off x="1295400" y="3509963"/>
                        <a:ext cx="6400800" cy="1387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59570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dirty="0" smtClean="0"/>
              <a:t>Growth Model</a:t>
            </a:r>
            <a:endParaRPr lang="en-US" dirty="0"/>
          </a:p>
        </p:txBody>
      </p:sp>
      <p:sp>
        <p:nvSpPr>
          <p:cNvPr id="162819" name="Rectangle 3"/>
          <p:cNvSpPr>
            <a:spLocks noGrp="1" noChangeArrowheads="1"/>
          </p:cNvSpPr>
          <p:nvPr>
            <p:ph type="body" sz="half" idx="1"/>
          </p:nvPr>
        </p:nvSpPr>
        <p:spPr>
          <a:xfrm>
            <a:off x="609600" y="1600200"/>
            <a:ext cx="7696200" cy="4419600"/>
          </a:xfrm>
        </p:spPr>
        <p:txBody>
          <a:bodyPr/>
          <a:lstStyle/>
          <a:p>
            <a:r>
              <a:rPr lang="en-US" sz="2800" dirty="0"/>
              <a:t>The same methodology applies if the dividend is expected to decline. </a:t>
            </a:r>
          </a:p>
          <a:p>
            <a:r>
              <a:rPr lang="en-US" sz="2800" dirty="0"/>
              <a:t>If a stock has just paid an annual dividend of $4.00, and the dividend is expected to decrease (infinitely) at 2% (r = 7%), then</a:t>
            </a:r>
          </a:p>
        </p:txBody>
      </p:sp>
      <p:graphicFrame>
        <p:nvGraphicFramePr>
          <p:cNvPr id="162820" name="Object 4"/>
          <p:cNvGraphicFramePr>
            <a:graphicFrameLocks noGrp="1" noChangeAspect="1"/>
          </p:cNvGraphicFramePr>
          <p:nvPr>
            <p:ph sz="half" idx="2"/>
            <p:extLst>
              <p:ext uri="{D42A27DB-BD31-4B8C-83A1-F6EECF244321}">
                <p14:modId xmlns:p14="http://schemas.microsoft.com/office/powerpoint/2010/main" val="3056010133"/>
              </p:ext>
            </p:extLst>
          </p:nvPr>
        </p:nvGraphicFramePr>
        <p:xfrm>
          <a:off x="1371600" y="4114800"/>
          <a:ext cx="6781800" cy="1492250"/>
        </p:xfrm>
        <a:graphic>
          <a:graphicData uri="http://schemas.openxmlformats.org/presentationml/2006/ole">
            <mc:AlternateContent xmlns:mc="http://schemas.openxmlformats.org/markup-compatibility/2006">
              <mc:Choice xmlns:v="urn:schemas-microsoft-com:vml" Requires="v">
                <p:oleObj spid="_x0000_s7180" name="Equation" r:id="rId4" imgW="2019240" imgH="444240" progId="Equation.DSMT4">
                  <p:embed/>
                </p:oleObj>
              </mc:Choice>
              <mc:Fallback>
                <p:oleObj name="Equation" r:id="rId4" imgW="2019240" imgH="444240" progId="Equation.DSMT4">
                  <p:embed/>
                  <p:pic>
                    <p:nvPicPr>
                      <p:cNvPr id="0" name=""/>
                      <p:cNvPicPr>
                        <a:picLocks noChangeAspect="1" noChangeArrowheads="1"/>
                      </p:cNvPicPr>
                      <p:nvPr/>
                    </p:nvPicPr>
                    <p:blipFill>
                      <a:blip r:embed="rId5"/>
                      <a:srcRect/>
                      <a:stretch>
                        <a:fillRect/>
                      </a:stretch>
                    </p:blipFill>
                    <p:spPr bwMode="auto">
                      <a:xfrm>
                        <a:off x="1371600" y="4114800"/>
                        <a:ext cx="6781800" cy="149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11744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381000" y="230188"/>
            <a:ext cx="8382000" cy="1329595"/>
          </a:xfrm>
        </p:spPr>
        <p:txBody>
          <a:bodyPr/>
          <a:lstStyle/>
          <a:p>
            <a:pPr marL="866775" indent="-866775"/>
            <a:r>
              <a:rPr lang="en-US" dirty="0" smtClean="0"/>
              <a:t>Problems with Constant and Growth Models</a:t>
            </a:r>
            <a:endParaRPr lang="en-US" dirty="0"/>
          </a:p>
        </p:txBody>
      </p:sp>
      <p:sp>
        <p:nvSpPr>
          <p:cNvPr id="151555" name="Rectangle 3"/>
          <p:cNvSpPr>
            <a:spLocks noGrp="1" noChangeArrowheads="1"/>
          </p:cNvSpPr>
          <p:nvPr>
            <p:ph type="body" idx="1"/>
          </p:nvPr>
        </p:nvSpPr>
        <p:spPr>
          <a:xfrm>
            <a:off x="381000" y="1676400"/>
            <a:ext cx="8382000" cy="4573560"/>
          </a:xfrm>
        </p:spPr>
        <p:txBody>
          <a:bodyPr/>
          <a:lstStyle/>
          <a:p>
            <a:pPr>
              <a:lnSpc>
                <a:spcPct val="90000"/>
              </a:lnSpc>
            </a:pPr>
            <a:r>
              <a:rPr lang="en-US" dirty="0" smtClean="0"/>
              <a:t>Both Patterns Possible </a:t>
            </a:r>
          </a:p>
          <a:p>
            <a:pPr lvl="1">
              <a:lnSpc>
                <a:spcPct val="90000"/>
              </a:lnSpc>
            </a:pPr>
            <a:endParaRPr lang="en-US" dirty="0" smtClean="0"/>
          </a:p>
          <a:p>
            <a:pPr lvl="1">
              <a:lnSpc>
                <a:spcPct val="90000"/>
              </a:lnSpc>
            </a:pPr>
            <a:r>
              <a:rPr lang="en-US" dirty="0" smtClean="0"/>
              <a:t>But not </a:t>
            </a:r>
            <a:r>
              <a:rPr lang="en-US" dirty="0"/>
              <a:t>likely to apply to very many </a:t>
            </a:r>
            <a:r>
              <a:rPr lang="en-US" dirty="0" smtClean="0"/>
              <a:t>firms</a:t>
            </a:r>
          </a:p>
          <a:p>
            <a:pPr lvl="1">
              <a:lnSpc>
                <a:spcPct val="90000"/>
              </a:lnSpc>
            </a:pPr>
            <a:endParaRPr lang="en-US" dirty="0"/>
          </a:p>
          <a:p>
            <a:pPr>
              <a:lnSpc>
                <a:spcPct val="90000"/>
              </a:lnSpc>
            </a:pPr>
            <a:r>
              <a:rPr lang="en-US" dirty="0" smtClean="0"/>
              <a:t>Generally, dividends change </a:t>
            </a:r>
            <a:r>
              <a:rPr lang="en-US" dirty="0"/>
              <a:t>at different rates over </a:t>
            </a:r>
            <a:r>
              <a:rPr lang="en-US" dirty="0" smtClean="0"/>
              <a:t>time</a:t>
            </a:r>
            <a:endParaRPr lang="en-US" dirty="0"/>
          </a:p>
          <a:p>
            <a:pPr lvl="1">
              <a:lnSpc>
                <a:spcPct val="90000"/>
              </a:lnSpc>
            </a:pPr>
            <a:endParaRPr lang="en-US" dirty="0" smtClean="0"/>
          </a:p>
          <a:p>
            <a:pPr lvl="1">
              <a:lnSpc>
                <a:spcPct val="90000"/>
              </a:lnSpc>
            </a:pPr>
            <a:r>
              <a:rPr lang="en-US" dirty="0" smtClean="0"/>
              <a:t>A </a:t>
            </a:r>
            <a:r>
              <a:rPr lang="en-US" dirty="0"/>
              <a:t>high growth firm might increase is cash flows at 30% for a few years, but this could not be sustained for any extended period.</a:t>
            </a:r>
          </a:p>
        </p:txBody>
      </p:sp>
    </p:spTree>
    <p:extLst>
      <p:ext uri="{BB962C8B-B14F-4D97-AF65-F5344CB8AC3E}">
        <p14:creationId xmlns:p14="http://schemas.microsoft.com/office/powerpoint/2010/main" val="81993527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52400" y="230188"/>
            <a:ext cx="8839200" cy="1329595"/>
          </a:xfrm>
        </p:spPr>
        <p:txBody>
          <a:bodyPr/>
          <a:lstStyle/>
          <a:p>
            <a:r>
              <a:rPr lang="en-US" dirty="0" smtClean="0"/>
              <a:t>Estimating Long Term Dividends</a:t>
            </a:r>
            <a:r>
              <a:rPr lang="en-US" baseline="-25000" dirty="0" smtClean="0"/>
              <a:t>▪</a:t>
            </a:r>
            <a:endParaRPr lang="en-US" baseline="-25000" dirty="0"/>
          </a:p>
        </p:txBody>
      </p:sp>
      <p:sp>
        <p:nvSpPr>
          <p:cNvPr id="177155" name="Rectangle 3"/>
          <p:cNvSpPr>
            <a:spLocks noGrp="1" noChangeArrowheads="1"/>
          </p:cNvSpPr>
          <p:nvPr>
            <p:ph type="body" idx="1"/>
          </p:nvPr>
        </p:nvSpPr>
        <p:spPr>
          <a:xfrm>
            <a:off x="381000" y="1676400"/>
            <a:ext cx="8382000" cy="3748719"/>
          </a:xfrm>
        </p:spPr>
        <p:txBody>
          <a:bodyPr/>
          <a:lstStyle/>
          <a:p>
            <a:r>
              <a:rPr lang="en-US" dirty="0" smtClean="0"/>
              <a:t>What </a:t>
            </a:r>
            <a:r>
              <a:rPr lang="en-US" dirty="0"/>
              <a:t>will </a:t>
            </a:r>
            <a:r>
              <a:rPr lang="en-US" dirty="0" smtClean="0"/>
              <a:t>be IBM’s </a:t>
            </a:r>
            <a:r>
              <a:rPr lang="en-US" dirty="0"/>
              <a:t>dividend </a:t>
            </a:r>
            <a:r>
              <a:rPr lang="en-US" dirty="0" smtClean="0"/>
              <a:t>12 </a:t>
            </a:r>
            <a:r>
              <a:rPr lang="en-US" dirty="0"/>
              <a:t>years from now</a:t>
            </a:r>
            <a:r>
              <a:rPr lang="en-US" dirty="0" smtClean="0"/>
              <a:t>?</a:t>
            </a:r>
          </a:p>
          <a:p>
            <a:pPr lvl="1"/>
            <a:endParaRPr lang="en-US" dirty="0" smtClean="0"/>
          </a:p>
          <a:p>
            <a:pPr lvl="1"/>
            <a:r>
              <a:rPr lang="en-US" dirty="0" smtClean="0"/>
              <a:t>No matter what you said…You’re only guessing!</a:t>
            </a:r>
          </a:p>
          <a:p>
            <a:endParaRPr lang="en-US" dirty="0" smtClean="0"/>
          </a:p>
          <a:p>
            <a:r>
              <a:rPr lang="en-US" dirty="0" smtClean="0"/>
              <a:t>No Rational Way to Estimate Long Term Dividends</a:t>
            </a:r>
            <a:endParaRPr lang="en-US" dirty="0"/>
          </a:p>
        </p:txBody>
      </p:sp>
    </p:spTree>
    <p:extLst>
      <p:ext uri="{BB962C8B-B14F-4D97-AF65-F5344CB8AC3E}">
        <p14:creationId xmlns:p14="http://schemas.microsoft.com/office/powerpoint/2010/main" val="36426276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1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7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dirty="0" smtClean="0"/>
              <a:t>Mixed Model Strategy</a:t>
            </a:r>
            <a:endParaRPr lang="en-US" dirty="0"/>
          </a:p>
        </p:txBody>
      </p:sp>
      <p:sp>
        <p:nvSpPr>
          <p:cNvPr id="178179" name="Rectangle 3"/>
          <p:cNvSpPr>
            <a:spLocks noGrp="1" noChangeArrowheads="1"/>
          </p:cNvSpPr>
          <p:nvPr>
            <p:ph type="body" idx="1"/>
          </p:nvPr>
        </p:nvSpPr>
        <p:spPr>
          <a:xfrm>
            <a:off x="381000" y="1676400"/>
            <a:ext cx="8382000" cy="4343400"/>
          </a:xfrm>
        </p:spPr>
        <p:txBody>
          <a:bodyPr>
            <a:normAutofit fontScale="92500" lnSpcReduction="10000"/>
          </a:bodyPr>
          <a:lstStyle/>
          <a:p>
            <a:r>
              <a:rPr lang="en-US" sz="3200" dirty="0"/>
              <a:t>To alleviate this problem, we divide the forecast of dividends into two periods</a:t>
            </a:r>
            <a:r>
              <a:rPr lang="en-US" sz="3200" dirty="0" smtClean="0"/>
              <a:t>:</a:t>
            </a:r>
          </a:p>
          <a:p>
            <a:endParaRPr lang="en-US" sz="3200" dirty="0"/>
          </a:p>
          <a:p>
            <a:pPr lvl="1"/>
            <a:r>
              <a:rPr lang="en-US" dirty="0"/>
              <a:t>Short Term Prediction/Horizon</a:t>
            </a:r>
          </a:p>
          <a:p>
            <a:pPr lvl="1"/>
            <a:r>
              <a:rPr lang="en-US" dirty="0"/>
              <a:t>Long Term </a:t>
            </a:r>
            <a:r>
              <a:rPr lang="en-US" dirty="0" smtClean="0"/>
              <a:t>Prediction/Horizon</a:t>
            </a:r>
          </a:p>
          <a:p>
            <a:pPr lvl="1"/>
            <a:endParaRPr lang="en-US" dirty="0"/>
          </a:p>
          <a:p>
            <a:pPr lvl="1"/>
            <a:endParaRPr lang="en-US" dirty="0"/>
          </a:p>
          <a:p>
            <a:pPr lvl="1"/>
            <a:endParaRPr lang="en-US" dirty="0"/>
          </a:p>
          <a:p>
            <a:pPr lvl="1"/>
            <a:endParaRPr lang="en-US" dirty="0"/>
          </a:p>
          <a:p>
            <a:pPr>
              <a:buFont typeface="Wingdings" pitchFamily="2" charset="2"/>
              <a:buNone/>
            </a:pPr>
            <a:r>
              <a:rPr lang="en-US" dirty="0"/>
              <a:t>		              </a:t>
            </a:r>
            <a:r>
              <a:rPr lang="en-US" sz="2400" dirty="0"/>
              <a:t>Short Term	       Long Term</a:t>
            </a:r>
            <a:endParaRPr lang="en-US" dirty="0"/>
          </a:p>
          <a:p>
            <a:pPr lvl="1"/>
            <a:endParaRPr lang="en-US" dirty="0"/>
          </a:p>
        </p:txBody>
      </p:sp>
      <p:sp>
        <p:nvSpPr>
          <p:cNvPr id="178180" name="Line 4"/>
          <p:cNvSpPr>
            <a:spLocks noChangeShapeType="1"/>
          </p:cNvSpPr>
          <p:nvPr/>
        </p:nvSpPr>
        <p:spPr bwMode="auto">
          <a:xfrm>
            <a:off x="2209800" y="4419600"/>
            <a:ext cx="3657600" cy="1588"/>
          </a:xfrm>
          <a:prstGeom prst="line">
            <a:avLst/>
          </a:prstGeom>
          <a:noFill/>
          <a:ln w="28575">
            <a:solidFill>
              <a:schemeClr val="tx1"/>
            </a:solidFill>
            <a:round/>
            <a:headEnd type="none" w="sm" len="sm"/>
            <a:tailEnd type="none" w="sm" len="sm"/>
          </a:ln>
          <a:effectLst/>
        </p:spPr>
        <p:txBody>
          <a:bodyPr/>
          <a:lstStyle/>
          <a:p>
            <a:endParaRPr lang="en-US"/>
          </a:p>
        </p:txBody>
      </p:sp>
      <p:sp>
        <p:nvSpPr>
          <p:cNvPr id="178181" name="Line 5"/>
          <p:cNvSpPr>
            <a:spLocks noChangeShapeType="1"/>
          </p:cNvSpPr>
          <p:nvPr/>
        </p:nvSpPr>
        <p:spPr bwMode="auto">
          <a:xfrm>
            <a:off x="31242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2" name="Line 6"/>
          <p:cNvSpPr>
            <a:spLocks noChangeShapeType="1"/>
          </p:cNvSpPr>
          <p:nvPr/>
        </p:nvSpPr>
        <p:spPr bwMode="auto">
          <a:xfrm>
            <a:off x="22098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3" name="Line 7"/>
          <p:cNvSpPr>
            <a:spLocks noChangeShapeType="1"/>
          </p:cNvSpPr>
          <p:nvPr/>
        </p:nvSpPr>
        <p:spPr bwMode="auto">
          <a:xfrm>
            <a:off x="40386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4" name="Line 8"/>
          <p:cNvSpPr>
            <a:spLocks noChangeShapeType="1"/>
          </p:cNvSpPr>
          <p:nvPr/>
        </p:nvSpPr>
        <p:spPr bwMode="auto">
          <a:xfrm>
            <a:off x="31242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5" name="Line 9"/>
          <p:cNvSpPr>
            <a:spLocks noChangeShapeType="1"/>
          </p:cNvSpPr>
          <p:nvPr/>
        </p:nvSpPr>
        <p:spPr bwMode="auto">
          <a:xfrm>
            <a:off x="49530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6" name="Line 10"/>
          <p:cNvSpPr>
            <a:spLocks noChangeShapeType="1"/>
          </p:cNvSpPr>
          <p:nvPr/>
        </p:nvSpPr>
        <p:spPr bwMode="auto">
          <a:xfrm>
            <a:off x="40386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7" name="Line 11"/>
          <p:cNvSpPr>
            <a:spLocks noChangeShapeType="1"/>
          </p:cNvSpPr>
          <p:nvPr/>
        </p:nvSpPr>
        <p:spPr bwMode="auto">
          <a:xfrm>
            <a:off x="58674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8" name="Line 12"/>
          <p:cNvSpPr>
            <a:spLocks noChangeShapeType="1"/>
          </p:cNvSpPr>
          <p:nvPr/>
        </p:nvSpPr>
        <p:spPr bwMode="auto">
          <a:xfrm>
            <a:off x="49530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89" name="Line 13"/>
          <p:cNvSpPr>
            <a:spLocks noChangeShapeType="1"/>
          </p:cNvSpPr>
          <p:nvPr/>
        </p:nvSpPr>
        <p:spPr bwMode="auto">
          <a:xfrm>
            <a:off x="5867400" y="4267200"/>
            <a:ext cx="1588"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178190" name="Text Box 14"/>
          <p:cNvSpPr txBox="1">
            <a:spLocks noChangeArrowheads="1"/>
          </p:cNvSpPr>
          <p:nvPr/>
        </p:nvSpPr>
        <p:spPr bwMode="auto">
          <a:xfrm>
            <a:off x="2057400" y="38862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0</a:t>
            </a:r>
          </a:p>
        </p:txBody>
      </p:sp>
      <p:sp>
        <p:nvSpPr>
          <p:cNvPr id="178191" name="Text Box 15"/>
          <p:cNvSpPr txBox="1">
            <a:spLocks noChangeArrowheads="1"/>
          </p:cNvSpPr>
          <p:nvPr/>
        </p:nvSpPr>
        <p:spPr bwMode="auto">
          <a:xfrm>
            <a:off x="2971800" y="38862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1</a:t>
            </a:r>
          </a:p>
        </p:txBody>
      </p:sp>
      <p:sp>
        <p:nvSpPr>
          <p:cNvPr id="178192" name="Text Box 16"/>
          <p:cNvSpPr txBox="1">
            <a:spLocks noChangeArrowheads="1"/>
          </p:cNvSpPr>
          <p:nvPr/>
        </p:nvSpPr>
        <p:spPr bwMode="auto">
          <a:xfrm>
            <a:off x="3886200" y="38862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2</a:t>
            </a:r>
          </a:p>
        </p:txBody>
      </p:sp>
      <p:sp>
        <p:nvSpPr>
          <p:cNvPr id="178193" name="Text Box 17"/>
          <p:cNvSpPr txBox="1">
            <a:spLocks noChangeArrowheads="1"/>
          </p:cNvSpPr>
          <p:nvPr/>
        </p:nvSpPr>
        <p:spPr bwMode="auto">
          <a:xfrm>
            <a:off x="4800600" y="38862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3</a:t>
            </a:r>
          </a:p>
        </p:txBody>
      </p:sp>
      <p:sp>
        <p:nvSpPr>
          <p:cNvPr id="178194" name="Text Box 18"/>
          <p:cNvSpPr txBox="1">
            <a:spLocks noChangeArrowheads="1"/>
          </p:cNvSpPr>
          <p:nvPr/>
        </p:nvSpPr>
        <p:spPr bwMode="auto">
          <a:xfrm>
            <a:off x="5715000" y="38862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t</a:t>
            </a:r>
          </a:p>
        </p:txBody>
      </p:sp>
      <p:sp>
        <p:nvSpPr>
          <p:cNvPr id="178195" name="Text Box 19"/>
          <p:cNvSpPr txBox="1">
            <a:spLocks noChangeArrowheads="1"/>
          </p:cNvSpPr>
          <p:nvPr/>
        </p:nvSpPr>
        <p:spPr bwMode="auto">
          <a:xfrm>
            <a:off x="2057400" y="45720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dirty="0"/>
              <a:t>d</a:t>
            </a:r>
            <a:r>
              <a:rPr lang="en-US" baseline="-25000" dirty="0"/>
              <a:t>0</a:t>
            </a:r>
          </a:p>
        </p:txBody>
      </p:sp>
      <p:sp>
        <p:nvSpPr>
          <p:cNvPr id="178196" name="Text Box 20"/>
          <p:cNvSpPr txBox="1">
            <a:spLocks noChangeArrowheads="1"/>
          </p:cNvSpPr>
          <p:nvPr/>
        </p:nvSpPr>
        <p:spPr bwMode="auto">
          <a:xfrm>
            <a:off x="2895600" y="45720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d</a:t>
            </a:r>
            <a:r>
              <a:rPr lang="en-US" baseline="-25000"/>
              <a:t>1</a:t>
            </a:r>
          </a:p>
        </p:txBody>
      </p:sp>
      <p:sp>
        <p:nvSpPr>
          <p:cNvPr id="178197" name="Text Box 21"/>
          <p:cNvSpPr txBox="1">
            <a:spLocks noChangeArrowheads="1"/>
          </p:cNvSpPr>
          <p:nvPr/>
        </p:nvSpPr>
        <p:spPr bwMode="auto">
          <a:xfrm>
            <a:off x="3810000" y="45720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dirty="0"/>
              <a:t>d</a:t>
            </a:r>
            <a:r>
              <a:rPr lang="en-US" baseline="-25000" dirty="0"/>
              <a:t>2</a:t>
            </a:r>
          </a:p>
        </p:txBody>
      </p:sp>
      <p:sp>
        <p:nvSpPr>
          <p:cNvPr id="178198" name="Text Box 22"/>
          <p:cNvSpPr txBox="1">
            <a:spLocks noChangeArrowheads="1"/>
          </p:cNvSpPr>
          <p:nvPr/>
        </p:nvSpPr>
        <p:spPr bwMode="auto">
          <a:xfrm>
            <a:off x="5638800" y="45720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d</a:t>
            </a:r>
            <a:r>
              <a:rPr lang="en-US" baseline="-25000"/>
              <a:t>t</a:t>
            </a:r>
          </a:p>
        </p:txBody>
      </p:sp>
      <p:sp>
        <p:nvSpPr>
          <p:cNvPr id="178199" name="Text Box 23"/>
          <p:cNvSpPr txBox="1">
            <a:spLocks noChangeArrowheads="1"/>
          </p:cNvSpPr>
          <p:nvPr/>
        </p:nvSpPr>
        <p:spPr bwMode="auto">
          <a:xfrm>
            <a:off x="4724400" y="45720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d</a:t>
            </a:r>
            <a:r>
              <a:rPr lang="en-US" baseline="-25000"/>
              <a:t>3</a:t>
            </a:r>
          </a:p>
        </p:txBody>
      </p:sp>
      <p:sp>
        <p:nvSpPr>
          <p:cNvPr id="178205" name="Line 29"/>
          <p:cNvSpPr>
            <a:spLocks noChangeShapeType="1"/>
          </p:cNvSpPr>
          <p:nvPr/>
        </p:nvSpPr>
        <p:spPr bwMode="auto">
          <a:xfrm>
            <a:off x="5867400" y="4419600"/>
            <a:ext cx="990600" cy="1588"/>
          </a:xfrm>
          <a:prstGeom prst="line">
            <a:avLst/>
          </a:prstGeom>
          <a:noFill/>
          <a:ln w="28575" cap="rnd">
            <a:solidFill>
              <a:schemeClr val="tx1"/>
            </a:solidFill>
            <a:prstDash val="sysDot"/>
            <a:round/>
            <a:headEnd type="none" w="sm" len="sm"/>
            <a:tailEnd type="none" w="sm" len="sm"/>
          </a:ln>
          <a:effectLst/>
        </p:spPr>
        <p:txBody>
          <a:bodyPr/>
          <a:lstStyle/>
          <a:p>
            <a:endParaRPr lang="en-US"/>
          </a:p>
        </p:txBody>
      </p:sp>
      <p:sp>
        <p:nvSpPr>
          <p:cNvPr id="178206" name="AutoShape 30"/>
          <p:cNvSpPr>
            <a:spLocks/>
          </p:cNvSpPr>
          <p:nvPr/>
        </p:nvSpPr>
        <p:spPr bwMode="auto">
          <a:xfrm rot="16200000">
            <a:off x="3657600" y="3429000"/>
            <a:ext cx="228600" cy="3276600"/>
          </a:xfrm>
          <a:prstGeom prst="leftBrace">
            <a:avLst>
              <a:gd name="adj1" fmla="val 132517"/>
              <a:gd name="adj2" fmla="val 50000"/>
            </a:avLst>
          </a:prstGeom>
          <a:noFill/>
          <a:ln w="28575">
            <a:solidFill>
              <a:srgbClr val="FF0066"/>
            </a:solidFill>
            <a:round/>
            <a:headEnd type="none" w="sm" len="sm"/>
            <a:tailEnd type="none" w="sm" len="sm"/>
          </a:ln>
          <a:effectLst/>
        </p:spPr>
        <p:txBody>
          <a:bodyPr wrap="none" anchor="ctr"/>
          <a:lstStyle/>
          <a:p>
            <a:endParaRPr lang="en-US"/>
          </a:p>
        </p:txBody>
      </p:sp>
      <p:sp>
        <p:nvSpPr>
          <p:cNvPr id="178207" name="AutoShape 31"/>
          <p:cNvSpPr>
            <a:spLocks/>
          </p:cNvSpPr>
          <p:nvPr/>
        </p:nvSpPr>
        <p:spPr bwMode="auto">
          <a:xfrm rot="16200000">
            <a:off x="6362700" y="4000500"/>
            <a:ext cx="228600" cy="2133600"/>
          </a:xfrm>
          <a:prstGeom prst="leftBrace">
            <a:avLst>
              <a:gd name="adj1" fmla="val 86290"/>
              <a:gd name="adj2" fmla="val 50000"/>
            </a:avLst>
          </a:prstGeom>
          <a:noFill/>
          <a:ln w="28575">
            <a:solidFill>
              <a:srgbClr val="FF0066"/>
            </a:solidFill>
            <a:round/>
            <a:headEnd type="none" w="sm" len="sm"/>
            <a:tailEnd type="none" w="sm" len="sm"/>
          </a:ln>
          <a:effectLst/>
        </p:spPr>
        <p:txBody>
          <a:bodyPr wrap="none" anchor="ctr"/>
          <a:lstStyle/>
          <a:p>
            <a:endParaRPr lang="en-US"/>
          </a:p>
        </p:txBody>
      </p:sp>
      <p:sp>
        <p:nvSpPr>
          <p:cNvPr id="178208" name="Line 32"/>
          <p:cNvSpPr>
            <a:spLocks noChangeShapeType="1"/>
          </p:cNvSpPr>
          <p:nvPr/>
        </p:nvSpPr>
        <p:spPr bwMode="auto">
          <a:xfrm>
            <a:off x="5410200" y="3962400"/>
            <a:ext cx="0" cy="1676400"/>
          </a:xfrm>
          <a:prstGeom prst="line">
            <a:avLst/>
          </a:prstGeom>
          <a:noFill/>
          <a:ln w="12700">
            <a:solidFill>
              <a:schemeClr val="tx1"/>
            </a:solidFill>
            <a:prstDash val="dash"/>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23207672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dirty="0" smtClean="0"/>
              <a:t>Mixed Model: Short Term</a:t>
            </a:r>
            <a:endParaRPr lang="en-US" dirty="0"/>
          </a:p>
        </p:txBody>
      </p:sp>
      <p:sp>
        <p:nvSpPr>
          <p:cNvPr id="179203" name="Rectangle 3"/>
          <p:cNvSpPr>
            <a:spLocks noGrp="1" noChangeArrowheads="1"/>
          </p:cNvSpPr>
          <p:nvPr>
            <p:ph type="body" idx="1"/>
          </p:nvPr>
        </p:nvSpPr>
        <p:spPr>
          <a:xfrm>
            <a:off x="381000" y="1676400"/>
            <a:ext cx="8382000" cy="4419600"/>
          </a:xfrm>
        </p:spPr>
        <p:txBody>
          <a:bodyPr>
            <a:normAutofit lnSpcReduction="10000"/>
          </a:bodyPr>
          <a:lstStyle/>
          <a:p>
            <a:r>
              <a:rPr lang="en-US" dirty="0" smtClean="0"/>
              <a:t>Period </a:t>
            </a:r>
            <a:r>
              <a:rPr lang="en-US" dirty="0"/>
              <a:t>over which we </a:t>
            </a:r>
            <a:r>
              <a:rPr lang="en-US" i="1" u="sng" dirty="0"/>
              <a:t>can</a:t>
            </a:r>
            <a:r>
              <a:rPr lang="en-US" dirty="0"/>
              <a:t> </a:t>
            </a:r>
            <a:r>
              <a:rPr lang="en-US" dirty="0" smtClean="0"/>
              <a:t>reasonably estimate </a:t>
            </a:r>
            <a:r>
              <a:rPr lang="en-US" dirty="0"/>
              <a:t>the expected </a:t>
            </a:r>
            <a:r>
              <a:rPr lang="en-US" dirty="0" smtClean="0"/>
              <a:t>dividends:</a:t>
            </a:r>
          </a:p>
          <a:p>
            <a:endParaRPr lang="en-US" dirty="0"/>
          </a:p>
          <a:p>
            <a:pPr lvl="1"/>
            <a:r>
              <a:rPr lang="en-US" dirty="0"/>
              <a:t>As specific dollar amounts, or</a:t>
            </a:r>
          </a:p>
          <a:p>
            <a:pPr lvl="2"/>
            <a:r>
              <a:rPr lang="en-US" dirty="0"/>
              <a:t>E.g., $4.00   $4.15   $4.25   $</a:t>
            </a:r>
            <a:r>
              <a:rPr lang="en-US" dirty="0" smtClean="0"/>
              <a:t>4.90</a:t>
            </a:r>
          </a:p>
          <a:p>
            <a:pPr lvl="2"/>
            <a:endParaRPr lang="en-US" dirty="0"/>
          </a:p>
          <a:p>
            <a:pPr lvl="1"/>
            <a:r>
              <a:rPr lang="en-US" dirty="0"/>
              <a:t>As subject to some growth </a:t>
            </a:r>
            <a:r>
              <a:rPr lang="en-US" dirty="0" smtClean="0"/>
              <a:t>forecast</a:t>
            </a:r>
            <a:endParaRPr lang="en-US" dirty="0"/>
          </a:p>
          <a:p>
            <a:pPr lvl="2"/>
            <a:r>
              <a:rPr lang="en-US" dirty="0"/>
              <a:t>E.g., $4.00 growing at 10</a:t>
            </a:r>
            <a:r>
              <a:rPr lang="en-US" dirty="0" smtClean="0"/>
              <a:t>% for 4 years</a:t>
            </a:r>
          </a:p>
          <a:p>
            <a:pPr lvl="2"/>
            <a:endParaRPr lang="en-US" dirty="0"/>
          </a:p>
          <a:p>
            <a:r>
              <a:rPr lang="en-US" dirty="0"/>
              <a:t>Dividend ‘Smoothing’</a:t>
            </a:r>
          </a:p>
        </p:txBody>
      </p:sp>
    </p:spTree>
    <p:extLst>
      <p:ext uri="{BB962C8B-B14F-4D97-AF65-F5344CB8AC3E}">
        <p14:creationId xmlns:p14="http://schemas.microsoft.com/office/powerpoint/2010/main" val="52609447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dirty="0" smtClean="0"/>
              <a:t>Mixed Model: Long Term</a:t>
            </a:r>
            <a:endParaRPr lang="en-US" dirty="0"/>
          </a:p>
        </p:txBody>
      </p:sp>
      <p:sp>
        <p:nvSpPr>
          <p:cNvPr id="183299" name="Rectangle 3"/>
          <p:cNvSpPr>
            <a:spLocks noGrp="1" noChangeArrowheads="1"/>
          </p:cNvSpPr>
          <p:nvPr>
            <p:ph type="body" idx="1"/>
          </p:nvPr>
        </p:nvSpPr>
        <p:spPr>
          <a:xfrm>
            <a:off x="381000" y="1676400"/>
            <a:ext cx="8382000" cy="4419600"/>
          </a:xfrm>
        </p:spPr>
        <p:txBody>
          <a:bodyPr>
            <a:normAutofit/>
          </a:bodyPr>
          <a:lstStyle/>
          <a:p>
            <a:r>
              <a:rPr lang="en-US" dirty="0" smtClean="0"/>
              <a:t>Period over </a:t>
            </a:r>
            <a:r>
              <a:rPr lang="en-US" dirty="0"/>
              <a:t>which we </a:t>
            </a:r>
            <a:r>
              <a:rPr lang="en-US" i="1" u="sng" dirty="0"/>
              <a:t>cannot</a:t>
            </a:r>
            <a:r>
              <a:rPr lang="en-US" dirty="0"/>
              <a:t> predict dividends</a:t>
            </a:r>
            <a:r>
              <a:rPr lang="en-US" dirty="0" smtClean="0"/>
              <a:t>.</a:t>
            </a:r>
          </a:p>
          <a:p>
            <a:endParaRPr lang="en-US" dirty="0"/>
          </a:p>
          <a:p>
            <a:r>
              <a:rPr lang="en-US" dirty="0" smtClean="0"/>
              <a:t>We </a:t>
            </a:r>
            <a:r>
              <a:rPr lang="en-US" dirty="0"/>
              <a:t>cannot ignore the long term, </a:t>
            </a:r>
            <a:endParaRPr lang="en-US" dirty="0" smtClean="0"/>
          </a:p>
          <a:p>
            <a:pPr lvl="1"/>
            <a:r>
              <a:rPr lang="en-US" dirty="0" smtClean="0"/>
              <a:t>For </a:t>
            </a:r>
            <a:r>
              <a:rPr lang="en-US" dirty="0"/>
              <a:t>many firms the long term provides much of the value of the firm</a:t>
            </a:r>
            <a:r>
              <a:rPr lang="en-US" dirty="0" smtClean="0"/>
              <a:t>.</a:t>
            </a:r>
            <a:endParaRPr lang="en-US" dirty="0"/>
          </a:p>
          <a:p>
            <a:pPr marL="914400" lvl="2" indent="0">
              <a:buNone/>
            </a:pPr>
            <a:endParaRPr lang="en-US" sz="2000" dirty="0" smtClean="0"/>
          </a:p>
          <a:p>
            <a:pPr marL="914400" lvl="2" indent="0">
              <a:buNone/>
            </a:pPr>
            <a:r>
              <a:rPr lang="en-US" sz="2000" dirty="0" smtClean="0"/>
              <a:t>NOTE</a:t>
            </a:r>
            <a:r>
              <a:rPr lang="en-US" sz="2000" dirty="0"/>
              <a:t>: The more </a:t>
            </a:r>
            <a:r>
              <a:rPr lang="en-US" sz="2000" dirty="0" smtClean="0"/>
              <a:t>value </a:t>
            </a:r>
            <a:r>
              <a:rPr lang="en-US" sz="2000" dirty="0"/>
              <a:t>is derived from the </a:t>
            </a:r>
            <a:r>
              <a:rPr lang="en-US" sz="2000" dirty="0" smtClean="0"/>
              <a:t>future, </a:t>
            </a:r>
            <a:r>
              <a:rPr lang="en-US" sz="2000" dirty="0"/>
              <a:t>the harder </a:t>
            </a:r>
            <a:r>
              <a:rPr lang="en-US" sz="2000" dirty="0" smtClean="0"/>
              <a:t>to </a:t>
            </a:r>
            <a:r>
              <a:rPr lang="en-US" sz="2000" dirty="0"/>
              <a:t>use the DDM as a </a:t>
            </a:r>
            <a:r>
              <a:rPr lang="en-US" sz="2000" dirty="0" smtClean="0"/>
              <a:t>method</a:t>
            </a:r>
            <a:r>
              <a:rPr lang="en-US" sz="2000" dirty="0"/>
              <a:t>.</a:t>
            </a:r>
          </a:p>
        </p:txBody>
      </p:sp>
    </p:spTree>
    <p:extLst>
      <p:ext uri="{BB962C8B-B14F-4D97-AF65-F5344CB8AC3E}">
        <p14:creationId xmlns:p14="http://schemas.microsoft.com/office/powerpoint/2010/main" val="348997442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a:lnSpc>
                <a:spcPct val="90000"/>
              </a:lnSpc>
            </a:pPr>
            <a:r>
              <a:rPr lang="en-US" dirty="0"/>
              <a:t>The Long Term Solution</a:t>
            </a:r>
          </a:p>
        </p:txBody>
      </p:sp>
      <p:sp>
        <p:nvSpPr>
          <p:cNvPr id="184323" name="Rectangle 3"/>
          <p:cNvSpPr>
            <a:spLocks noGrp="1" noChangeArrowheads="1"/>
          </p:cNvSpPr>
          <p:nvPr>
            <p:ph type="body" idx="1"/>
          </p:nvPr>
        </p:nvSpPr>
        <p:spPr>
          <a:xfrm>
            <a:off x="381000" y="1676400"/>
            <a:ext cx="8382000" cy="4419600"/>
          </a:xfrm>
        </p:spPr>
        <p:txBody>
          <a:bodyPr>
            <a:normAutofit lnSpcReduction="10000"/>
          </a:bodyPr>
          <a:lstStyle/>
          <a:p>
            <a:r>
              <a:rPr lang="en-US" dirty="0" smtClean="0"/>
              <a:t>Estimate </a:t>
            </a:r>
            <a:r>
              <a:rPr lang="en-US" dirty="0"/>
              <a:t>the long term dividends as growing at a constant </a:t>
            </a:r>
            <a:r>
              <a:rPr lang="en-US" dirty="0" smtClean="0"/>
              <a:t>rate or reasonable growth </a:t>
            </a:r>
            <a:r>
              <a:rPr lang="en-US" dirty="0"/>
              <a:t>rate</a:t>
            </a:r>
            <a:r>
              <a:rPr lang="en-US" dirty="0" smtClean="0"/>
              <a:t>.</a:t>
            </a:r>
          </a:p>
          <a:p>
            <a:pPr>
              <a:lnSpc>
                <a:spcPct val="90000"/>
              </a:lnSpc>
            </a:pPr>
            <a:endParaRPr lang="en-US" dirty="0"/>
          </a:p>
          <a:p>
            <a:pPr lvl="1">
              <a:lnSpc>
                <a:spcPct val="90000"/>
              </a:lnSpc>
            </a:pPr>
            <a:r>
              <a:rPr lang="en-US" dirty="0" smtClean="0"/>
              <a:t>Estimate as constant or growing </a:t>
            </a:r>
            <a:r>
              <a:rPr lang="en-US" dirty="0"/>
              <a:t>perpetuity</a:t>
            </a:r>
            <a:r>
              <a:rPr lang="en-US" dirty="0" smtClean="0"/>
              <a:t>.</a:t>
            </a:r>
          </a:p>
          <a:p>
            <a:pPr lvl="1">
              <a:lnSpc>
                <a:spcPct val="90000"/>
              </a:lnSpc>
            </a:pPr>
            <a:endParaRPr lang="en-US" dirty="0"/>
          </a:p>
          <a:p>
            <a:pPr lvl="1">
              <a:lnSpc>
                <a:spcPct val="90000"/>
              </a:lnSpc>
            </a:pPr>
            <a:r>
              <a:rPr lang="en-US" dirty="0" smtClean="0"/>
              <a:t>Infinite growth rate cannot </a:t>
            </a:r>
            <a:r>
              <a:rPr lang="en-US" dirty="0"/>
              <a:t>be very large</a:t>
            </a:r>
            <a:r>
              <a:rPr lang="en-US" dirty="0" smtClean="0"/>
              <a:t>.</a:t>
            </a:r>
          </a:p>
          <a:p>
            <a:pPr lvl="1">
              <a:lnSpc>
                <a:spcPct val="90000"/>
              </a:lnSpc>
            </a:pPr>
            <a:endParaRPr lang="en-US" dirty="0"/>
          </a:p>
          <a:p>
            <a:pPr lvl="1">
              <a:lnSpc>
                <a:spcPct val="90000"/>
              </a:lnSpc>
            </a:pPr>
            <a:r>
              <a:rPr lang="en-US" dirty="0"/>
              <a:t>One good estimate </a:t>
            </a:r>
            <a:r>
              <a:rPr lang="en-US" dirty="0" smtClean="0"/>
              <a:t>is the long </a:t>
            </a:r>
            <a:r>
              <a:rPr lang="en-US" dirty="0"/>
              <a:t>term growth for the </a:t>
            </a:r>
            <a:r>
              <a:rPr lang="en-US" dirty="0" smtClean="0"/>
              <a:t>economy, </a:t>
            </a:r>
            <a:r>
              <a:rPr lang="en-US" dirty="0"/>
              <a:t>perhaps 3 or 4</a:t>
            </a:r>
            <a:r>
              <a:rPr lang="en-US" dirty="0" smtClean="0"/>
              <a:t>%.</a:t>
            </a:r>
            <a:endParaRPr lang="en-US" dirty="0"/>
          </a:p>
        </p:txBody>
      </p:sp>
    </p:spTree>
    <p:extLst>
      <p:ext uri="{BB962C8B-B14F-4D97-AF65-F5344CB8AC3E}">
        <p14:creationId xmlns:p14="http://schemas.microsoft.com/office/powerpoint/2010/main" val="197148928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dirty="0" smtClean="0"/>
              <a:t>Steps</a:t>
            </a:r>
            <a:endParaRPr lang="en-US" dirty="0"/>
          </a:p>
        </p:txBody>
      </p:sp>
      <p:sp>
        <p:nvSpPr>
          <p:cNvPr id="185347" name="Rectangle 3"/>
          <p:cNvSpPr>
            <a:spLocks noGrp="1" noChangeArrowheads="1"/>
          </p:cNvSpPr>
          <p:nvPr>
            <p:ph type="body" idx="1"/>
          </p:nvPr>
        </p:nvSpPr>
        <p:spPr>
          <a:xfrm>
            <a:off x="381000" y="1676400"/>
            <a:ext cx="8382000" cy="4419600"/>
          </a:xfrm>
        </p:spPr>
        <p:txBody>
          <a:bodyPr>
            <a:normAutofit lnSpcReduction="10000"/>
          </a:bodyPr>
          <a:lstStyle/>
          <a:p>
            <a:pPr marL="590550" indent="-533400">
              <a:buFont typeface="Wingdings" pitchFamily="2" charset="2"/>
              <a:buAutoNum type="arabicParenR"/>
            </a:pPr>
            <a:r>
              <a:rPr lang="en-US" sz="3200" dirty="0" smtClean="0"/>
              <a:t>Value of </a:t>
            </a:r>
            <a:r>
              <a:rPr lang="en-US" sz="3200" dirty="0"/>
              <a:t>the short term dividends </a:t>
            </a:r>
            <a:r>
              <a:rPr lang="en-US" sz="3200" dirty="0" smtClean="0"/>
              <a:t>as PV of </a:t>
            </a:r>
            <a:r>
              <a:rPr lang="en-US" sz="3200" dirty="0"/>
              <a:t>the individual dividends</a:t>
            </a:r>
            <a:r>
              <a:rPr lang="en-US" sz="3200" dirty="0" smtClean="0"/>
              <a:t>.</a:t>
            </a:r>
          </a:p>
          <a:p>
            <a:pPr marL="590550" indent="-533400">
              <a:buFont typeface="Wingdings" pitchFamily="2" charset="2"/>
              <a:buAutoNum type="arabicParenR"/>
            </a:pPr>
            <a:endParaRPr lang="en-US" sz="3200" dirty="0"/>
          </a:p>
          <a:p>
            <a:pPr marL="590550" indent="-533400">
              <a:buFont typeface="Wingdings" pitchFamily="2" charset="2"/>
              <a:buNone/>
            </a:pPr>
            <a:r>
              <a:rPr lang="en-US" sz="3200" dirty="0"/>
              <a:t>2)	</a:t>
            </a:r>
            <a:r>
              <a:rPr lang="en-US" sz="3200" dirty="0" smtClean="0"/>
              <a:t>Value of </a:t>
            </a:r>
            <a:r>
              <a:rPr lang="en-US" sz="3200" dirty="0"/>
              <a:t>the long term dividends </a:t>
            </a:r>
            <a:r>
              <a:rPr lang="en-US" sz="3200" dirty="0" smtClean="0"/>
              <a:t>as </a:t>
            </a:r>
            <a:r>
              <a:rPr lang="en-US" sz="3200" dirty="0"/>
              <a:t>a </a:t>
            </a:r>
            <a:r>
              <a:rPr lang="en-US" sz="3200" i="1" u="sng" dirty="0"/>
              <a:t>delayed</a:t>
            </a:r>
            <a:r>
              <a:rPr lang="en-US" sz="3200" dirty="0"/>
              <a:t> growing perpetuity.</a:t>
            </a:r>
          </a:p>
          <a:p>
            <a:pPr marL="971550" lvl="1" indent="-457200"/>
            <a:r>
              <a:rPr lang="en-US" sz="2600" dirty="0" smtClean="0"/>
              <a:t>NOTE: It </a:t>
            </a:r>
            <a:r>
              <a:rPr lang="en-US" sz="2600" dirty="0"/>
              <a:t>is a </a:t>
            </a:r>
            <a:r>
              <a:rPr lang="en-US" sz="2600" i="1" dirty="0"/>
              <a:t>delayed</a:t>
            </a:r>
            <a:r>
              <a:rPr lang="en-US" sz="2600" dirty="0"/>
              <a:t> growing perpetuity because the long term dividends do not begin until after the short term dividends end. </a:t>
            </a:r>
            <a:endParaRPr lang="en-US" sz="2600" dirty="0" smtClean="0"/>
          </a:p>
          <a:p>
            <a:pPr marL="971550" lvl="1" indent="-457200"/>
            <a:endParaRPr lang="en-US" sz="2600" dirty="0"/>
          </a:p>
          <a:p>
            <a:pPr marL="590550" indent="-533400">
              <a:buFont typeface="Wingdings" pitchFamily="2" charset="2"/>
              <a:buNone/>
            </a:pPr>
            <a:r>
              <a:rPr lang="en-US" sz="3200" dirty="0"/>
              <a:t>3)	</a:t>
            </a:r>
            <a:r>
              <a:rPr lang="en-US" sz="3200" dirty="0" smtClean="0"/>
              <a:t>Stock Price = PV</a:t>
            </a:r>
            <a:r>
              <a:rPr lang="en-US" sz="3200" baseline="-25000" dirty="0" smtClean="0"/>
              <a:t>short term </a:t>
            </a:r>
            <a:r>
              <a:rPr lang="en-US" sz="3200" dirty="0" smtClean="0"/>
              <a:t>+ PV</a:t>
            </a:r>
            <a:r>
              <a:rPr lang="en-US" sz="3200" baseline="-25000" dirty="0" smtClean="0"/>
              <a:t>long term</a:t>
            </a:r>
            <a:endParaRPr lang="en-US" sz="3200" baseline="-25000" dirty="0"/>
          </a:p>
        </p:txBody>
      </p:sp>
    </p:spTree>
    <p:extLst>
      <p:ext uri="{BB962C8B-B14F-4D97-AF65-F5344CB8AC3E}">
        <p14:creationId xmlns:p14="http://schemas.microsoft.com/office/powerpoint/2010/main" val="268296832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912114"/>
          </a:xfrm>
        </p:spPr>
        <p:txBody>
          <a:bodyPr/>
          <a:lstStyle/>
          <a:p>
            <a:pPr marL="514350" indent="-514350">
              <a:buFont typeface="+mj-lt"/>
              <a:buAutoNum type="arabicPeriod"/>
            </a:pPr>
            <a:r>
              <a:rPr lang="en-US" dirty="0" smtClean="0"/>
              <a:t>Some Methods and Issues</a:t>
            </a:r>
          </a:p>
          <a:p>
            <a:pPr marL="514350" indent="-514350">
              <a:buFont typeface="+mj-lt"/>
              <a:buAutoNum type="arabicPeriod"/>
            </a:pPr>
            <a:endParaRPr lang="en-US" dirty="0"/>
          </a:p>
          <a:p>
            <a:pPr marL="514350" indent="-514350">
              <a:buFont typeface="+mj-lt"/>
              <a:buAutoNum type="arabicPeriod"/>
            </a:pPr>
            <a:r>
              <a:rPr lang="en-US" dirty="0" smtClean="0"/>
              <a:t>Stock Valuation</a:t>
            </a:r>
          </a:p>
          <a:p>
            <a:pPr marL="514350" indent="-514350">
              <a:buFont typeface="+mj-lt"/>
              <a:buAutoNum type="arabicPeriod"/>
            </a:pPr>
            <a:endParaRPr lang="en-US" dirty="0"/>
          </a:p>
          <a:p>
            <a:pPr marL="1031875" lvl="1" indent="-514350">
              <a:buFont typeface="+mj-lt"/>
              <a:buAutoNum type="arabicPeriod"/>
            </a:pPr>
            <a:r>
              <a:rPr lang="en-US" dirty="0" smtClean="0"/>
              <a:t>Constant Dividend Model</a:t>
            </a:r>
          </a:p>
          <a:p>
            <a:pPr marL="1031875" lvl="1" indent="-514350">
              <a:buFont typeface="+mj-lt"/>
              <a:buAutoNum type="arabicPeriod"/>
            </a:pPr>
            <a:endParaRPr lang="en-US" dirty="0"/>
          </a:p>
          <a:p>
            <a:pPr marL="1031875" lvl="1" indent="-514350">
              <a:buFont typeface="+mj-lt"/>
              <a:buAutoNum type="arabicPeriod"/>
            </a:pPr>
            <a:r>
              <a:rPr lang="en-US" dirty="0" smtClean="0"/>
              <a:t>(Constantly) Growing </a:t>
            </a:r>
            <a:r>
              <a:rPr lang="en-US" dirty="0"/>
              <a:t>Dividend </a:t>
            </a:r>
            <a:r>
              <a:rPr lang="en-US" dirty="0" smtClean="0"/>
              <a:t>Model</a:t>
            </a:r>
          </a:p>
          <a:p>
            <a:pPr marL="1031875" lvl="1" indent="-514350">
              <a:buFont typeface="+mj-lt"/>
              <a:buAutoNum type="arabicPeriod"/>
            </a:pPr>
            <a:endParaRPr lang="en-US" dirty="0"/>
          </a:p>
          <a:p>
            <a:pPr marL="1031875" lvl="1" indent="-514350">
              <a:buFont typeface="+mj-lt"/>
              <a:buAutoNum type="arabicPeriod"/>
            </a:pPr>
            <a:r>
              <a:rPr lang="en-US" dirty="0" smtClean="0"/>
              <a:t>Mixed Model</a:t>
            </a:r>
            <a:endParaRPr lang="en-US" dirty="0"/>
          </a:p>
          <a:p>
            <a:pPr marL="1031875" lvl="1" indent="-514350">
              <a:buFont typeface="+mj-lt"/>
              <a:buAutoNum type="arabicPeriod"/>
            </a:pPr>
            <a:endParaRPr lang="en-US" dirty="0" smtClean="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dirty="0" smtClean="0"/>
              <a:t>Mixed Model Example</a:t>
            </a:r>
            <a:endParaRPr lang="en-US" dirty="0"/>
          </a:p>
        </p:txBody>
      </p:sp>
      <p:sp>
        <p:nvSpPr>
          <p:cNvPr id="186371" name="Rectangle 3"/>
          <p:cNvSpPr>
            <a:spLocks noGrp="1" noChangeArrowheads="1"/>
          </p:cNvSpPr>
          <p:nvPr>
            <p:ph type="body" idx="1"/>
          </p:nvPr>
        </p:nvSpPr>
        <p:spPr>
          <a:xfrm>
            <a:off x="381000" y="1676400"/>
            <a:ext cx="8382000" cy="4419600"/>
          </a:xfrm>
        </p:spPr>
        <p:txBody>
          <a:bodyPr/>
          <a:lstStyle/>
          <a:p>
            <a:r>
              <a:rPr lang="en-US" dirty="0"/>
              <a:t>EXAMPLE</a:t>
            </a:r>
          </a:p>
          <a:p>
            <a:pPr lvl="1"/>
            <a:r>
              <a:rPr lang="en-US" dirty="0"/>
              <a:t>A firm has just paid an annual dividend of $2.00. That dividend is expected to grow at a rate of 30% for one year, 20% for the next two years, then level off to a long term growth rate of 3%. If the discount rate is 12%, what should be the price of the stock?</a:t>
            </a:r>
          </a:p>
        </p:txBody>
      </p:sp>
    </p:spTree>
    <p:extLst>
      <p:ext uri="{BB962C8B-B14F-4D97-AF65-F5344CB8AC3E}">
        <p14:creationId xmlns:p14="http://schemas.microsoft.com/office/powerpoint/2010/main" val="84816805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dirty="0" smtClean="0"/>
              <a:t>Mixed </a:t>
            </a:r>
            <a:r>
              <a:rPr lang="en-US" dirty="0"/>
              <a:t>Model Example</a:t>
            </a:r>
          </a:p>
        </p:txBody>
      </p:sp>
      <p:sp>
        <p:nvSpPr>
          <p:cNvPr id="187395" name="Rectangle 3"/>
          <p:cNvSpPr>
            <a:spLocks noGrp="1" noChangeArrowheads="1"/>
          </p:cNvSpPr>
          <p:nvPr>
            <p:ph type="body" idx="1"/>
          </p:nvPr>
        </p:nvSpPr>
        <p:spPr>
          <a:xfrm>
            <a:off x="368043" y="1295400"/>
            <a:ext cx="8382000" cy="4800600"/>
          </a:xfrm>
        </p:spPr>
        <p:txBody>
          <a:bodyPr/>
          <a:lstStyle/>
          <a:p>
            <a:r>
              <a:rPr lang="en-US" dirty="0" smtClean="0"/>
              <a:t>Data</a:t>
            </a:r>
            <a:r>
              <a:rPr lang="en-US" dirty="0"/>
              <a:t>:</a:t>
            </a:r>
          </a:p>
          <a:p>
            <a:pPr lvl="1"/>
            <a:r>
              <a:rPr lang="en-US" dirty="0"/>
              <a:t>d</a:t>
            </a:r>
            <a:r>
              <a:rPr lang="en-US" baseline="-25000" dirty="0"/>
              <a:t>0</a:t>
            </a:r>
            <a:r>
              <a:rPr lang="en-US" dirty="0"/>
              <a:t> = </a:t>
            </a:r>
            <a:r>
              <a:rPr lang="en-US" dirty="0" smtClean="0"/>
              <a:t>2</a:t>
            </a:r>
          </a:p>
          <a:p>
            <a:pPr lvl="1"/>
            <a:endParaRPr lang="en-US" dirty="0"/>
          </a:p>
          <a:p>
            <a:pPr lvl="1"/>
            <a:r>
              <a:rPr lang="en-US" dirty="0"/>
              <a:t>g</a:t>
            </a:r>
            <a:r>
              <a:rPr lang="en-US" baseline="-25000" dirty="0"/>
              <a:t>1</a:t>
            </a:r>
            <a:r>
              <a:rPr lang="en-US" dirty="0"/>
              <a:t> = 30</a:t>
            </a:r>
            <a:r>
              <a:rPr lang="en-US" dirty="0" smtClean="0"/>
              <a:t>%</a:t>
            </a:r>
          </a:p>
          <a:p>
            <a:pPr lvl="1"/>
            <a:endParaRPr lang="en-US" dirty="0"/>
          </a:p>
          <a:p>
            <a:pPr lvl="1"/>
            <a:r>
              <a:rPr lang="en-US" dirty="0"/>
              <a:t>g</a:t>
            </a:r>
            <a:r>
              <a:rPr lang="en-US" baseline="-25000" dirty="0"/>
              <a:t>2-3</a:t>
            </a:r>
            <a:r>
              <a:rPr lang="en-US" dirty="0"/>
              <a:t> = 20</a:t>
            </a:r>
            <a:r>
              <a:rPr lang="en-US" dirty="0" smtClean="0"/>
              <a:t>%</a:t>
            </a:r>
          </a:p>
          <a:p>
            <a:pPr lvl="1"/>
            <a:endParaRPr lang="en-US" dirty="0"/>
          </a:p>
          <a:p>
            <a:pPr lvl="1"/>
            <a:r>
              <a:rPr lang="en-US" dirty="0"/>
              <a:t>g</a:t>
            </a:r>
            <a:r>
              <a:rPr lang="en-US" baseline="-25000" dirty="0"/>
              <a:t>4+</a:t>
            </a:r>
            <a:r>
              <a:rPr lang="en-US" dirty="0"/>
              <a:t> = 3</a:t>
            </a:r>
            <a:r>
              <a:rPr lang="en-US" dirty="0" smtClean="0"/>
              <a:t>%</a:t>
            </a:r>
          </a:p>
          <a:p>
            <a:pPr lvl="1"/>
            <a:endParaRPr lang="en-US" dirty="0"/>
          </a:p>
          <a:p>
            <a:pPr lvl="1"/>
            <a:r>
              <a:rPr lang="en-US" dirty="0"/>
              <a:t>r = 12%</a:t>
            </a:r>
          </a:p>
        </p:txBody>
      </p:sp>
      <p:graphicFrame>
        <p:nvGraphicFramePr>
          <p:cNvPr id="2" name="Object 1"/>
          <p:cNvGraphicFramePr>
            <a:graphicFrameLocks noChangeAspect="1"/>
          </p:cNvGraphicFramePr>
          <p:nvPr>
            <p:extLst>
              <p:ext uri="{D42A27DB-BD31-4B8C-83A1-F6EECF244321}">
                <p14:modId xmlns:p14="http://schemas.microsoft.com/office/powerpoint/2010/main" val="2899022909"/>
              </p:ext>
            </p:extLst>
          </p:nvPr>
        </p:nvGraphicFramePr>
        <p:xfrm>
          <a:off x="3810000" y="4267200"/>
          <a:ext cx="4968875" cy="865187"/>
        </p:xfrm>
        <a:graphic>
          <a:graphicData uri="http://schemas.openxmlformats.org/presentationml/2006/ole">
            <mc:AlternateContent xmlns:mc="http://schemas.openxmlformats.org/markup-compatibility/2006">
              <mc:Choice xmlns:v="urn:schemas-microsoft-com:vml" Requires="v">
                <p:oleObj spid="_x0000_s8204" name="Equation" r:id="rId4" imgW="3949560" imgH="685800" progId="Equation.DSMT4">
                  <p:embed/>
                </p:oleObj>
              </mc:Choice>
              <mc:Fallback>
                <p:oleObj name="Equation" r:id="rId4" imgW="3949560" imgH="685800" progId="Equation.DSMT4">
                  <p:embed/>
                  <p:pic>
                    <p:nvPicPr>
                      <p:cNvPr id="0" name=""/>
                      <p:cNvPicPr>
                        <a:picLocks noChangeAspect="1" noChangeArrowheads="1"/>
                      </p:cNvPicPr>
                      <p:nvPr/>
                    </p:nvPicPr>
                    <p:blipFill>
                      <a:blip r:embed="rId5"/>
                      <a:srcRect/>
                      <a:stretch>
                        <a:fillRect/>
                      </a:stretch>
                    </p:blipFill>
                    <p:spPr bwMode="auto">
                      <a:xfrm>
                        <a:off x="3810000" y="4267200"/>
                        <a:ext cx="49688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7521796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smtClean="0"/>
              <a:t>Mixed </a:t>
            </a:r>
            <a:r>
              <a:rPr lang="en-US" dirty="0"/>
              <a:t>Model Example</a:t>
            </a:r>
          </a:p>
        </p:txBody>
      </p:sp>
      <p:sp>
        <p:nvSpPr>
          <p:cNvPr id="188419" name="Rectangle 3"/>
          <p:cNvSpPr>
            <a:spLocks noGrp="1" noChangeArrowheads="1"/>
          </p:cNvSpPr>
          <p:nvPr>
            <p:ph type="body" idx="1"/>
          </p:nvPr>
        </p:nvSpPr>
        <p:spPr>
          <a:xfrm>
            <a:off x="381000" y="1676400"/>
            <a:ext cx="8382000" cy="4495800"/>
          </a:xfrm>
        </p:spPr>
        <p:txBody>
          <a:bodyPr>
            <a:normAutofit/>
          </a:bodyPr>
          <a:lstStyle/>
          <a:p>
            <a:r>
              <a:rPr lang="en-US" dirty="0" smtClean="0"/>
              <a:t>Data</a:t>
            </a:r>
          </a:p>
          <a:p>
            <a:pPr marL="517525" lvl="1" indent="0">
              <a:buNone/>
            </a:pPr>
            <a:r>
              <a:rPr lang="en-US" dirty="0" smtClean="0"/>
              <a:t>d</a:t>
            </a:r>
            <a:r>
              <a:rPr lang="en-US" baseline="-25000" dirty="0" smtClean="0"/>
              <a:t>0</a:t>
            </a:r>
            <a:r>
              <a:rPr lang="en-US" dirty="0" smtClean="0"/>
              <a:t> </a:t>
            </a:r>
            <a:r>
              <a:rPr lang="en-US" dirty="0"/>
              <a:t>= 2; g</a:t>
            </a:r>
            <a:r>
              <a:rPr lang="en-US" baseline="-25000" dirty="0"/>
              <a:t>1</a:t>
            </a:r>
            <a:r>
              <a:rPr lang="en-US" dirty="0"/>
              <a:t> = 30%; g</a:t>
            </a:r>
            <a:r>
              <a:rPr lang="en-US" baseline="-25000" dirty="0"/>
              <a:t>2-3</a:t>
            </a:r>
            <a:r>
              <a:rPr lang="en-US" dirty="0"/>
              <a:t> = 20%; g</a:t>
            </a:r>
            <a:r>
              <a:rPr lang="en-US" baseline="-25000" dirty="0"/>
              <a:t>4+</a:t>
            </a:r>
            <a:r>
              <a:rPr lang="en-US" dirty="0"/>
              <a:t> = 3%; r = 12</a:t>
            </a:r>
            <a:r>
              <a:rPr lang="en-US" dirty="0" smtClean="0"/>
              <a:t>%</a:t>
            </a:r>
          </a:p>
          <a:p>
            <a:endParaRPr lang="en-US" dirty="0"/>
          </a:p>
          <a:p>
            <a:r>
              <a:rPr lang="en-US" dirty="0" smtClean="0"/>
              <a:t>Dividend Calculation</a:t>
            </a:r>
            <a:endParaRPr lang="en-US" dirty="0"/>
          </a:p>
          <a:p>
            <a:pPr>
              <a:buFont typeface="Wingdings" pitchFamily="2" charset="2"/>
              <a:buNone/>
            </a:pPr>
            <a:r>
              <a:rPr lang="en-US" sz="2400" dirty="0"/>
              <a:t>          	d</a:t>
            </a:r>
            <a:r>
              <a:rPr lang="en-US" sz="2400" baseline="-25000" dirty="0"/>
              <a:t>1</a:t>
            </a:r>
            <a:r>
              <a:rPr lang="en-US" sz="2400" dirty="0"/>
              <a:t> = 2(1.30) = 2.60 </a:t>
            </a:r>
          </a:p>
          <a:p>
            <a:pPr>
              <a:buFont typeface="Wingdings" pitchFamily="2" charset="2"/>
              <a:buNone/>
            </a:pPr>
            <a:r>
              <a:rPr lang="en-US" sz="2400" dirty="0"/>
              <a:t>		d</a:t>
            </a:r>
            <a:r>
              <a:rPr lang="en-US" sz="2400" baseline="-25000" dirty="0"/>
              <a:t>2</a:t>
            </a:r>
            <a:r>
              <a:rPr lang="en-US" sz="2400" dirty="0"/>
              <a:t> = 2(1.30)(1.20) = 3.12 </a:t>
            </a:r>
          </a:p>
          <a:p>
            <a:pPr>
              <a:buFont typeface="Wingdings" pitchFamily="2" charset="2"/>
              <a:buNone/>
            </a:pPr>
            <a:r>
              <a:rPr lang="en-US" sz="2400" dirty="0"/>
              <a:t>		d</a:t>
            </a:r>
            <a:r>
              <a:rPr lang="en-US" sz="2400" baseline="-25000" dirty="0"/>
              <a:t>3</a:t>
            </a:r>
            <a:r>
              <a:rPr lang="en-US" sz="2400" dirty="0"/>
              <a:t> = 2(1.30)(1.20)</a:t>
            </a:r>
            <a:r>
              <a:rPr lang="en-US" sz="2400" baseline="30000" dirty="0"/>
              <a:t>2 </a:t>
            </a:r>
            <a:r>
              <a:rPr lang="en-US" sz="2400" dirty="0"/>
              <a:t>= 3.74</a:t>
            </a:r>
          </a:p>
          <a:p>
            <a:pPr>
              <a:buFont typeface="Wingdings" pitchFamily="2" charset="2"/>
              <a:buNone/>
            </a:pPr>
            <a:r>
              <a:rPr lang="en-US" sz="2400" dirty="0"/>
              <a:t>		d</a:t>
            </a:r>
            <a:r>
              <a:rPr lang="en-US" sz="2400" baseline="-25000" dirty="0"/>
              <a:t>4</a:t>
            </a:r>
            <a:r>
              <a:rPr lang="en-US" sz="2400" dirty="0"/>
              <a:t> = 2(1.30)(1.20)</a:t>
            </a:r>
            <a:r>
              <a:rPr lang="en-US" sz="2400" baseline="30000" dirty="0"/>
              <a:t>2 </a:t>
            </a:r>
            <a:r>
              <a:rPr lang="en-US" sz="2400" dirty="0"/>
              <a:t>(1.03) = </a:t>
            </a:r>
            <a:r>
              <a:rPr lang="en-US" sz="2400" dirty="0" smtClean="0"/>
              <a:t>3.85</a:t>
            </a:r>
            <a:r>
              <a:rPr lang="en-US" dirty="0"/>
              <a:t>	 </a:t>
            </a:r>
          </a:p>
        </p:txBody>
      </p:sp>
      <p:sp>
        <p:nvSpPr>
          <p:cNvPr id="188421" name="Rectangle 5"/>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102847337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US" dirty="0" smtClean="0"/>
              <a:t>Mixed </a:t>
            </a:r>
            <a:r>
              <a:rPr lang="en-US" dirty="0"/>
              <a:t>Model Example</a:t>
            </a:r>
          </a:p>
        </p:txBody>
      </p:sp>
      <p:sp>
        <p:nvSpPr>
          <p:cNvPr id="230403" name="Rectangle 3"/>
          <p:cNvSpPr>
            <a:spLocks noGrp="1" noChangeArrowheads="1"/>
          </p:cNvSpPr>
          <p:nvPr>
            <p:ph type="body" idx="1"/>
          </p:nvPr>
        </p:nvSpPr>
        <p:spPr/>
        <p:txBody>
          <a:bodyPr/>
          <a:lstStyle/>
          <a:p>
            <a:r>
              <a:rPr lang="en-US" dirty="0"/>
              <a:t>The Timeline</a:t>
            </a:r>
          </a:p>
          <a:p>
            <a:endParaRPr lang="en-US" dirty="0"/>
          </a:p>
          <a:p>
            <a:endParaRPr lang="en-US" dirty="0"/>
          </a:p>
          <a:p>
            <a:endParaRPr lang="en-US" dirty="0"/>
          </a:p>
          <a:p>
            <a:endParaRPr lang="en-US" dirty="0"/>
          </a:p>
          <a:p>
            <a:pPr>
              <a:buFont typeface="Wingdings" pitchFamily="2" charset="2"/>
              <a:buNone/>
            </a:pPr>
            <a:r>
              <a:rPr lang="en-US" dirty="0"/>
              <a:t>		    </a:t>
            </a:r>
            <a:r>
              <a:rPr lang="en-US" sz="2400" dirty="0"/>
              <a:t>Short Term	     Long Term</a:t>
            </a:r>
            <a:endParaRPr lang="en-US" dirty="0"/>
          </a:p>
        </p:txBody>
      </p:sp>
      <p:sp>
        <p:nvSpPr>
          <p:cNvPr id="230404" name="Line 4"/>
          <p:cNvSpPr>
            <a:spLocks noChangeShapeType="1"/>
          </p:cNvSpPr>
          <p:nvPr/>
        </p:nvSpPr>
        <p:spPr bwMode="auto">
          <a:xfrm>
            <a:off x="1143000" y="3124200"/>
            <a:ext cx="3657600" cy="0"/>
          </a:xfrm>
          <a:prstGeom prst="line">
            <a:avLst/>
          </a:prstGeom>
          <a:noFill/>
          <a:ln w="28575">
            <a:solidFill>
              <a:schemeClr val="tx1"/>
            </a:solidFill>
            <a:round/>
            <a:headEnd type="none" w="sm" len="sm"/>
            <a:tailEnd type="none" w="sm" len="sm"/>
          </a:ln>
          <a:effectLst/>
        </p:spPr>
        <p:txBody>
          <a:bodyPr/>
          <a:lstStyle/>
          <a:p>
            <a:endParaRPr lang="en-US"/>
          </a:p>
        </p:txBody>
      </p:sp>
      <p:sp>
        <p:nvSpPr>
          <p:cNvPr id="230405" name="Line 5"/>
          <p:cNvSpPr>
            <a:spLocks noChangeShapeType="1"/>
          </p:cNvSpPr>
          <p:nvPr/>
        </p:nvSpPr>
        <p:spPr bwMode="auto">
          <a:xfrm>
            <a:off x="20574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06" name="Line 6"/>
          <p:cNvSpPr>
            <a:spLocks noChangeShapeType="1"/>
          </p:cNvSpPr>
          <p:nvPr/>
        </p:nvSpPr>
        <p:spPr bwMode="auto">
          <a:xfrm>
            <a:off x="11430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07" name="Line 7"/>
          <p:cNvSpPr>
            <a:spLocks noChangeShapeType="1"/>
          </p:cNvSpPr>
          <p:nvPr/>
        </p:nvSpPr>
        <p:spPr bwMode="auto">
          <a:xfrm>
            <a:off x="29718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08" name="Line 8"/>
          <p:cNvSpPr>
            <a:spLocks noChangeShapeType="1"/>
          </p:cNvSpPr>
          <p:nvPr/>
        </p:nvSpPr>
        <p:spPr bwMode="auto">
          <a:xfrm>
            <a:off x="20574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09" name="Line 9"/>
          <p:cNvSpPr>
            <a:spLocks noChangeShapeType="1"/>
          </p:cNvSpPr>
          <p:nvPr/>
        </p:nvSpPr>
        <p:spPr bwMode="auto">
          <a:xfrm>
            <a:off x="38862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10" name="Line 10"/>
          <p:cNvSpPr>
            <a:spLocks noChangeShapeType="1"/>
          </p:cNvSpPr>
          <p:nvPr/>
        </p:nvSpPr>
        <p:spPr bwMode="auto">
          <a:xfrm>
            <a:off x="29718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11" name="Line 11"/>
          <p:cNvSpPr>
            <a:spLocks noChangeShapeType="1"/>
          </p:cNvSpPr>
          <p:nvPr/>
        </p:nvSpPr>
        <p:spPr bwMode="auto">
          <a:xfrm>
            <a:off x="48006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12" name="Line 12"/>
          <p:cNvSpPr>
            <a:spLocks noChangeShapeType="1"/>
          </p:cNvSpPr>
          <p:nvPr/>
        </p:nvSpPr>
        <p:spPr bwMode="auto">
          <a:xfrm>
            <a:off x="38862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14" name="Line 14"/>
          <p:cNvSpPr>
            <a:spLocks noChangeShapeType="1"/>
          </p:cNvSpPr>
          <p:nvPr/>
        </p:nvSpPr>
        <p:spPr bwMode="auto">
          <a:xfrm>
            <a:off x="4800600" y="2971800"/>
            <a:ext cx="0" cy="304800"/>
          </a:xfrm>
          <a:prstGeom prst="line">
            <a:avLst/>
          </a:prstGeom>
          <a:noFill/>
          <a:ln w="12700">
            <a:solidFill>
              <a:schemeClr val="tx1"/>
            </a:solidFill>
            <a:round/>
            <a:headEnd type="none" w="sm" len="sm"/>
            <a:tailEnd type="none" w="sm" len="sm"/>
          </a:ln>
          <a:effectLst/>
        </p:spPr>
        <p:txBody>
          <a:bodyPr/>
          <a:lstStyle/>
          <a:p>
            <a:endParaRPr lang="en-US"/>
          </a:p>
        </p:txBody>
      </p:sp>
      <p:sp>
        <p:nvSpPr>
          <p:cNvPr id="230419" name="Text Box 19"/>
          <p:cNvSpPr txBox="1">
            <a:spLocks noChangeArrowheads="1"/>
          </p:cNvSpPr>
          <p:nvPr/>
        </p:nvSpPr>
        <p:spPr bwMode="auto">
          <a:xfrm>
            <a:off x="990600" y="25908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0</a:t>
            </a:r>
          </a:p>
        </p:txBody>
      </p:sp>
      <p:sp>
        <p:nvSpPr>
          <p:cNvPr id="230420" name="Text Box 20"/>
          <p:cNvSpPr txBox="1">
            <a:spLocks noChangeArrowheads="1"/>
          </p:cNvSpPr>
          <p:nvPr/>
        </p:nvSpPr>
        <p:spPr bwMode="auto">
          <a:xfrm>
            <a:off x="1905000" y="25908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1</a:t>
            </a:r>
          </a:p>
        </p:txBody>
      </p:sp>
      <p:sp>
        <p:nvSpPr>
          <p:cNvPr id="230421" name="Text Box 21"/>
          <p:cNvSpPr txBox="1">
            <a:spLocks noChangeArrowheads="1"/>
          </p:cNvSpPr>
          <p:nvPr/>
        </p:nvSpPr>
        <p:spPr bwMode="auto">
          <a:xfrm>
            <a:off x="2819400" y="25908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2</a:t>
            </a:r>
          </a:p>
        </p:txBody>
      </p:sp>
      <p:sp>
        <p:nvSpPr>
          <p:cNvPr id="230422" name="Text Box 22"/>
          <p:cNvSpPr txBox="1">
            <a:spLocks noChangeArrowheads="1"/>
          </p:cNvSpPr>
          <p:nvPr/>
        </p:nvSpPr>
        <p:spPr bwMode="auto">
          <a:xfrm>
            <a:off x="3733800" y="25908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3</a:t>
            </a:r>
          </a:p>
        </p:txBody>
      </p:sp>
      <p:sp>
        <p:nvSpPr>
          <p:cNvPr id="230423" name="Text Box 23"/>
          <p:cNvSpPr txBox="1">
            <a:spLocks noChangeArrowheads="1"/>
          </p:cNvSpPr>
          <p:nvPr/>
        </p:nvSpPr>
        <p:spPr bwMode="auto">
          <a:xfrm>
            <a:off x="4648200" y="2590800"/>
            <a:ext cx="3048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4</a:t>
            </a:r>
          </a:p>
        </p:txBody>
      </p:sp>
      <p:sp>
        <p:nvSpPr>
          <p:cNvPr id="230427" name="Text Box 27"/>
          <p:cNvSpPr txBox="1">
            <a:spLocks noChangeArrowheads="1"/>
          </p:cNvSpPr>
          <p:nvPr/>
        </p:nvSpPr>
        <p:spPr bwMode="auto">
          <a:xfrm>
            <a:off x="990600" y="32766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dirty="0"/>
              <a:t>d</a:t>
            </a:r>
            <a:r>
              <a:rPr lang="en-US" baseline="-25000" dirty="0"/>
              <a:t>0</a:t>
            </a:r>
          </a:p>
        </p:txBody>
      </p:sp>
      <p:sp>
        <p:nvSpPr>
          <p:cNvPr id="230428" name="Text Box 28"/>
          <p:cNvSpPr txBox="1">
            <a:spLocks noChangeArrowheads="1"/>
          </p:cNvSpPr>
          <p:nvPr/>
        </p:nvSpPr>
        <p:spPr bwMode="auto">
          <a:xfrm>
            <a:off x="1828800" y="32766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d</a:t>
            </a:r>
            <a:r>
              <a:rPr lang="en-US" baseline="-25000"/>
              <a:t>1</a:t>
            </a:r>
          </a:p>
        </p:txBody>
      </p:sp>
      <p:sp>
        <p:nvSpPr>
          <p:cNvPr id="230429" name="Text Box 29"/>
          <p:cNvSpPr txBox="1">
            <a:spLocks noChangeArrowheads="1"/>
          </p:cNvSpPr>
          <p:nvPr/>
        </p:nvSpPr>
        <p:spPr bwMode="auto">
          <a:xfrm>
            <a:off x="2743200" y="32766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dirty="0"/>
              <a:t>d</a:t>
            </a:r>
            <a:r>
              <a:rPr lang="en-US" baseline="-25000" dirty="0"/>
              <a:t>2</a:t>
            </a:r>
          </a:p>
        </p:txBody>
      </p:sp>
      <p:sp>
        <p:nvSpPr>
          <p:cNvPr id="230430" name="Text Box 30"/>
          <p:cNvSpPr txBox="1">
            <a:spLocks noChangeArrowheads="1"/>
          </p:cNvSpPr>
          <p:nvPr/>
        </p:nvSpPr>
        <p:spPr bwMode="auto">
          <a:xfrm>
            <a:off x="4572000" y="32766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d</a:t>
            </a:r>
            <a:r>
              <a:rPr lang="en-US" baseline="-25000"/>
              <a:t>4</a:t>
            </a:r>
          </a:p>
        </p:txBody>
      </p:sp>
      <p:sp>
        <p:nvSpPr>
          <p:cNvPr id="230431" name="Text Box 31"/>
          <p:cNvSpPr txBox="1">
            <a:spLocks noChangeArrowheads="1"/>
          </p:cNvSpPr>
          <p:nvPr/>
        </p:nvSpPr>
        <p:spPr bwMode="auto">
          <a:xfrm>
            <a:off x="3657600" y="3276600"/>
            <a:ext cx="533400" cy="366713"/>
          </a:xfrm>
          <a:prstGeom prst="rect">
            <a:avLst/>
          </a:prstGeom>
          <a:noFill/>
          <a:ln w="12700">
            <a:noFill/>
            <a:miter lim="800000"/>
            <a:headEnd type="none" w="sm" len="sm"/>
            <a:tailEnd type="none" w="sm" len="sm"/>
          </a:ln>
          <a:effectLst/>
        </p:spPr>
        <p:txBody>
          <a:bodyPr>
            <a:spAutoFit/>
          </a:bodyPr>
          <a:lstStyle/>
          <a:p>
            <a:pPr algn="l">
              <a:spcBef>
                <a:spcPct val="50000"/>
              </a:spcBef>
            </a:pPr>
            <a:r>
              <a:rPr lang="en-US"/>
              <a:t>d</a:t>
            </a:r>
            <a:r>
              <a:rPr lang="en-US" baseline="-25000"/>
              <a:t>3</a:t>
            </a:r>
          </a:p>
        </p:txBody>
      </p:sp>
      <p:sp>
        <p:nvSpPr>
          <p:cNvPr id="230437" name="Text Box 37"/>
          <p:cNvSpPr txBox="1">
            <a:spLocks noChangeArrowheads="1"/>
          </p:cNvSpPr>
          <p:nvPr/>
        </p:nvSpPr>
        <p:spPr bwMode="auto">
          <a:xfrm>
            <a:off x="990600" y="3810000"/>
            <a:ext cx="533400" cy="3048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1400" b="1"/>
              <a:t>2.00</a:t>
            </a:r>
            <a:endParaRPr lang="en-US" sz="1400" b="1" baseline="-25000"/>
          </a:p>
        </p:txBody>
      </p:sp>
      <p:sp>
        <p:nvSpPr>
          <p:cNvPr id="230438" name="Text Box 38"/>
          <p:cNvSpPr txBox="1">
            <a:spLocks noChangeArrowheads="1"/>
          </p:cNvSpPr>
          <p:nvPr/>
        </p:nvSpPr>
        <p:spPr bwMode="auto">
          <a:xfrm>
            <a:off x="1828800" y="3810000"/>
            <a:ext cx="533400" cy="3048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1400" b="1"/>
              <a:t>2.60</a:t>
            </a:r>
            <a:endParaRPr lang="en-US" sz="1400" b="1" baseline="-25000"/>
          </a:p>
        </p:txBody>
      </p:sp>
      <p:sp>
        <p:nvSpPr>
          <p:cNvPr id="230439" name="Text Box 39"/>
          <p:cNvSpPr txBox="1">
            <a:spLocks noChangeArrowheads="1"/>
          </p:cNvSpPr>
          <p:nvPr/>
        </p:nvSpPr>
        <p:spPr bwMode="auto">
          <a:xfrm>
            <a:off x="2743200" y="3810000"/>
            <a:ext cx="533400" cy="3048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1400" b="1"/>
              <a:t>3.12</a:t>
            </a:r>
            <a:endParaRPr lang="en-US" sz="1400" b="1" baseline="-25000"/>
          </a:p>
        </p:txBody>
      </p:sp>
      <p:sp>
        <p:nvSpPr>
          <p:cNvPr id="230440" name="Text Box 40"/>
          <p:cNvSpPr txBox="1">
            <a:spLocks noChangeArrowheads="1"/>
          </p:cNvSpPr>
          <p:nvPr/>
        </p:nvSpPr>
        <p:spPr bwMode="auto">
          <a:xfrm>
            <a:off x="4572000" y="3810000"/>
            <a:ext cx="533400" cy="3048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1400" b="1"/>
              <a:t>3.85</a:t>
            </a:r>
            <a:endParaRPr lang="en-US" sz="1400" b="1" baseline="-25000"/>
          </a:p>
        </p:txBody>
      </p:sp>
      <p:sp>
        <p:nvSpPr>
          <p:cNvPr id="230441" name="Text Box 41"/>
          <p:cNvSpPr txBox="1">
            <a:spLocks noChangeArrowheads="1"/>
          </p:cNvSpPr>
          <p:nvPr/>
        </p:nvSpPr>
        <p:spPr bwMode="auto">
          <a:xfrm>
            <a:off x="3657600" y="3810000"/>
            <a:ext cx="533400" cy="304800"/>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1400" b="1"/>
              <a:t>3.74</a:t>
            </a:r>
            <a:endParaRPr lang="en-US" sz="1400" b="1" baseline="-25000"/>
          </a:p>
        </p:txBody>
      </p:sp>
      <p:sp>
        <p:nvSpPr>
          <p:cNvPr id="230442" name="Line 42"/>
          <p:cNvSpPr>
            <a:spLocks noChangeShapeType="1"/>
          </p:cNvSpPr>
          <p:nvPr/>
        </p:nvSpPr>
        <p:spPr bwMode="auto">
          <a:xfrm>
            <a:off x="4800600" y="3124200"/>
            <a:ext cx="990600" cy="0"/>
          </a:xfrm>
          <a:prstGeom prst="line">
            <a:avLst/>
          </a:prstGeom>
          <a:noFill/>
          <a:ln w="28575" cap="rnd">
            <a:solidFill>
              <a:schemeClr val="tx1"/>
            </a:solidFill>
            <a:prstDash val="sysDot"/>
            <a:round/>
            <a:headEnd type="none" w="sm" len="sm"/>
            <a:tailEnd type="none" w="sm" len="sm"/>
          </a:ln>
          <a:effectLst/>
        </p:spPr>
        <p:txBody>
          <a:bodyPr/>
          <a:lstStyle/>
          <a:p>
            <a:endParaRPr lang="en-US"/>
          </a:p>
        </p:txBody>
      </p:sp>
      <p:sp>
        <p:nvSpPr>
          <p:cNvPr id="230443" name="AutoShape 43"/>
          <p:cNvSpPr>
            <a:spLocks/>
          </p:cNvSpPr>
          <p:nvPr/>
        </p:nvSpPr>
        <p:spPr bwMode="auto">
          <a:xfrm rot="16200000">
            <a:off x="2590800" y="2743200"/>
            <a:ext cx="228600" cy="3276600"/>
          </a:xfrm>
          <a:prstGeom prst="leftBrace">
            <a:avLst>
              <a:gd name="adj1" fmla="val 132517"/>
              <a:gd name="adj2" fmla="val 50000"/>
            </a:avLst>
          </a:prstGeom>
          <a:noFill/>
          <a:ln w="28575">
            <a:solidFill>
              <a:srgbClr val="FF0066"/>
            </a:solidFill>
            <a:round/>
            <a:headEnd type="none" w="sm" len="sm"/>
            <a:tailEnd type="none" w="sm" len="sm"/>
          </a:ln>
          <a:effectLst/>
        </p:spPr>
        <p:txBody>
          <a:bodyPr wrap="none" anchor="ctr"/>
          <a:lstStyle/>
          <a:p>
            <a:endParaRPr lang="en-US"/>
          </a:p>
        </p:txBody>
      </p:sp>
      <p:sp>
        <p:nvSpPr>
          <p:cNvPr id="230446" name="AutoShape 46"/>
          <p:cNvSpPr>
            <a:spLocks/>
          </p:cNvSpPr>
          <p:nvPr/>
        </p:nvSpPr>
        <p:spPr bwMode="auto">
          <a:xfrm rot="16200000">
            <a:off x="5295900" y="3314700"/>
            <a:ext cx="228600" cy="2133600"/>
          </a:xfrm>
          <a:prstGeom prst="leftBrace">
            <a:avLst>
              <a:gd name="adj1" fmla="val 86290"/>
              <a:gd name="adj2" fmla="val 50000"/>
            </a:avLst>
          </a:prstGeom>
          <a:noFill/>
          <a:ln w="28575">
            <a:solidFill>
              <a:srgbClr val="FF0066"/>
            </a:solidFill>
            <a:round/>
            <a:headEnd type="none" w="sm" len="sm"/>
            <a:tailEnd type="none" w="sm" len="sm"/>
          </a:ln>
          <a:effectLst/>
        </p:spPr>
        <p:txBody>
          <a:bodyPr wrap="none" anchor="ctr"/>
          <a:lstStyle/>
          <a:p>
            <a:endParaRPr lang="en-US"/>
          </a:p>
        </p:txBody>
      </p:sp>
      <p:sp>
        <p:nvSpPr>
          <p:cNvPr id="230447" name="Line 47"/>
          <p:cNvSpPr>
            <a:spLocks noChangeShapeType="1"/>
          </p:cNvSpPr>
          <p:nvPr/>
        </p:nvSpPr>
        <p:spPr bwMode="auto">
          <a:xfrm>
            <a:off x="4343400" y="2057400"/>
            <a:ext cx="0" cy="3733800"/>
          </a:xfrm>
          <a:prstGeom prst="line">
            <a:avLst/>
          </a:prstGeom>
          <a:noFill/>
          <a:ln w="12700">
            <a:solidFill>
              <a:schemeClr val="tx1"/>
            </a:solidFill>
            <a:prstDash val="dash"/>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00372650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dirty="0" smtClean="0"/>
              <a:t>Mixed </a:t>
            </a:r>
            <a:r>
              <a:rPr lang="en-US" dirty="0"/>
              <a:t>Model </a:t>
            </a:r>
            <a:r>
              <a:rPr lang="en-US" dirty="0" smtClean="0"/>
              <a:t>Example: ST</a:t>
            </a:r>
            <a:endParaRPr lang="en-US" dirty="0"/>
          </a:p>
        </p:txBody>
      </p:sp>
      <p:sp>
        <p:nvSpPr>
          <p:cNvPr id="202755" name="Rectangle 3"/>
          <p:cNvSpPr>
            <a:spLocks noGrp="1" noChangeArrowheads="1"/>
          </p:cNvSpPr>
          <p:nvPr>
            <p:ph type="body" idx="1"/>
          </p:nvPr>
        </p:nvSpPr>
        <p:spPr>
          <a:xfrm>
            <a:off x="381000" y="1676400"/>
            <a:ext cx="8534400" cy="3336298"/>
          </a:xfrm>
        </p:spPr>
        <p:txBody>
          <a:bodyPr/>
          <a:lstStyle/>
          <a:p>
            <a:r>
              <a:rPr lang="en-US" dirty="0" smtClean="0"/>
              <a:t>Data</a:t>
            </a:r>
            <a:r>
              <a:rPr lang="en-US" dirty="0"/>
              <a:t>: </a:t>
            </a:r>
            <a:endParaRPr lang="en-US" dirty="0" smtClean="0"/>
          </a:p>
          <a:p>
            <a:pPr marL="0" indent="0">
              <a:buNone/>
            </a:pPr>
            <a:r>
              <a:rPr lang="en-US" dirty="0"/>
              <a:t>	</a:t>
            </a:r>
            <a:r>
              <a:rPr lang="en-US" sz="2800" dirty="0" smtClean="0"/>
              <a:t>d</a:t>
            </a:r>
            <a:r>
              <a:rPr lang="en-US" sz="2800" baseline="-25000" dirty="0" smtClean="0"/>
              <a:t>0</a:t>
            </a:r>
            <a:r>
              <a:rPr lang="en-US" sz="2800" dirty="0" smtClean="0"/>
              <a:t> </a:t>
            </a:r>
            <a:r>
              <a:rPr lang="en-US" sz="2800" dirty="0"/>
              <a:t>= 2; g</a:t>
            </a:r>
            <a:r>
              <a:rPr lang="en-US" sz="2800" baseline="-25000" dirty="0"/>
              <a:t>1</a:t>
            </a:r>
            <a:r>
              <a:rPr lang="en-US" sz="2800" dirty="0"/>
              <a:t> = 30%; g</a:t>
            </a:r>
            <a:r>
              <a:rPr lang="en-US" sz="2800" baseline="-25000" dirty="0"/>
              <a:t>2-3</a:t>
            </a:r>
            <a:r>
              <a:rPr lang="en-US" sz="2800" dirty="0"/>
              <a:t> = 20%; g</a:t>
            </a:r>
            <a:r>
              <a:rPr lang="en-US" sz="2800" baseline="-25000" dirty="0"/>
              <a:t>4+</a:t>
            </a:r>
            <a:r>
              <a:rPr lang="en-US" sz="2800" dirty="0"/>
              <a:t> = 3%; r = 12%</a:t>
            </a:r>
          </a:p>
          <a:p>
            <a:endParaRPr lang="en-US" dirty="0" smtClean="0"/>
          </a:p>
          <a:p>
            <a:r>
              <a:rPr lang="en-US" dirty="0" smtClean="0"/>
              <a:t>Short Term Dividends:</a:t>
            </a:r>
            <a:endParaRPr lang="en-US" dirty="0"/>
          </a:p>
          <a:p>
            <a:pPr>
              <a:buFont typeface="Wingdings" pitchFamily="2" charset="2"/>
              <a:buNone/>
            </a:pPr>
            <a:r>
              <a:rPr lang="en-US" sz="2000" dirty="0"/>
              <a:t>		</a:t>
            </a:r>
            <a:r>
              <a:rPr lang="en-US" sz="2400" dirty="0"/>
              <a:t>d</a:t>
            </a:r>
            <a:r>
              <a:rPr lang="en-US" sz="2400" baseline="-25000" dirty="0"/>
              <a:t>1</a:t>
            </a:r>
            <a:r>
              <a:rPr lang="en-US" sz="2400" dirty="0"/>
              <a:t> = 2.60      	</a:t>
            </a:r>
            <a:r>
              <a:rPr lang="en-US" sz="2400" dirty="0" smtClean="0"/>
              <a:t>d</a:t>
            </a:r>
            <a:r>
              <a:rPr lang="en-US" sz="2400" baseline="-25000" dirty="0" smtClean="0"/>
              <a:t>2</a:t>
            </a:r>
            <a:r>
              <a:rPr lang="en-US" sz="2400" dirty="0" smtClean="0"/>
              <a:t> </a:t>
            </a:r>
            <a:r>
              <a:rPr lang="en-US" sz="2400" dirty="0"/>
              <a:t>= 3.12 	</a:t>
            </a:r>
            <a:r>
              <a:rPr lang="en-US" sz="2400" dirty="0" err="1"/>
              <a:t>d</a:t>
            </a:r>
            <a:r>
              <a:rPr lang="en-US" sz="2400" baseline="-25000" dirty="0" err="1" smtClean="0"/>
              <a:t>3</a:t>
            </a:r>
            <a:r>
              <a:rPr lang="en-US" sz="2400" dirty="0" smtClean="0"/>
              <a:t> </a:t>
            </a:r>
            <a:r>
              <a:rPr lang="en-US" sz="2400" dirty="0"/>
              <a:t>= 3.74</a:t>
            </a:r>
          </a:p>
          <a:p>
            <a:pPr>
              <a:buFont typeface="Wingdings" pitchFamily="2" charset="2"/>
              <a:buNone/>
            </a:pPr>
            <a:r>
              <a:rPr lang="en-US" sz="2800" dirty="0"/>
              <a:t>		 </a:t>
            </a:r>
          </a:p>
        </p:txBody>
      </p:sp>
      <p:sp>
        <p:nvSpPr>
          <p:cNvPr id="202756" name="Rectangle 4"/>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02757" name="Object 5"/>
          <p:cNvGraphicFramePr>
            <a:graphicFrameLocks noChangeAspect="1"/>
          </p:cNvGraphicFramePr>
          <p:nvPr>
            <p:extLst>
              <p:ext uri="{D42A27DB-BD31-4B8C-83A1-F6EECF244321}">
                <p14:modId xmlns:p14="http://schemas.microsoft.com/office/powerpoint/2010/main" val="124055518"/>
              </p:ext>
            </p:extLst>
          </p:nvPr>
        </p:nvGraphicFramePr>
        <p:xfrm>
          <a:off x="990600" y="4754134"/>
          <a:ext cx="6781800" cy="1122363"/>
        </p:xfrm>
        <a:graphic>
          <a:graphicData uri="http://schemas.openxmlformats.org/presentationml/2006/ole">
            <mc:AlternateContent xmlns:mc="http://schemas.openxmlformats.org/markup-compatibility/2006">
              <mc:Choice xmlns:v="urn:schemas-microsoft-com:vml" Requires="v">
                <p:oleObj spid="_x0000_s9229" name="Equation" r:id="rId4" imgW="2539800" imgH="419040" progId="Equation.DSMT4">
                  <p:embed/>
                </p:oleObj>
              </mc:Choice>
              <mc:Fallback>
                <p:oleObj name="Equation" r:id="rId4" imgW="2539800" imgH="419040" progId="Equation.DSMT4">
                  <p:embed/>
                  <p:pic>
                    <p:nvPicPr>
                      <p:cNvPr id="0" name=""/>
                      <p:cNvPicPr>
                        <a:picLocks noChangeAspect="1" noChangeArrowheads="1"/>
                      </p:cNvPicPr>
                      <p:nvPr/>
                    </p:nvPicPr>
                    <p:blipFill>
                      <a:blip r:embed="rId5"/>
                      <a:srcRect/>
                      <a:stretch>
                        <a:fillRect/>
                      </a:stretch>
                    </p:blipFill>
                    <p:spPr bwMode="auto">
                      <a:xfrm>
                        <a:off x="990600" y="4754134"/>
                        <a:ext cx="6781800" cy="1122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0289298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smtClean="0"/>
              <a:t>Delayed Perpetuity</a:t>
            </a:r>
            <a:r>
              <a:rPr lang="en-US" baseline="-25000" dirty="0" smtClean="0"/>
              <a:t>▪</a:t>
            </a:r>
            <a:endParaRPr lang="en-US" baseline="-25000" dirty="0"/>
          </a:p>
        </p:txBody>
      </p:sp>
      <p:sp>
        <p:nvSpPr>
          <p:cNvPr id="189443" name="Rectangle 3"/>
          <p:cNvSpPr>
            <a:spLocks noGrp="1" noChangeArrowheads="1"/>
          </p:cNvSpPr>
          <p:nvPr>
            <p:ph type="body" idx="1"/>
          </p:nvPr>
        </p:nvSpPr>
        <p:spPr>
          <a:xfrm>
            <a:off x="381000" y="1143000"/>
            <a:ext cx="8534400" cy="5121402"/>
          </a:xfrm>
        </p:spPr>
        <p:txBody>
          <a:bodyPr/>
          <a:lstStyle/>
          <a:p>
            <a:r>
              <a:rPr lang="en-US" dirty="0" smtClean="0"/>
              <a:t>If Cash Flow Starts at t = 1,</a:t>
            </a:r>
          </a:p>
          <a:p>
            <a:pPr lvl="1"/>
            <a:r>
              <a:rPr lang="en-US" sz="3200" dirty="0" smtClean="0"/>
              <a:t>PV is at t = 0</a:t>
            </a:r>
          </a:p>
          <a:p>
            <a:r>
              <a:rPr lang="en-US" dirty="0"/>
              <a:t>If Cash Flow Starts at t = </a:t>
            </a:r>
            <a:r>
              <a:rPr lang="en-US" dirty="0" smtClean="0"/>
              <a:t>m,</a:t>
            </a:r>
            <a:endParaRPr lang="en-US" dirty="0"/>
          </a:p>
          <a:p>
            <a:pPr lvl="1"/>
            <a:r>
              <a:rPr lang="en-US" sz="3200" dirty="0"/>
              <a:t>PV is at t = </a:t>
            </a:r>
            <a:r>
              <a:rPr lang="en-US" sz="3200" dirty="0" smtClean="0"/>
              <a:t>m – 1</a:t>
            </a:r>
          </a:p>
          <a:p>
            <a:r>
              <a:rPr lang="en-US" dirty="0"/>
              <a:t>If Cash Flow Starts at t = </a:t>
            </a:r>
            <a:r>
              <a:rPr lang="en-US" dirty="0" smtClean="0"/>
              <a:t>20,</a:t>
            </a:r>
            <a:endParaRPr lang="en-US" dirty="0"/>
          </a:p>
          <a:p>
            <a:pPr lvl="1"/>
            <a:r>
              <a:rPr lang="en-US" sz="3200" dirty="0"/>
              <a:t>PV is at t = </a:t>
            </a:r>
            <a:r>
              <a:rPr lang="en-US" sz="3200" dirty="0" smtClean="0"/>
              <a:t>19</a:t>
            </a:r>
          </a:p>
          <a:p>
            <a:r>
              <a:rPr lang="en-US" dirty="0" smtClean="0"/>
              <a:t>PV of perpetuity is one period prior to the first cash flow,</a:t>
            </a:r>
          </a:p>
          <a:p>
            <a:pPr lvl="1"/>
            <a:r>
              <a:rPr lang="en-US" sz="3200" dirty="0" smtClean="0"/>
              <a:t>So it must be discounted from that period.</a:t>
            </a:r>
            <a:endParaRPr lang="en-US" sz="3200" dirty="0"/>
          </a:p>
        </p:txBody>
      </p:sp>
      <p:sp>
        <p:nvSpPr>
          <p:cNvPr id="189444" name="Rectangle 4"/>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28020775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4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944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94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944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94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9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smtClean="0"/>
              <a:t>Delayed Perpetuity: Example</a:t>
            </a:r>
            <a:endParaRPr lang="en-US" dirty="0"/>
          </a:p>
        </p:txBody>
      </p:sp>
      <p:sp>
        <p:nvSpPr>
          <p:cNvPr id="189443" name="Rectangle 3"/>
          <p:cNvSpPr>
            <a:spLocks noGrp="1" noChangeArrowheads="1"/>
          </p:cNvSpPr>
          <p:nvPr>
            <p:ph type="body" idx="1"/>
          </p:nvPr>
        </p:nvSpPr>
        <p:spPr>
          <a:xfrm>
            <a:off x="381000" y="1143000"/>
            <a:ext cx="8534400" cy="4838248"/>
          </a:xfrm>
        </p:spPr>
        <p:txBody>
          <a:bodyPr/>
          <a:lstStyle/>
          <a:p>
            <a:r>
              <a:rPr lang="en-US" sz="2800" dirty="0" smtClean="0"/>
              <a:t>I promise to pay you $100 per year starting in 5 years (r = 10%). What is the PV?</a:t>
            </a:r>
          </a:p>
          <a:p>
            <a:endParaRPr lang="en-US" sz="2800" dirty="0"/>
          </a:p>
          <a:p>
            <a:r>
              <a:rPr lang="en-US" sz="2800" dirty="0" smtClean="0"/>
              <a:t>Apply perpetuity formula:</a:t>
            </a:r>
          </a:p>
          <a:p>
            <a:pPr lvl="1"/>
            <a:r>
              <a:rPr lang="en-US" sz="2400" dirty="0" smtClean="0"/>
              <a:t>PV = 100/0.10 = $1000</a:t>
            </a:r>
          </a:p>
          <a:p>
            <a:pPr lvl="1"/>
            <a:endParaRPr lang="en-US" sz="2400" dirty="0"/>
          </a:p>
          <a:p>
            <a:r>
              <a:rPr lang="en-US" sz="2800" dirty="0" smtClean="0"/>
              <a:t>This $1000 is in </a:t>
            </a:r>
            <a:r>
              <a:rPr lang="en-US" sz="2800" i="1" dirty="0" smtClean="0"/>
              <a:t>Year 4 dollars.</a:t>
            </a:r>
          </a:p>
          <a:p>
            <a:endParaRPr lang="en-US" sz="2800" dirty="0"/>
          </a:p>
          <a:p>
            <a:r>
              <a:rPr lang="en-US" sz="2800" dirty="0" smtClean="0"/>
              <a:t>Discount it back to the present</a:t>
            </a:r>
          </a:p>
          <a:p>
            <a:pPr lvl="1"/>
            <a:r>
              <a:rPr lang="en-US" sz="2400" dirty="0" smtClean="0"/>
              <a:t>N = 4; I% = 10; PV = ?; PMT = 0; FV = -1000</a:t>
            </a:r>
          </a:p>
          <a:p>
            <a:pPr lvl="1"/>
            <a:r>
              <a:rPr lang="en-US" sz="2400" dirty="0" smtClean="0">
                <a:solidFill>
                  <a:srgbClr val="FF0000"/>
                </a:solidFill>
              </a:rPr>
              <a:t>PV = $683.01</a:t>
            </a:r>
            <a:endParaRPr lang="en-US" sz="2400" dirty="0">
              <a:solidFill>
                <a:srgbClr val="FF0000"/>
              </a:solidFill>
            </a:endParaRPr>
          </a:p>
        </p:txBody>
      </p:sp>
      <p:sp>
        <p:nvSpPr>
          <p:cNvPr id="189444" name="Rectangle 4"/>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321292571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smtClean="0"/>
              <a:t>Mixed </a:t>
            </a:r>
            <a:r>
              <a:rPr lang="en-US" dirty="0"/>
              <a:t>Model </a:t>
            </a:r>
            <a:r>
              <a:rPr lang="en-US" dirty="0" smtClean="0"/>
              <a:t>Example: LT</a:t>
            </a:r>
            <a:endParaRPr lang="en-US" dirty="0"/>
          </a:p>
        </p:txBody>
      </p:sp>
      <p:sp>
        <p:nvSpPr>
          <p:cNvPr id="189443" name="Rectangle 3"/>
          <p:cNvSpPr>
            <a:spLocks noGrp="1" noChangeArrowheads="1"/>
          </p:cNvSpPr>
          <p:nvPr>
            <p:ph type="body" idx="1"/>
          </p:nvPr>
        </p:nvSpPr>
        <p:spPr>
          <a:xfrm>
            <a:off x="381000" y="1600200"/>
            <a:ext cx="8534400" cy="2948499"/>
          </a:xfrm>
        </p:spPr>
        <p:txBody>
          <a:bodyPr/>
          <a:lstStyle/>
          <a:p>
            <a:r>
              <a:rPr lang="en-US" dirty="0" smtClean="0"/>
              <a:t>Data</a:t>
            </a:r>
            <a:r>
              <a:rPr lang="en-US" dirty="0"/>
              <a:t>: </a:t>
            </a:r>
            <a:endParaRPr lang="en-US" dirty="0" smtClean="0"/>
          </a:p>
          <a:p>
            <a:pPr marL="0" indent="0">
              <a:buNone/>
            </a:pPr>
            <a:r>
              <a:rPr lang="en-US" sz="2800" dirty="0" smtClean="0"/>
              <a:t>	d</a:t>
            </a:r>
            <a:r>
              <a:rPr lang="en-US" sz="2800" baseline="-25000" dirty="0" smtClean="0"/>
              <a:t>0</a:t>
            </a:r>
            <a:r>
              <a:rPr lang="en-US" sz="2800" dirty="0" smtClean="0"/>
              <a:t> </a:t>
            </a:r>
            <a:r>
              <a:rPr lang="en-US" sz="2800" dirty="0"/>
              <a:t>= 2; g</a:t>
            </a:r>
            <a:r>
              <a:rPr lang="en-US" sz="2800" baseline="-25000" dirty="0"/>
              <a:t>1</a:t>
            </a:r>
            <a:r>
              <a:rPr lang="en-US" sz="2800" dirty="0"/>
              <a:t> = 30%; g</a:t>
            </a:r>
            <a:r>
              <a:rPr lang="en-US" sz="2800" baseline="-25000" dirty="0"/>
              <a:t>2-3</a:t>
            </a:r>
            <a:r>
              <a:rPr lang="en-US" sz="2800" dirty="0"/>
              <a:t> = 20%; g</a:t>
            </a:r>
            <a:r>
              <a:rPr lang="en-US" sz="2800" baseline="-25000" dirty="0"/>
              <a:t>4+</a:t>
            </a:r>
            <a:r>
              <a:rPr lang="en-US" sz="2800" dirty="0"/>
              <a:t> = 3%; r = 12%</a:t>
            </a:r>
          </a:p>
          <a:p>
            <a:endParaRPr lang="en-US" dirty="0" smtClean="0"/>
          </a:p>
          <a:p>
            <a:r>
              <a:rPr lang="en-US" dirty="0" smtClean="0"/>
              <a:t>Long </a:t>
            </a:r>
            <a:r>
              <a:rPr lang="en-US" dirty="0"/>
              <a:t>Term</a:t>
            </a:r>
          </a:p>
          <a:p>
            <a:pPr>
              <a:buFont typeface="Wingdings" pitchFamily="2" charset="2"/>
              <a:buNone/>
            </a:pPr>
            <a:r>
              <a:rPr lang="en-US" sz="2000" dirty="0"/>
              <a:t>          	</a:t>
            </a:r>
            <a:r>
              <a:rPr lang="en-US" sz="2800" dirty="0"/>
              <a:t>d</a:t>
            </a:r>
            <a:r>
              <a:rPr lang="en-US" sz="2800" baseline="-25000" dirty="0"/>
              <a:t>4</a:t>
            </a:r>
            <a:r>
              <a:rPr lang="en-US" sz="2800" dirty="0"/>
              <a:t> = 3.85</a:t>
            </a:r>
          </a:p>
          <a:p>
            <a:pPr>
              <a:buFont typeface="Wingdings" pitchFamily="2" charset="2"/>
              <a:buNone/>
            </a:pPr>
            <a:r>
              <a:rPr lang="en-US" sz="2800" dirty="0"/>
              <a:t>		 </a:t>
            </a:r>
          </a:p>
        </p:txBody>
      </p:sp>
      <p:sp>
        <p:nvSpPr>
          <p:cNvPr id="189444" name="Rectangle 4"/>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89445" name="Object 5"/>
          <p:cNvGraphicFramePr>
            <a:graphicFrameLocks noChangeAspect="1"/>
          </p:cNvGraphicFramePr>
          <p:nvPr>
            <p:extLst>
              <p:ext uri="{D42A27DB-BD31-4B8C-83A1-F6EECF244321}">
                <p14:modId xmlns:p14="http://schemas.microsoft.com/office/powerpoint/2010/main" val="583057123"/>
              </p:ext>
            </p:extLst>
          </p:nvPr>
        </p:nvGraphicFramePr>
        <p:xfrm>
          <a:off x="1447800" y="4267200"/>
          <a:ext cx="5964237" cy="1258888"/>
        </p:xfrm>
        <a:graphic>
          <a:graphicData uri="http://schemas.openxmlformats.org/presentationml/2006/ole">
            <mc:AlternateContent xmlns:mc="http://schemas.openxmlformats.org/markup-compatibility/2006">
              <mc:Choice xmlns:v="urn:schemas-microsoft-com:vml" Requires="v">
                <p:oleObj spid="_x0000_s13320" name="Equation" r:id="rId4" imgW="2234880" imgH="469800" progId="Equation.DSMT4">
                  <p:embed/>
                </p:oleObj>
              </mc:Choice>
              <mc:Fallback>
                <p:oleObj name="Equation" r:id="rId4" imgW="2234880" imgH="469800" progId="Equation.DSMT4">
                  <p:embed/>
                  <p:pic>
                    <p:nvPicPr>
                      <p:cNvPr id="0" name=""/>
                      <p:cNvPicPr>
                        <a:picLocks noChangeAspect="1" noChangeArrowheads="1"/>
                      </p:cNvPicPr>
                      <p:nvPr/>
                    </p:nvPicPr>
                    <p:blipFill>
                      <a:blip r:embed="rId5"/>
                      <a:srcRect/>
                      <a:stretch>
                        <a:fillRect/>
                      </a:stretch>
                    </p:blipFill>
                    <p:spPr bwMode="auto">
                      <a:xfrm>
                        <a:off x="1447800" y="4267200"/>
                        <a:ext cx="5964237" cy="1258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7054626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dirty="0" smtClean="0"/>
              <a:t>Mixed </a:t>
            </a:r>
            <a:r>
              <a:rPr lang="en-US" dirty="0"/>
              <a:t>Model Example</a:t>
            </a:r>
          </a:p>
        </p:txBody>
      </p:sp>
      <p:sp>
        <p:nvSpPr>
          <p:cNvPr id="190467" name="Rectangle 3"/>
          <p:cNvSpPr>
            <a:spLocks noGrp="1" noChangeArrowheads="1"/>
          </p:cNvSpPr>
          <p:nvPr>
            <p:ph type="body" sz="half" idx="1"/>
          </p:nvPr>
        </p:nvSpPr>
        <p:spPr>
          <a:xfrm>
            <a:off x="304800" y="1600200"/>
            <a:ext cx="8458200" cy="4419600"/>
          </a:xfrm>
        </p:spPr>
        <p:txBody>
          <a:bodyPr>
            <a:normAutofit fontScale="92500" lnSpcReduction="10000"/>
          </a:bodyPr>
          <a:lstStyle/>
          <a:p>
            <a:r>
              <a:rPr lang="en-US" sz="3500" dirty="0" smtClean="0"/>
              <a:t>Data</a:t>
            </a:r>
            <a:r>
              <a:rPr lang="en-US" sz="2600" dirty="0"/>
              <a:t>: </a:t>
            </a:r>
            <a:endParaRPr lang="en-US" sz="2600" dirty="0" smtClean="0"/>
          </a:p>
          <a:p>
            <a:pPr marL="0" indent="0">
              <a:buNone/>
            </a:pPr>
            <a:r>
              <a:rPr lang="en-US" sz="3000" dirty="0" smtClean="0"/>
              <a:t>	d</a:t>
            </a:r>
            <a:r>
              <a:rPr lang="en-US" sz="3000" baseline="-25000" dirty="0" smtClean="0"/>
              <a:t>0</a:t>
            </a:r>
            <a:r>
              <a:rPr lang="en-US" sz="3000" dirty="0" smtClean="0"/>
              <a:t> </a:t>
            </a:r>
            <a:r>
              <a:rPr lang="en-US" sz="3000" dirty="0"/>
              <a:t>= 2; g</a:t>
            </a:r>
            <a:r>
              <a:rPr lang="en-US" sz="3000" baseline="-25000" dirty="0"/>
              <a:t>1</a:t>
            </a:r>
            <a:r>
              <a:rPr lang="en-US" sz="3000" dirty="0"/>
              <a:t> = 30%; g</a:t>
            </a:r>
            <a:r>
              <a:rPr lang="en-US" sz="3000" baseline="-25000" dirty="0"/>
              <a:t>2-3</a:t>
            </a:r>
            <a:r>
              <a:rPr lang="en-US" sz="3000" dirty="0"/>
              <a:t> = 20%; g</a:t>
            </a:r>
            <a:r>
              <a:rPr lang="en-US" sz="3000" baseline="-25000" dirty="0"/>
              <a:t>4+</a:t>
            </a:r>
            <a:r>
              <a:rPr lang="en-US" sz="3000" dirty="0"/>
              <a:t> = 3%; r = 12%</a:t>
            </a:r>
          </a:p>
          <a:p>
            <a:pPr>
              <a:buFont typeface="Wingdings" pitchFamily="2" charset="2"/>
              <a:buNone/>
            </a:pPr>
            <a:r>
              <a:rPr lang="en-US" sz="2400" dirty="0"/>
              <a:t>		 </a:t>
            </a:r>
            <a:endParaRPr lang="en-US" sz="2400" dirty="0" smtClean="0"/>
          </a:p>
          <a:p>
            <a:pPr>
              <a:buFont typeface="Wingdings" pitchFamily="2" charset="2"/>
              <a:buNone/>
            </a:pPr>
            <a:endParaRPr lang="en-US" sz="2400" dirty="0"/>
          </a:p>
          <a:p>
            <a:pPr>
              <a:buFont typeface="Wingdings" pitchFamily="2" charset="2"/>
              <a:buNone/>
            </a:pPr>
            <a:endParaRPr lang="en-US" sz="2400" dirty="0"/>
          </a:p>
          <a:p>
            <a:pPr>
              <a:buFont typeface="Wingdings" pitchFamily="2" charset="2"/>
              <a:buNone/>
            </a:pPr>
            <a:endParaRPr lang="en-US" sz="2400" dirty="0"/>
          </a:p>
          <a:p>
            <a:pPr>
              <a:buFont typeface="Wingdings" pitchFamily="2" charset="2"/>
              <a:buNone/>
            </a:pPr>
            <a:r>
              <a:rPr lang="en-US" sz="2400" dirty="0"/>
              <a:t>				</a:t>
            </a:r>
            <a:r>
              <a:rPr lang="en-US" sz="2400" dirty="0" smtClean="0"/>
              <a:t>	</a:t>
            </a:r>
            <a:r>
              <a:rPr lang="en-US" dirty="0" smtClean="0"/>
              <a:t>or</a:t>
            </a:r>
          </a:p>
          <a:p>
            <a:pPr>
              <a:buFont typeface="Wingdings" pitchFamily="2" charset="2"/>
              <a:buNone/>
            </a:pPr>
            <a:endParaRPr lang="en-US" dirty="0"/>
          </a:p>
          <a:p>
            <a:pPr>
              <a:buFont typeface="Wingdings" pitchFamily="2" charset="2"/>
              <a:buNone/>
            </a:pPr>
            <a:endParaRPr lang="en-US" dirty="0"/>
          </a:p>
          <a:p>
            <a:pPr>
              <a:buFont typeface="Wingdings" pitchFamily="2" charset="2"/>
              <a:buNone/>
            </a:pPr>
            <a:endParaRPr lang="en-US" dirty="0"/>
          </a:p>
          <a:p>
            <a:pPr>
              <a:buFont typeface="Wingdings" pitchFamily="2" charset="2"/>
              <a:buNone/>
            </a:pPr>
            <a:r>
              <a:rPr lang="en-US" sz="2400" dirty="0"/>
              <a:t>                  Short Term                    Long Term</a:t>
            </a:r>
          </a:p>
          <a:p>
            <a:pPr>
              <a:buFont typeface="Wingdings" pitchFamily="2" charset="2"/>
              <a:buNone/>
            </a:pPr>
            <a:endParaRPr lang="en-US" dirty="0"/>
          </a:p>
        </p:txBody>
      </p:sp>
      <p:sp>
        <p:nvSpPr>
          <p:cNvPr id="190468" name="Rectangle 4"/>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90469" name="Object 5"/>
          <p:cNvGraphicFramePr>
            <a:graphicFrameLocks noChangeAspect="1"/>
          </p:cNvGraphicFramePr>
          <p:nvPr>
            <p:extLst>
              <p:ext uri="{D42A27DB-BD31-4B8C-83A1-F6EECF244321}">
                <p14:modId xmlns:p14="http://schemas.microsoft.com/office/powerpoint/2010/main" val="2747095243"/>
              </p:ext>
            </p:extLst>
          </p:nvPr>
        </p:nvGraphicFramePr>
        <p:xfrm>
          <a:off x="990600" y="2971800"/>
          <a:ext cx="6983412" cy="614362"/>
        </p:xfrm>
        <a:graphic>
          <a:graphicData uri="http://schemas.openxmlformats.org/presentationml/2006/ole">
            <mc:AlternateContent xmlns:mc="http://schemas.openxmlformats.org/markup-compatibility/2006">
              <mc:Choice xmlns:v="urn:schemas-microsoft-com:vml" Requires="v">
                <p:oleObj spid="_x0000_s11288" name="Equation" r:id="rId4" imgW="2616120" imgH="228600" progId="Equation.DSMT4">
                  <p:embed/>
                </p:oleObj>
              </mc:Choice>
              <mc:Fallback>
                <p:oleObj name="Equation" r:id="rId4" imgW="2616120" imgH="228600" progId="Equation.DSMT4">
                  <p:embed/>
                  <p:pic>
                    <p:nvPicPr>
                      <p:cNvPr id="0" name=""/>
                      <p:cNvPicPr>
                        <a:picLocks noChangeAspect="1" noChangeArrowheads="1"/>
                      </p:cNvPicPr>
                      <p:nvPr/>
                    </p:nvPicPr>
                    <p:blipFill>
                      <a:blip r:embed="rId5"/>
                      <a:srcRect/>
                      <a:stretch>
                        <a:fillRect/>
                      </a:stretch>
                    </p:blipFill>
                    <p:spPr bwMode="auto">
                      <a:xfrm>
                        <a:off x="990600" y="2971800"/>
                        <a:ext cx="6983412" cy="6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0470" name="Object 6"/>
          <p:cNvGraphicFramePr>
            <a:graphicFrameLocks noGrp="1" noChangeAspect="1"/>
          </p:cNvGraphicFramePr>
          <p:nvPr>
            <p:ph sz="half" idx="2"/>
            <p:extLst>
              <p:ext uri="{D42A27DB-BD31-4B8C-83A1-F6EECF244321}">
                <p14:modId xmlns:p14="http://schemas.microsoft.com/office/powerpoint/2010/main" val="1968395221"/>
              </p:ext>
            </p:extLst>
          </p:nvPr>
        </p:nvGraphicFramePr>
        <p:xfrm>
          <a:off x="457200" y="4495800"/>
          <a:ext cx="8153400" cy="947738"/>
        </p:xfrm>
        <a:graphic>
          <a:graphicData uri="http://schemas.openxmlformats.org/presentationml/2006/ole">
            <mc:AlternateContent xmlns:mc="http://schemas.openxmlformats.org/markup-compatibility/2006">
              <mc:Choice xmlns:v="urn:schemas-microsoft-com:vml" Requires="v">
                <p:oleObj spid="_x0000_s11289" name="Equation" r:id="rId6" imgW="4038480" imgH="469800" progId="Equation.DSMT4">
                  <p:embed/>
                </p:oleObj>
              </mc:Choice>
              <mc:Fallback>
                <p:oleObj name="Equation" r:id="rId6" imgW="4038480" imgH="469800" progId="Equation.DSMT4">
                  <p:embed/>
                  <p:pic>
                    <p:nvPicPr>
                      <p:cNvPr id="0" name=""/>
                      <p:cNvPicPr>
                        <a:picLocks noChangeAspect="1" noChangeArrowheads="1"/>
                      </p:cNvPicPr>
                      <p:nvPr/>
                    </p:nvPicPr>
                    <p:blipFill>
                      <a:blip r:embed="rId7"/>
                      <a:srcRect/>
                      <a:stretch>
                        <a:fillRect/>
                      </a:stretch>
                    </p:blipFill>
                    <p:spPr bwMode="auto">
                      <a:xfrm>
                        <a:off x="457200" y="4495800"/>
                        <a:ext cx="81534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0472" name="AutoShape 8"/>
          <p:cNvSpPr>
            <a:spLocks/>
          </p:cNvSpPr>
          <p:nvPr/>
        </p:nvSpPr>
        <p:spPr bwMode="auto">
          <a:xfrm rot="16200000">
            <a:off x="2895600" y="3733800"/>
            <a:ext cx="228600" cy="3429000"/>
          </a:xfrm>
          <a:prstGeom prst="leftBrace">
            <a:avLst>
              <a:gd name="adj1" fmla="val 138681"/>
              <a:gd name="adj2" fmla="val 50000"/>
            </a:avLst>
          </a:prstGeom>
          <a:noFill/>
          <a:ln w="28575">
            <a:solidFill>
              <a:srgbClr val="FF0066"/>
            </a:solidFill>
            <a:round/>
            <a:headEnd type="none" w="sm" len="sm"/>
            <a:tailEnd type="none" w="sm" len="sm"/>
          </a:ln>
          <a:effectLst/>
        </p:spPr>
        <p:txBody>
          <a:bodyPr wrap="none" anchor="ctr"/>
          <a:lstStyle/>
          <a:p>
            <a:endParaRPr lang="en-US"/>
          </a:p>
        </p:txBody>
      </p:sp>
      <p:sp>
        <p:nvSpPr>
          <p:cNvPr id="190473" name="AutoShape 9"/>
          <p:cNvSpPr>
            <a:spLocks/>
          </p:cNvSpPr>
          <p:nvPr/>
        </p:nvSpPr>
        <p:spPr bwMode="auto">
          <a:xfrm rot="16200000">
            <a:off x="5943600" y="4114800"/>
            <a:ext cx="228600" cy="2667000"/>
          </a:xfrm>
          <a:prstGeom prst="leftBrace">
            <a:avLst>
              <a:gd name="adj1" fmla="val 107863"/>
              <a:gd name="adj2" fmla="val 50000"/>
            </a:avLst>
          </a:prstGeom>
          <a:noFill/>
          <a:ln w="28575">
            <a:solidFill>
              <a:srgbClr val="FF0066"/>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054426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dirty="0" smtClean="0"/>
              <a:t>Mixed Model Formula</a:t>
            </a:r>
            <a:endParaRPr lang="en-US" dirty="0"/>
          </a:p>
        </p:txBody>
      </p:sp>
      <p:sp>
        <p:nvSpPr>
          <p:cNvPr id="190468" name="Rectangle 4"/>
          <p:cNvSpPr>
            <a:spLocks noChangeArrowheads="1"/>
          </p:cNvSpPr>
          <p:nvPr/>
        </p:nvSpPr>
        <p:spPr bwMode="auto">
          <a:xfrm>
            <a:off x="0" y="310515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90470" name="Object 6"/>
          <p:cNvGraphicFramePr>
            <a:graphicFrameLocks noGrp="1" noChangeAspect="1"/>
          </p:cNvGraphicFramePr>
          <p:nvPr>
            <p:ph sz="half" idx="2"/>
            <p:extLst>
              <p:ext uri="{D42A27DB-BD31-4B8C-83A1-F6EECF244321}">
                <p14:modId xmlns:p14="http://schemas.microsoft.com/office/powerpoint/2010/main" val="1363927376"/>
              </p:ext>
            </p:extLst>
          </p:nvPr>
        </p:nvGraphicFramePr>
        <p:xfrm>
          <a:off x="815975" y="2590800"/>
          <a:ext cx="7292975" cy="1633538"/>
        </p:xfrm>
        <a:graphic>
          <a:graphicData uri="http://schemas.openxmlformats.org/presentationml/2006/ole">
            <mc:AlternateContent xmlns:mc="http://schemas.openxmlformats.org/markup-compatibility/2006">
              <mc:Choice xmlns:v="urn:schemas-microsoft-com:vml" Requires="v">
                <p:oleObj spid="_x0000_s12300" name="Equation" r:id="rId4" imgW="3174840" imgH="711000" progId="Equation.DSMT4">
                  <p:embed/>
                </p:oleObj>
              </mc:Choice>
              <mc:Fallback>
                <p:oleObj name="Equation" r:id="rId4" imgW="3174840" imgH="711000" progId="Equation.DSMT4">
                  <p:embed/>
                  <p:pic>
                    <p:nvPicPr>
                      <p:cNvPr id="0" name=""/>
                      <p:cNvPicPr>
                        <a:picLocks noChangeAspect="1" noChangeArrowheads="1"/>
                      </p:cNvPicPr>
                      <p:nvPr/>
                    </p:nvPicPr>
                    <p:blipFill>
                      <a:blip r:embed="rId5"/>
                      <a:srcRect/>
                      <a:stretch>
                        <a:fillRect/>
                      </a:stretch>
                    </p:blipFill>
                    <p:spPr bwMode="auto">
                      <a:xfrm>
                        <a:off x="815975" y="2590800"/>
                        <a:ext cx="7292975" cy="163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94903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marL="800100" indent="-800100"/>
            <a:r>
              <a:rPr lang="en-US" dirty="0" smtClean="0"/>
              <a:t>Methods</a:t>
            </a:r>
            <a:endParaRPr lang="en-US" dirty="0"/>
          </a:p>
        </p:txBody>
      </p:sp>
      <p:sp>
        <p:nvSpPr>
          <p:cNvPr id="154627" name="Rectangle 3"/>
          <p:cNvSpPr>
            <a:spLocks noGrp="1" noChangeArrowheads="1"/>
          </p:cNvSpPr>
          <p:nvPr>
            <p:ph type="body" idx="1"/>
          </p:nvPr>
        </p:nvSpPr>
        <p:spPr>
          <a:xfrm>
            <a:off x="381000" y="1143000"/>
            <a:ext cx="8382000" cy="5029200"/>
          </a:xfrm>
        </p:spPr>
        <p:txBody>
          <a:bodyPr>
            <a:normAutofit fontScale="92500" lnSpcReduction="20000"/>
          </a:bodyPr>
          <a:lstStyle/>
          <a:p>
            <a:pPr marL="609600" indent="-609600"/>
            <a:r>
              <a:rPr lang="en-US" dirty="0" smtClean="0"/>
              <a:t>Discounted </a:t>
            </a:r>
            <a:r>
              <a:rPr lang="en-US" dirty="0"/>
              <a:t>Dividend Model (</a:t>
            </a:r>
            <a:r>
              <a:rPr lang="en-US" dirty="0" smtClean="0"/>
              <a:t>DDM)</a:t>
            </a:r>
          </a:p>
          <a:p>
            <a:pPr marL="1127125" lvl="1" indent="-609600"/>
            <a:r>
              <a:rPr lang="en-US" dirty="0" smtClean="0"/>
              <a:t>A Discounted Cash Flow Model (DCF)</a:t>
            </a:r>
          </a:p>
          <a:p>
            <a:pPr marL="609600" indent="-609600"/>
            <a:endParaRPr lang="en-US" dirty="0" smtClean="0"/>
          </a:p>
          <a:p>
            <a:pPr marL="609600" indent="-609600"/>
            <a:r>
              <a:rPr lang="en-US" dirty="0" smtClean="0"/>
              <a:t>P/E </a:t>
            </a:r>
            <a:r>
              <a:rPr lang="en-US" dirty="0"/>
              <a:t>Ratio </a:t>
            </a:r>
            <a:r>
              <a:rPr lang="en-US" dirty="0" smtClean="0"/>
              <a:t>Methodologies</a:t>
            </a:r>
          </a:p>
          <a:p>
            <a:pPr marL="1127125" lvl="1" indent="-609600"/>
            <a:r>
              <a:rPr lang="en-US" dirty="0" smtClean="0"/>
              <a:t>Other </a:t>
            </a:r>
            <a:r>
              <a:rPr lang="en-US" dirty="0"/>
              <a:t>Ratio </a:t>
            </a:r>
            <a:r>
              <a:rPr lang="en-US" dirty="0" smtClean="0"/>
              <a:t>Methodologies</a:t>
            </a:r>
          </a:p>
          <a:p>
            <a:pPr marL="609600" indent="-609600"/>
            <a:endParaRPr lang="en-US" dirty="0" smtClean="0"/>
          </a:p>
          <a:p>
            <a:pPr marL="609600" indent="-609600"/>
            <a:r>
              <a:rPr lang="en-US" dirty="0" smtClean="0"/>
              <a:t>Capital </a:t>
            </a:r>
            <a:r>
              <a:rPr lang="en-US" dirty="0"/>
              <a:t>Asset Pricing Model (</a:t>
            </a:r>
            <a:r>
              <a:rPr lang="en-US" dirty="0" smtClean="0"/>
              <a:t>CAPM)</a:t>
            </a:r>
          </a:p>
          <a:p>
            <a:pPr marL="609600" indent="-609600"/>
            <a:endParaRPr lang="en-US" dirty="0" smtClean="0"/>
          </a:p>
          <a:p>
            <a:pPr marL="609600" indent="-609600"/>
            <a:r>
              <a:rPr lang="en-US" dirty="0" smtClean="0"/>
              <a:t>Relative Valuation</a:t>
            </a:r>
          </a:p>
          <a:p>
            <a:pPr marL="609600" indent="-609600"/>
            <a:endParaRPr lang="en-US" dirty="0" smtClean="0"/>
          </a:p>
          <a:p>
            <a:pPr marL="609600" indent="-609600"/>
            <a:r>
              <a:rPr lang="en-US" dirty="0" smtClean="0"/>
              <a:t>Free Cash Flow</a:t>
            </a:r>
          </a:p>
          <a:p>
            <a:pPr marL="1127125" lvl="1" indent="-609600"/>
            <a:r>
              <a:rPr lang="en-US" dirty="0"/>
              <a:t>A Discounted Cash Flow Model (DCF</a:t>
            </a:r>
            <a:r>
              <a:rPr lang="en-US" dirty="0" smtClean="0"/>
              <a:t>)</a:t>
            </a:r>
            <a:endParaRPr lang="en-US" dirty="0"/>
          </a:p>
        </p:txBody>
      </p:sp>
    </p:spTree>
    <p:extLst>
      <p:ext uri="{BB962C8B-B14F-4D97-AF65-F5344CB8AC3E}">
        <p14:creationId xmlns:p14="http://schemas.microsoft.com/office/powerpoint/2010/main" val="339770902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24 (Topic 5.2):</a:t>
            </a:r>
            <a:br>
              <a:rPr lang="en-US" dirty="0" smtClean="0"/>
            </a:br>
            <a:r>
              <a:rPr lang="en-US" dirty="0" smtClean="0">
                <a:effectLst/>
              </a:rPr>
              <a:t>Equity Valuation</a:t>
            </a:r>
            <a:endParaRPr lang="en-US" dirty="0"/>
          </a:p>
        </p:txBody>
      </p:sp>
    </p:spTree>
    <p:extLst>
      <p:ext uri="{BB962C8B-B14F-4D97-AF65-F5344CB8AC3E}">
        <p14:creationId xmlns:p14="http://schemas.microsoft.com/office/powerpoint/2010/main" val="4984478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808038"/>
          </a:xfrm>
        </p:spPr>
        <p:txBody>
          <a:bodyPr>
            <a:normAutofit/>
          </a:bodyPr>
          <a:lstStyle/>
          <a:p>
            <a:pPr eaLnBrk="1" hangingPunct="1"/>
            <a:r>
              <a:rPr lang="en-US" dirty="0" smtClean="0"/>
              <a:t>Stock Valuation Issues</a:t>
            </a:r>
          </a:p>
        </p:txBody>
      </p:sp>
      <p:sp>
        <p:nvSpPr>
          <p:cNvPr id="4" name="Rectangle 3"/>
          <p:cNvSpPr txBox="1">
            <a:spLocks noChangeArrowheads="1"/>
          </p:cNvSpPr>
          <p:nvPr/>
        </p:nvSpPr>
        <p:spPr>
          <a:xfrm>
            <a:off x="381000" y="1143000"/>
            <a:ext cx="8382000" cy="5029200"/>
          </a:xfrm>
          <a:prstGeom prst="rect">
            <a:avLst/>
          </a:prstGeom>
        </p:spPr>
        <p:txBody>
          <a:bodyPr vert="horz" lIns="0" tIns="0" rIns="0" bIns="0" rtlCol="0">
            <a:normAutofit fontScale="92500"/>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indent="-609600"/>
            <a:r>
              <a:rPr lang="en-US" dirty="0" smtClean="0"/>
              <a:t>Stock Cash Flows Uncertain:</a:t>
            </a:r>
            <a:endParaRPr lang="en-US" dirty="0"/>
          </a:p>
          <a:p>
            <a:pPr marL="1127125" lvl="1" indent="-609600"/>
            <a:r>
              <a:rPr lang="en-US" dirty="0" smtClean="0"/>
              <a:t>Determined by </a:t>
            </a:r>
            <a:r>
              <a:rPr lang="en-US" dirty="0"/>
              <a:t>the Board of </a:t>
            </a:r>
            <a:r>
              <a:rPr lang="en-US" dirty="0" smtClean="0"/>
              <a:t>Directors</a:t>
            </a:r>
          </a:p>
          <a:p>
            <a:pPr marL="1127125" lvl="1" indent="-609600"/>
            <a:r>
              <a:rPr lang="en-US" dirty="0" smtClean="0"/>
              <a:t>Not Required</a:t>
            </a:r>
            <a:endParaRPr lang="en-US" dirty="0"/>
          </a:p>
          <a:p>
            <a:pPr marL="1127125" lvl="1" indent="-609600"/>
            <a:r>
              <a:rPr lang="en-US" dirty="0"/>
              <a:t>Proceeds from </a:t>
            </a:r>
            <a:r>
              <a:rPr lang="en-US" dirty="0" smtClean="0"/>
              <a:t>Sale of Stock Uncertain</a:t>
            </a:r>
          </a:p>
          <a:p>
            <a:pPr marL="1127125" lvl="1" indent="-609600"/>
            <a:r>
              <a:rPr lang="en-US" dirty="0" smtClean="0"/>
              <a:t>Contrast: </a:t>
            </a:r>
            <a:r>
              <a:rPr lang="en-US" dirty="0"/>
              <a:t>Bond Cash Flows are </a:t>
            </a:r>
            <a:r>
              <a:rPr lang="en-US" dirty="0" smtClean="0"/>
              <a:t>Fixed</a:t>
            </a:r>
            <a:endParaRPr lang="en-US" dirty="0"/>
          </a:p>
          <a:p>
            <a:pPr marL="609600" indent="-609600"/>
            <a:endParaRPr lang="en-US" dirty="0"/>
          </a:p>
          <a:p>
            <a:pPr marL="609600" indent="-609600"/>
            <a:r>
              <a:rPr lang="en-US" dirty="0"/>
              <a:t>Difficulties in Stock Valuation:</a:t>
            </a:r>
          </a:p>
          <a:p>
            <a:pPr marL="1127125" lvl="1" indent="-609600"/>
            <a:r>
              <a:rPr lang="en-US" dirty="0"/>
              <a:t>Dividend </a:t>
            </a:r>
            <a:r>
              <a:rPr lang="en-US" dirty="0" smtClean="0"/>
              <a:t>Cash Flows not Known in Advance</a:t>
            </a:r>
            <a:endParaRPr lang="en-US" dirty="0"/>
          </a:p>
          <a:p>
            <a:pPr marL="1127125" lvl="1" indent="-609600"/>
            <a:r>
              <a:rPr lang="en-US" dirty="0"/>
              <a:t>Life of </a:t>
            </a:r>
            <a:r>
              <a:rPr lang="en-US" dirty="0" smtClean="0"/>
              <a:t>Stock is Essentially Forever</a:t>
            </a:r>
            <a:endParaRPr lang="en-US" dirty="0"/>
          </a:p>
          <a:p>
            <a:pPr marL="1127125" lvl="1" indent="-609600"/>
            <a:r>
              <a:rPr lang="en-US" dirty="0" smtClean="0"/>
              <a:t>Hard to Determine Required Rate of Return for </a:t>
            </a:r>
            <a:r>
              <a:rPr lang="en-US" dirty="0"/>
              <a:t>a </a:t>
            </a:r>
            <a:r>
              <a:rPr lang="en-US" dirty="0" smtClean="0"/>
              <a:t>Stock</a:t>
            </a:r>
            <a:endParaRPr lang="en-US" dirty="0"/>
          </a:p>
          <a:p>
            <a:pPr marL="609600" indent="-609600"/>
            <a:endParaRPr lang="en-US" dirty="0"/>
          </a:p>
        </p:txBody>
      </p:sp>
    </p:spTree>
    <p:extLst>
      <p:ext uri="{BB962C8B-B14F-4D97-AF65-F5344CB8AC3E}">
        <p14:creationId xmlns:p14="http://schemas.microsoft.com/office/powerpoint/2010/main" val="18436965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Capital Gains vs. Dividends</a:t>
            </a:r>
            <a:r>
              <a:rPr lang="en-US" baseline="-25000" dirty="0" smtClean="0">
                <a:latin typeface="Century Gothic"/>
              </a:rPr>
              <a:t>▪</a:t>
            </a:r>
            <a:endParaRPr lang="en-US" baseline="-25000" dirty="0"/>
          </a:p>
        </p:txBody>
      </p:sp>
      <p:graphicFrame>
        <p:nvGraphicFramePr>
          <p:cNvPr id="4" name="Object 3"/>
          <p:cNvGraphicFramePr>
            <a:graphicFrameLocks noChangeAspect="1"/>
          </p:cNvGraphicFramePr>
          <p:nvPr>
            <p:extLst>
              <p:ext uri="{D42A27DB-BD31-4B8C-83A1-F6EECF244321}">
                <p14:modId xmlns:p14="http://schemas.microsoft.com/office/powerpoint/2010/main" val="2738158563"/>
              </p:ext>
            </p:extLst>
          </p:nvPr>
        </p:nvGraphicFramePr>
        <p:xfrm>
          <a:off x="1752600" y="1752600"/>
          <a:ext cx="1482811" cy="685800"/>
        </p:xfrm>
        <a:graphic>
          <a:graphicData uri="http://schemas.openxmlformats.org/presentationml/2006/ole">
            <mc:AlternateContent xmlns:mc="http://schemas.openxmlformats.org/markup-compatibility/2006">
              <mc:Choice xmlns:v="urn:schemas-microsoft-com:vml" Requires="v">
                <p:oleObj spid="_x0000_s2100" name="Equation" r:id="rId4" imgW="1015920" imgH="469800" progId="Equation.DSMT4">
                  <p:embed/>
                </p:oleObj>
              </mc:Choice>
              <mc:Fallback>
                <p:oleObj name="Equation" r:id="rId4" imgW="1015920" imgH="469800" progId="Equation.DSMT4">
                  <p:embed/>
                  <p:pic>
                    <p:nvPicPr>
                      <p:cNvPr id="0" name=""/>
                      <p:cNvPicPr/>
                      <p:nvPr/>
                    </p:nvPicPr>
                    <p:blipFill>
                      <a:blip r:embed="rId5"/>
                      <a:stretch>
                        <a:fillRect/>
                      </a:stretch>
                    </p:blipFill>
                    <p:spPr>
                      <a:xfrm>
                        <a:off x="1752600" y="1752600"/>
                        <a:ext cx="1482811" cy="685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2557914"/>
              </p:ext>
            </p:extLst>
          </p:nvPr>
        </p:nvGraphicFramePr>
        <p:xfrm>
          <a:off x="1752600" y="2590800"/>
          <a:ext cx="2001837" cy="1074738"/>
        </p:xfrm>
        <a:graphic>
          <a:graphicData uri="http://schemas.openxmlformats.org/presentationml/2006/ole">
            <mc:AlternateContent xmlns:mc="http://schemas.openxmlformats.org/markup-compatibility/2006">
              <mc:Choice xmlns:v="urn:schemas-microsoft-com:vml" Requires="v">
                <p:oleObj spid="_x0000_s2101" name="Equation" r:id="rId6" imgW="1371600" imgH="736560" progId="Equation.DSMT4">
                  <p:embed/>
                </p:oleObj>
              </mc:Choice>
              <mc:Fallback>
                <p:oleObj name="Equation" r:id="rId6" imgW="1371600" imgH="736560" progId="Equation.DSMT4">
                  <p:embed/>
                  <p:pic>
                    <p:nvPicPr>
                      <p:cNvPr id="0" name=""/>
                      <p:cNvPicPr>
                        <a:picLocks noChangeAspect="1" noChangeArrowheads="1"/>
                      </p:cNvPicPr>
                      <p:nvPr/>
                    </p:nvPicPr>
                    <p:blipFill>
                      <a:blip r:embed="rId7"/>
                      <a:srcRect/>
                      <a:stretch>
                        <a:fillRect/>
                      </a:stretch>
                    </p:blipFill>
                    <p:spPr bwMode="auto">
                      <a:xfrm>
                        <a:off x="1752600" y="2590800"/>
                        <a:ext cx="2001837"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41294229"/>
              </p:ext>
            </p:extLst>
          </p:nvPr>
        </p:nvGraphicFramePr>
        <p:xfrm>
          <a:off x="1752600" y="3581400"/>
          <a:ext cx="2501900" cy="1463675"/>
        </p:xfrm>
        <a:graphic>
          <a:graphicData uri="http://schemas.openxmlformats.org/presentationml/2006/ole">
            <mc:AlternateContent xmlns:mc="http://schemas.openxmlformats.org/markup-compatibility/2006">
              <mc:Choice xmlns:v="urn:schemas-microsoft-com:vml" Requires="v">
                <p:oleObj spid="_x0000_s2102" name="Equation" r:id="rId8" imgW="1714320" imgH="1002960" progId="Equation.DSMT4">
                  <p:embed/>
                </p:oleObj>
              </mc:Choice>
              <mc:Fallback>
                <p:oleObj name="Equation" r:id="rId8" imgW="1714320" imgH="1002960" progId="Equation.DSMT4">
                  <p:embed/>
                  <p:pic>
                    <p:nvPicPr>
                      <p:cNvPr id="0" name=""/>
                      <p:cNvPicPr>
                        <a:picLocks noChangeAspect="1" noChangeArrowheads="1"/>
                      </p:cNvPicPr>
                      <p:nvPr/>
                    </p:nvPicPr>
                    <p:blipFill>
                      <a:blip r:embed="rId9"/>
                      <a:srcRect/>
                      <a:stretch>
                        <a:fillRect/>
                      </a:stretch>
                    </p:blipFill>
                    <p:spPr bwMode="auto">
                      <a:xfrm>
                        <a:off x="1752600" y="3581400"/>
                        <a:ext cx="25019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87514763"/>
              </p:ext>
            </p:extLst>
          </p:nvPr>
        </p:nvGraphicFramePr>
        <p:xfrm>
          <a:off x="1844675" y="5257800"/>
          <a:ext cx="3502025" cy="722313"/>
        </p:xfrm>
        <a:graphic>
          <a:graphicData uri="http://schemas.openxmlformats.org/presentationml/2006/ole">
            <mc:AlternateContent xmlns:mc="http://schemas.openxmlformats.org/markup-compatibility/2006">
              <mc:Choice xmlns:v="urn:schemas-microsoft-com:vml" Requires="v">
                <p:oleObj spid="_x0000_s2103" name="Equation" r:id="rId10" imgW="2400120" imgH="495000" progId="Equation.DSMT4">
                  <p:embed/>
                </p:oleObj>
              </mc:Choice>
              <mc:Fallback>
                <p:oleObj name="Equation" r:id="rId10" imgW="2400120" imgH="495000" progId="Equation.DSMT4">
                  <p:embed/>
                  <p:pic>
                    <p:nvPicPr>
                      <p:cNvPr id="0" name=""/>
                      <p:cNvPicPr>
                        <a:picLocks noChangeAspect="1" noChangeArrowheads="1"/>
                      </p:cNvPicPr>
                      <p:nvPr/>
                    </p:nvPicPr>
                    <p:blipFill>
                      <a:blip r:embed="rId11"/>
                      <a:srcRect/>
                      <a:stretch>
                        <a:fillRect/>
                      </a:stretch>
                    </p:blipFill>
                    <p:spPr bwMode="auto">
                      <a:xfrm>
                        <a:off x="1844675" y="5257800"/>
                        <a:ext cx="350202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313996428"/>
              </p:ext>
            </p:extLst>
          </p:nvPr>
        </p:nvGraphicFramePr>
        <p:xfrm>
          <a:off x="5791200" y="2362200"/>
          <a:ext cx="2427287" cy="1204912"/>
        </p:xfrm>
        <a:graphic>
          <a:graphicData uri="http://schemas.openxmlformats.org/presentationml/2006/ole">
            <mc:AlternateContent xmlns:mc="http://schemas.openxmlformats.org/markup-compatibility/2006">
              <mc:Choice xmlns:v="urn:schemas-microsoft-com:vml" Requires="v">
                <p:oleObj spid="_x0000_s2104" name="Equation" r:id="rId12" imgW="1663560" imgH="825480" progId="Equation.DSMT4">
                  <p:embed/>
                </p:oleObj>
              </mc:Choice>
              <mc:Fallback>
                <p:oleObj name="Equation" r:id="rId12" imgW="1663560" imgH="825480" progId="Equation.DSMT4">
                  <p:embed/>
                  <p:pic>
                    <p:nvPicPr>
                      <p:cNvPr id="0" name=""/>
                      <p:cNvPicPr>
                        <a:picLocks noChangeAspect="1" noChangeArrowheads="1"/>
                      </p:cNvPicPr>
                      <p:nvPr/>
                    </p:nvPicPr>
                    <p:blipFill>
                      <a:blip r:embed="rId13"/>
                      <a:srcRect/>
                      <a:stretch>
                        <a:fillRect/>
                      </a:stretch>
                    </p:blipFill>
                    <p:spPr bwMode="auto">
                      <a:xfrm>
                        <a:off x="5791200" y="2362200"/>
                        <a:ext cx="2427287"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9451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a:bodyPr>
          <a:lstStyle/>
          <a:p>
            <a:r>
              <a:rPr lang="en-US" sz="3800" dirty="0"/>
              <a:t>Discounted Dividend Model (DDM)</a:t>
            </a:r>
          </a:p>
        </p:txBody>
      </p:sp>
      <p:sp>
        <p:nvSpPr>
          <p:cNvPr id="155651" name="Rectangle 3"/>
          <p:cNvSpPr>
            <a:spLocks noGrp="1" noChangeArrowheads="1"/>
          </p:cNvSpPr>
          <p:nvPr>
            <p:ph type="body" idx="1"/>
          </p:nvPr>
        </p:nvSpPr>
        <p:spPr>
          <a:xfrm>
            <a:off x="381000" y="990600"/>
            <a:ext cx="8382000" cy="5181600"/>
          </a:xfrm>
        </p:spPr>
        <p:txBody>
          <a:bodyPr>
            <a:normAutofit/>
          </a:bodyPr>
          <a:lstStyle/>
          <a:p>
            <a:pPr>
              <a:lnSpc>
                <a:spcPct val="90000"/>
              </a:lnSpc>
            </a:pPr>
            <a:r>
              <a:rPr lang="en-US" dirty="0"/>
              <a:t>Motivation</a:t>
            </a:r>
          </a:p>
          <a:p>
            <a:pPr lvl="1">
              <a:lnSpc>
                <a:spcPct val="90000"/>
              </a:lnSpc>
            </a:pPr>
            <a:r>
              <a:rPr lang="en-US" dirty="0"/>
              <a:t>Dividends are the cash flows derived from common stock.</a:t>
            </a:r>
          </a:p>
          <a:p>
            <a:pPr lvl="1">
              <a:lnSpc>
                <a:spcPct val="90000"/>
              </a:lnSpc>
            </a:pPr>
            <a:r>
              <a:rPr lang="en-US" dirty="0"/>
              <a:t>The price is the present value of cash flows.</a:t>
            </a:r>
          </a:p>
          <a:p>
            <a:pPr lvl="1">
              <a:lnSpc>
                <a:spcPct val="90000"/>
              </a:lnSpc>
            </a:pPr>
            <a:r>
              <a:rPr lang="en-US" dirty="0">
                <a:cs typeface="Arial" charset="0"/>
              </a:rPr>
              <a:t>Thus, the price of a common share should be the present value of its </a:t>
            </a:r>
            <a:r>
              <a:rPr lang="en-US" dirty="0" smtClean="0">
                <a:cs typeface="Arial" charset="0"/>
              </a:rPr>
              <a:t>dividends</a:t>
            </a:r>
          </a:p>
          <a:p>
            <a:pPr lvl="1">
              <a:lnSpc>
                <a:spcPct val="90000"/>
              </a:lnSpc>
            </a:pPr>
            <a:endParaRPr lang="en-US" dirty="0">
              <a:cs typeface="Arial" charset="0"/>
            </a:endParaRPr>
          </a:p>
          <a:p>
            <a:pPr>
              <a:lnSpc>
                <a:spcPct val="90000"/>
              </a:lnSpc>
            </a:pPr>
            <a:r>
              <a:rPr lang="en-US" dirty="0">
                <a:cs typeface="Arial" charset="0"/>
              </a:rPr>
              <a:t>Problems</a:t>
            </a:r>
          </a:p>
          <a:p>
            <a:pPr lvl="1">
              <a:lnSpc>
                <a:spcPct val="90000"/>
              </a:lnSpc>
            </a:pPr>
            <a:r>
              <a:rPr lang="en-US" dirty="0">
                <a:cs typeface="Arial" charset="0"/>
              </a:rPr>
              <a:t>Dividends (especially far future ones) are not easily estimated</a:t>
            </a:r>
            <a:r>
              <a:rPr lang="en-US" dirty="0" smtClean="0">
                <a:cs typeface="Arial" charset="0"/>
              </a:rPr>
              <a:t>.</a:t>
            </a:r>
            <a:endParaRPr lang="en-US" dirty="0">
              <a:cs typeface="Arial" charset="0"/>
            </a:endParaRPr>
          </a:p>
        </p:txBody>
      </p:sp>
    </p:spTree>
    <p:extLst>
      <p:ext uri="{BB962C8B-B14F-4D97-AF65-F5344CB8AC3E}">
        <p14:creationId xmlns:p14="http://schemas.microsoft.com/office/powerpoint/2010/main" val="22992313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a:bodyPr>
          <a:lstStyle/>
          <a:p>
            <a:r>
              <a:rPr lang="en-US" sz="3800" dirty="0"/>
              <a:t>Discounted Dividend Model (DDM)</a:t>
            </a:r>
          </a:p>
        </p:txBody>
      </p:sp>
      <p:sp>
        <p:nvSpPr>
          <p:cNvPr id="156675" name="Rectangle 3"/>
          <p:cNvSpPr>
            <a:spLocks noGrp="1" noChangeArrowheads="1"/>
          </p:cNvSpPr>
          <p:nvPr>
            <p:ph type="body" idx="1"/>
          </p:nvPr>
        </p:nvSpPr>
        <p:spPr>
          <a:xfrm>
            <a:off x="381000" y="1676400"/>
            <a:ext cx="8382000" cy="4495800"/>
          </a:xfrm>
        </p:spPr>
        <p:txBody>
          <a:bodyPr>
            <a:normAutofit/>
          </a:bodyPr>
          <a:lstStyle/>
          <a:p>
            <a:pPr marL="635000" indent="-577850"/>
            <a:r>
              <a:rPr lang="en-US" dirty="0" smtClean="0"/>
              <a:t>Constant Model </a:t>
            </a:r>
          </a:p>
          <a:p>
            <a:pPr marL="1035050" lvl="1" indent="-577850"/>
            <a:r>
              <a:rPr lang="en-US" dirty="0" smtClean="0"/>
              <a:t>Dividends remain constant</a:t>
            </a:r>
          </a:p>
          <a:p>
            <a:pPr marL="1035050" lvl="1" indent="-577850"/>
            <a:endParaRPr lang="en-US" dirty="0" smtClean="0"/>
          </a:p>
          <a:p>
            <a:pPr marL="635000" indent="-577850"/>
            <a:r>
              <a:rPr lang="en-US" dirty="0" smtClean="0"/>
              <a:t>Growth Model</a:t>
            </a:r>
          </a:p>
          <a:p>
            <a:pPr marL="1035050" lvl="1" indent="-577850"/>
            <a:r>
              <a:rPr lang="en-US" dirty="0" smtClean="0"/>
              <a:t>Dividends change </a:t>
            </a:r>
            <a:r>
              <a:rPr lang="en-US" dirty="0"/>
              <a:t>at a constant rate </a:t>
            </a:r>
            <a:endParaRPr lang="en-US" dirty="0" smtClean="0"/>
          </a:p>
          <a:p>
            <a:pPr marL="1035050" lvl="1" indent="-577850"/>
            <a:endParaRPr lang="en-US" dirty="0" smtClean="0"/>
          </a:p>
          <a:p>
            <a:pPr marL="635000" indent="-577850"/>
            <a:r>
              <a:rPr lang="en-US" dirty="0" smtClean="0"/>
              <a:t>Mixed Model</a:t>
            </a:r>
          </a:p>
          <a:p>
            <a:pPr marL="1035050" lvl="1" indent="-577850"/>
            <a:r>
              <a:rPr lang="en-US" dirty="0" smtClean="0"/>
              <a:t>Dividends change at different rates </a:t>
            </a:r>
            <a:endParaRPr lang="en-US" dirty="0"/>
          </a:p>
        </p:txBody>
      </p:sp>
    </p:spTree>
    <p:extLst>
      <p:ext uri="{BB962C8B-B14F-4D97-AF65-F5344CB8AC3E}">
        <p14:creationId xmlns:p14="http://schemas.microsoft.com/office/powerpoint/2010/main" val="328309692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dirty="0" smtClean="0"/>
              <a:t>Constant Model</a:t>
            </a:r>
            <a:endParaRPr lang="en-US" dirty="0"/>
          </a:p>
        </p:txBody>
      </p:sp>
      <p:sp>
        <p:nvSpPr>
          <p:cNvPr id="157699" name="Rectangle 3"/>
          <p:cNvSpPr>
            <a:spLocks noGrp="1" noChangeArrowheads="1"/>
          </p:cNvSpPr>
          <p:nvPr>
            <p:ph type="body" idx="1"/>
          </p:nvPr>
        </p:nvSpPr>
        <p:spPr/>
        <p:txBody>
          <a:bodyPr/>
          <a:lstStyle/>
          <a:p>
            <a:r>
              <a:rPr lang="en-US" dirty="0"/>
              <a:t>If </a:t>
            </a:r>
            <a:r>
              <a:rPr lang="en-US" dirty="0" smtClean="0"/>
              <a:t>dividend is constant, </a:t>
            </a:r>
            <a:r>
              <a:rPr lang="en-US" dirty="0"/>
              <a:t>then </a:t>
            </a:r>
            <a:r>
              <a:rPr lang="en-US" dirty="0" smtClean="0"/>
              <a:t>stock </a:t>
            </a:r>
            <a:r>
              <a:rPr lang="en-US" dirty="0"/>
              <a:t>is </a:t>
            </a:r>
            <a:r>
              <a:rPr lang="en-US" dirty="0" smtClean="0"/>
              <a:t>a </a:t>
            </a:r>
            <a:r>
              <a:rPr lang="en-US" dirty="0"/>
              <a:t>perpetuity.</a:t>
            </a:r>
          </a:p>
        </p:txBody>
      </p:sp>
      <p:sp>
        <p:nvSpPr>
          <p:cNvPr id="157701" name="Rectangle 5"/>
          <p:cNvSpPr>
            <a:spLocks noChangeArrowheads="1"/>
          </p:cNvSpPr>
          <p:nvPr/>
        </p:nvSpPr>
        <p:spPr bwMode="auto">
          <a:xfrm>
            <a:off x="0" y="3214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57700" name="Object 4"/>
          <p:cNvGraphicFramePr>
            <a:graphicFrameLocks noChangeAspect="1"/>
          </p:cNvGraphicFramePr>
          <p:nvPr>
            <p:extLst>
              <p:ext uri="{D42A27DB-BD31-4B8C-83A1-F6EECF244321}">
                <p14:modId xmlns:p14="http://schemas.microsoft.com/office/powerpoint/2010/main" val="2756997912"/>
              </p:ext>
            </p:extLst>
          </p:nvPr>
        </p:nvGraphicFramePr>
        <p:xfrm>
          <a:off x="2819400" y="2781831"/>
          <a:ext cx="2438400" cy="1662113"/>
        </p:xfrm>
        <a:graphic>
          <a:graphicData uri="http://schemas.openxmlformats.org/presentationml/2006/ole">
            <mc:AlternateContent xmlns:mc="http://schemas.openxmlformats.org/markup-compatibility/2006">
              <mc:Choice xmlns:v="urn:schemas-microsoft-com:vml" Requires="v">
                <p:oleObj spid="_x0000_s3094" name="Equation" r:id="rId4" imgW="634680" imgH="431640" progId="Equation.DSMT4">
                  <p:embed/>
                </p:oleObj>
              </mc:Choice>
              <mc:Fallback>
                <p:oleObj name="Equation" r:id="rId4" imgW="634680" imgH="431640" progId="Equation.DSMT4">
                  <p:embed/>
                  <p:pic>
                    <p:nvPicPr>
                      <p:cNvPr id="0" name=""/>
                      <p:cNvPicPr>
                        <a:picLocks noChangeAspect="1" noChangeArrowheads="1"/>
                      </p:cNvPicPr>
                      <p:nvPr/>
                    </p:nvPicPr>
                    <p:blipFill>
                      <a:blip r:embed="rId5"/>
                      <a:srcRect/>
                      <a:stretch>
                        <a:fillRect/>
                      </a:stretch>
                    </p:blipFill>
                    <p:spPr bwMode="auto">
                      <a:xfrm>
                        <a:off x="2819400" y="2781831"/>
                        <a:ext cx="2438400" cy="166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44965135"/>
              </p:ext>
            </p:extLst>
          </p:nvPr>
        </p:nvGraphicFramePr>
        <p:xfrm>
          <a:off x="3962400" y="4668677"/>
          <a:ext cx="3371340" cy="881063"/>
        </p:xfrm>
        <a:graphic>
          <a:graphicData uri="http://schemas.openxmlformats.org/presentationml/2006/ole">
            <mc:AlternateContent xmlns:mc="http://schemas.openxmlformats.org/markup-compatibility/2006">
              <mc:Choice xmlns:v="urn:schemas-microsoft-com:vml" Requires="v">
                <p:oleObj spid="_x0000_s3095" name="Equation" r:id="rId6" imgW="2679480" imgH="698400" progId="Equation.DSMT4">
                  <p:embed/>
                </p:oleObj>
              </mc:Choice>
              <mc:Fallback>
                <p:oleObj name="Equation" r:id="rId6" imgW="2679480" imgH="698400" progId="Equation.DSMT4">
                  <p:embed/>
                  <p:pic>
                    <p:nvPicPr>
                      <p:cNvPr id="0" name=""/>
                      <p:cNvPicPr>
                        <a:picLocks noChangeAspect="1" noChangeArrowheads="1"/>
                      </p:cNvPicPr>
                      <p:nvPr/>
                    </p:nvPicPr>
                    <p:blipFill>
                      <a:blip r:embed="rId7"/>
                      <a:srcRect/>
                      <a:stretch>
                        <a:fillRect/>
                      </a:stretch>
                    </p:blipFill>
                    <p:spPr bwMode="auto">
                      <a:xfrm>
                        <a:off x="3962400" y="4668677"/>
                        <a:ext cx="3371340" cy="881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3376879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smtClean="0"/>
              <a:t>Constant Model</a:t>
            </a:r>
            <a:endParaRPr lang="en-US" dirty="0"/>
          </a:p>
        </p:txBody>
      </p:sp>
      <p:sp>
        <p:nvSpPr>
          <p:cNvPr id="158723" name="Rectangle 3"/>
          <p:cNvSpPr>
            <a:spLocks noGrp="1" noChangeArrowheads="1"/>
          </p:cNvSpPr>
          <p:nvPr>
            <p:ph type="body" sz="half" idx="1"/>
          </p:nvPr>
        </p:nvSpPr>
        <p:spPr>
          <a:xfrm>
            <a:off x="609600" y="1600200"/>
            <a:ext cx="7696200" cy="4419600"/>
          </a:xfrm>
        </p:spPr>
        <p:txBody>
          <a:bodyPr/>
          <a:lstStyle/>
          <a:p>
            <a:r>
              <a:rPr lang="en-US" sz="2800"/>
              <a:t>If a stock is always expected to pay an annual dividend of $4.00 and r = 7%, then</a:t>
            </a:r>
          </a:p>
        </p:txBody>
      </p:sp>
      <p:graphicFrame>
        <p:nvGraphicFramePr>
          <p:cNvPr id="158724" name="Object 4"/>
          <p:cNvGraphicFramePr>
            <a:graphicFrameLocks noGrp="1" noChangeAspect="1"/>
          </p:cNvGraphicFramePr>
          <p:nvPr>
            <p:ph sz="half" idx="2"/>
            <p:extLst>
              <p:ext uri="{D42A27DB-BD31-4B8C-83A1-F6EECF244321}">
                <p14:modId xmlns:p14="http://schemas.microsoft.com/office/powerpoint/2010/main" val="2481996764"/>
              </p:ext>
            </p:extLst>
          </p:nvPr>
        </p:nvGraphicFramePr>
        <p:xfrm>
          <a:off x="2362200" y="3200400"/>
          <a:ext cx="4648200" cy="1322388"/>
        </p:xfrm>
        <a:graphic>
          <a:graphicData uri="http://schemas.openxmlformats.org/presentationml/2006/ole">
            <mc:AlternateContent xmlns:mc="http://schemas.openxmlformats.org/markup-compatibility/2006">
              <mc:Choice xmlns:v="urn:schemas-microsoft-com:vml" Requires="v">
                <p:oleObj spid="_x0000_s4108" name="Equation" r:id="rId4" imgW="1384200" imgH="393480" progId="Equation.DSMT4">
                  <p:embed/>
                </p:oleObj>
              </mc:Choice>
              <mc:Fallback>
                <p:oleObj name="Equation" r:id="rId4" imgW="1384200" imgH="393480" progId="Equation.DSMT4">
                  <p:embed/>
                  <p:pic>
                    <p:nvPicPr>
                      <p:cNvPr id="0" name=""/>
                      <p:cNvPicPr>
                        <a:picLocks noChangeAspect="1" noChangeArrowheads="1"/>
                      </p:cNvPicPr>
                      <p:nvPr/>
                    </p:nvPicPr>
                    <p:blipFill>
                      <a:blip r:embed="rId5"/>
                      <a:srcRect/>
                      <a:stretch>
                        <a:fillRect/>
                      </a:stretch>
                    </p:blipFill>
                    <p:spPr bwMode="auto">
                      <a:xfrm>
                        <a:off x="2362200" y="3200400"/>
                        <a:ext cx="4648200" cy="1322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23424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1098</TotalTime>
  <Words>1182</Words>
  <Application>Microsoft Office PowerPoint</Application>
  <PresentationFormat>On-screen Show (4:3)</PresentationFormat>
  <Paragraphs>240</Paragraphs>
  <Slides>30</Slides>
  <Notes>30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Century Gothic</vt:lpstr>
      <vt:lpstr>Courier New</vt:lpstr>
      <vt:lpstr>Wingdings</vt:lpstr>
      <vt:lpstr>Blue Segoe 4-3 template-template_April-17-2007</vt:lpstr>
      <vt:lpstr>White with Courier font for code slides</vt:lpstr>
      <vt:lpstr>MathType 6.0 Equation</vt:lpstr>
      <vt:lpstr>Video 24 (Topic 5.2): Equity Valuation</vt:lpstr>
      <vt:lpstr>Topics</vt:lpstr>
      <vt:lpstr>Methods</vt:lpstr>
      <vt:lpstr>Stock Valuation Issues</vt:lpstr>
      <vt:lpstr>Capital Gains vs. Dividends▪</vt:lpstr>
      <vt:lpstr>Discounted Dividend Model (DDM)</vt:lpstr>
      <vt:lpstr>Discounted Dividend Model (DDM)</vt:lpstr>
      <vt:lpstr>Constant Model</vt:lpstr>
      <vt:lpstr>Constant Model</vt:lpstr>
      <vt:lpstr>Growth Model</vt:lpstr>
      <vt:lpstr>Growth Model</vt:lpstr>
      <vt:lpstr>Growth Model</vt:lpstr>
      <vt:lpstr>Problems with Constant and Growth Models</vt:lpstr>
      <vt:lpstr>Estimating Long Term Dividends▪</vt:lpstr>
      <vt:lpstr>Mixed Model Strategy</vt:lpstr>
      <vt:lpstr>Mixed Model: Short Term</vt:lpstr>
      <vt:lpstr>Mixed Model: Long Term</vt:lpstr>
      <vt:lpstr>The Long Term Solution</vt:lpstr>
      <vt:lpstr>Steps</vt:lpstr>
      <vt:lpstr>Mixed Model Example</vt:lpstr>
      <vt:lpstr>Mixed Model Example</vt:lpstr>
      <vt:lpstr>Mixed Model Example</vt:lpstr>
      <vt:lpstr>Mixed Model Example</vt:lpstr>
      <vt:lpstr>Mixed Model Example: ST</vt:lpstr>
      <vt:lpstr>Delayed Perpetuity▪</vt:lpstr>
      <vt:lpstr>Delayed Perpetuity: Example</vt:lpstr>
      <vt:lpstr>Mixed Model Example: LT</vt:lpstr>
      <vt:lpstr>Mixed Model Example</vt:lpstr>
      <vt:lpstr>Mixed Model Formula</vt:lpstr>
      <vt:lpstr>Video 24 (Topic 5.2): Equity Valuation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179</cp:revision>
  <dcterms:created xsi:type="dcterms:W3CDTF">2014-06-29T21:19:00Z</dcterms:created>
  <dcterms:modified xsi:type="dcterms:W3CDTF">2014-07-19T23:16:20Z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