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9" r:id="rId5"/>
    <p:sldId id="261" r:id="rId6"/>
    <p:sldId id="263" r:id="rId7"/>
    <p:sldId id="265" r:id="rId8"/>
    <p:sldId id="266" r:id="rId9"/>
    <p:sldId id="267" r:id="rId10"/>
    <p:sldId id="268" r:id="rId11"/>
    <p:sldId id="262"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7/13/2014 2:39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2393157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a:t>
            </a:fld>
            <a:endParaRPr lang="en-US"/>
          </a:p>
        </p:txBody>
      </p:sp>
    </p:spTree>
    <p:extLst>
      <p:ext uri="{BB962C8B-B14F-4D97-AF65-F5344CB8AC3E}">
        <p14:creationId xmlns:p14="http://schemas.microsoft.com/office/powerpoint/2010/main" val="3403236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3619318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5</a:t>
            </a:fld>
            <a:endParaRPr lang="en-US"/>
          </a:p>
        </p:txBody>
      </p:sp>
    </p:spTree>
    <p:extLst>
      <p:ext uri="{BB962C8B-B14F-4D97-AF65-F5344CB8AC3E}">
        <p14:creationId xmlns:p14="http://schemas.microsoft.com/office/powerpoint/2010/main" val="769466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2167876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7</a:t>
            </a:fld>
            <a:endParaRPr lang="en-US"/>
          </a:p>
        </p:txBody>
      </p:sp>
    </p:spTree>
    <p:extLst>
      <p:ext uri="{BB962C8B-B14F-4D97-AF65-F5344CB8AC3E}">
        <p14:creationId xmlns:p14="http://schemas.microsoft.com/office/powerpoint/2010/main" val="2981582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8</a:t>
            </a:fld>
            <a:endParaRPr lang="en-US"/>
          </a:p>
        </p:txBody>
      </p:sp>
    </p:spTree>
    <p:extLst>
      <p:ext uri="{BB962C8B-B14F-4D97-AF65-F5344CB8AC3E}">
        <p14:creationId xmlns:p14="http://schemas.microsoft.com/office/powerpoint/2010/main" val="2023422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7/13/2014 2:39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444521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17 (Topic 3.7):</a:t>
            </a:r>
            <a:br>
              <a:rPr lang="en-US" dirty="0" smtClean="0"/>
            </a:br>
            <a:r>
              <a:rPr lang="en-US" dirty="0" smtClean="0">
                <a:effectLst/>
              </a:rPr>
              <a:t>The Fama-French Model</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2609945"/>
          </a:xfrm>
        </p:spPr>
        <p:txBody>
          <a:bodyPr/>
          <a:lstStyle/>
          <a:p>
            <a:pPr marL="514350" indent="-514350">
              <a:buFont typeface="+mj-lt"/>
              <a:buAutoNum type="arabicPeriod"/>
            </a:pPr>
            <a:r>
              <a:rPr lang="en-US" dirty="0" smtClean="0"/>
              <a:t>Multi-Factor Models</a:t>
            </a:r>
          </a:p>
          <a:p>
            <a:pPr marL="514350" indent="-514350">
              <a:buFont typeface="+mj-lt"/>
              <a:buAutoNum type="arabicPeriod"/>
            </a:pPr>
            <a:endParaRPr lang="en-US" dirty="0"/>
          </a:p>
          <a:p>
            <a:pPr marL="514350" indent="-514350">
              <a:buFont typeface="+mj-lt"/>
              <a:buAutoNum type="arabicPeriod"/>
            </a:pPr>
            <a:r>
              <a:rPr lang="en-US" dirty="0" smtClean="0"/>
              <a:t>Fama-French Model</a:t>
            </a:r>
          </a:p>
          <a:p>
            <a:pPr marL="514350" indent="-514350">
              <a:buFont typeface="+mj-lt"/>
              <a:buAutoNum type="arabicPeriod"/>
            </a:pPr>
            <a:endParaRPr lang="en-US" dirty="0"/>
          </a:p>
          <a:p>
            <a:pPr marL="514350" indent="-514350">
              <a:buFont typeface="+mj-lt"/>
              <a:buAutoNum type="arabicPeriod"/>
            </a:pPr>
            <a:r>
              <a:rPr lang="en-US" dirty="0" smtClean="0"/>
              <a:t>Pros and Cons</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Multi-Factor Models</a:t>
            </a:r>
            <a:endParaRPr lang="en-US" dirty="0"/>
          </a:p>
        </p:txBody>
      </p:sp>
      <p:sp>
        <p:nvSpPr>
          <p:cNvPr id="4" name="Text Placeholder 3"/>
          <p:cNvSpPr>
            <a:spLocks noGrp="1"/>
          </p:cNvSpPr>
          <p:nvPr>
            <p:ph type="body" sz="quarter" idx="10"/>
          </p:nvPr>
        </p:nvSpPr>
        <p:spPr>
          <a:xfrm>
            <a:off x="381000" y="1411552"/>
            <a:ext cx="8382000" cy="4370427"/>
          </a:xfrm>
        </p:spPr>
        <p:txBody>
          <a:bodyPr/>
          <a:lstStyle/>
          <a:p>
            <a:r>
              <a:rPr lang="en-US" dirty="0" smtClean="0"/>
              <a:t>CAPM: One Factor Model</a:t>
            </a:r>
          </a:p>
          <a:p>
            <a:pPr lvl="1"/>
            <a:endParaRPr lang="en-US" dirty="0" smtClean="0"/>
          </a:p>
          <a:p>
            <a:pPr lvl="1"/>
            <a:r>
              <a:rPr lang="en-US" dirty="0" smtClean="0"/>
              <a:t>Market Risk</a:t>
            </a:r>
          </a:p>
          <a:p>
            <a:pPr lvl="1"/>
            <a:endParaRPr lang="en-US" dirty="0"/>
          </a:p>
          <a:p>
            <a:r>
              <a:rPr lang="en-US" dirty="0" smtClean="0"/>
              <a:t>Other Possible Factors</a:t>
            </a:r>
          </a:p>
          <a:p>
            <a:endParaRPr lang="en-US" dirty="0" smtClean="0"/>
          </a:p>
          <a:p>
            <a:pPr lvl="1"/>
            <a:r>
              <a:rPr lang="en-US" dirty="0" smtClean="0"/>
              <a:t>Inflation</a:t>
            </a:r>
          </a:p>
          <a:p>
            <a:pPr lvl="1"/>
            <a:endParaRPr lang="en-US" dirty="0"/>
          </a:p>
          <a:p>
            <a:pPr lvl="1"/>
            <a:r>
              <a:rPr lang="en-US" dirty="0" smtClean="0"/>
              <a:t>Interest Rates</a:t>
            </a:r>
            <a:endParaRPr lang="en-US" dirty="0"/>
          </a:p>
        </p:txBody>
      </p:sp>
    </p:spTree>
    <p:extLst>
      <p:ext uri="{BB962C8B-B14F-4D97-AF65-F5344CB8AC3E}">
        <p14:creationId xmlns:p14="http://schemas.microsoft.com/office/powerpoint/2010/main" val="195102843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Fama-French Model</a:t>
            </a:r>
            <a:endParaRPr lang="en-US" dirty="0"/>
          </a:p>
        </p:txBody>
      </p:sp>
      <p:sp>
        <p:nvSpPr>
          <p:cNvPr id="4" name="Text Placeholder 3"/>
          <p:cNvSpPr>
            <a:spLocks noGrp="1"/>
          </p:cNvSpPr>
          <p:nvPr>
            <p:ph type="body" sz="quarter" idx="10"/>
          </p:nvPr>
        </p:nvSpPr>
        <p:spPr>
          <a:xfrm>
            <a:off x="381000" y="1411552"/>
            <a:ext cx="8382000" cy="4302716"/>
          </a:xfrm>
        </p:spPr>
        <p:txBody>
          <a:bodyPr/>
          <a:lstStyle/>
          <a:p>
            <a:r>
              <a:rPr lang="en-US" dirty="0" smtClean="0"/>
              <a:t>Three Factor Model</a:t>
            </a:r>
          </a:p>
          <a:p>
            <a:pPr lvl="1"/>
            <a:endParaRPr lang="en-US" dirty="0" smtClean="0"/>
          </a:p>
          <a:p>
            <a:pPr lvl="1"/>
            <a:r>
              <a:rPr lang="en-US" dirty="0" smtClean="0"/>
              <a:t>Market </a:t>
            </a:r>
            <a:r>
              <a:rPr lang="en-US" dirty="0"/>
              <a:t>Risk Premium (Same as CAPM)</a:t>
            </a:r>
          </a:p>
          <a:p>
            <a:pPr lvl="1"/>
            <a:endParaRPr lang="en-US" dirty="0"/>
          </a:p>
          <a:p>
            <a:pPr lvl="1"/>
            <a:r>
              <a:rPr lang="en-US" dirty="0"/>
              <a:t>Size (SMB)</a:t>
            </a:r>
          </a:p>
          <a:p>
            <a:pPr lvl="1"/>
            <a:endParaRPr lang="en-US" dirty="0"/>
          </a:p>
          <a:p>
            <a:pPr lvl="1"/>
            <a:r>
              <a:rPr lang="en-US" dirty="0"/>
              <a:t>Book-to-Market Ratio (HML)</a:t>
            </a:r>
          </a:p>
          <a:p>
            <a:pPr lvl="1"/>
            <a:endParaRPr lang="en-US" dirty="0"/>
          </a:p>
          <a:p>
            <a:r>
              <a:rPr lang="en-US" dirty="0" smtClean="0"/>
              <a:t>Empirical, not Theoretical</a:t>
            </a:r>
          </a:p>
        </p:txBody>
      </p:sp>
    </p:spTree>
    <p:extLst>
      <p:ext uri="{BB962C8B-B14F-4D97-AF65-F5344CB8AC3E}">
        <p14:creationId xmlns:p14="http://schemas.microsoft.com/office/powerpoint/2010/main" val="314862995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Factor</a:t>
            </a:r>
            <a:endParaRPr lang="en-US" dirty="0"/>
          </a:p>
        </p:txBody>
      </p:sp>
      <p:sp>
        <p:nvSpPr>
          <p:cNvPr id="4" name="Text Placeholder 3"/>
          <p:cNvSpPr>
            <a:spLocks noGrp="1"/>
          </p:cNvSpPr>
          <p:nvPr>
            <p:ph type="body" sz="quarter" idx="10"/>
          </p:nvPr>
        </p:nvSpPr>
        <p:spPr>
          <a:xfrm>
            <a:off x="228600" y="1411552"/>
            <a:ext cx="8763000" cy="4167295"/>
          </a:xfrm>
        </p:spPr>
        <p:txBody>
          <a:bodyPr/>
          <a:lstStyle/>
          <a:p>
            <a:r>
              <a:rPr lang="en-US" dirty="0" smtClean="0"/>
              <a:t>Small Firms Generating Higher Return</a:t>
            </a:r>
          </a:p>
          <a:p>
            <a:pPr lvl="1"/>
            <a:endParaRPr lang="en-US" dirty="0" smtClean="0"/>
          </a:p>
          <a:p>
            <a:pPr lvl="1"/>
            <a:r>
              <a:rPr lang="en-US" dirty="0" smtClean="0"/>
              <a:t>Not captured by CAPM</a:t>
            </a:r>
          </a:p>
          <a:p>
            <a:pPr lvl="1"/>
            <a:endParaRPr lang="en-US" dirty="0" smtClean="0"/>
          </a:p>
          <a:p>
            <a:r>
              <a:rPr lang="en-US" dirty="0" smtClean="0"/>
              <a:t>Small Minus Big (SMB): </a:t>
            </a:r>
          </a:p>
          <a:p>
            <a:pPr marL="0" indent="0">
              <a:buNone/>
            </a:pPr>
            <a:endParaRPr lang="en-US" sz="2400" dirty="0" smtClean="0"/>
          </a:p>
          <a:p>
            <a:pPr marL="0" indent="0">
              <a:buNone/>
            </a:pPr>
            <a:r>
              <a:rPr lang="en-US" sz="2400" dirty="0" smtClean="0"/>
              <a:t>  Return on Small-Cap Stocks ─ Return on Large-Cap Stocks</a:t>
            </a:r>
          </a:p>
          <a:p>
            <a:pPr lvl="1"/>
            <a:endParaRPr lang="en-US" dirty="0"/>
          </a:p>
          <a:p>
            <a:pPr lvl="1"/>
            <a:endParaRPr lang="en-US" dirty="0"/>
          </a:p>
        </p:txBody>
      </p:sp>
    </p:spTree>
    <p:extLst>
      <p:ext uri="{BB962C8B-B14F-4D97-AF65-F5344CB8AC3E}">
        <p14:creationId xmlns:p14="http://schemas.microsoft.com/office/powerpoint/2010/main" val="108763722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Book-to-Market </a:t>
            </a:r>
            <a:r>
              <a:rPr lang="en-US" dirty="0" smtClean="0"/>
              <a:t>Ratio Factor</a:t>
            </a:r>
            <a:endParaRPr lang="en-US" dirty="0"/>
          </a:p>
        </p:txBody>
      </p:sp>
      <p:sp>
        <p:nvSpPr>
          <p:cNvPr id="4" name="Text Placeholder 3"/>
          <p:cNvSpPr>
            <a:spLocks noGrp="1"/>
          </p:cNvSpPr>
          <p:nvPr>
            <p:ph type="body" sz="quarter" idx="10"/>
          </p:nvPr>
        </p:nvSpPr>
        <p:spPr>
          <a:xfrm>
            <a:off x="381000" y="1411552"/>
            <a:ext cx="8382000" cy="5152180"/>
          </a:xfrm>
        </p:spPr>
        <p:txBody>
          <a:bodyPr/>
          <a:lstStyle/>
          <a:p>
            <a:r>
              <a:rPr lang="en-US" dirty="0"/>
              <a:t>High Book-to-Market </a:t>
            </a:r>
            <a:r>
              <a:rPr lang="en-US" dirty="0" smtClean="0"/>
              <a:t>Firms Generating Higher Return</a:t>
            </a:r>
          </a:p>
          <a:p>
            <a:pPr lvl="1"/>
            <a:endParaRPr lang="en-US" dirty="0" smtClean="0"/>
          </a:p>
          <a:p>
            <a:pPr lvl="1"/>
            <a:r>
              <a:rPr lang="en-US" dirty="0" smtClean="0"/>
              <a:t>Not captured by CAPM</a:t>
            </a:r>
          </a:p>
          <a:p>
            <a:endParaRPr lang="en-US" dirty="0" smtClean="0"/>
          </a:p>
          <a:p>
            <a:r>
              <a:rPr lang="en-US" dirty="0" smtClean="0"/>
              <a:t>High Minus Low (</a:t>
            </a:r>
            <a:r>
              <a:rPr lang="en-US" dirty="0" smtClean="0"/>
              <a:t>HML): </a:t>
            </a:r>
            <a:endParaRPr lang="en-US" dirty="0"/>
          </a:p>
          <a:p>
            <a:pPr marL="0" indent="0">
              <a:buNone/>
            </a:pPr>
            <a:r>
              <a:rPr lang="en-US" sz="2400" dirty="0"/>
              <a:t> </a:t>
            </a:r>
            <a:endParaRPr lang="en-US" sz="2400" dirty="0" smtClean="0"/>
          </a:p>
          <a:p>
            <a:pPr marL="0" indent="0">
              <a:buNone/>
            </a:pPr>
            <a:r>
              <a:rPr lang="en-US" sz="2400" dirty="0" smtClean="0"/>
              <a:t> </a:t>
            </a:r>
            <a:r>
              <a:rPr lang="en-US" sz="2400" dirty="0"/>
              <a:t>Return on </a:t>
            </a:r>
            <a:r>
              <a:rPr lang="en-US" sz="2400" dirty="0" smtClean="0"/>
              <a:t>High B/M </a:t>
            </a:r>
            <a:r>
              <a:rPr lang="en-US" sz="2400" dirty="0"/>
              <a:t>Stocks ─ Return on </a:t>
            </a:r>
            <a:r>
              <a:rPr lang="en-US" sz="2400" dirty="0" smtClean="0"/>
              <a:t>Low B/M </a:t>
            </a:r>
            <a:r>
              <a:rPr lang="en-US" sz="2400" dirty="0"/>
              <a:t>Stocks</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256453785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Fama-French Equation</a:t>
            </a:r>
            <a:endParaRPr lang="en-US" baseline="-25000" dirty="0"/>
          </a:p>
        </p:txBody>
      </p:sp>
      <p:sp>
        <p:nvSpPr>
          <p:cNvPr id="4" name="Text Placeholder 3"/>
          <p:cNvSpPr>
            <a:spLocks noGrp="1"/>
          </p:cNvSpPr>
          <p:nvPr>
            <p:ph type="body" sz="quarter" idx="10"/>
          </p:nvPr>
        </p:nvSpPr>
        <p:spPr>
          <a:xfrm>
            <a:off x="381000" y="1411552"/>
            <a:ext cx="8382000" cy="3557897"/>
          </a:xfrm>
        </p:spPr>
        <p:txBody>
          <a:bodyPr/>
          <a:lstStyle/>
          <a:p>
            <a:pPr marL="0" indent="0">
              <a:buNone/>
            </a:pPr>
            <a:endParaRPr lang="en-US" dirty="0" smtClean="0"/>
          </a:p>
          <a:p>
            <a:pPr marL="0" indent="0">
              <a:buNone/>
            </a:pPr>
            <a:r>
              <a:rPr lang="en-US" dirty="0" smtClean="0"/>
              <a:t>E(</a:t>
            </a:r>
            <a:r>
              <a:rPr lang="en-US" dirty="0" err="1" smtClean="0"/>
              <a:t>r</a:t>
            </a:r>
            <a:r>
              <a:rPr lang="en-US" baseline="-25000" dirty="0" err="1" smtClean="0"/>
              <a:t>i</a:t>
            </a:r>
            <a:r>
              <a:rPr lang="en-US" dirty="0"/>
              <a:t>) = r</a:t>
            </a:r>
            <a:r>
              <a:rPr lang="en-US" baseline="-25000" dirty="0"/>
              <a:t>f</a:t>
            </a:r>
            <a:r>
              <a:rPr lang="en-US" dirty="0"/>
              <a:t> + </a:t>
            </a:r>
            <a:r>
              <a:rPr lang="en-US" dirty="0" err="1" smtClean="0">
                <a:latin typeface="Symbol" panose="05050102010706020507" pitchFamily="18" charset="2"/>
              </a:rPr>
              <a:t>b</a:t>
            </a:r>
            <a:r>
              <a:rPr lang="en-US" baseline="-25000" dirty="0" err="1" smtClean="0"/>
              <a:t>i</a:t>
            </a:r>
            <a:r>
              <a:rPr lang="en-US" dirty="0" err="1" smtClean="0"/>
              <a:t>E</a:t>
            </a:r>
            <a:r>
              <a:rPr lang="en-US" dirty="0" smtClean="0"/>
              <a:t>(</a:t>
            </a:r>
            <a:r>
              <a:rPr lang="en-US" dirty="0" err="1" smtClean="0"/>
              <a:t>r</a:t>
            </a:r>
            <a:r>
              <a:rPr lang="en-US" baseline="-25000" dirty="0" err="1" smtClean="0"/>
              <a:t>M</a:t>
            </a:r>
            <a:r>
              <a:rPr lang="en-US" dirty="0" smtClean="0"/>
              <a:t> </a:t>
            </a:r>
            <a:r>
              <a:rPr lang="en-US" dirty="0"/>
              <a:t>– r</a:t>
            </a:r>
            <a:r>
              <a:rPr lang="en-US" baseline="-25000" dirty="0"/>
              <a:t>f</a:t>
            </a:r>
            <a:r>
              <a:rPr lang="en-US" dirty="0"/>
              <a:t>) + </a:t>
            </a:r>
            <a:r>
              <a:rPr lang="en-US" b="1" dirty="0" err="1" smtClean="0">
                <a:latin typeface="Symbol" panose="05050102010706020507" pitchFamily="18" charset="2"/>
              </a:rPr>
              <a:t>b</a:t>
            </a:r>
            <a:r>
              <a:rPr lang="en-US" baseline="30000" dirty="0" err="1" smtClean="0"/>
              <a:t>’</a:t>
            </a:r>
            <a:r>
              <a:rPr lang="en-US" baseline="-25000" dirty="0" err="1" smtClean="0"/>
              <a:t>i</a:t>
            </a:r>
            <a:r>
              <a:rPr lang="en-US" dirty="0" err="1" smtClean="0"/>
              <a:t>E</a:t>
            </a:r>
            <a:r>
              <a:rPr lang="en-US" dirty="0" smtClean="0"/>
              <a:t>(SMB</a:t>
            </a:r>
            <a:r>
              <a:rPr lang="en-US" dirty="0"/>
              <a:t>) + </a:t>
            </a:r>
            <a:r>
              <a:rPr lang="en-US" b="1" dirty="0" smtClean="0">
                <a:latin typeface="Symbol" panose="05050102010706020507" pitchFamily="18" charset="2"/>
              </a:rPr>
              <a:t>b</a:t>
            </a:r>
            <a:r>
              <a:rPr lang="en-US" baseline="30000" dirty="0" smtClean="0"/>
              <a:t>’’</a:t>
            </a:r>
            <a:r>
              <a:rPr lang="en-US" baseline="-25000" dirty="0" err="1" smtClean="0"/>
              <a:t>i</a:t>
            </a:r>
            <a:r>
              <a:rPr lang="en-US" dirty="0" err="1" smtClean="0"/>
              <a:t>E</a:t>
            </a:r>
            <a:r>
              <a:rPr lang="en-US" dirty="0" smtClean="0"/>
              <a:t>(HML</a:t>
            </a:r>
            <a:r>
              <a:rPr lang="en-US" dirty="0"/>
              <a:t>)</a:t>
            </a:r>
          </a:p>
          <a:p>
            <a:endParaRPr lang="en-US" dirty="0"/>
          </a:p>
          <a:p>
            <a:pPr marL="1208088" lvl="3" indent="0">
              <a:buNone/>
            </a:pPr>
            <a:r>
              <a:rPr lang="en-US" dirty="0"/>
              <a:t>r</a:t>
            </a:r>
            <a:r>
              <a:rPr lang="en-US" baseline="-25000" dirty="0"/>
              <a:t>f</a:t>
            </a:r>
            <a:r>
              <a:rPr lang="en-US" dirty="0"/>
              <a:t> </a:t>
            </a:r>
            <a:r>
              <a:rPr lang="en-US" dirty="0" smtClean="0"/>
              <a:t>= Risk Free Rate</a:t>
            </a:r>
          </a:p>
          <a:p>
            <a:pPr marL="1208088" lvl="3" indent="0">
              <a:buNone/>
            </a:pPr>
            <a:r>
              <a:rPr lang="en-US" dirty="0" err="1"/>
              <a:t>r</a:t>
            </a:r>
            <a:r>
              <a:rPr lang="en-US" baseline="-25000" dirty="0" err="1"/>
              <a:t>M</a:t>
            </a:r>
            <a:r>
              <a:rPr lang="en-US" dirty="0"/>
              <a:t> </a:t>
            </a:r>
            <a:r>
              <a:rPr lang="en-US" dirty="0" smtClean="0"/>
              <a:t>= Return on Market</a:t>
            </a:r>
          </a:p>
          <a:p>
            <a:pPr marL="1208088" lvl="3" indent="0">
              <a:buNone/>
            </a:pPr>
            <a:r>
              <a:rPr lang="en-US" dirty="0" smtClean="0">
                <a:latin typeface="Symbol" panose="05050102010706020507" pitchFamily="18" charset="2"/>
              </a:rPr>
              <a:t>b</a:t>
            </a:r>
            <a:r>
              <a:rPr lang="en-US" baseline="-25000" dirty="0" smtClean="0"/>
              <a:t>i </a:t>
            </a:r>
            <a:r>
              <a:rPr lang="en-US" dirty="0" smtClean="0"/>
              <a:t>= Regression Coefficients</a:t>
            </a:r>
          </a:p>
          <a:p>
            <a:pPr marL="1208088" lvl="3" indent="0">
              <a:buNone/>
            </a:pPr>
            <a:r>
              <a:rPr lang="en-US" dirty="0" smtClean="0"/>
              <a:t>SMB = Small minus Big Size</a:t>
            </a:r>
          </a:p>
          <a:p>
            <a:pPr marL="1208088" lvl="3" indent="0">
              <a:buNone/>
            </a:pPr>
            <a:r>
              <a:rPr lang="en-US" dirty="0" smtClean="0"/>
              <a:t>HML = High minus Low M/B</a:t>
            </a:r>
            <a:endParaRPr lang="en-US" dirty="0"/>
          </a:p>
        </p:txBody>
      </p:sp>
    </p:spTree>
    <p:extLst>
      <p:ext uri="{BB962C8B-B14F-4D97-AF65-F5344CB8AC3E}">
        <p14:creationId xmlns:p14="http://schemas.microsoft.com/office/powerpoint/2010/main" val="27351820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Pros and Cons</a:t>
            </a:r>
            <a:endParaRPr lang="en-US" baseline="-25000" dirty="0"/>
          </a:p>
        </p:txBody>
      </p:sp>
      <p:sp>
        <p:nvSpPr>
          <p:cNvPr id="4" name="Text Placeholder 3"/>
          <p:cNvSpPr>
            <a:spLocks noGrp="1"/>
          </p:cNvSpPr>
          <p:nvPr>
            <p:ph type="body" sz="quarter" idx="10"/>
          </p:nvPr>
        </p:nvSpPr>
        <p:spPr>
          <a:xfrm>
            <a:off x="381000" y="1411552"/>
            <a:ext cx="8382000" cy="4628960"/>
          </a:xfrm>
        </p:spPr>
        <p:txBody>
          <a:bodyPr/>
          <a:lstStyle/>
          <a:p>
            <a:r>
              <a:rPr lang="en-US" dirty="0"/>
              <a:t>Pros:</a:t>
            </a:r>
          </a:p>
          <a:p>
            <a:pPr lvl="1"/>
            <a:r>
              <a:rPr lang="en-US" sz="2400" dirty="0" smtClean="0"/>
              <a:t>Empirical Support for Improved Performance</a:t>
            </a:r>
            <a:endParaRPr lang="en-US" sz="2400" dirty="0"/>
          </a:p>
          <a:p>
            <a:pPr lvl="1"/>
            <a:r>
              <a:rPr lang="en-US" sz="2400" dirty="0"/>
              <a:t>Explains a </a:t>
            </a:r>
            <a:r>
              <a:rPr lang="en-US" sz="2400" dirty="0" smtClean="0"/>
              <a:t>Greater Proportion of </a:t>
            </a:r>
            <a:r>
              <a:rPr lang="en-US" sz="2400" dirty="0"/>
              <a:t>the </a:t>
            </a:r>
            <a:r>
              <a:rPr lang="en-US" sz="2400" dirty="0" smtClean="0"/>
              <a:t>Non-Diversifiable Volatility </a:t>
            </a:r>
          </a:p>
          <a:p>
            <a:endParaRPr lang="en-US" dirty="0" smtClean="0"/>
          </a:p>
          <a:p>
            <a:r>
              <a:rPr lang="en-US" dirty="0" smtClean="0"/>
              <a:t>Cons</a:t>
            </a:r>
            <a:r>
              <a:rPr lang="en-US" dirty="0"/>
              <a:t>:</a:t>
            </a:r>
          </a:p>
          <a:p>
            <a:pPr lvl="1"/>
            <a:r>
              <a:rPr lang="en-US" sz="2400" dirty="0"/>
              <a:t>Not </a:t>
            </a:r>
            <a:r>
              <a:rPr lang="en-US" sz="2400" dirty="0" smtClean="0"/>
              <a:t>Based on Theory</a:t>
            </a:r>
          </a:p>
          <a:p>
            <a:pPr lvl="1"/>
            <a:r>
              <a:rPr lang="en-US" sz="2400" dirty="0" smtClean="0"/>
              <a:t>Factors </a:t>
            </a:r>
            <a:r>
              <a:rPr lang="en-US" sz="2400" dirty="0"/>
              <a:t>are </a:t>
            </a:r>
            <a:r>
              <a:rPr lang="en-US" sz="2400" dirty="0" smtClean="0"/>
              <a:t>Highly Volatile</a:t>
            </a:r>
          </a:p>
          <a:p>
            <a:pPr lvl="1"/>
            <a:r>
              <a:rPr lang="en-US" sz="2400" dirty="0" smtClean="0"/>
              <a:t>What </a:t>
            </a:r>
            <a:r>
              <a:rPr lang="en-US" sz="2400" dirty="0" smtClean="0"/>
              <a:t>Do SMB </a:t>
            </a:r>
            <a:r>
              <a:rPr lang="en-US" sz="2400" dirty="0" smtClean="0"/>
              <a:t>and HML ‘Capture’?</a:t>
            </a:r>
          </a:p>
          <a:p>
            <a:pPr lvl="1"/>
            <a:r>
              <a:rPr lang="en-US" sz="2400" dirty="0" smtClean="0"/>
              <a:t>Adding </a:t>
            </a:r>
            <a:r>
              <a:rPr lang="en-US" sz="2400" dirty="0"/>
              <a:t>any </a:t>
            </a:r>
            <a:r>
              <a:rPr lang="en-US" sz="2400" dirty="0" smtClean="0"/>
              <a:t>Variable to </a:t>
            </a:r>
            <a:r>
              <a:rPr lang="en-US" sz="2400" dirty="0"/>
              <a:t>a </a:t>
            </a:r>
            <a:r>
              <a:rPr lang="en-US" sz="2400" dirty="0" smtClean="0"/>
              <a:t>Regression Increases </a:t>
            </a:r>
            <a:r>
              <a:rPr lang="en-US" sz="2400" dirty="0" smtClean="0"/>
              <a:t>R-Squared</a:t>
            </a:r>
            <a:endParaRPr lang="en-US" sz="2000" dirty="0"/>
          </a:p>
        </p:txBody>
      </p:sp>
    </p:spTree>
    <p:extLst>
      <p:ext uri="{BB962C8B-B14F-4D97-AF65-F5344CB8AC3E}">
        <p14:creationId xmlns:p14="http://schemas.microsoft.com/office/powerpoint/2010/main" val="310868205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17 (Topic 3.7):</a:t>
            </a:r>
            <a:br>
              <a:rPr lang="en-US" dirty="0" smtClean="0"/>
            </a:br>
            <a:r>
              <a:rPr lang="en-US" dirty="0" smtClean="0">
                <a:effectLst/>
              </a:rPr>
              <a:t>The Fama-French Model</a:t>
            </a:r>
            <a:endParaRPr lang="en-US" dirty="0"/>
          </a:p>
        </p:txBody>
      </p:sp>
    </p:spTree>
    <p:extLst>
      <p:ext uri="{BB962C8B-B14F-4D97-AF65-F5344CB8AC3E}">
        <p14:creationId xmlns:p14="http://schemas.microsoft.com/office/powerpoint/2010/main" val="949701020"/>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831</TotalTime>
  <Words>438</Words>
  <Application>Microsoft Office PowerPoint</Application>
  <PresentationFormat>On-screen Show (4:3)</PresentationFormat>
  <Paragraphs>85</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Century Gothic</vt:lpstr>
      <vt:lpstr>Courier New</vt:lpstr>
      <vt:lpstr>Symbol</vt:lpstr>
      <vt:lpstr>Wingdings</vt:lpstr>
      <vt:lpstr>Blue Segoe 4-3 template-template_April-17-2007</vt:lpstr>
      <vt:lpstr>White with Courier font for code slides</vt:lpstr>
      <vt:lpstr>Video 17 (Topic 3.7): The Fama-French Model</vt:lpstr>
      <vt:lpstr>Topics</vt:lpstr>
      <vt:lpstr>Multi-Factor Models</vt:lpstr>
      <vt:lpstr>Fama-French Model</vt:lpstr>
      <vt:lpstr>Size Factor</vt:lpstr>
      <vt:lpstr>Book-to-Market Ratio Factor</vt:lpstr>
      <vt:lpstr>Fama-French Equation</vt:lpstr>
      <vt:lpstr>Pros and Cons</vt:lpstr>
      <vt:lpstr>Video 17 (Topic 3.7): The Fama-French Model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118</cp:revision>
  <dcterms:created xsi:type="dcterms:W3CDTF">2014-06-29T21:19:00Z</dcterms:created>
  <dcterms:modified xsi:type="dcterms:W3CDTF">2014-07-13T18:48:27Z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