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26"/>
  </p:notesMasterIdLst>
  <p:sldIdLst>
    <p:sldId id="257" r:id="rId4"/>
    <p:sldId id="259" r:id="rId5"/>
    <p:sldId id="271" r:id="rId6"/>
    <p:sldId id="273" r:id="rId7"/>
    <p:sldId id="274" r:id="rId8"/>
    <p:sldId id="275" r:id="rId9"/>
    <p:sldId id="276" r:id="rId10"/>
    <p:sldId id="277" r:id="rId11"/>
    <p:sldId id="278" r:id="rId12"/>
    <p:sldId id="279" r:id="rId13"/>
    <p:sldId id="280" r:id="rId14"/>
    <p:sldId id="281" r:id="rId15"/>
    <p:sldId id="282" r:id="rId16"/>
    <p:sldId id="283" r:id="rId17"/>
    <p:sldId id="284" r:id="rId18"/>
    <p:sldId id="285" r:id="rId19"/>
    <p:sldId id="286" r:id="rId20"/>
    <p:sldId id="287" r:id="rId21"/>
    <p:sldId id="288" r:id="rId22"/>
    <p:sldId id="289" r:id="rId23"/>
    <p:sldId id="290" r:id="rId24"/>
    <p:sldId id="272" r:id="rId25"/>
  </p:sldIdLst>
  <p:sldSz cx="9144000" cy="6858000" type="screen4x3"/>
  <p:notesSz cx="6858000" cy="9144000"/>
  <p:custDataLst>
    <p:tags r:id="rId2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29" autoAdjust="0"/>
    <p:restoredTop sz="94660"/>
  </p:normalViewPr>
  <p:slideViewPr>
    <p:cSldViewPr>
      <p:cViewPr varScale="1">
        <p:scale>
          <a:sx n="118" d="100"/>
          <a:sy n="118" d="100"/>
        </p:scale>
        <p:origin x="199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notesMaster" Target="notesMasters/notesMaster1.xml"/><Relationship Id="rId3" Type="http://schemas.openxmlformats.org/officeDocument/2006/relationships/slideMaster" Target="slideMasters/slideMaster2.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ags" Target="tags/tag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smoothMarker"/>
        <c:varyColors val="0"/>
        <c:ser>
          <c:idx val="0"/>
          <c:order val="0"/>
          <c:tx>
            <c:strRef>
              <c:f>Sheet1!$B$1</c:f>
              <c:strCache>
                <c:ptCount val="1"/>
                <c:pt idx="0">
                  <c:v>Y-Values</c:v>
                </c:pt>
              </c:strCache>
            </c:strRef>
          </c:tx>
          <c:spPr>
            <a:ln w="76200">
              <a:solidFill>
                <a:schemeClr val="accent6"/>
              </a:solidFill>
            </a:ln>
          </c:spPr>
          <c:marker>
            <c:symbol val="none"/>
          </c:marker>
          <c:xVal>
            <c:numRef>
              <c:f>Sheet1!$A$2:$A$16</c:f>
              <c:numCache>
                <c:formatCode>0%</c:formatCode>
                <c:ptCount val="15"/>
                <c:pt idx="0">
                  <c:v>-0.24000000000000005</c:v>
                </c:pt>
                <c:pt idx="1">
                  <c:v>-0.19714285714285712</c:v>
                </c:pt>
                <c:pt idx="2">
                  <c:v>-0.1542857142857143</c:v>
                </c:pt>
                <c:pt idx="3">
                  <c:v>-0.11142857142857143</c:v>
                </c:pt>
                <c:pt idx="4">
                  <c:v>-6.8571428571428561E-2</c:v>
                </c:pt>
                <c:pt idx="5">
                  <c:v>-2.5714285714285717E-2</c:v>
                </c:pt>
                <c:pt idx="6">
                  <c:v>1.714285714285714E-2</c:v>
                </c:pt>
                <c:pt idx="7">
                  <c:v>0.06</c:v>
                </c:pt>
                <c:pt idx="8">
                  <c:v>0.10285714285714286</c:v>
                </c:pt>
                <c:pt idx="9">
                  <c:v>0.14571428571428571</c:v>
                </c:pt>
                <c:pt idx="10">
                  <c:v>0.18857142857142856</c:v>
                </c:pt>
                <c:pt idx="11">
                  <c:v>0.23142857142857143</c:v>
                </c:pt>
                <c:pt idx="12">
                  <c:v>0.2742857142857143</c:v>
                </c:pt>
                <c:pt idx="13">
                  <c:v>0.31714285714285712</c:v>
                </c:pt>
                <c:pt idx="14">
                  <c:v>0.36000000000000004</c:v>
                </c:pt>
              </c:numCache>
            </c:numRef>
          </c:xVal>
          <c:yVal>
            <c:numRef>
              <c:f>Sheet1!$B$2:$B$16</c:f>
              <c:numCache>
                <c:formatCode>0.00</c:formatCode>
                <c:ptCount val="15"/>
                <c:pt idx="0">
                  <c:v>2.6704962625336017E-3</c:v>
                </c:pt>
                <c:pt idx="1">
                  <c:v>6.5375840256183884E-3</c:v>
                </c:pt>
                <c:pt idx="2">
                  <c:v>1.7683964143047154E-2</c:v>
                </c:pt>
                <c:pt idx="3">
                  <c:v>3.9915156837658942E-2</c:v>
                </c:pt>
                <c:pt idx="4">
                  <c:v>7.5181184606597784E-2</c:v>
                </c:pt>
                <c:pt idx="5">
                  <c:v>0.11817001437822749</c:v>
                </c:pt>
                <c:pt idx="6">
                  <c:v>0.15500372857421424</c:v>
                </c:pt>
                <c:pt idx="7">
                  <c:v>0.16967574234420479</c:v>
                </c:pt>
                <c:pt idx="8">
                  <c:v>0.15500372857421418</c:v>
                </c:pt>
                <c:pt idx="9">
                  <c:v>0.11817001437822761</c:v>
                </c:pt>
                <c:pt idx="10">
                  <c:v>7.5181184606597729E-2</c:v>
                </c:pt>
                <c:pt idx="11">
                  <c:v>3.9915156837659005E-2</c:v>
                </c:pt>
                <c:pt idx="12">
                  <c:v>1.7683964143047071E-2</c:v>
                </c:pt>
                <c:pt idx="13">
                  <c:v>6.537584025618437E-3</c:v>
                </c:pt>
                <c:pt idx="14">
                  <c:v>2.6704962625335726E-3</c:v>
                </c:pt>
              </c:numCache>
            </c:numRef>
          </c:yVal>
          <c:smooth val="1"/>
        </c:ser>
        <c:ser>
          <c:idx val="1"/>
          <c:order val="1"/>
          <c:tx>
            <c:strRef>
              <c:f>Sheet1!$C$1</c:f>
              <c:strCache>
                <c:ptCount val="1"/>
                <c:pt idx="0">
                  <c:v>Column1</c:v>
                </c:pt>
              </c:strCache>
            </c:strRef>
          </c:tx>
          <c:spPr>
            <a:ln w="76200">
              <a:solidFill>
                <a:schemeClr val="tx2"/>
              </a:solidFill>
            </a:ln>
          </c:spPr>
          <c:marker>
            <c:symbol val="none"/>
          </c:marker>
          <c:xVal>
            <c:numRef>
              <c:f>Sheet1!$A$2:$A$16</c:f>
              <c:numCache>
                <c:formatCode>0%</c:formatCode>
                <c:ptCount val="15"/>
                <c:pt idx="0">
                  <c:v>-0.24000000000000005</c:v>
                </c:pt>
                <c:pt idx="1">
                  <c:v>-0.19714285714285712</c:v>
                </c:pt>
                <c:pt idx="2">
                  <c:v>-0.1542857142857143</c:v>
                </c:pt>
                <c:pt idx="3">
                  <c:v>-0.11142857142857143</c:v>
                </c:pt>
                <c:pt idx="4">
                  <c:v>-6.8571428571428561E-2</c:v>
                </c:pt>
                <c:pt idx="5">
                  <c:v>-2.5714285714285717E-2</c:v>
                </c:pt>
                <c:pt idx="6">
                  <c:v>1.714285714285714E-2</c:v>
                </c:pt>
                <c:pt idx="7">
                  <c:v>0.06</c:v>
                </c:pt>
                <c:pt idx="8">
                  <c:v>0.10285714285714286</c:v>
                </c:pt>
                <c:pt idx="9">
                  <c:v>0.14571428571428571</c:v>
                </c:pt>
                <c:pt idx="10">
                  <c:v>0.18857142857142856</c:v>
                </c:pt>
                <c:pt idx="11">
                  <c:v>0.23142857142857143</c:v>
                </c:pt>
                <c:pt idx="12">
                  <c:v>0.2742857142857143</c:v>
                </c:pt>
                <c:pt idx="13">
                  <c:v>0.31714285714285712</c:v>
                </c:pt>
                <c:pt idx="14">
                  <c:v>0.36000000000000004</c:v>
                </c:pt>
              </c:numCache>
            </c:numRef>
          </c:xVal>
          <c:yVal>
            <c:numRef>
              <c:f>Sheet1!$C$2:$C$16</c:f>
              <c:numCache>
                <c:formatCode>_(* #,##0.00_);_(* \(#,##0.00\);_(* "-"??_);_(@_)</c:formatCode>
                <c:ptCount val="15"/>
                <c:pt idx="0">
                  <c:v>1.2632947521633211E-8</c:v>
                </c:pt>
                <c:pt idx="1">
                  <c:v>1.2001676238050959E-6</c:v>
                </c:pt>
                <c:pt idx="2">
                  <c:v>5.6147259951953453E-5</c:v>
                </c:pt>
                <c:pt idx="3">
                  <c:v>1.2925379711068153E-3</c:v>
                </c:pt>
                <c:pt idx="4">
                  <c:v>1.4712387572198228E-2</c:v>
                </c:pt>
                <c:pt idx="5">
                  <c:v>8.320911123950267E-2</c:v>
                </c:pt>
                <c:pt idx="6">
                  <c:v>0.23484617405429362</c:v>
                </c:pt>
                <c:pt idx="7">
                  <c:v>0.33176485820475077</c:v>
                </c:pt>
                <c:pt idx="8">
                  <c:v>0.23484617405429364</c:v>
                </c:pt>
                <c:pt idx="9">
                  <c:v>8.3209111239502698E-2</c:v>
                </c:pt>
                <c:pt idx="10">
                  <c:v>1.4712387572198171E-2</c:v>
                </c:pt>
                <c:pt idx="11">
                  <c:v>1.2925379711068441E-3</c:v>
                </c:pt>
                <c:pt idx="12">
                  <c:v>5.6147259951955242E-5</c:v>
                </c:pt>
                <c:pt idx="13">
                  <c:v>1.2001676237272108E-6</c:v>
                </c:pt>
                <c:pt idx="14">
                  <c:v>1.2632947576918241E-8</c:v>
                </c:pt>
              </c:numCache>
            </c:numRef>
          </c:yVal>
          <c:smooth val="1"/>
        </c:ser>
        <c:ser>
          <c:idx val="2"/>
          <c:order val="2"/>
          <c:tx>
            <c:strRef>
              <c:f>Sheet1!$D$1</c:f>
              <c:strCache>
                <c:ptCount val="1"/>
                <c:pt idx="0">
                  <c:v>Column2</c:v>
                </c:pt>
              </c:strCache>
            </c:strRef>
          </c:tx>
          <c:marker>
            <c:symbol val="none"/>
          </c:marker>
          <c:xVal>
            <c:numRef>
              <c:f>Sheet1!$A$2:$A$16</c:f>
              <c:numCache>
                <c:formatCode>0%</c:formatCode>
                <c:ptCount val="15"/>
                <c:pt idx="0">
                  <c:v>-0.24000000000000005</c:v>
                </c:pt>
                <c:pt idx="1">
                  <c:v>-0.19714285714285712</c:v>
                </c:pt>
                <c:pt idx="2">
                  <c:v>-0.1542857142857143</c:v>
                </c:pt>
                <c:pt idx="3">
                  <c:v>-0.11142857142857143</c:v>
                </c:pt>
                <c:pt idx="4">
                  <c:v>-6.8571428571428561E-2</c:v>
                </c:pt>
                <c:pt idx="5">
                  <c:v>-2.5714285714285717E-2</c:v>
                </c:pt>
                <c:pt idx="6">
                  <c:v>1.714285714285714E-2</c:v>
                </c:pt>
                <c:pt idx="7">
                  <c:v>0.06</c:v>
                </c:pt>
                <c:pt idx="8">
                  <c:v>0.10285714285714286</c:v>
                </c:pt>
                <c:pt idx="9">
                  <c:v>0.14571428571428571</c:v>
                </c:pt>
                <c:pt idx="10">
                  <c:v>0.18857142857142856</c:v>
                </c:pt>
                <c:pt idx="11">
                  <c:v>0.23142857142857143</c:v>
                </c:pt>
                <c:pt idx="12">
                  <c:v>0.2742857142857143</c:v>
                </c:pt>
                <c:pt idx="13">
                  <c:v>0.31714285714285712</c:v>
                </c:pt>
                <c:pt idx="14">
                  <c:v>0.36000000000000004</c:v>
                </c:pt>
              </c:numCache>
            </c:numRef>
          </c:xVal>
          <c:yVal>
            <c:numRef>
              <c:f>Sheet1!$D$2:$D$16</c:f>
              <c:numCache>
                <c:formatCode>General</c:formatCode>
                <c:ptCount val="15"/>
              </c:numCache>
            </c:numRef>
          </c:yVal>
          <c:smooth val="1"/>
        </c:ser>
        <c:dLbls>
          <c:showLegendKey val="0"/>
          <c:showVal val="0"/>
          <c:showCatName val="0"/>
          <c:showSerName val="0"/>
          <c:showPercent val="0"/>
          <c:showBubbleSize val="0"/>
        </c:dLbls>
        <c:axId val="365355576"/>
        <c:axId val="365355968"/>
      </c:scatterChart>
      <c:valAx>
        <c:axId val="365355576"/>
        <c:scaling>
          <c:orientation val="minMax"/>
        </c:scaling>
        <c:delete val="0"/>
        <c:axPos val="b"/>
        <c:title>
          <c:tx>
            <c:rich>
              <a:bodyPr/>
              <a:lstStyle/>
              <a:p>
                <a:pPr>
                  <a:defRPr/>
                </a:pPr>
                <a:r>
                  <a:rPr lang="en-US" dirty="0" smtClean="0"/>
                  <a:t>Return</a:t>
                </a:r>
                <a:endParaRPr lang="en-US" dirty="0"/>
              </a:p>
            </c:rich>
          </c:tx>
          <c:layout>
            <c:manualLayout>
              <c:xMode val="edge"/>
              <c:yMode val="edge"/>
              <c:x val="0.61207928053111005"/>
              <c:y val="0.880462962962963"/>
            </c:manualLayout>
          </c:layout>
          <c:overlay val="0"/>
        </c:title>
        <c:numFmt formatCode="0%" sourceLinked="1"/>
        <c:majorTickMark val="in"/>
        <c:minorTickMark val="none"/>
        <c:tickLblPos val="nextTo"/>
        <c:spPr>
          <a:ln w="38100">
            <a:solidFill>
              <a:schemeClr val="tx1"/>
            </a:solidFill>
          </a:ln>
        </c:spPr>
        <c:crossAx val="365355968"/>
        <c:crosses val="autoZero"/>
        <c:crossBetween val="midCat"/>
      </c:valAx>
      <c:valAx>
        <c:axId val="365355968"/>
        <c:scaling>
          <c:orientation val="minMax"/>
          <c:max val="0.33500000000000008"/>
          <c:min val="0"/>
        </c:scaling>
        <c:delete val="0"/>
        <c:axPos val="l"/>
        <c:numFmt formatCode="0.00" sourceLinked="1"/>
        <c:majorTickMark val="none"/>
        <c:minorTickMark val="none"/>
        <c:tickLblPos val="none"/>
        <c:spPr>
          <a:ln w="38100">
            <a:solidFill>
              <a:schemeClr val="tx1"/>
            </a:solidFill>
          </a:ln>
        </c:spPr>
        <c:crossAx val="365355576"/>
        <c:crossesAt val="6.0000000000000012E-2"/>
        <c:crossBetween val="midCat"/>
      </c:valAx>
    </c:plotArea>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656AE6-D131-4182-8B4B-D8C160C8C95C}" type="datetimeFigureOut">
              <a:rPr lang="en-US" smtClean="0"/>
              <a:t>7/10/2014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C58D59-23CE-466F-916B-9437441DB45B}" type="slidenum">
              <a:rPr lang="en-US" smtClean="0"/>
              <a:t>‹#›</a:t>
            </a:fld>
            <a:endParaRPr lang="en-US"/>
          </a:p>
        </p:txBody>
      </p:sp>
    </p:spTree>
    <p:extLst>
      <p:ext uri="{BB962C8B-B14F-4D97-AF65-F5344CB8AC3E}">
        <p14:creationId xmlns:p14="http://schemas.microsoft.com/office/powerpoint/2010/main" val="2788724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7/10/2014 9:44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16447447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8518C7EC-BEF1-47DB-B4BA-C9BACB4C18FE}" type="slidenum">
              <a:rPr lang="en-US"/>
              <a:pPr/>
              <a:t>10</a:t>
            </a:fld>
            <a:endParaRPr lang="en-US"/>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8112464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D30EAECA-8EC9-4363-A83A-2EC61CBCF34B}" type="slidenum">
              <a:rPr lang="en-US"/>
              <a:pPr/>
              <a:t>11</a:t>
            </a:fld>
            <a:endParaRPr lang="en-US"/>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17992602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12</a:t>
            </a:fld>
            <a:endParaRPr lang="en-US"/>
          </a:p>
        </p:txBody>
      </p:sp>
    </p:spTree>
    <p:extLst>
      <p:ext uri="{BB962C8B-B14F-4D97-AF65-F5344CB8AC3E}">
        <p14:creationId xmlns:p14="http://schemas.microsoft.com/office/powerpoint/2010/main" val="31153289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13</a:t>
            </a:fld>
            <a:endParaRPr lang="en-US"/>
          </a:p>
        </p:txBody>
      </p:sp>
    </p:spTree>
    <p:extLst>
      <p:ext uri="{BB962C8B-B14F-4D97-AF65-F5344CB8AC3E}">
        <p14:creationId xmlns:p14="http://schemas.microsoft.com/office/powerpoint/2010/main" val="35504574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14</a:t>
            </a:fld>
            <a:endParaRPr lang="en-US"/>
          </a:p>
        </p:txBody>
      </p:sp>
    </p:spTree>
    <p:extLst>
      <p:ext uri="{BB962C8B-B14F-4D97-AF65-F5344CB8AC3E}">
        <p14:creationId xmlns:p14="http://schemas.microsoft.com/office/powerpoint/2010/main" val="18375619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15</a:t>
            </a:fld>
            <a:endParaRPr lang="en-US"/>
          </a:p>
        </p:txBody>
      </p:sp>
    </p:spTree>
    <p:extLst>
      <p:ext uri="{BB962C8B-B14F-4D97-AF65-F5344CB8AC3E}">
        <p14:creationId xmlns:p14="http://schemas.microsoft.com/office/powerpoint/2010/main" val="29999364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A68B1F59-C526-4617-930F-25FC522BA87B}" type="slidenum">
              <a:rPr lang="en-US"/>
              <a:pPr/>
              <a:t>16</a:t>
            </a:fld>
            <a:endParaRPr lang="en-US"/>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1339143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9661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32572680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9763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2564339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9763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32362016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2</a:t>
            </a:fld>
            <a:endParaRPr lang="en-US"/>
          </a:p>
        </p:txBody>
      </p:sp>
    </p:spTree>
    <p:extLst>
      <p:ext uri="{BB962C8B-B14F-4D97-AF65-F5344CB8AC3E}">
        <p14:creationId xmlns:p14="http://schemas.microsoft.com/office/powerpoint/2010/main" val="14121218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9865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26300390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21</a:t>
            </a:fld>
            <a:endParaRPr lang="en-US"/>
          </a:p>
        </p:txBody>
      </p:sp>
    </p:spTree>
    <p:extLst>
      <p:ext uri="{BB962C8B-B14F-4D97-AF65-F5344CB8AC3E}">
        <p14:creationId xmlns:p14="http://schemas.microsoft.com/office/powerpoint/2010/main" val="27049310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7/10/2014 9:44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22</a:t>
            </a:fld>
            <a:endParaRPr lang="en-US" dirty="0"/>
          </a:p>
        </p:txBody>
      </p:sp>
    </p:spTree>
    <p:extLst>
      <p:ext uri="{BB962C8B-B14F-4D97-AF65-F5344CB8AC3E}">
        <p14:creationId xmlns:p14="http://schemas.microsoft.com/office/powerpoint/2010/main" val="9927879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3</a:t>
            </a:fld>
            <a:endParaRPr lang="en-US"/>
          </a:p>
        </p:txBody>
      </p:sp>
    </p:spTree>
    <p:extLst>
      <p:ext uri="{BB962C8B-B14F-4D97-AF65-F5344CB8AC3E}">
        <p14:creationId xmlns:p14="http://schemas.microsoft.com/office/powerpoint/2010/main" val="21990647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C58D59-23CE-466F-916B-9437441DB45B}" type="slidenum">
              <a:rPr lang="en-US" smtClean="0"/>
              <a:t>4</a:t>
            </a:fld>
            <a:endParaRPr lang="en-US"/>
          </a:p>
        </p:txBody>
      </p:sp>
    </p:spTree>
    <p:extLst>
      <p:ext uri="{BB962C8B-B14F-4D97-AF65-F5344CB8AC3E}">
        <p14:creationId xmlns:p14="http://schemas.microsoft.com/office/powerpoint/2010/main" val="38150454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7203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28634016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5565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17345336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7305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883933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7408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26590594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7613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3897496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905000"/>
            <a:ext cx="8305800" cy="1523495"/>
          </a:xfrm>
        </p:spPr>
        <p:txBody>
          <a:bodyPr>
            <a:noAutofit/>
          </a:bodyPr>
          <a:lstStyle>
            <a:lvl1pPr>
              <a:lnSpc>
                <a:spcPct val="90000"/>
              </a:lnSpc>
              <a:defRPr sz="5400">
                <a:latin typeface="Century Gothic" panose="020B0502020202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latin typeface="Century Gothic" panose="020B0502020202020204" pitchFamily="34" charset="0"/>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i="1" kern="1200" spc="-770" baseline="0" dirty="0" smtClean="0">
                <a:ln w="11430"/>
                <a:gradFill>
                  <a:gsLst>
                    <a:gs pos="0">
                      <a:schemeClr val="accent2"/>
                    </a:gs>
                    <a:gs pos="37000">
                      <a:schemeClr val="tx1"/>
                    </a:gs>
                    <a:gs pos="71000">
                      <a:schemeClr val="accent2"/>
                    </a:gs>
                  </a:gsLst>
                  <a:lin ang="5400000"/>
                </a:gradFill>
                <a:effectLst>
                  <a:outerShdw blurRad="50800" dist="39000" dir="5460000" algn="tl">
                    <a:srgbClr val="000000">
                      <a:alpha val="38000"/>
                    </a:srgbClr>
                  </a:outerShdw>
                </a:effectLst>
                <a:latin typeface="+mn-lt"/>
                <a:ea typeface="+mn-ea"/>
                <a:cs typeface="+mn-cs"/>
              </a:defRPr>
            </a:lvl1pPr>
          </a:lstStyle>
          <a:p>
            <a:pPr lvl="0"/>
            <a:r>
              <a:rPr lang="en-US" dirty="0" smtClean="0"/>
              <a:t>click to…</a:t>
            </a:r>
          </a:p>
        </p:txBody>
      </p:sp>
      <p:pic>
        <p:nvPicPr>
          <p:cNvPr id="5" name="Picture 4" descr="footer_graphic.png"/>
          <p:cNvPicPr>
            <a:picLocks noChangeAspect="1"/>
          </p:cNvPicPr>
          <p:nvPr userDrawn="1"/>
        </p:nvPicPr>
        <p:blipFill>
          <a:blip r:embed="rId2"/>
          <a:stretch>
            <a:fillRect/>
          </a:stretch>
        </p:blipFill>
        <p:spPr>
          <a:xfrm>
            <a:off x="0" y="5437414"/>
            <a:ext cx="9144000" cy="1420586"/>
          </a:xfrm>
          <a:prstGeom prst="rect">
            <a:avLst/>
          </a:prstGeom>
        </p:spPr>
      </p:pic>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5263" y="228600"/>
            <a:ext cx="8015287" cy="914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600200"/>
            <a:ext cx="38862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862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8400"/>
            <a:ext cx="2133600" cy="457200"/>
          </a:xfrm>
          <a:prstGeom prst="rect">
            <a:avLst/>
          </a:prstGeom>
        </p:spPr>
        <p:txBody>
          <a:bodyPr/>
          <a:lstStyle>
            <a:lvl1pPr>
              <a:defRPr/>
            </a:lvl1pPr>
          </a:lstStyle>
          <a:p>
            <a:fld id="{A24C012B-AAA6-4356-9F17-F2A2D0AE555C}" type="slidenum">
              <a:rPr lang="en-US"/>
              <a:pPr/>
              <a:t>‹#›</a:t>
            </a:fld>
            <a:endParaRPr lang="en-US"/>
          </a:p>
        </p:txBody>
      </p:sp>
    </p:spTree>
    <p:extLst>
      <p:ext uri="{BB962C8B-B14F-4D97-AF65-F5344CB8AC3E}">
        <p14:creationId xmlns:p14="http://schemas.microsoft.com/office/powerpoint/2010/main" val="38731923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i="1" kern="1200" spc="-770" baseline="0" dirty="0" smtClean="0">
                <a:ln w="11430"/>
                <a:gradFill>
                  <a:gsLst>
                    <a:gs pos="0">
                      <a:schemeClr val="accent2"/>
                    </a:gs>
                    <a:gs pos="37000">
                      <a:schemeClr val="tx1"/>
                    </a:gs>
                    <a:gs pos="71000">
                      <a:schemeClr val="accent2"/>
                    </a:gs>
                  </a:gsLst>
                  <a:lin ang="5400000"/>
                </a:gradFill>
                <a:effectLst>
                  <a:outerShdw blurRad="50800" dist="39000" dir="5460000" algn="tl">
                    <a:srgbClr val="000000">
                      <a:alpha val="38000"/>
                    </a:srgbClr>
                  </a:outerShdw>
                </a:effectLst>
                <a:latin typeface="+mn-lt"/>
                <a:ea typeface="+mn-ea"/>
                <a:cs typeface="+mn-cs"/>
              </a:defRPr>
            </a:lvl1pPr>
          </a:lstStyle>
          <a:p>
            <a:pPr lvl="0"/>
            <a:r>
              <a:rPr lang="en-US" dirty="0" smtClean="0"/>
              <a:t>click to…</a:t>
            </a:r>
          </a:p>
        </p:txBody>
      </p:sp>
      <p:pic>
        <p:nvPicPr>
          <p:cNvPr id="5" name="Picture 4" descr="footer_graphic.png"/>
          <p:cNvPicPr>
            <a:picLocks noChangeAspect="1"/>
          </p:cNvPicPr>
          <p:nvPr userDrawn="1"/>
        </p:nvPicPr>
        <p:blipFill>
          <a:blip r:embed="rId2"/>
          <a:stretch>
            <a:fillRect/>
          </a:stretch>
        </p:blipFill>
        <p:spPr>
          <a:xfrm>
            <a:off x="0" y="5437414"/>
            <a:ext cx="9144000" cy="1420586"/>
          </a:xfrm>
          <a:prstGeom prst="rect">
            <a:avLst/>
          </a:prstGeom>
        </p:spPr>
      </p:pic>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676400"/>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4.xml"/><Relationship Id="rId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5">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3"/>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2514600" y="6248400"/>
            <a:ext cx="4114800" cy="512817"/>
          </a:xfrm>
          <a:prstGeom prst="rect">
            <a:avLst/>
          </a:prstGeom>
        </p:spPr>
      </p:pic>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 id="2147483676" r:id="rId13"/>
  </p:sldLayoutIdLst>
  <p:transition>
    <p:fade/>
  </p:transition>
  <p:timing>
    <p:tnLst>
      <p:par>
        <p:cTn id="1" dur="indefinite" restart="never" nodeType="tmRoot"/>
      </p:par>
    </p:tnLst>
  </p:timing>
  <p:hf hdr="0" ftr="0" dt="0"/>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Century Gothic" panose="020B0502020202020204" pitchFamily="34" charset="0"/>
          <a:ea typeface="+mn-ea"/>
          <a:cs typeface="Arial" charset="0"/>
        </a:defRPr>
      </a:lvl1pPr>
    </p:titleStyle>
    <p:bodyStyle>
      <a:lvl1pPr marL="396875" indent="-396875" algn="l" defTabSz="914363" rtl="0" eaLnBrk="1" latinLnBrk="0" hangingPunct="1">
        <a:lnSpc>
          <a:spcPct val="90000"/>
        </a:lnSpc>
        <a:spcBef>
          <a:spcPct val="20000"/>
        </a:spcBef>
        <a:buFontTx/>
        <a:buBlip>
          <a:blip r:embed="rId17"/>
        </a:buBlip>
        <a:defRPr sz="3200" kern="1200">
          <a:solidFill>
            <a:schemeClr val="tx1"/>
          </a:solidFill>
          <a:latin typeface="Century Gothic" panose="020B0502020202020204" pitchFamily="34" charset="0"/>
          <a:ea typeface="+mn-ea"/>
          <a:cs typeface="+mn-cs"/>
        </a:defRPr>
      </a:lvl1pPr>
      <a:lvl2pPr marL="914400" indent="-396875" algn="l" defTabSz="914363" rtl="0" eaLnBrk="1" latinLnBrk="0" hangingPunct="1">
        <a:lnSpc>
          <a:spcPct val="90000"/>
        </a:lnSpc>
        <a:spcBef>
          <a:spcPct val="20000"/>
        </a:spcBef>
        <a:buFontTx/>
        <a:buBlip>
          <a:blip r:embed="rId18"/>
        </a:buBlip>
        <a:defRPr sz="2800" kern="1200">
          <a:solidFill>
            <a:schemeClr val="tx1"/>
          </a:solidFill>
          <a:latin typeface="Century Gothic" panose="020B0502020202020204" pitchFamily="34" charset="0"/>
          <a:ea typeface="+mn-ea"/>
          <a:cs typeface="+mn-cs"/>
        </a:defRPr>
      </a:lvl2pPr>
      <a:lvl3pPr marL="1258888" indent="-344488" algn="l" defTabSz="914363" rtl="0" eaLnBrk="1" latinLnBrk="0" hangingPunct="1">
        <a:lnSpc>
          <a:spcPct val="90000"/>
        </a:lnSpc>
        <a:spcBef>
          <a:spcPct val="20000"/>
        </a:spcBef>
        <a:buFontTx/>
        <a:buBlip>
          <a:blip r:embed="rId18"/>
        </a:buBlip>
        <a:defRPr sz="2400" kern="1200">
          <a:solidFill>
            <a:schemeClr val="tx1"/>
          </a:solidFill>
          <a:latin typeface="Century Gothic" panose="020B0502020202020204" pitchFamily="34" charset="0"/>
          <a:ea typeface="+mn-ea"/>
          <a:cs typeface="+mn-cs"/>
        </a:defRPr>
      </a:lvl3pPr>
      <a:lvl4pPr marL="1604963" indent="-346075" algn="l" defTabSz="914363" rtl="0" eaLnBrk="1" latinLnBrk="0" hangingPunct="1">
        <a:lnSpc>
          <a:spcPct val="90000"/>
        </a:lnSpc>
        <a:spcBef>
          <a:spcPct val="20000"/>
        </a:spcBef>
        <a:buFontTx/>
        <a:buBlip>
          <a:blip r:embed="rId18"/>
        </a:buBlip>
        <a:defRPr sz="2400" kern="1200">
          <a:solidFill>
            <a:schemeClr val="tx1"/>
          </a:solidFill>
          <a:latin typeface="Century Gothic" panose="020B0502020202020204" pitchFamily="34" charset="0"/>
          <a:ea typeface="+mn-ea"/>
          <a:cs typeface="+mn-cs"/>
        </a:defRPr>
      </a:lvl4pPr>
      <a:lvl5pPr marL="1941513" indent="-336550" algn="l" defTabSz="914363" rtl="0" eaLnBrk="1" latinLnBrk="0" hangingPunct="1">
        <a:lnSpc>
          <a:spcPct val="90000"/>
        </a:lnSpc>
        <a:spcBef>
          <a:spcPct val="20000"/>
        </a:spcBef>
        <a:buFontTx/>
        <a:buBlip>
          <a:blip r:embed="rId18"/>
        </a:buBlip>
        <a:defRPr sz="2400" kern="1200">
          <a:solidFill>
            <a:schemeClr val="tx1"/>
          </a:solidFill>
          <a:latin typeface="Century Gothic" panose="020B0502020202020204" pitchFamily="34" charset="0"/>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hf hdr="0" ftr="0" dt="0"/>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0249" y="4344988"/>
            <a:ext cx="7681913" cy="1446212"/>
          </a:xfrm>
        </p:spPr>
        <p:txBody>
          <a:bodyPr>
            <a:normAutofit/>
          </a:bodyPr>
          <a:lstStyle/>
          <a:p>
            <a:r>
              <a:rPr lang="en-US" dirty="0" smtClean="0"/>
              <a:t>FIN 614: Financial Management</a:t>
            </a:r>
          </a:p>
          <a:p>
            <a:endParaRPr lang="en-US" dirty="0" smtClean="0"/>
          </a:p>
          <a:p>
            <a:r>
              <a:rPr lang="en-US" dirty="0" smtClean="0"/>
              <a:t>Larry Schrenk, Instructor</a:t>
            </a:r>
          </a:p>
        </p:txBody>
      </p:sp>
      <p:sp>
        <p:nvSpPr>
          <p:cNvPr id="5" name="Title 1"/>
          <p:cNvSpPr>
            <a:spLocks noGrp="1"/>
          </p:cNvSpPr>
          <p:nvPr>
            <p:ph type="ctrTitle"/>
          </p:nvPr>
        </p:nvSpPr>
        <p:spPr>
          <a:xfrm>
            <a:off x="533400" y="685800"/>
            <a:ext cx="8305800" cy="1523495"/>
          </a:xfrm>
        </p:spPr>
        <p:txBody>
          <a:bodyPr/>
          <a:lstStyle/>
          <a:p>
            <a:r>
              <a:rPr lang="en-US" dirty="0" smtClean="0"/>
              <a:t>Video 12 (Topic 3.2):</a:t>
            </a:r>
            <a:br>
              <a:rPr lang="en-US" dirty="0" smtClean="0"/>
            </a:br>
            <a:r>
              <a:rPr lang="en-US" dirty="0" smtClean="0">
                <a:effectLst/>
              </a:rPr>
              <a:t>Risk and Return</a:t>
            </a:r>
            <a:r>
              <a:rPr lang="en-US" dirty="0" smtClean="0"/>
              <a:t/>
            </a:r>
            <a:br>
              <a:rPr lang="en-US" dirty="0" smtClean="0"/>
            </a:br>
            <a:endParaRPr lang="en-US" dirty="0"/>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p:txBody>
          <a:bodyPr/>
          <a:lstStyle/>
          <a:p>
            <a:pPr eaLnBrk="1" hangingPunct="1"/>
            <a:r>
              <a:rPr lang="en-US" smtClean="0"/>
              <a:t>Which is Riskier?</a:t>
            </a:r>
          </a:p>
        </p:txBody>
      </p:sp>
      <p:pic>
        <p:nvPicPr>
          <p:cNvPr id="21508" name="Picture 5"/>
          <p:cNvPicPr>
            <a:picLocks noChangeAspect="1" noChangeArrowheads="1"/>
          </p:cNvPicPr>
          <p:nvPr/>
        </p:nvPicPr>
        <p:blipFill>
          <a:blip r:embed="rId3" cstate="print"/>
          <a:srcRect/>
          <a:stretch>
            <a:fillRect/>
          </a:stretch>
        </p:blipFill>
        <p:spPr bwMode="auto">
          <a:xfrm>
            <a:off x="457200" y="1371600"/>
            <a:ext cx="8305800" cy="4516438"/>
          </a:xfrm>
          <a:prstGeom prst="rect">
            <a:avLst/>
          </a:prstGeom>
          <a:noFill/>
          <a:ln w="9525" algn="ctr">
            <a:noFill/>
            <a:miter lim="800000"/>
            <a:headEnd/>
            <a:tailEnd/>
          </a:ln>
        </p:spPr>
      </p:pic>
    </p:spTree>
    <p:extLst>
      <p:ext uri="{BB962C8B-B14F-4D97-AF65-F5344CB8AC3E}">
        <p14:creationId xmlns:p14="http://schemas.microsoft.com/office/powerpoint/2010/main" val="1587663396"/>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p:txBody>
          <a:bodyPr/>
          <a:lstStyle/>
          <a:p>
            <a:pPr eaLnBrk="1" hangingPunct="1"/>
            <a:r>
              <a:rPr lang="en-US" dirty="0" smtClean="0"/>
              <a:t>Which is Riskier? (cont’d)</a:t>
            </a:r>
          </a:p>
        </p:txBody>
      </p:sp>
      <p:sp>
        <p:nvSpPr>
          <p:cNvPr id="22532" name="Rectangle 3"/>
          <p:cNvSpPr>
            <a:spLocks noGrp="1" noChangeArrowheads="1"/>
          </p:cNvSpPr>
          <p:nvPr>
            <p:ph type="body" idx="1"/>
          </p:nvPr>
        </p:nvSpPr>
        <p:spPr>
          <a:xfrm>
            <a:off x="381000" y="1676400"/>
            <a:ext cx="8382000" cy="4130361"/>
          </a:xfrm>
        </p:spPr>
        <p:txBody>
          <a:bodyPr/>
          <a:lstStyle/>
          <a:p>
            <a:pPr eaLnBrk="1" hangingPunct="1"/>
            <a:r>
              <a:rPr lang="en-US" dirty="0" smtClean="0"/>
              <a:t>Expected Return</a:t>
            </a:r>
          </a:p>
          <a:p>
            <a:pPr lvl="1" eaLnBrk="1" hangingPunct="1"/>
            <a:r>
              <a:rPr lang="en-US" dirty="0" smtClean="0"/>
              <a:t>Investment A = 10%</a:t>
            </a:r>
          </a:p>
          <a:p>
            <a:pPr lvl="1" eaLnBrk="1" hangingPunct="1"/>
            <a:r>
              <a:rPr lang="en-US" dirty="0" smtClean="0"/>
              <a:t>Investment B = 10%</a:t>
            </a:r>
          </a:p>
          <a:p>
            <a:pPr lvl="1" eaLnBrk="1" hangingPunct="1"/>
            <a:endParaRPr lang="en-US" dirty="0" smtClean="0"/>
          </a:p>
          <a:p>
            <a:pPr eaLnBrk="1" hangingPunct="1"/>
            <a:r>
              <a:rPr lang="en-US" dirty="0" smtClean="0"/>
              <a:t>Which is Riskier?</a:t>
            </a:r>
          </a:p>
          <a:p>
            <a:pPr lvl="1" eaLnBrk="1" hangingPunct="1"/>
            <a:r>
              <a:rPr lang="en-US" dirty="0" smtClean="0"/>
              <a:t>Which is more likely to differ from the expected value?</a:t>
            </a:r>
          </a:p>
          <a:p>
            <a:pPr lvl="1" eaLnBrk="1" hangingPunct="1"/>
            <a:r>
              <a:rPr lang="en-US" dirty="0" smtClean="0"/>
              <a:t>Which is more likely to actually have a return of about 10%?</a:t>
            </a:r>
          </a:p>
        </p:txBody>
      </p:sp>
    </p:spTree>
    <p:extLst>
      <p:ext uri="{BB962C8B-B14F-4D97-AF65-F5344CB8AC3E}">
        <p14:creationId xmlns:p14="http://schemas.microsoft.com/office/powerpoint/2010/main" val="3782876883"/>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Risk and Distribution</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91722509"/>
              </p:ext>
            </p:extLst>
          </p:nvPr>
        </p:nvGraphicFramePr>
        <p:xfrm>
          <a:off x="685800" y="1524000"/>
          <a:ext cx="7772400"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37894104"/>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Stand-Alone Risk</a:t>
            </a:r>
            <a:endParaRPr lang="en-US" dirty="0"/>
          </a:p>
        </p:txBody>
      </p:sp>
      <p:sp>
        <p:nvSpPr>
          <p:cNvPr id="3" name="Content Placeholder 2"/>
          <p:cNvSpPr>
            <a:spLocks noGrp="1"/>
          </p:cNvSpPr>
          <p:nvPr>
            <p:ph idx="1"/>
          </p:nvPr>
        </p:nvSpPr>
        <p:spPr>
          <a:xfrm>
            <a:off x="381000" y="1676400"/>
            <a:ext cx="8382000" cy="3970318"/>
          </a:xfrm>
        </p:spPr>
        <p:txBody>
          <a:bodyPr/>
          <a:lstStyle/>
          <a:p>
            <a:r>
              <a:rPr lang="en-US" dirty="0" smtClean="0"/>
              <a:t>Stand-Alone Risk: Risk of Each Asset Held by Itself</a:t>
            </a:r>
            <a:endParaRPr lang="en-US" dirty="0"/>
          </a:p>
          <a:p>
            <a:endParaRPr lang="en-US" dirty="0" smtClean="0"/>
          </a:p>
          <a:p>
            <a:r>
              <a:rPr lang="en-US" dirty="0" smtClean="0"/>
              <a:t>Standard Deviation Measures the Dispersion of Possible Outcomes</a:t>
            </a:r>
          </a:p>
          <a:p>
            <a:endParaRPr lang="en-US" dirty="0" smtClean="0"/>
          </a:p>
          <a:p>
            <a:r>
              <a:rPr lang="en-US" dirty="0" smtClean="0"/>
              <a:t>For a Single Asset:</a:t>
            </a:r>
          </a:p>
          <a:p>
            <a:pPr lvl="1"/>
            <a:r>
              <a:rPr lang="en-US" dirty="0" smtClean="0"/>
              <a:t>Stand-Alone Risk = Standard Deviation</a:t>
            </a:r>
            <a:endParaRPr lang="en-US" dirty="0"/>
          </a:p>
        </p:txBody>
      </p:sp>
    </p:spTree>
    <p:extLst>
      <p:ext uri="{BB962C8B-B14F-4D97-AF65-F5344CB8AC3E}">
        <p14:creationId xmlns:p14="http://schemas.microsoft.com/office/powerpoint/2010/main" val="2543699600"/>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Comparing Investments</a:t>
            </a:r>
            <a:endParaRPr lang="en-US" dirty="0"/>
          </a:p>
        </p:txBody>
      </p:sp>
      <p:sp>
        <p:nvSpPr>
          <p:cNvPr id="3" name="Content Placeholder 2"/>
          <p:cNvSpPr>
            <a:spLocks noGrp="1"/>
          </p:cNvSpPr>
          <p:nvPr>
            <p:ph idx="1"/>
          </p:nvPr>
        </p:nvSpPr>
        <p:spPr>
          <a:xfrm>
            <a:off x="381000" y="1676400"/>
            <a:ext cx="8382000" cy="4222694"/>
          </a:xfrm>
        </p:spPr>
        <p:txBody>
          <a:bodyPr/>
          <a:lstStyle/>
          <a:p>
            <a:r>
              <a:rPr lang="en-US" dirty="0" smtClean="0"/>
              <a:t>Individual Investments with Larger Standard Deviations have More Risk</a:t>
            </a:r>
          </a:p>
          <a:p>
            <a:endParaRPr lang="en-US" dirty="0" smtClean="0"/>
          </a:p>
          <a:p>
            <a:r>
              <a:rPr lang="en-US" dirty="0" smtClean="0"/>
              <a:t>High risk doesn’t mean you should reject the investment, but:</a:t>
            </a:r>
          </a:p>
          <a:p>
            <a:pPr lvl="1"/>
            <a:r>
              <a:rPr lang="en-US" dirty="0" smtClean="0"/>
              <a:t>You should know the risk before investing</a:t>
            </a:r>
          </a:p>
          <a:p>
            <a:pPr lvl="1"/>
            <a:endParaRPr lang="en-US" dirty="0" smtClean="0"/>
          </a:p>
          <a:p>
            <a:pPr lvl="1"/>
            <a:r>
              <a:rPr lang="en-US" dirty="0" smtClean="0"/>
              <a:t>You should expect a higher return as compensation for bearing the risk.  </a:t>
            </a:r>
            <a:endParaRPr lang="en-US" dirty="0"/>
          </a:p>
        </p:txBody>
      </p:sp>
    </p:spTree>
    <p:extLst>
      <p:ext uri="{BB962C8B-B14F-4D97-AF65-F5344CB8AC3E}">
        <p14:creationId xmlns:p14="http://schemas.microsoft.com/office/powerpoint/2010/main" val="2952066474"/>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Psychological Assumptions</a:t>
            </a:r>
            <a:endParaRPr lang="en-US" dirty="0"/>
          </a:p>
        </p:txBody>
      </p:sp>
      <p:sp>
        <p:nvSpPr>
          <p:cNvPr id="3" name="Content Placeholder 2"/>
          <p:cNvSpPr>
            <a:spLocks noGrp="1"/>
          </p:cNvSpPr>
          <p:nvPr>
            <p:ph idx="1"/>
          </p:nvPr>
        </p:nvSpPr>
        <p:spPr>
          <a:xfrm>
            <a:off x="381000" y="1676400"/>
            <a:ext cx="8382000" cy="1526572"/>
          </a:xfrm>
        </p:spPr>
        <p:txBody>
          <a:bodyPr/>
          <a:lstStyle/>
          <a:p>
            <a:r>
              <a:rPr lang="en-US" dirty="0" smtClean="0"/>
              <a:t>Prefer More Wealth to Less Wealth</a:t>
            </a:r>
          </a:p>
          <a:p>
            <a:endParaRPr lang="en-US" dirty="0" smtClean="0"/>
          </a:p>
          <a:p>
            <a:r>
              <a:rPr lang="en-US" dirty="0" smtClean="0"/>
              <a:t>Prefer Less Risk to More Risk</a:t>
            </a:r>
            <a:endParaRPr lang="en-US" dirty="0"/>
          </a:p>
        </p:txBody>
      </p:sp>
    </p:spTree>
    <p:extLst>
      <p:ext uri="{BB962C8B-B14F-4D97-AF65-F5344CB8AC3E}">
        <p14:creationId xmlns:p14="http://schemas.microsoft.com/office/powerpoint/2010/main" val="1591114745"/>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a:spLocks noGrp="1" noChangeArrowheads="1"/>
          </p:cNvSpPr>
          <p:nvPr>
            <p:ph type="title"/>
          </p:nvPr>
        </p:nvSpPr>
        <p:spPr>
          <a:xfrm>
            <a:off x="195263" y="228600"/>
            <a:ext cx="8015287" cy="664797"/>
          </a:xfrm>
        </p:spPr>
        <p:txBody>
          <a:bodyPr/>
          <a:lstStyle/>
          <a:p>
            <a:pPr eaLnBrk="1" hangingPunct="1"/>
            <a:r>
              <a:rPr lang="en-US" dirty="0" smtClean="0"/>
              <a:t>Selecting Stocks</a:t>
            </a:r>
            <a:r>
              <a:rPr lang="en-US" baseline="-25000" dirty="0" smtClean="0"/>
              <a:t>▪</a:t>
            </a:r>
          </a:p>
        </p:txBody>
      </p:sp>
      <p:sp>
        <p:nvSpPr>
          <p:cNvPr id="25604" name="Rectangle 3"/>
          <p:cNvSpPr>
            <a:spLocks noGrp="1" noChangeArrowheads="1"/>
          </p:cNvSpPr>
          <p:nvPr>
            <p:ph type="body" sz="half" idx="1"/>
          </p:nvPr>
        </p:nvSpPr>
        <p:spPr>
          <a:xfrm>
            <a:off x="457200" y="1600200"/>
            <a:ext cx="8458200" cy="4530725"/>
          </a:xfrm>
        </p:spPr>
        <p:txBody>
          <a:bodyPr/>
          <a:lstStyle/>
          <a:p>
            <a:pPr eaLnBrk="1" hangingPunct="1"/>
            <a:r>
              <a:rPr lang="en-US" sz="2600" dirty="0" smtClean="0"/>
              <a:t>Which stock would you choose from each pair?</a:t>
            </a:r>
            <a:r>
              <a:rPr lang="en-US" sz="2600" dirty="0" smtClean="0">
                <a:latin typeface="Arial"/>
                <a:cs typeface="Arial"/>
              </a:rPr>
              <a:t>▪</a:t>
            </a:r>
            <a:endParaRPr lang="en-US" sz="2600" dirty="0" smtClean="0"/>
          </a:p>
          <a:p>
            <a:pPr eaLnBrk="1" hangingPunct="1"/>
            <a:endParaRPr lang="en-US" sz="2600" dirty="0" smtClean="0"/>
          </a:p>
        </p:txBody>
      </p:sp>
      <p:graphicFrame>
        <p:nvGraphicFramePr>
          <p:cNvPr id="223257" name="Group 25"/>
          <p:cNvGraphicFramePr>
            <a:graphicFrameLocks noGrp="1"/>
          </p:cNvGraphicFramePr>
          <p:nvPr>
            <p:ph sz="half" idx="2"/>
          </p:nvPr>
        </p:nvGraphicFramePr>
        <p:xfrm>
          <a:off x="1066800" y="2590800"/>
          <a:ext cx="3200400" cy="1464948"/>
        </p:xfrm>
        <a:graphic>
          <a:graphicData uri="http://schemas.openxmlformats.org/drawingml/2006/table">
            <a:tbl>
              <a:tblPr/>
              <a:tblGrid>
                <a:gridCol w="1066800"/>
                <a:gridCol w="1066800"/>
                <a:gridCol w="1066800"/>
              </a:tblGrid>
              <a:tr h="28575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marL="92075" marR="92075" marT="46038" marB="4603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R</a:t>
                      </a:r>
                    </a:p>
                  </a:txBody>
                  <a:tcPr marL="92075" marR="92075"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Symbol" pitchFamily="18" charset="2"/>
                        </a:rPr>
                        <a:t>s</a:t>
                      </a:r>
                    </a:p>
                  </a:txBody>
                  <a:tcPr marL="92075" marR="92075" marT="46038" marB="460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575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A</a:t>
                      </a:r>
                    </a:p>
                  </a:txBody>
                  <a:tcPr marL="92075" marR="92075" marT="46038" marB="4603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10%</a:t>
                      </a:r>
                    </a:p>
                  </a:txBody>
                  <a:tcPr marL="92075" marR="92075"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20%</a:t>
                      </a:r>
                    </a:p>
                  </a:txBody>
                  <a:tcPr marL="92075" marR="92075" marT="46038" marB="460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575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B</a:t>
                      </a:r>
                    </a:p>
                  </a:txBody>
                  <a:tcPr marL="92075" marR="92075" marT="46038" marB="4603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12%</a:t>
                      </a:r>
                    </a:p>
                  </a:txBody>
                  <a:tcPr marL="92075" marR="92075"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15%</a:t>
                      </a:r>
                    </a:p>
                  </a:txBody>
                  <a:tcPr marL="92075" marR="92075" marT="46038" marB="460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223276" name="Group 44"/>
          <p:cNvGraphicFramePr>
            <a:graphicFrameLocks noGrp="1"/>
          </p:cNvGraphicFramePr>
          <p:nvPr/>
        </p:nvGraphicFramePr>
        <p:xfrm>
          <a:off x="1066800" y="4343400"/>
          <a:ext cx="3200400" cy="1464948"/>
        </p:xfrm>
        <a:graphic>
          <a:graphicData uri="http://schemas.openxmlformats.org/drawingml/2006/table">
            <a:tbl>
              <a:tblPr/>
              <a:tblGrid>
                <a:gridCol w="1066800"/>
                <a:gridCol w="1066800"/>
                <a:gridCol w="1066800"/>
              </a:tblGrid>
              <a:tr h="28575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marL="92075" marR="92075" marT="46038" marB="4603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R</a:t>
                      </a:r>
                    </a:p>
                  </a:txBody>
                  <a:tcPr marL="92075" marR="92075"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Symbol" pitchFamily="18" charset="2"/>
                        </a:rPr>
                        <a:t>s</a:t>
                      </a:r>
                    </a:p>
                  </a:txBody>
                  <a:tcPr marL="92075" marR="92075" marT="46038" marB="460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575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C</a:t>
                      </a:r>
                    </a:p>
                  </a:txBody>
                  <a:tcPr marL="92075" marR="92075" marT="46038" marB="4603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11%</a:t>
                      </a:r>
                    </a:p>
                  </a:txBody>
                  <a:tcPr marL="92075" marR="92075"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12%</a:t>
                      </a:r>
                    </a:p>
                  </a:txBody>
                  <a:tcPr marL="92075" marR="92075" marT="46038" marB="460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575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D</a:t>
                      </a:r>
                    </a:p>
                  </a:txBody>
                  <a:tcPr marL="92075" marR="92075" marT="46038" marB="4603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10%</a:t>
                      </a:r>
                    </a:p>
                  </a:txBody>
                  <a:tcPr marL="92075" marR="92075"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dirty="0" smtClean="0">
                          <a:ln>
                            <a:noFill/>
                          </a:ln>
                          <a:solidFill>
                            <a:schemeClr val="tx1"/>
                          </a:solidFill>
                          <a:effectLst/>
                          <a:latin typeface="Arial" charset="0"/>
                        </a:rPr>
                        <a:t>15%</a:t>
                      </a:r>
                    </a:p>
                  </a:txBody>
                  <a:tcPr marL="92075" marR="92075" marT="46038" marB="460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223294" name="Group 62"/>
          <p:cNvGraphicFramePr>
            <a:graphicFrameLocks noGrp="1"/>
          </p:cNvGraphicFramePr>
          <p:nvPr/>
        </p:nvGraphicFramePr>
        <p:xfrm>
          <a:off x="4572000" y="2590800"/>
          <a:ext cx="3200400" cy="1464948"/>
        </p:xfrm>
        <a:graphic>
          <a:graphicData uri="http://schemas.openxmlformats.org/drawingml/2006/table">
            <a:tbl>
              <a:tblPr/>
              <a:tblGrid>
                <a:gridCol w="1066800"/>
                <a:gridCol w="1066800"/>
                <a:gridCol w="1066800"/>
              </a:tblGrid>
              <a:tr h="28575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marL="92075" marR="92075" marT="46038" marB="4603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R</a:t>
                      </a:r>
                    </a:p>
                  </a:txBody>
                  <a:tcPr marL="92075" marR="92075"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Symbol" pitchFamily="18" charset="2"/>
                        </a:rPr>
                        <a:t>s</a:t>
                      </a:r>
                    </a:p>
                  </a:txBody>
                  <a:tcPr marL="92075" marR="92075" marT="46038" marB="460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575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E</a:t>
                      </a:r>
                    </a:p>
                  </a:txBody>
                  <a:tcPr marL="92075" marR="92075" marT="46038" marB="4603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10%</a:t>
                      </a:r>
                    </a:p>
                  </a:txBody>
                  <a:tcPr marL="92075" marR="92075"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15%</a:t>
                      </a:r>
                    </a:p>
                  </a:txBody>
                  <a:tcPr marL="92075" marR="92075" marT="46038" marB="460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575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F</a:t>
                      </a:r>
                    </a:p>
                  </a:txBody>
                  <a:tcPr marL="92075" marR="92075" marT="46038" marB="4603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12%</a:t>
                      </a:r>
                    </a:p>
                  </a:txBody>
                  <a:tcPr marL="92075" marR="92075"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15%</a:t>
                      </a:r>
                    </a:p>
                  </a:txBody>
                  <a:tcPr marL="92075" marR="92075" marT="46038" marB="460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223312" name="Group 80"/>
          <p:cNvGraphicFramePr>
            <a:graphicFrameLocks noGrp="1"/>
          </p:cNvGraphicFramePr>
          <p:nvPr/>
        </p:nvGraphicFramePr>
        <p:xfrm>
          <a:off x="4572000" y="4343400"/>
          <a:ext cx="3200400" cy="1464948"/>
        </p:xfrm>
        <a:graphic>
          <a:graphicData uri="http://schemas.openxmlformats.org/drawingml/2006/table">
            <a:tbl>
              <a:tblPr/>
              <a:tblGrid>
                <a:gridCol w="1066800"/>
                <a:gridCol w="1066800"/>
                <a:gridCol w="1066800"/>
              </a:tblGrid>
              <a:tr h="28575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endParaRPr kumimoji="0" lang="en-US" sz="2600" b="0" i="0" u="none" strike="noStrike" cap="none" normalizeH="0" baseline="0" smtClean="0">
                        <a:ln>
                          <a:noFill/>
                        </a:ln>
                        <a:solidFill>
                          <a:schemeClr val="tx1"/>
                        </a:solidFill>
                        <a:effectLst/>
                        <a:latin typeface="Arial" charset="0"/>
                      </a:endParaRPr>
                    </a:p>
                  </a:txBody>
                  <a:tcPr marL="92075" marR="92075" marT="46038" marB="4603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R</a:t>
                      </a:r>
                    </a:p>
                  </a:txBody>
                  <a:tcPr marL="92075" marR="92075"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Symbol" pitchFamily="18" charset="2"/>
                        </a:rPr>
                        <a:t>s</a:t>
                      </a:r>
                    </a:p>
                  </a:txBody>
                  <a:tcPr marL="92075" marR="92075" marT="46038" marB="460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575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G</a:t>
                      </a:r>
                    </a:p>
                  </a:txBody>
                  <a:tcPr marL="92075" marR="92075" marT="46038" marB="4603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10%</a:t>
                      </a:r>
                    </a:p>
                  </a:txBody>
                  <a:tcPr marL="92075" marR="92075"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12%</a:t>
                      </a:r>
                    </a:p>
                  </a:txBody>
                  <a:tcPr marL="92075" marR="92075" marT="46038" marB="460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5750">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H</a:t>
                      </a:r>
                    </a:p>
                  </a:txBody>
                  <a:tcPr marL="92075" marR="92075" marT="46038" marB="4603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12%</a:t>
                      </a:r>
                    </a:p>
                  </a:txBody>
                  <a:tcPr marL="92075" marR="92075" marT="46038" marB="4603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15%</a:t>
                      </a:r>
                    </a:p>
                  </a:txBody>
                  <a:tcPr marL="92075" marR="92075" marT="46038" marB="4603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23330" name="AutoShape 98"/>
          <p:cNvSpPr>
            <a:spLocks noChangeArrowheads="1"/>
          </p:cNvSpPr>
          <p:nvPr/>
        </p:nvSpPr>
        <p:spPr bwMode="auto">
          <a:xfrm>
            <a:off x="152400" y="3581400"/>
            <a:ext cx="976313" cy="485775"/>
          </a:xfrm>
          <a:prstGeom prst="rightArrow">
            <a:avLst>
              <a:gd name="adj1" fmla="val 50000"/>
              <a:gd name="adj2" fmla="val 50245"/>
            </a:avLst>
          </a:prstGeom>
          <a:solidFill>
            <a:srgbClr val="FF0000"/>
          </a:solidFill>
          <a:ln w="9525" algn="ctr">
            <a:solidFill>
              <a:schemeClr val="tx1"/>
            </a:solidFill>
            <a:miter lim="800000"/>
            <a:headEnd/>
            <a:tailEnd/>
          </a:ln>
        </p:spPr>
        <p:txBody>
          <a:bodyPr wrap="none" lIns="92075" tIns="46038" rIns="92075" bIns="46038" anchor="ctr"/>
          <a:lstStyle/>
          <a:p>
            <a:endParaRPr lang="en-US"/>
          </a:p>
        </p:txBody>
      </p:sp>
      <p:sp>
        <p:nvSpPr>
          <p:cNvPr id="223331" name="AutoShape 99"/>
          <p:cNvSpPr>
            <a:spLocks noChangeArrowheads="1"/>
          </p:cNvSpPr>
          <p:nvPr/>
        </p:nvSpPr>
        <p:spPr bwMode="auto">
          <a:xfrm>
            <a:off x="152400" y="4876800"/>
            <a:ext cx="976313" cy="485775"/>
          </a:xfrm>
          <a:prstGeom prst="rightArrow">
            <a:avLst>
              <a:gd name="adj1" fmla="val 50000"/>
              <a:gd name="adj2" fmla="val 50245"/>
            </a:avLst>
          </a:prstGeom>
          <a:solidFill>
            <a:srgbClr val="FF0000"/>
          </a:solidFill>
          <a:ln w="9525" algn="ctr">
            <a:solidFill>
              <a:schemeClr val="tx1"/>
            </a:solidFill>
            <a:miter lim="800000"/>
            <a:headEnd/>
            <a:tailEnd/>
          </a:ln>
        </p:spPr>
        <p:txBody>
          <a:bodyPr wrap="none" lIns="92075" tIns="46038" rIns="92075" bIns="46038" anchor="ctr"/>
          <a:lstStyle/>
          <a:p>
            <a:endParaRPr lang="en-US"/>
          </a:p>
        </p:txBody>
      </p:sp>
      <p:sp>
        <p:nvSpPr>
          <p:cNvPr id="223332" name="AutoShape 100"/>
          <p:cNvSpPr>
            <a:spLocks noChangeArrowheads="1"/>
          </p:cNvSpPr>
          <p:nvPr/>
        </p:nvSpPr>
        <p:spPr bwMode="auto">
          <a:xfrm>
            <a:off x="3657600" y="3581400"/>
            <a:ext cx="976313" cy="485775"/>
          </a:xfrm>
          <a:prstGeom prst="rightArrow">
            <a:avLst>
              <a:gd name="adj1" fmla="val 50000"/>
              <a:gd name="adj2" fmla="val 50245"/>
            </a:avLst>
          </a:prstGeom>
          <a:solidFill>
            <a:srgbClr val="FF0000"/>
          </a:solidFill>
          <a:ln w="9525" algn="ctr">
            <a:solidFill>
              <a:schemeClr val="tx1"/>
            </a:solidFill>
            <a:miter lim="800000"/>
            <a:headEnd/>
            <a:tailEnd/>
          </a:ln>
        </p:spPr>
        <p:txBody>
          <a:bodyPr wrap="none" lIns="92075" tIns="46038" rIns="92075" bIns="46038" anchor="ctr"/>
          <a:lstStyle/>
          <a:p>
            <a:endParaRPr lang="en-US"/>
          </a:p>
        </p:txBody>
      </p:sp>
      <p:sp>
        <p:nvSpPr>
          <p:cNvPr id="223333" name="Text Box 101"/>
          <p:cNvSpPr txBox="1">
            <a:spLocks noChangeArrowheads="1"/>
          </p:cNvSpPr>
          <p:nvPr/>
        </p:nvSpPr>
        <p:spPr bwMode="auto">
          <a:xfrm>
            <a:off x="4876800" y="4419600"/>
            <a:ext cx="838200" cy="1555750"/>
          </a:xfrm>
          <a:prstGeom prst="rect">
            <a:avLst/>
          </a:prstGeom>
          <a:noFill/>
          <a:ln w="9525" algn="ctr">
            <a:noFill/>
            <a:miter lim="800000"/>
            <a:headEnd/>
            <a:tailEnd/>
          </a:ln>
        </p:spPr>
        <p:txBody>
          <a:bodyPr lIns="92075" tIns="46038" rIns="92075" bIns="46038">
            <a:spAutoFit/>
          </a:bodyPr>
          <a:lstStyle/>
          <a:p>
            <a:pPr>
              <a:spcBef>
                <a:spcPct val="50000"/>
              </a:spcBef>
            </a:pPr>
            <a:r>
              <a:rPr lang="en-US" sz="9600">
                <a:solidFill>
                  <a:srgbClr val="FF0000"/>
                </a:solidFill>
              </a:rPr>
              <a:t>?</a:t>
            </a:r>
          </a:p>
        </p:txBody>
      </p:sp>
    </p:spTree>
    <p:extLst>
      <p:ext uri="{BB962C8B-B14F-4D97-AF65-F5344CB8AC3E}">
        <p14:creationId xmlns:p14="http://schemas.microsoft.com/office/powerpoint/2010/main" val="3719166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23330"/>
                                        </p:tgtEl>
                                        <p:attrNameLst>
                                          <p:attrName>style.visibility</p:attrName>
                                        </p:attrNameLst>
                                      </p:cBhvr>
                                      <p:to>
                                        <p:strVal val="visible"/>
                                      </p:to>
                                    </p:set>
                                    <p:animEffect transition="in" filter="dissolve">
                                      <p:cBhvr>
                                        <p:cTn id="7" dur="500"/>
                                        <p:tgtEl>
                                          <p:spTgt spid="22333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23276"/>
                                        </p:tgtEl>
                                        <p:attrNameLst>
                                          <p:attrName>style.visibility</p:attrName>
                                        </p:attrNameLst>
                                      </p:cBhvr>
                                      <p:to>
                                        <p:strVal val="visible"/>
                                      </p:to>
                                    </p:set>
                                    <p:animEffect transition="in" filter="dissolve">
                                      <p:cBhvr>
                                        <p:cTn id="12" dur="500"/>
                                        <p:tgtEl>
                                          <p:spTgt spid="223276"/>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23331"/>
                                        </p:tgtEl>
                                        <p:attrNameLst>
                                          <p:attrName>style.visibility</p:attrName>
                                        </p:attrNameLst>
                                      </p:cBhvr>
                                      <p:to>
                                        <p:strVal val="visible"/>
                                      </p:to>
                                    </p:set>
                                    <p:animEffect transition="in" filter="dissolve">
                                      <p:cBhvr>
                                        <p:cTn id="17" dur="500"/>
                                        <p:tgtEl>
                                          <p:spTgt spid="223331"/>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223294"/>
                                        </p:tgtEl>
                                        <p:attrNameLst>
                                          <p:attrName>style.visibility</p:attrName>
                                        </p:attrNameLst>
                                      </p:cBhvr>
                                      <p:to>
                                        <p:strVal val="visible"/>
                                      </p:to>
                                    </p:set>
                                    <p:animEffect transition="in" filter="dissolve">
                                      <p:cBhvr>
                                        <p:cTn id="22" dur="500"/>
                                        <p:tgtEl>
                                          <p:spTgt spid="223294"/>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223332"/>
                                        </p:tgtEl>
                                        <p:attrNameLst>
                                          <p:attrName>style.visibility</p:attrName>
                                        </p:attrNameLst>
                                      </p:cBhvr>
                                      <p:to>
                                        <p:strVal val="visible"/>
                                      </p:to>
                                    </p:set>
                                    <p:animEffect transition="in" filter="dissolve">
                                      <p:cBhvr>
                                        <p:cTn id="27" dur="500"/>
                                        <p:tgtEl>
                                          <p:spTgt spid="223332"/>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223312"/>
                                        </p:tgtEl>
                                        <p:attrNameLst>
                                          <p:attrName>style.visibility</p:attrName>
                                        </p:attrNameLst>
                                      </p:cBhvr>
                                      <p:to>
                                        <p:strVal val="visible"/>
                                      </p:to>
                                    </p:set>
                                    <p:animEffect transition="in" filter="dissolve">
                                      <p:cBhvr>
                                        <p:cTn id="32" dur="500"/>
                                        <p:tgtEl>
                                          <p:spTgt spid="223312"/>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223333"/>
                                        </p:tgtEl>
                                        <p:attrNameLst>
                                          <p:attrName>style.visibility</p:attrName>
                                        </p:attrNameLst>
                                      </p:cBhvr>
                                      <p:to>
                                        <p:strVal val="visible"/>
                                      </p:to>
                                    </p:set>
                                    <p:animEffect transition="in" filter="dissolve">
                                      <p:cBhvr>
                                        <p:cTn id="37" dur="500"/>
                                        <p:tgtEl>
                                          <p:spTgt spid="2233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3330" grpId="0" animBg="1"/>
      <p:bldP spid="223331" grpId="0" animBg="1"/>
      <p:bldP spid="223332" grpId="0" animBg="1"/>
      <p:bldP spid="22333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p:txBody>
          <a:bodyPr/>
          <a:lstStyle/>
          <a:p>
            <a:r>
              <a:rPr lang="en-US" dirty="0"/>
              <a:t>Two </a:t>
            </a:r>
            <a:r>
              <a:rPr lang="en-US" dirty="0" smtClean="0"/>
              <a:t>Classes of </a:t>
            </a:r>
            <a:r>
              <a:rPr lang="en-US" dirty="0"/>
              <a:t>Risk</a:t>
            </a:r>
          </a:p>
        </p:txBody>
      </p:sp>
      <p:sp>
        <p:nvSpPr>
          <p:cNvPr id="183299" name="Rectangle 3"/>
          <p:cNvSpPr>
            <a:spLocks noGrp="1" noChangeArrowheads="1"/>
          </p:cNvSpPr>
          <p:nvPr>
            <p:ph type="body" idx="1"/>
          </p:nvPr>
        </p:nvSpPr>
        <p:spPr>
          <a:xfrm>
            <a:off x="381000" y="1676400"/>
            <a:ext cx="8382000" cy="3422475"/>
          </a:xfrm>
        </p:spPr>
        <p:txBody>
          <a:bodyPr/>
          <a:lstStyle/>
          <a:p>
            <a:pPr marL="609600" indent="-609600">
              <a:lnSpc>
                <a:spcPct val="90000"/>
              </a:lnSpc>
            </a:pPr>
            <a:r>
              <a:rPr lang="en-US" dirty="0" smtClean="0"/>
              <a:t>Thousands </a:t>
            </a:r>
            <a:r>
              <a:rPr lang="en-US" dirty="0"/>
              <a:t>of </a:t>
            </a:r>
            <a:r>
              <a:rPr lang="en-US" dirty="0" smtClean="0"/>
              <a:t>Possible Risks</a:t>
            </a:r>
          </a:p>
          <a:p>
            <a:pPr marL="609600" indent="-609600">
              <a:lnSpc>
                <a:spcPct val="90000"/>
              </a:lnSpc>
            </a:pPr>
            <a:endParaRPr lang="en-US" dirty="0"/>
          </a:p>
          <a:p>
            <a:pPr marL="609600" indent="-609600">
              <a:lnSpc>
                <a:spcPct val="90000"/>
              </a:lnSpc>
            </a:pPr>
            <a:r>
              <a:rPr lang="en-US" dirty="0" smtClean="0"/>
              <a:t>Two Basic Classes:</a:t>
            </a:r>
            <a:endParaRPr lang="en-US" dirty="0"/>
          </a:p>
          <a:p>
            <a:pPr marL="990600" lvl="1" indent="-533400">
              <a:lnSpc>
                <a:spcPct val="90000"/>
              </a:lnSpc>
            </a:pPr>
            <a:endParaRPr lang="en-US" dirty="0" smtClean="0"/>
          </a:p>
          <a:p>
            <a:pPr marL="990600" lvl="1" indent="-533400">
              <a:lnSpc>
                <a:spcPct val="90000"/>
              </a:lnSpc>
            </a:pPr>
            <a:r>
              <a:rPr lang="en-US" dirty="0" smtClean="0"/>
              <a:t>Non-Market Risk</a:t>
            </a:r>
          </a:p>
          <a:p>
            <a:pPr marL="990600" lvl="1" indent="-533400">
              <a:lnSpc>
                <a:spcPct val="90000"/>
              </a:lnSpc>
            </a:pPr>
            <a:endParaRPr lang="en-US" dirty="0"/>
          </a:p>
          <a:p>
            <a:pPr marL="990600" lvl="1" indent="-533400">
              <a:lnSpc>
                <a:spcPct val="90000"/>
              </a:lnSpc>
            </a:pPr>
            <a:r>
              <a:rPr lang="en-US" dirty="0"/>
              <a:t>Market </a:t>
            </a:r>
            <a:r>
              <a:rPr lang="en-US" dirty="0" smtClean="0"/>
              <a:t>Risk</a:t>
            </a:r>
            <a:endParaRPr lang="en-US" dirty="0"/>
          </a:p>
        </p:txBody>
      </p:sp>
    </p:spTree>
    <p:extLst>
      <p:ext uri="{BB962C8B-B14F-4D97-AF65-F5344CB8AC3E}">
        <p14:creationId xmlns:p14="http://schemas.microsoft.com/office/powerpoint/2010/main" val="2457988126"/>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p:txBody>
          <a:bodyPr/>
          <a:lstStyle/>
          <a:p>
            <a:r>
              <a:rPr lang="en-US"/>
              <a:t>Non-Market Risk</a:t>
            </a:r>
          </a:p>
        </p:txBody>
      </p:sp>
      <p:sp>
        <p:nvSpPr>
          <p:cNvPr id="184323" name="Rectangle 3"/>
          <p:cNvSpPr>
            <a:spLocks noGrp="1" noChangeArrowheads="1"/>
          </p:cNvSpPr>
          <p:nvPr>
            <p:ph type="body" idx="1"/>
          </p:nvPr>
        </p:nvSpPr>
        <p:spPr>
          <a:xfrm>
            <a:off x="381000" y="1676400"/>
            <a:ext cx="8382000" cy="4495800"/>
          </a:xfrm>
        </p:spPr>
        <p:txBody>
          <a:bodyPr>
            <a:normAutofit fontScale="92500" lnSpcReduction="10000"/>
          </a:bodyPr>
          <a:lstStyle/>
          <a:p>
            <a:pPr>
              <a:lnSpc>
                <a:spcPct val="90000"/>
              </a:lnSpc>
            </a:pPr>
            <a:r>
              <a:rPr lang="en-US" dirty="0" smtClean="0"/>
              <a:t>Has an effect on…</a:t>
            </a:r>
          </a:p>
          <a:p>
            <a:pPr lvl="1">
              <a:lnSpc>
                <a:spcPct val="90000"/>
              </a:lnSpc>
            </a:pPr>
            <a:r>
              <a:rPr lang="en-US" dirty="0" smtClean="0"/>
              <a:t>One </a:t>
            </a:r>
            <a:r>
              <a:rPr lang="en-US" dirty="0"/>
              <a:t>firm, </a:t>
            </a:r>
            <a:endParaRPr lang="en-US" dirty="0" smtClean="0"/>
          </a:p>
          <a:p>
            <a:pPr lvl="1">
              <a:lnSpc>
                <a:spcPct val="90000"/>
              </a:lnSpc>
            </a:pPr>
            <a:r>
              <a:rPr lang="en-US" dirty="0" smtClean="0"/>
              <a:t>Selection </a:t>
            </a:r>
            <a:r>
              <a:rPr lang="en-US" dirty="0"/>
              <a:t>of firms, or </a:t>
            </a:r>
            <a:endParaRPr lang="en-US" dirty="0" smtClean="0"/>
          </a:p>
          <a:p>
            <a:pPr lvl="1">
              <a:lnSpc>
                <a:spcPct val="90000"/>
              </a:lnSpc>
            </a:pPr>
            <a:r>
              <a:rPr lang="en-US" dirty="0" smtClean="0"/>
              <a:t>Maybe </a:t>
            </a:r>
            <a:r>
              <a:rPr lang="en-US" dirty="0"/>
              <a:t>even an </a:t>
            </a:r>
            <a:r>
              <a:rPr lang="en-US" dirty="0" smtClean="0"/>
              <a:t>industry</a:t>
            </a:r>
            <a:r>
              <a:rPr lang="en-US" dirty="0" smtClean="0">
                <a:cs typeface="Arial" charset="0"/>
              </a:rPr>
              <a:t>, but</a:t>
            </a:r>
          </a:p>
          <a:p>
            <a:pPr lvl="1">
              <a:lnSpc>
                <a:spcPct val="90000"/>
              </a:lnSpc>
            </a:pPr>
            <a:r>
              <a:rPr lang="en-US" dirty="0" smtClean="0">
                <a:cs typeface="Arial" charset="0"/>
              </a:rPr>
              <a:t>Not </a:t>
            </a:r>
            <a:r>
              <a:rPr lang="en-US" dirty="0">
                <a:cs typeface="Arial" charset="0"/>
              </a:rPr>
              <a:t>the market as a whole</a:t>
            </a:r>
            <a:r>
              <a:rPr lang="en-US" dirty="0" smtClean="0">
                <a:cs typeface="Arial" charset="0"/>
              </a:rPr>
              <a:t>.</a:t>
            </a:r>
          </a:p>
          <a:p>
            <a:pPr lvl="1">
              <a:lnSpc>
                <a:spcPct val="90000"/>
              </a:lnSpc>
            </a:pPr>
            <a:endParaRPr lang="en-US" dirty="0">
              <a:cs typeface="Arial" charset="0"/>
            </a:endParaRPr>
          </a:p>
          <a:p>
            <a:pPr>
              <a:lnSpc>
                <a:spcPct val="90000"/>
              </a:lnSpc>
            </a:pPr>
            <a:r>
              <a:rPr lang="en-US" dirty="0">
                <a:cs typeface="Arial" charset="0"/>
              </a:rPr>
              <a:t>Examples:</a:t>
            </a:r>
          </a:p>
          <a:p>
            <a:pPr lvl="1">
              <a:lnSpc>
                <a:spcPct val="90000"/>
              </a:lnSpc>
            </a:pPr>
            <a:r>
              <a:rPr lang="en-US" dirty="0">
                <a:cs typeface="Arial" charset="0"/>
              </a:rPr>
              <a:t>A Labor Problem</a:t>
            </a:r>
          </a:p>
          <a:p>
            <a:pPr lvl="1">
              <a:lnSpc>
                <a:spcPct val="90000"/>
              </a:lnSpc>
            </a:pPr>
            <a:r>
              <a:rPr lang="en-US" dirty="0">
                <a:cs typeface="Arial" charset="0"/>
              </a:rPr>
              <a:t>Change in an Input Price</a:t>
            </a:r>
          </a:p>
          <a:p>
            <a:pPr lvl="1">
              <a:lnSpc>
                <a:spcPct val="90000"/>
              </a:lnSpc>
            </a:pPr>
            <a:r>
              <a:rPr lang="en-US" dirty="0">
                <a:cs typeface="Arial" charset="0"/>
              </a:rPr>
              <a:t>Litigation</a:t>
            </a:r>
          </a:p>
          <a:p>
            <a:pPr lvl="1">
              <a:lnSpc>
                <a:spcPct val="90000"/>
              </a:lnSpc>
            </a:pPr>
            <a:r>
              <a:rPr lang="en-US" dirty="0">
                <a:cs typeface="Arial" charset="0"/>
              </a:rPr>
              <a:t>Etc.</a:t>
            </a:r>
          </a:p>
        </p:txBody>
      </p:sp>
    </p:spTree>
    <p:extLst>
      <p:ext uri="{BB962C8B-B14F-4D97-AF65-F5344CB8AC3E}">
        <p14:creationId xmlns:p14="http://schemas.microsoft.com/office/powerpoint/2010/main" val="2565453953"/>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p:txBody>
          <a:bodyPr/>
          <a:lstStyle/>
          <a:p>
            <a:r>
              <a:rPr lang="en-US" dirty="0" smtClean="0"/>
              <a:t>Market </a:t>
            </a:r>
            <a:r>
              <a:rPr lang="en-US" dirty="0"/>
              <a:t>Risk</a:t>
            </a:r>
          </a:p>
        </p:txBody>
      </p:sp>
      <p:sp>
        <p:nvSpPr>
          <p:cNvPr id="184323" name="Rectangle 3"/>
          <p:cNvSpPr>
            <a:spLocks noGrp="1" noChangeArrowheads="1"/>
          </p:cNvSpPr>
          <p:nvPr>
            <p:ph type="body" idx="1"/>
          </p:nvPr>
        </p:nvSpPr>
        <p:spPr>
          <a:xfrm>
            <a:off x="381000" y="1676400"/>
            <a:ext cx="8382000" cy="4419600"/>
          </a:xfrm>
        </p:spPr>
        <p:txBody>
          <a:bodyPr>
            <a:normAutofit/>
          </a:bodyPr>
          <a:lstStyle/>
          <a:p>
            <a:pPr>
              <a:lnSpc>
                <a:spcPct val="90000"/>
              </a:lnSpc>
            </a:pPr>
            <a:r>
              <a:rPr lang="en-US" dirty="0" smtClean="0"/>
              <a:t>Has an effect on…</a:t>
            </a:r>
          </a:p>
          <a:p>
            <a:pPr lvl="1">
              <a:lnSpc>
                <a:spcPct val="90000"/>
              </a:lnSpc>
            </a:pPr>
            <a:r>
              <a:rPr lang="en-US" dirty="0" smtClean="0">
                <a:cs typeface="Arial" charset="0"/>
              </a:rPr>
              <a:t>Market </a:t>
            </a:r>
            <a:r>
              <a:rPr lang="en-US" dirty="0">
                <a:cs typeface="Arial" charset="0"/>
              </a:rPr>
              <a:t>as a </a:t>
            </a:r>
            <a:r>
              <a:rPr lang="en-US" dirty="0" smtClean="0">
                <a:cs typeface="Arial" charset="0"/>
              </a:rPr>
              <a:t>whole</a:t>
            </a:r>
          </a:p>
          <a:p>
            <a:pPr lvl="1">
              <a:lnSpc>
                <a:spcPct val="90000"/>
              </a:lnSpc>
            </a:pPr>
            <a:r>
              <a:rPr lang="en-US" dirty="0" smtClean="0">
                <a:cs typeface="Arial" charset="0"/>
              </a:rPr>
              <a:t>Economy-wide</a:t>
            </a:r>
          </a:p>
          <a:p>
            <a:pPr lvl="1">
              <a:lnSpc>
                <a:spcPct val="90000"/>
              </a:lnSpc>
            </a:pPr>
            <a:endParaRPr lang="en-US" dirty="0">
              <a:cs typeface="Arial" charset="0"/>
            </a:endParaRPr>
          </a:p>
          <a:p>
            <a:pPr>
              <a:lnSpc>
                <a:spcPct val="90000"/>
              </a:lnSpc>
            </a:pPr>
            <a:r>
              <a:rPr lang="en-US" dirty="0">
                <a:cs typeface="Arial" charset="0"/>
              </a:rPr>
              <a:t>Examples:</a:t>
            </a:r>
          </a:p>
          <a:p>
            <a:pPr lvl="1"/>
            <a:r>
              <a:rPr lang="en-US" dirty="0" smtClean="0">
                <a:cs typeface="Arial" charset="0"/>
              </a:rPr>
              <a:t>Interest Rate Changes</a:t>
            </a:r>
          </a:p>
          <a:p>
            <a:pPr lvl="1"/>
            <a:r>
              <a:rPr lang="en-US" dirty="0" smtClean="0">
                <a:cs typeface="Arial" charset="0"/>
              </a:rPr>
              <a:t>A Change in the Corporate Tax Rate</a:t>
            </a:r>
          </a:p>
          <a:p>
            <a:pPr lvl="1"/>
            <a:r>
              <a:rPr lang="en-US" dirty="0" smtClean="0">
                <a:cs typeface="Arial" charset="0"/>
              </a:rPr>
              <a:t>Inflation</a:t>
            </a:r>
          </a:p>
          <a:p>
            <a:pPr lvl="1"/>
            <a:r>
              <a:rPr lang="en-US" dirty="0" smtClean="0">
                <a:cs typeface="Arial" charset="0"/>
              </a:rPr>
              <a:t>Etc.</a:t>
            </a:r>
            <a:endParaRPr lang="en-US" dirty="0">
              <a:cs typeface="Arial" charset="0"/>
            </a:endParaRPr>
          </a:p>
        </p:txBody>
      </p:sp>
    </p:spTree>
    <p:extLst>
      <p:ext uri="{BB962C8B-B14F-4D97-AF65-F5344CB8AC3E}">
        <p14:creationId xmlns:p14="http://schemas.microsoft.com/office/powerpoint/2010/main" val="353552422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a:t>
            </a:r>
            <a:endParaRPr lang="en-US" dirty="0"/>
          </a:p>
        </p:txBody>
      </p:sp>
      <p:sp>
        <p:nvSpPr>
          <p:cNvPr id="3" name="Text Placeholder 2"/>
          <p:cNvSpPr>
            <a:spLocks noGrp="1"/>
          </p:cNvSpPr>
          <p:nvPr>
            <p:ph type="body" sz="quarter" idx="10"/>
          </p:nvPr>
        </p:nvSpPr>
        <p:spPr>
          <a:xfrm>
            <a:off x="381000" y="1411552"/>
            <a:ext cx="8382000" cy="3151632"/>
          </a:xfrm>
        </p:spPr>
        <p:txBody>
          <a:bodyPr/>
          <a:lstStyle/>
          <a:p>
            <a:pPr marL="514350" indent="-514350">
              <a:buFont typeface="+mj-lt"/>
              <a:buAutoNum type="arabicPeriod"/>
            </a:pPr>
            <a:r>
              <a:rPr lang="en-US" dirty="0" smtClean="0"/>
              <a:t>What is Risk?</a:t>
            </a:r>
            <a:endParaRPr lang="en-US" dirty="0"/>
          </a:p>
          <a:p>
            <a:pPr marL="514350" indent="-514350">
              <a:buFont typeface="+mj-lt"/>
              <a:buAutoNum type="arabicPeriod"/>
            </a:pPr>
            <a:endParaRPr lang="en-US" dirty="0" smtClean="0"/>
          </a:p>
          <a:p>
            <a:pPr marL="514350" indent="-514350">
              <a:buFont typeface="+mj-lt"/>
              <a:buAutoNum type="arabicPeriod"/>
            </a:pPr>
            <a:r>
              <a:rPr lang="en-US" dirty="0" smtClean="0"/>
              <a:t>Stand-Alone Risk</a:t>
            </a:r>
          </a:p>
          <a:p>
            <a:pPr marL="514350" indent="-514350">
              <a:buFont typeface="+mj-lt"/>
              <a:buAutoNum type="arabicPeriod"/>
            </a:pPr>
            <a:endParaRPr lang="en-US" dirty="0"/>
          </a:p>
          <a:p>
            <a:pPr marL="514350" indent="-514350">
              <a:buFont typeface="+mj-lt"/>
              <a:buAutoNum type="arabicPeriod"/>
            </a:pPr>
            <a:r>
              <a:rPr lang="en-US" dirty="0" smtClean="0"/>
              <a:t>Two Classes of Risks</a:t>
            </a:r>
          </a:p>
          <a:p>
            <a:pPr marL="514350" indent="-514350">
              <a:buFont typeface="+mj-lt"/>
              <a:buAutoNum type="arabicPeriod"/>
            </a:pPr>
            <a:endParaRPr lang="en-US" dirty="0"/>
          </a:p>
        </p:txBody>
      </p:sp>
    </p:spTree>
    <p:extLst>
      <p:ext uri="{BB962C8B-B14F-4D97-AF65-F5344CB8AC3E}">
        <p14:creationId xmlns:p14="http://schemas.microsoft.com/office/powerpoint/2010/main" val="2210324528"/>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p:txBody>
          <a:bodyPr/>
          <a:lstStyle/>
          <a:p>
            <a:r>
              <a:rPr lang="en-US" dirty="0" smtClean="0"/>
              <a:t>Alternate Names</a:t>
            </a:r>
            <a:endParaRPr lang="en-US" dirty="0"/>
          </a:p>
        </p:txBody>
      </p:sp>
      <p:sp>
        <p:nvSpPr>
          <p:cNvPr id="185347" name="Rectangle 3"/>
          <p:cNvSpPr>
            <a:spLocks noGrp="1" noChangeArrowheads="1"/>
          </p:cNvSpPr>
          <p:nvPr>
            <p:ph type="body" idx="1"/>
          </p:nvPr>
        </p:nvSpPr>
        <p:spPr>
          <a:xfrm>
            <a:off x="381000" y="1676400"/>
            <a:ext cx="8382000" cy="4419600"/>
          </a:xfrm>
        </p:spPr>
        <p:txBody>
          <a:bodyPr>
            <a:normAutofit fontScale="92500" lnSpcReduction="10000"/>
          </a:bodyPr>
          <a:lstStyle/>
          <a:p>
            <a:r>
              <a:rPr lang="en-US" dirty="0" smtClean="0"/>
              <a:t>Non-Market </a:t>
            </a:r>
            <a:r>
              <a:rPr lang="en-US" dirty="0"/>
              <a:t>risk is also called: </a:t>
            </a:r>
          </a:p>
          <a:p>
            <a:pPr lvl="1"/>
            <a:r>
              <a:rPr lang="en-US" dirty="0"/>
              <a:t>Microeconomic Risk</a:t>
            </a:r>
          </a:p>
          <a:p>
            <a:pPr lvl="1"/>
            <a:r>
              <a:rPr lang="en-US" dirty="0"/>
              <a:t>Idiosyncratic Risk</a:t>
            </a:r>
          </a:p>
          <a:p>
            <a:pPr lvl="1"/>
            <a:r>
              <a:rPr lang="en-US" dirty="0" smtClean="0"/>
              <a:t>Firm/Company </a:t>
            </a:r>
            <a:r>
              <a:rPr lang="en-US" dirty="0"/>
              <a:t>Specific Risk</a:t>
            </a:r>
          </a:p>
          <a:p>
            <a:pPr lvl="1"/>
            <a:r>
              <a:rPr lang="en-US" dirty="0"/>
              <a:t>Diversifiable Risk </a:t>
            </a:r>
            <a:endParaRPr lang="en-US" dirty="0" smtClean="0"/>
          </a:p>
          <a:p>
            <a:pPr lvl="1"/>
            <a:r>
              <a:rPr lang="en-US" dirty="0" smtClean="0"/>
              <a:t>Non-Systematic Risk</a:t>
            </a:r>
          </a:p>
          <a:p>
            <a:pPr lvl="1"/>
            <a:endParaRPr lang="en-US" dirty="0" smtClean="0"/>
          </a:p>
          <a:p>
            <a:r>
              <a:rPr lang="en-US" dirty="0" smtClean="0"/>
              <a:t>Market risk is also called: </a:t>
            </a:r>
          </a:p>
          <a:p>
            <a:pPr lvl="1"/>
            <a:r>
              <a:rPr lang="en-US" dirty="0" smtClean="0"/>
              <a:t>Macroeconomic Risk</a:t>
            </a:r>
          </a:p>
          <a:p>
            <a:pPr lvl="1"/>
            <a:r>
              <a:rPr lang="en-US" dirty="0" smtClean="0"/>
              <a:t>Non-Diversifiable Risk </a:t>
            </a:r>
          </a:p>
          <a:p>
            <a:pPr lvl="1"/>
            <a:r>
              <a:rPr lang="en-US" dirty="0" smtClean="0"/>
              <a:t>Systematic Risk</a:t>
            </a:r>
          </a:p>
          <a:p>
            <a:pPr lvl="1"/>
            <a:endParaRPr lang="en-US" dirty="0"/>
          </a:p>
        </p:txBody>
      </p:sp>
    </p:spTree>
    <p:extLst>
      <p:ext uri="{BB962C8B-B14F-4D97-AF65-F5344CB8AC3E}">
        <p14:creationId xmlns:p14="http://schemas.microsoft.com/office/powerpoint/2010/main" val="1861566861"/>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676400"/>
            <a:ext cx="8382000" cy="3761030"/>
          </a:xfrm>
        </p:spPr>
        <p:txBody>
          <a:bodyPr/>
          <a:lstStyle/>
          <a:p>
            <a:r>
              <a:rPr lang="en-US" dirty="0" smtClean="0"/>
              <a:t>Where Do the Following Risks fall?</a:t>
            </a:r>
            <a:r>
              <a:rPr lang="en-US" dirty="0" smtClean="0">
                <a:latin typeface="Arial"/>
                <a:cs typeface="Arial"/>
              </a:rPr>
              <a:t>▪</a:t>
            </a:r>
            <a:endParaRPr lang="en-US" dirty="0" smtClean="0"/>
          </a:p>
          <a:p>
            <a:pPr lvl="1"/>
            <a:r>
              <a:rPr lang="en-US" dirty="0" smtClean="0"/>
              <a:t>Warehouse fire</a:t>
            </a:r>
          </a:p>
          <a:p>
            <a:pPr lvl="1"/>
            <a:r>
              <a:rPr lang="en-US" dirty="0" smtClean="0"/>
              <a:t>Change in Social Security tax</a:t>
            </a:r>
          </a:p>
          <a:p>
            <a:pPr lvl="1"/>
            <a:r>
              <a:rPr lang="en-US" dirty="0" smtClean="0"/>
              <a:t>Strike in auto industry</a:t>
            </a:r>
          </a:p>
          <a:p>
            <a:pPr lvl="1"/>
            <a:r>
              <a:rPr lang="en-US" dirty="0" smtClean="0"/>
              <a:t>Bug found in Windows</a:t>
            </a:r>
          </a:p>
          <a:p>
            <a:pPr lvl="1"/>
            <a:r>
              <a:rPr lang="en-US" dirty="0" smtClean="0"/>
              <a:t>Change in foreign exchange rate</a:t>
            </a:r>
          </a:p>
          <a:p>
            <a:pPr lvl="1"/>
            <a:r>
              <a:rPr lang="en-US" dirty="0" smtClean="0"/>
              <a:t>Inflation expectations</a:t>
            </a:r>
            <a:r>
              <a:rPr lang="en-US" dirty="0">
                <a:latin typeface="Arial"/>
                <a:cs typeface="Arial"/>
              </a:rPr>
              <a:t>▪</a:t>
            </a:r>
            <a:endParaRPr lang="en-US" dirty="0"/>
          </a:p>
          <a:p>
            <a:pPr marL="517525" lvl="1" indent="0">
              <a:buNone/>
            </a:pPr>
            <a:endParaRPr lang="en-US" dirty="0" smtClean="0"/>
          </a:p>
        </p:txBody>
      </p:sp>
      <p:sp>
        <p:nvSpPr>
          <p:cNvPr id="3" name="Title 2"/>
          <p:cNvSpPr>
            <a:spLocks noGrp="1"/>
          </p:cNvSpPr>
          <p:nvPr>
            <p:ph type="title"/>
          </p:nvPr>
        </p:nvSpPr>
        <p:spPr/>
        <p:txBody>
          <a:bodyPr>
            <a:normAutofit fontScale="90000"/>
          </a:bodyPr>
          <a:lstStyle/>
          <a:p>
            <a:r>
              <a:rPr lang="en-US" dirty="0" smtClean="0"/>
              <a:t>Market–Non-Market Continuum</a:t>
            </a:r>
            <a:r>
              <a:rPr lang="en-US" baseline="-25000" dirty="0" smtClean="0"/>
              <a:t>▪</a:t>
            </a:r>
            <a:endParaRPr lang="en-US" baseline="-25000" dirty="0"/>
          </a:p>
        </p:txBody>
      </p:sp>
    </p:spTree>
    <p:extLst>
      <p:ext uri="{BB962C8B-B14F-4D97-AF65-F5344CB8AC3E}">
        <p14:creationId xmlns:p14="http://schemas.microsoft.com/office/powerpoint/2010/main" val="50048538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dissolv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dissolv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dissolve">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dissolve">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dissolve">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dissolve">
                                      <p:cBhvr>
                                        <p:cTn id="32"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0249" y="4344988"/>
            <a:ext cx="7681913" cy="1446212"/>
          </a:xfrm>
        </p:spPr>
        <p:txBody>
          <a:bodyPr>
            <a:normAutofit/>
          </a:bodyPr>
          <a:lstStyle/>
          <a:p>
            <a:r>
              <a:rPr lang="en-US" dirty="0" smtClean="0"/>
              <a:t>FIN 614: Financial Management</a:t>
            </a:r>
          </a:p>
          <a:p>
            <a:endParaRPr lang="en-US" dirty="0" smtClean="0"/>
          </a:p>
          <a:p>
            <a:r>
              <a:rPr lang="en-US" dirty="0" smtClean="0"/>
              <a:t>Larry Schrenk, Instructor</a:t>
            </a:r>
          </a:p>
        </p:txBody>
      </p:sp>
      <p:sp>
        <p:nvSpPr>
          <p:cNvPr id="5" name="Title 1"/>
          <p:cNvSpPr>
            <a:spLocks noGrp="1"/>
          </p:cNvSpPr>
          <p:nvPr>
            <p:ph type="ctrTitle"/>
          </p:nvPr>
        </p:nvSpPr>
        <p:spPr>
          <a:xfrm>
            <a:off x="533400" y="685800"/>
            <a:ext cx="8305800" cy="1523495"/>
          </a:xfrm>
        </p:spPr>
        <p:txBody>
          <a:bodyPr/>
          <a:lstStyle/>
          <a:p>
            <a:r>
              <a:rPr lang="en-US" dirty="0" smtClean="0"/>
              <a:t>Video 12 (Topic 3.2):</a:t>
            </a:r>
            <a:br>
              <a:rPr lang="en-US" dirty="0" smtClean="0"/>
            </a:br>
            <a:r>
              <a:rPr lang="en-US" dirty="0" smtClean="0">
                <a:effectLst/>
              </a:rPr>
              <a:t>Risk and Return</a:t>
            </a:r>
            <a:r>
              <a:rPr lang="en-US" dirty="0" smtClean="0"/>
              <a:t/>
            </a:r>
            <a:br>
              <a:rPr lang="en-US" dirty="0" smtClean="0"/>
            </a:br>
            <a:endParaRPr lang="en-US" dirty="0"/>
          </a:p>
        </p:txBody>
      </p:sp>
    </p:spTree>
    <p:extLst>
      <p:ext uri="{BB962C8B-B14F-4D97-AF65-F5344CB8AC3E}">
        <p14:creationId xmlns:p14="http://schemas.microsoft.com/office/powerpoint/2010/main" val="2974856232"/>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09398"/>
          </a:xfrm>
        </p:spPr>
        <p:txBody>
          <a:bodyPr/>
          <a:lstStyle/>
          <a:p>
            <a:r>
              <a:rPr lang="en-US" sz="4400" dirty="0" smtClean="0"/>
              <a:t>What is Risk?</a:t>
            </a:r>
            <a:endParaRPr lang="en-US" sz="4400" dirty="0"/>
          </a:p>
        </p:txBody>
      </p:sp>
      <p:sp>
        <p:nvSpPr>
          <p:cNvPr id="3" name="Text Placeholder 2"/>
          <p:cNvSpPr>
            <a:spLocks noGrp="1"/>
          </p:cNvSpPr>
          <p:nvPr>
            <p:ph type="body" sz="quarter" idx="10"/>
          </p:nvPr>
        </p:nvSpPr>
        <p:spPr>
          <a:xfrm>
            <a:off x="381000" y="1600200"/>
            <a:ext cx="8382000" cy="3496342"/>
          </a:xfrm>
        </p:spPr>
        <p:txBody>
          <a:bodyPr/>
          <a:lstStyle/>
          <a:p>
            <a:r>
              <a:rPr lang="en-US" dirty="0"/>
              <a:t>In </a:t>
            </a:r>
            <a:r>
              <a:rPr lang="en-US" dirty="0" smtClean="0"/>
              <a:t>Every Facet of </a:t>
            </a:r>
            <a:r>
              <a:rPr lang="en-US" dirty="0"/>
              <a:t>our </a:t>
            </a:r>
            <a:r>
              <a:rPr lang="en-US" dirty="0" smtClean="0"/>
              <a:t>Lives we Face Something Unknown</a:t>
            </a:r>
            <a:endParaRPr lang="en-US" dirty="0"/>
          </a:p>
          <a:p>
            <a:endParaRPr lang="en-US" dirty="0"/>
          </a:p>
          <a:p>
            <a:r>
              <a:rPr lang="en-US" dirty="0"/>
              <a:t>Complete </a:t>
            </a:r>
            <a:r>
              <a:rPr lang="en-US" dirty="0" smtClean="0"/>
              <a:t>Lack of Knowledge is ‘Ignorance’</a:t>
            </a:r>
            <a:endParaRPr lang="en-US" dirty="0"/>
          </a:p>
          <a:p>
            <a:endParaRPr lang="en-US" dirty="0"/>
          </a:p>
          <a:p>
            <a:r>
              <a:rPr lang="en-US" dirty="0"/>
              <a:t>Some </a:t>
            </a:r>
            <a:r>
              <a:rPr lang="en-US" dirty="0" smtClean="0"/>
              <a:t>Idea of </a:t>
            </a:r>
            <a:r>
              <a:rPr lang="en-US" dirty="0"/>
              <a:t>its </a:t>
            </a:r>
            <a:r>
              <a:rPr lang="en-US" dirty="0" smtClean="0"/>
              <a:t>Probability is ‘Risk’</a:t>
            </a:r>
            <a:endParaRPr lang="en-US" dirty="0"/>
          </a:p>
        </p:txBody>
      </p:sp>
    </p:spTree>
    <p:extLst>
      <p:ext uri="{BB962C8B-B14F-4D97-AF65-F5344CB8AC3E}">
        <p14:creationId xmlns:p14="http://schemas.microsoft.com/office/powerpoint/2010/main" val="1828151780"/>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09398"/>
          </a:xfrm>
        </p:spPr>
        <p:txBody>
          <a:bodyPr/>
          <a:lstStyle/>
          <a:p>
            <a:r>
              <a:rPr lang="en-US" sz="4400" dirty="0"/>
              <a:t>Risk </a:t>
            </a:r>
            <a:r>
              <a:rPr lang="en-US" sz="4400" dirty="0" smtClean="0"/>
              <a:t>vs. Ignorance</a:t>
            </a:r>
            <a:endParaRPr lang="en-US" sz="4400" dirty="0"/>
          </a:p>
        </p:txBody>
      </p:sp>
      <p:sp>
        <p:nvSpPr>
          <p:cNvPr id="3" name="Text Placeholder 2"/>
          <p:cNvSpPr>
            <a:spLocks noGrp="1"/>
          </p:cNvSpPr>
          <p:nvPr>
            <p:ph type="body" sz="quarter" idx="10"/>
          </p:nvPr>
        </p:nvSpPr>
        <p:spPr>
          <a:xfrm>
            <a:off x="381000" y="1219200"/>
            <a:ext cx="8382000" cy="4339650"/>
          </a:xfrm>
        </p:spPr>
        <p:txBody>
          <a:bodyPr/>
          <a:lstStyle/>
          <a:p>
            <a:r>
              <a:rPr lang="en-US" dirty="0"/>
              <a:t>Ignorance</a:t>
            </a:r>
          </a:p>
          <a:p>
            <a:pPr lvl="1"/>
            <a:r>
              <a:rPr lang="en-US" sz="2400" dirty="0"/>
              <a:t>If you ask me to put my hand in a box and pull out a mystery object, this is </a:t>
            </a:r>
            <a:r>
              <a:rPr lang="en-US" sz="2400" dirty="0" smtClean="0"/>
              <a:t>ignorance</a:t>
            </a:r>
            <a:r>
              <a:rPr lang="en-US" sz="2400" dirty="0"/>
              <a:t>, since I have no idea what the box may contain.</a:t>
            </a:r>
          </a:p>
          <a:p>
            <a:r>
              <a:rPr lang="en-US" dirty="0" smtClean="0"/>
              <a:t>Risk</a:t>
            </a:r>
            <a:endParaRPr lang="en-US" dirty="0"/>
          </a:p>
          <a:p>
            <a:pPr lvl="1"/>
            <a:r>
              <a:rPr lang="en-US" sz="2400" dirty="0"/>
              <a:t>If you ask me to put my hand in a box containing an equal number of red and blue balls and ask me to pull out a ball, this is risk</a:t>
            </a:r>
          </a:p>
          <a:p>
            <a:pPr lvl="1"/>
            <a:r>
              <a:rPr lang="en-US" sz="2400" dirty="0"/>
              <a:t>I may not know which color I will get, but I know that the probability is 50-50 for each color.</a:t>
            </a:r>
          </a:p>
          <a:p>
            <a:pPr lvl="1"/>
            <a:r>
              <a:rPr lang="en-US" sz="2400" dirty="0" smtClean="0"/>
              <a:t>Risk</a:t>
            </a:r>
            <a:r>
              <a:rPr lang="en-US" sz="2400" dirty="0"/>
              <a:t> </a:t>
            </a:r>
            <a:r>
              <a:rPr lang="en-US" sz="2400" dirty="0">
                <a:sym typeface="Symbol"/>
              </a:rPr>
              <a:t></a:t>
            </a:r>
            <a:r>
              <a:rPr lang="en-US" sz="2400" dirty="0"/>
              <a:t> </a:t>
            </a:r>
            <a:r>
              <a:rPr lang="en-US" sz="2400" dirty="0" smtClean="0"/>
              <a:t>Rational </a:t>
            </a:r>
            <a:r>
              <a:rPr lang="en-US" sz="2400" dirty="0"/>
              <a:t>Expectation</a:t>
            </a:r>
          </a:p>
        </p:txBody>
      </p:sp>
    </p:spTree>
    <p:extLst>
      <p:ext uri="{BB962C8B-B14F-4D97-AF65-F5344CB8AC3E}">
        <p14:creationId xmlns:p14="http://schemas.microsoft.com/office/powerpoint/2010/main" val="4172108584"/>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2"/>
          <p:cNvSpPr>
            <a:spLocks noGrp="1" noChangeArrowheads="1"/>
          </p:cNvSpPr>
          <p:nvPr>
            <p:ph type="title"/>
          </p:nvPr>
        </p:nvSpPr>
        <p:spPr/>
        <p:txBody>
          <a:bodyPr/>
          <a:lstStyle/>
          <a:p>
            <a:r>
              <a:rPr lang="en-US" dirty="0" smtClean="0"/>
              <a:t>The Quantification of Risk</a:t>
            </a:r>
            <a:endParaRPr lang="en-US" dirty="0"/>
          </a:p>
        </p:txBody>
      </p:sp>
      <p:sp>
        <p:nvSpPr>
          <p:cNvPr id="152579" name="Rectangle 3"/>
          <p:cNvSpPr>
            <a:spLocks noGrp="1" noChangeArrowheads="1"/>
          </p:cNvSpPr>
          <p:nvPr>
            <p:ph type="body" idx="1"/>
          </p:nvPr>
        </p:nvSpPr>
        <p:spPr>
          <a:xfrm>
            <a:off x="609600" y="1600200"/>
            <a:ext cx="7924800" cy="4302716"/>
          </a:xfrm>
        </p:spPr>
        <p:txBody>
          <a:bodyPr/>
          <a:lstStyle/>
          <a:p>
            <a:pPr>
              <a:lnSpc>
                <a:spcPct val="90000"/>
              </a:lnSpc>
            </a:pPr>
            <a:r>
              <a:rPr lang="en-US" dirty="0" smtClean="0"/>
              <a:t>Past Data</a:t>
            </a:r>
            <a:endParaRPr lang="en-US" dirty="0"/>
          </a:p>
          <a:p>
            <a:pPr lvl="1">
              <a:lnSpc>
                <a:spcPct val="90000"/>
              </a:lnSpc>
            </a:pPr>
            <a:r>
              <a:rPr lang="en-US" dirty="0" smtClean="0"/>
              <a:t>Historical Prices </a:t>
            </a:r>
          </a:p>
          <a:p>
            <a:pPr lvl="1">
              <a:lnSpc>
                <a:spcPct val="90000"/>
              </a:lnSpc>
            </a:pPr>
            <a:r>
              <a:rPr lang="en-US" dirty="0" smtClean="0"/>
              <a:t>Forward-Looking Data</a:t>
            </a:r>
          </a:p>
          <a:p>
            <a:pPr lvl="1">
              <a:lnSpc>
                <a:spcPct val="90000"/>
              </a:lnSpc>
            </a:pPr>
            <a:r>
              <a:rPr lang="en-US" dirty="0" smtClean="0"/>
              <a:t>Assumption: Future Behaves like Past</a:t>
            </a:r>
          </a:p>
          <a:p>
            <a:pPr lvl="1">
              <a:lnSpc>
                <a:spcPct val="90000"/>
              </a:lnSpc>
            </a:pPr>
            <a:endParaRPr lang="en-US" dirty="0"/>
          </a:p>
          <a:p>
            <a:pPr>
              <a:lnSpc>
                <a:spcPct val="90000"/>
              </a:lnSpc>
            </a:pPr>
            <a:r>
              <a:rPr lang="en-US" dirty="0" smtClean="0"/>
              <a:t>Statistical Distribution</a:t>
            </a:r>
          </a:p>
          <a:p>
            <a:pPr lvl="1">
              <a:lnSpc>
                <a:spcPct val="90000"/>
              </a:lnSpc>
            </a:pPr>
            <a:r>
              <a:rPr lang="en-US" dirty="0" smtClean="0"/>
              <a:t>Distribution</a:t>
            </a:r>
            <a:r>
              <a:rPr lang="en-US" dirty="0"/>
              <a:t>, </a:t>
            </a:r>
            <a:endParaRPr lang="en-US" dirty="0" smtClean="0"/>
          </a:p>
          <a:p>
            <a:pPr lvl="1">
              <a:lnSpc>
                <a:spcPct val="90000"/>
              </a:lnSpc>
            </a:pPr>
            <a:r>
              <a:rPr lang="en-US" dirty="0" smtClean="0"/>
              <a:t>Mean</a:t>
            </a:r>
            <a:r>
              <a:rPr lang="en-US" dirty="0"/>
              <a:t>, </a:t>
            </a:r>
            <a:endParaRPr lang="en-US" dirty="0" smtClean="0"/>
          </a:p>
          <a:p>
            <a:pPr lvl="1">
              <a:lnSpc>
                <a:spcPct val="90000"/>
              </a:lnSpc>
            </a:pPr>
            <a:r>
              <a:rPr lang="en-US" dirty="0" smtClean="0"/>
              <a:t>Variance</a:t>
            </a:r>
            <a:r>
              <a:rPr lang="en-US" dirty="0"/>
              <a:t>, etc. </a:t>
            </a:r>
          </a:p>
        </p:txBody>
      </p:sp>
    </p:spTree>
    <p:extLst>
      <p:ext uri="{BB962C8B-B14F-4D97-AF65-F5344CB8AC3E}">
        <p14:creationId xmlns:p14="http://schemas.microsoft.com/office/powerpoint/2010/main" val="2309686230"/>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2"/>
          <p:cNvSpPr>
            <a:spLocks noGrp="1" noChangeArrowheads="1"/>
          </p:cNvSpPr>
          <p:nvPr>
            <p:ph type="title"/>
          </p:nvPr>
        </p:nvSpPr>
        <p:spPr/>
        <p:txBody>
          <a:bodyPr/>
          <a:lstStyle/>
          <a:p>
            <a:pPr marL="800100" indent="-800100"/>
            <a:r>
              <a:rPr lang="en-US" dirty="0" smtClean="0"/>
              <a:t>‘Expected’ versus ‘Realized’</a:t>
            </a:r>
            <a:endParaRPr lang="en-US" dirty="0"/>
          </a:p>
        </p:txBody>
      </p:sp>
      <p:sp>
        <p:nvSpPr>
          <p:cNvPr id="154627" name="Rectangle 3"/>
          <p:cNvSpPr>
            <a:spLocks noGrp="1" noChangeArrowheads="1"/>
          </p:cNvSpPr>
          <p:nvPr>
            <p:ph type="body" idx="1"/>
          </p:nvPr>
        </p:nvSpPr>
        <p:spPr>
          <a:xfrm>
            <a:off x="407299" y="1371600"/>
            <a:ext cx="8382000" cy="4572000"/>
          </a:xfrm>
        </p:spPr>
        <p:txBody>
          <a:bodyPr>
            <a:noAutofit/>
          </a:bodyPr>
          <a:lstStyle/>
          <a:p>
            <a:pPr marL="660400" indent="-660400"/>
            <a:r>
              <a:rPr lang="en-US" dirty="0" smtClean="0"/>
              <a:t>Forecast is only </a:t>
            </a:r>
            <a:r>
              <a:rPr lang="en-US" i="1" dirty="0" smtClean="0"/>
              <a:t>expectation</a:t>
            </a:r>
          </a:p>
          <a:p>
            <a:pPr marL="1060450" lvl="1" indent="-660400"/>
            <a:r>
              <a:rPr lang="en-US" sz="2400" dirty="0" smtClean="0"/>
              <a:t>E[ ] = Expectations Operator</a:t>
            </a:r>
          </a:p>
          <a:p>
            <a:pPr marL="660400" indent="-660400"/>
            <a:endParaRPr lang="en-US" dirty="0" smtClean="0"/>
          </a:p>
          <a:p>
            <a:pPr marL="660400" indent="-660400"/>
            <a:r>
              <a:rPr lang="en-US" dirty="0" smtClean="0"/>
              <a:t>Contrast: realized/actual value</a:t>
            </a:r>
          </a:p>
          <a:p>
            <a:pPr marL="660400" indent="-660400"/>
            <a:endParaRPr lang="en-US" dirty="0"/>
          </a:p>
          <a:p>
            <a:pPr marL="660400" indent="-660400"/>
            <a:r>
              <a:rPr lang="en-US" dirty="0" smtClean="0"/>
              <a:t>Quantify </a:t>
            </a:r>
            <a:r>
              <a:rPr lang="en-US" dirty="0"/>
              <a:t>the forecast </a:t>
            </a:r>
            <a:r>
              <a:rPr lang="en-US" dirty="0" smtClean="0"/>
              <a:t>error</a:t>
            </a:r>
          </a:p>
          <a:p>
            <a:pPr marL="1060450" lvl="1" indent="-660400"/>
            <a:r>
              <a:rPr lang="en-US" sz="2400" dirty="0" smtClean="0"/>
              <a:t>confidence intervals</a:t>
            </a:r>
            <a:endParaRPr lang="en-US" sz="2400" dirty="0"/>
          </a:p>
          <a:p>
            <a:pPr marL="1035050" lvl="1" indent="-577850">
              <a:buNone/>
            </a:pPr>
            <a:endParaRPr lang="en-US" sz="2400" dirty="0" smtClean="0"/>
          </a:p>
          <a:p>
            <a:pPr marL="1035050" lvl="1" indent="-577850">
              <a:buNone/>
            </a:pPr>
            <a:r>
              <a:rPr lang="en-US" sz="2400" dirty="0" smtClean="0"/>
              <a:t>Note: In </a:t>
            </a:r>
            <a:r>
              <a:rPr lang="en-US" sz="2400" dirty="0"/>
              <a:t>cases of </a:t>
            </a:r>
            <a:r>
              <a:rPr lang="en-US" sz="2400" dirty="0" smtClean="0"/>
              <a:t>ignorance, </a:t>
            </a:r>
            <a:r>
              <a:rPr lang="en-US" sz="2400" dirty="0"/>
              <a:t>I could not even form such an expectation.</a:t>
            </a:r>
          </a:p>
        </p:txBody>
      </p:sp>
    </p:spTree>
    <p:extLst>
      <p:ext uri="{BB962C8B-B14F-4D97-AF65-F5344CB8AC3E}">
        <p14:creationId xmlns:p14="http://schemas.microsoft.com/office/powerpoint/2010/main" val="860146907"/>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p:txBody>
          <a:bodyPr/>
          <a:lstStyle/>
          <a:p>
            <a:r>
              <a:rPr lang="en-US" dirty="0"/>
              <a:t>What is </a:t>
            </a:r>
            <a:r>
              <a:rPr lang="en-US" dirty="0" smtClean="0"/>
              <a:t>Risk?</a:t>
            </a:r>
            <a:endParaRPr lang="en-US" dirty="0"/>
          </a:p>
        </p:txBody>
      </p:sp>
      <p:sp>
        <p:nvSpPr>
          <p:cNvPr id="156675" name="Rectangle 3"/>
          <p:cNvSpPr>
            <a:spLocks noGrp="1" noChangeArrowheads="1"/>
          </p:cNvSpPr>
          <p:nvPr>
            <p:ph type="body" idx="1"/>
          </p:nvPr>
        </p:nvSpPr>
        <p:spPr/>
        <p:txBody>
          <a:bodyPr/>
          <a:lstStyle/>
          <a:p>
            <a:r>
              <a:rPr lang="en-US" dirty="0" smtClean="0"/>
              <a:t>Risk: </a:t>
            </a:r>
            <a:r>
              <a:rPr lang="en-US" i="1" dirty="0" smtClean="0"/>
              <a:t>The </a:t>
            </a:r>
            <a:r>
              <a:rPr lang="en-US" i="1" dirty="0"/>
              <a:t>possibility </a:t>
            </a:r>
            <a:r>
              <a:rPr lang="en-US" i="1" dirty="0" smtClean="0"/>
              <a:t>the </a:t>
            </a:r>
            <a:r>
              <a:rPr lang="en-US" i="1" dirty="0"/>
              <a:t>realized value will differ from the expected value</a:t>
            </a:r>
            <a:r>
              <a:rPr lang="en-US" dirty="0"/>
              <a:t>.</a:t>
            </a:r>
          </a:p>
          <a:p>
            <a:pPr lvl="1"/>
            <a:r>
              <a:rPr lang="en-US" dirty="0" smtClean="0"/>
              <a:t>Risk free asset </a:t>
            </a:r>
            <a:r>
              <a:rPr lang="en-US" dirty="0" smtClean="0">
                <a:sym typeface="Symbol"/>
              </a:rPr>
              <a:t></a:t>
            </a:r>
            <a:r>
              <a:rPr lang="en-US" dirty="0" smtClean="0"/>
              <a:t> realized = expected</a:t>
            </a:r>
          </a:p>
          <a:p>
            <a:pPr lvl="1"/>
            <a:endParaRPr lang="en-US" dirty="0"/>
          </a:p>
          <a:p>
            <a:r>
              <a:rPr lang="en-US" dirty="0"/>
              <a:t>Greater risk </a:t>
            </a:r>
            <a:r>
              <a:rPr lang="en-US" dirty="0" smtClean="0">
                <a:sym typeface="Symbol"/>
              </a:rPr>
              <a:t></a:t>
            </a:r>
            <a:r>
              <a:rPr lang="en-US" dirty="0" smtClean="0"/>
              <a:t> </a:t>
            </a:r>
            <a:r>
              <a:rPr lang="en-US" dirty="0"/>
              <a:t>greater likelihood that the realized value will differ from the expected value.</a:t>
            </a:r>
          </a:p>
        </p:txBody>
      </p:sp>
    </p:spTree>
    <p:extLst>
      <p:ext uri="{BB962C8B-B14F-4D97-AF65-F5344CB8AC3E}">
        <p14:creationId xmlns:p14="http://schemas.microsoft.com/office/powerpoint/2010/main" val="2111131749"/>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p:txBody>
          <a:bodyPr/>
          <a:lstStyle/>
          <a:p>
            <a:r>
              <a:rPr lang="en-US"/>
              <a:t>Downside versus Upside Risk</a:t>
            </a:r>
          </a:p>
        </p:txBody>
      </p:sp>
      <p:sp>
        <p:nvSpPr>
          <p:cNvPr id="157699" name="Rectangle 3"/>
          <p:cNvSpPr>
            <a:spLocks noGrp="1" noChangeArrowheads="1"/>
          </p:cNvSpPr>
          <p:nvPr>
            <p:ph type="body" idx="1"/>
          </p:nvPr>
        </p:nvSpPr>
        <p:spPr>
          <a:xfrm>
            <a:off x="381000" y="1295400"/>
            <a:ext cx="8382000" cy="4724400"/>
          </a:xfrm>
        </p:spPr>
        <p:txBody>
          <a:bodyPr>
            <a:noAutofit/>
          </a:bodyPr>
          <a:lstStyle/>
          <a:p>
            <a:pPr>
              <a:lnSpc>
                <a:spcPct val="90000"/>
              </a:lnSpc>
            </a:pPr>
            <a:r>
              <a:rPr lang="en-US" dirty="0" smtClean="0"/>
              <a:t>Realized value higher or lower than expected</a:t>
            </a:r>
          </a:p>
          <a:p>
            <a:pPr>
              <a:lnSpc>
                <a:spcPct val="90000"/>
              </a:lnSpc>
            </a:pPr>
            <a:endParaRPr lang="en-US" dirty="0"/>
          </a:p>
          <a:p>
            <a:pPr>
              <a:lnSpc>
                <a:spcPct val="90000"/>
              </a:lnSpc>
            </a:pPr>
            <a:r>
              <a:rPr lang="en-US" dirty="0" smtClean="0"/>
              <a:t>Upside Risk: Better possibility</a:t>
            </a:r>
          </a:p>
          <a:p>
            <a:pPr lvl="1">
              <a:lnSpc>
                <a:spcPct val="90000"/>
              </a:lnSpc>
            </a:pPr>
            <a:r>
              <a:rPr lang="en-US" dirty="0" smtClean="0"/>
              <a:t>Actual stock return higher than expected</a:t>
            </a:r>
          </a:p>
          <a:p>
            <a:pPr lvl="1">
              <a:lnSpc>
                <a:spcPct val="90000"/>
              </a:lnSpc>
            </a:pPr>
            <a:endParaRPr lang="en-US" dirty="0" smtClean="0"/>
          </a:p>
          <a:p>
            <a:pPr>
              <a:lnSpc>
                <a:spcPct val="90000"/>
              </a:lnSpc>
            </a:pPr>
            <a:r>
              <a:rPr lang="en-US" dirty="0" smtClean="0"/>
              <a:t>Downside Risk: Worse possibility</a:t>
            </a:r>
          </a:p>
          <a:p>
            <a:pPr lvl="1">
              <a:lnSpc>
                <a:spcPct val="90000"/>
              </a:lnSpc>
            </a:pPr>
            <a:r>
              <a:rPr lang="en-US" dirty="0" smtClean="0"/>
              <a:t>Actual stock return lower than expected</a:t>
            </a:r>
          </a:p>
          <a:p>
            <a:pPr lvl="2">
              <a:lnSpc>
                <a:spcPct val="90000"/>
              </a:lnSpc>
              <a:buNone/>
            </a:pPr>
            <a:endParaRPr lang="en-US" sz="1800" dirty="0" smtClean="0"/>
          </a:p>
          <a:p>
            <a:pPr lvl="1">
              <a:lnSpc>
                <a:spcPct val="90000"/>
              </a:lnSpc>
              <a:buNone/>
            </a:pPr>
            <a:r>
              <a:rPr lang="en-US" sz="2000" dirty="0" smtClean="0"/>
              <a:t>NOTE: Alternate definition–risk </a:t>
            </a:r>
            <a:r>
              <a:rPr lang="en-US" sz="2000" dirty="0"/>
              <a:t>as only downside </a:t>
            </a:r>
            <a:r>
              <a:rPr lang="en-US" sz="2000" dirty="0" smtClean="0"/>
              <a:t>risk</a:t>
            </a:r>
            <a:endParaRPr lang="en-US" sz="2000" dirty="0"/>
          </a:p>
        </p:txBody>
      </p:sp>
    </p:spTree>
    <p:extLst>
      <p:ext uri="{BB962C8B-B14F-4D97-AF65-F5344CB8AC3E}">
        <p14:creationId xmlns:p14="http://schemas.microsoft.com/office/powerpoint/2010/main" val="1871299968"/>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p:txBody>
          <a:bodyPr/>
          <a:lstStyle/>
          <a:p>
            <a:r>
              <a:rPr lang="en-US" dirty="0"/>
              <a:t>Three </a:t>
            </a:r>
            <a:r>
              <a:rPr lang="en-US" dirty="0" smtClean="0"/>
              <a:t>Step </a:t>
            </a:r>
            <a:r>
              <a:rPr lang="en-US" dirty="0"/>
              <a:t>Analysis of </a:t>
            </a:r>
            <a:r>
              <a:rPr lang="en-US" dirty="0" smtClean="0"/>
              <a:t>Risk</a:t>
            </a:r>
            <a:r>
              <a:rPr lang="en-US" baseline="-25000" dirty="0" smtClean="0"/>
              <a:t>▪</a:t>
            </a:r>
            <a:endParaRPr lang="en-US" baseline="-25000" dirty="0"/>
          </a:p>
        </p:txBody>
      </p:sp>
      <p:sp>
        <p:nvSpPr>
          <p:cNvPr id="153603" name="Rectangle 3"/>
          <p:cNvSpPr>
            <a:spLocks noGrp="1" noChangeArrowheads="1"/>
          </p:cNvSpPr>
          <p:nvPr>
            <p:ph type="body" idx="1"/>
          </p:nvPr>
        </p:nvSpPr>
        <p:spPr>
          <a:xfrm>
            <a:off x="381000" y="1676400"/>
            <a:ext cx="8382000" cy="4419600"/>
          </a:xfrm>
        </p:spPr>
        <p:txBody>
          <a:bodyPr>
            <a:normAutofit fontScale="70000" lnSpcReduction="20000"/>
          </a:bodyPr>
          <a:lstStyle/>
          <a:p>
            <a:pPr marL="990600" lvl="1" indent="-533400">
              <a:buFont typeface="+mj-lt"/>
              <a:buAutoNum type="arabicPeriod"/>
            </a:pPr>
            <a:r>
              <a:rPr lang="en-US" sz="3600" dirty="0" smtClean="0"/>
              <a:t>Identify Risk Exposure</a:t>
            </a:r>
          </a:p>
          <a:p>
            <a:pPr marL="1335088" lvl="2" indent="-533400">
              <a:buFont typeface="+mj-lt"/>
              <a:buAutoNum type="arabicPeriod"/>
            </a:pPr>
            <a:r>
              <a:rPr lang="en-US" sz="3200" dirty="0" smtClean="0"/>
              <a:t>Price Changes, Labor Problems, Exchange Rate Risk</a:t>
            </a:r>
          </a:p>
          <a:p>
            <a:pPr marL="990600" lvl="1" indent="-533400">
              <a:buFont typeface="+mj-lt"/>
              <a:buAutoNum type="arabicPeriod"/>
            </a:pPr>
            <a:endParaRPr lang="en-US" sz="3600" dirty="0"/>
          </a:p>
          <a:p>
            <a:pPr marL="990600" lvl="1" indent="-533400">
              <a:buFont typeface="+mj-lt"/>
              <a:buAutoNum type="arabicPeriod"/>
            </a:pPr>
            <a:r>
              <a:rPr lang="en-US" sz="3600" dirty="0" smtClean="0"/>
              <a:t>Measure Risk</a:t>
            </a:r>
          </a:p>
          <a:p>
            <a:pPr marL="1335088" lvl="2" indent="-533400">
              <a:buFont typeface="+mj-lt"/>
              <a:buAutoNum type="arabicPeriod"/>
            </a:pPr>
            <a:r>
              <a:rPr lang="en-US" sz="3200" dirty="0" smtClean="0"/>
              <a:t>Historical Prices</a:t>
            </a:r>
          </a:p>
          <a:p>
            <a:pPr marL="1335088" lvl="2" indent="-533400">
              <a:buFont typeface="+mj-lt"/>
              <a:buAutoNum type="arabicPeriod"/>
            </a:pPr>
            <a:r>
              <a:rPr lang="en-US" sz="3200" dirty="0" smtClean="0"/>
              <a:t>Distributions</a:t>
            </a:r>
          </a:p>
          <a:p>
            <a:pPr marL="1335088" lvl="2" indent="-533400">
              <a:buFont typeface="+mj-lt"/>
              <a:buAutoNum type="arabicPeriod"/>
            </a:pPr>
            <a:r>
              <a:rPr lang="en-US" sz="3200" dirty="0" smtClean="0"/>
              <a:t>Volatility</a:t>
            </a:r>
          </a:p>
          <a:p>
            <a:pPr marL="990600" lvl="1" indent="-533400">
              <a:buFont typeface="+mj-lt"/>
              <a:buAutoNum type="arabicPeriod"/>
            </a:pPr>
            <a:endParaRPr lang="en-US" sz="3600" dirty="0"/>
          </a:p>
          <a:p>
            <a:pPr marL="990600" lvl="1" indent="-533400">
              <a:buFont typeface="+mj-lt"/>
              <a:buAutoNum type="arabicPeriod"/>
            </a:pPr>
            <a:r>
              <a:rPr lang="en-US" sz="3600" dirty="0" smtClean="0"/>
              <a:t>Price Risk</a:t>
            </a:r>
          </a:p>
          <a:p>
            <a:pPr marL="1335088" lvl="2" indent="-533400">
              <a:buFont typeface="+mj-lt"/>
              <a:buAutoNum type="arabicPeriod"/>
            </a:pPr>
            <a:r>
              <a:rPr lang="en-US" sz="3200" dirty="0"/>
              <a:t>Higher </a:t>
            </a:r>
            <a:r>
              <a:rPr lang="en-US" sz="3200" dirty="0" smtClean="0"/>
              <a:t>Risk</a:t>
            </a:r>
            <a:r>
              <a:rPr lang="en-US" dirty="0" smtClean="0"/>
              <a:t> </a:t>
            </a:r>
            <a:r>
              <a:rPr lang="en-US" dirty="0" smtClean="0">
                <a:sym typeface="Symbol"/>
              </a:rPr>
              <a:t></a:t>
            </a:r>
            <a:r>
              <a:rPr lang="en-US" dirty="0" smtClean="0"/>
              <a:t> </a:t>
            </a:r>
            <a:r>
              <a:rPr lang="en-US" sz="3200" dirty="0" smtClean="0"/>
              <a:t>Higher Return</a:t>
            </a:r>
            <a:endParaRPr lang="en-US" sz="3200" dirty="0"/>
          </a:p>
          <a:p>
            <a:pPr marL="1335088" lvl="2" indent="-533400">
              <a:buFont typeface="+mj-lt"/>
              <a:buAutoNum type="arabicPeriod"/>
            </a:pPr>
            <a:r>
              <a:rPr lang="en-US" sz="3200" dirty="0" smtClean="0"/>
              <a:t>Compensation </a:t>
            </a:r>
            <a:r>
              <a:rPr lang="en-US" sz="3200" dirty="0"/>
              <a:t>for </a:t>
            </a:r>
            <a:r>
              <a:rPr lang="en-US" sz="3200" dirty="0" smtClean="0"/>
              <a:t>Specific Level of Risk</a:t>
            </a:r>
            <a:endParaRPr lang="en-US" sz="3200" dirty="0"/>
          </a:p>
          <a:p>
            <a:pPr marL="1335088" lvl="2" indent="-533400">
              <a:buFont typeface="+mj-lt"/>
              <a:buAutoNum type="arabicPeriod"/>
            </a:pPr>
            <a:r>
              <a:rPr lang="en-US" sz="3200" dirty="0"/>
              <a:t>Return, not </a:t>
            </a:r>
            <a:r>
              <a:rPr lang="en-US" sz="3200" dirty="0" smtClean="0"/>
              <a:t>Dollar, Compensation</a:t>
            </a:r>
            <a:endParaRPr lang="en-US" sz="3200" dirty="0"/>
          </a:p>
        </p:txBody>
      </p:sp>
    </p:spTree>
    <p:extLst>
      <p:ext uri="{BB962C8B-B14F-4D97-AF65-F5344CB8AC3E}">
        <p14:creationId xmlns:p14="http://schemas.microsoft.com/office/powerpoint/2010/main" val="150719013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360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360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5360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53603">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53603">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53603">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53603">
                                            <p:txEl>
                                              <p:pRg st="10" end="1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5360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PREVIOUS_ACTIVE_SLIDE" val="257"/>
</p:tagLst>
</file>

<file path=ppt/theme/theme1.xml><?xml version="1.0" encoding="utf-8"?>
<a:theme xmlns:a="http://schemas.openxmlformats.org/drawingml/2006/main" name="Blue Segoe 4-3 template-template_April-17-2007">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7674CFD-E741-4A15-9EFD-C25B47BCA66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(Bright blue underwater design)</Template>
  <TotalTime>773</TotalTime>
  <Words>931</Words>
  <Application>Microsoft Office PowerPoint</Application>
  <PresentationFormat>On-screen Show (4:3)</PresentationFormat>
  <Paragraphs>208</Paragraphs>
  <Slides>22</Slides>
  <Notes>22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22</vt:i4>
      </vt:variant>
    </vt:vector>
  </HeadingPairs>
  <TitlesOfParts>
    <vt:vector size="30" baseType="lpstr">
      <vt:lpstr>Arial</vt:lpstr>
      <vt:lpstr>Calibri</vt:lpstr>
      <vt:lpstr>Century Gothic</vt:lpstr>
      <vt:lpstr>Courier New</vt:lpstr>
      <vt:lpstr>Symbol</vt:lpstr>
      <vt:lpstr>Wingdings</vt:lpstr>
      <vt:lpstr>Blue Segoe 4-3 template-template_April-17-2007</vt:lpstr>
      <vt:lpstr>White with Courier font for code slides</vt:lpstr>
      <vt:lpstr>Video 12 (Topic 3.2): Risk and Return </vt:lpstr>
      <vt:lpstr>Topics</vt:lpstr>
      <vt:lpstr>What is Risk?</vt:lpstr>
      <vt:lpstr>Risk vs. Ignorance</vt:lpstr>
      <vt:lpstr>The Quantification of Risk</vt:lpstr>
      <vt:lpstr>‘Expected’ versus ‘Realized’</vt:lpstr>
      <vt:lpstr>What is Risk?</vt:lpstr>
      <vt:lpstr>Downside versus Upside Risk</vt:lpstr>
      <vt:lpstr>Three Step Analysis of Risk▪</vt:lpstr>
      <vt:lpstr>Which is Riskier?</vt:lpstr>
      <vt:lpstr>Which is Riskier? (cont’d)</vt:lpstr>
      <vt:lpstr>Risk and Distribution</vt:lpstr>
      <vt:lpstr>Stand-Alone Risk</vt:lpstr>
      <vt:lpstr>Comparing Investments</vt:lpstr>
      <vt:lpstr>Psychological Assumptions</vt:lpstr>
      <vt:lpstr>Selecting Stocks▪</vt:lpstr>
      <vt:lpstr>Two Classes of Risk</vt:lpstr>
      <vt:lpstr>Non-Market Risk</vt:lpstr>
      <vt:lpstr>Market Risk</vt:lpstr>
      <vt:lpstr>Alternate Names</vt:lpstr>
      <vt:lpstr>Market–Non-Market Continuum▪</vt:lpstr>
      <vt:lpstr>Video 12 (Topic 3.2): Risk and Return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Microsoft account</dc:creator>
  <cp:keywords/>
  <cp:lastModifiedBy>Microsoft account</cp:lastModifiedBy>
  <cp:revision>93</cp:revision>
  <dcterms:created xsi:type="dcterms:W3CDTF">2014-06-29T21:19:00Z</dcterms:created>
  <dcterms:modified xsi:type="dcterms:W3CDTF">2014-07-10T14:17:31Z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TC102867209990</vt:lpwstr>
  </property>
</Properties>
</file>