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7"/>
  </p:notesMasterIdLst>
  <p:handoutMasterIdLst>
    <p:handoutMasterId r:id="rId28"/>
  </p:handoutMasterIdLst>
  <p:sldIdLst>
    <p:sldId id="397" r:id="rId2"/>
    <p:sldId id="383" r:id="rId3"/>
    <p:sldId id="384" r:id="rId4"/>
    <p:sldId id="461" r:id="rId5"/>
    <p:sldId id="265" r:id="rId6"/>
    <p:sldId id="267" r:id="rId7"/>
    <p:sldId id="449" r:id="rId8"/>
    <p:sldId id="442" r:id="rId9"/>
    <p:sldId id="452" r:id="rId10"/>
    <p:sldId id="448" r:id="rId11"/>
    <p:sldId id="441" r:id="rId12"/>
    <p:sldId id="445" r:id="rId13"/>
    <p:sldId id="444" r:id="rId14"/>
    <p:sldId id="440" r:id="rId15"/>
    <p:sldId id="438" r:id="rId16"/>
    <p:sldId id="446" r:id="rId17"/>
    <p:sldId id="450" r:id="rId18"/>
    <p:sldId id="453" r:id="rId19"/>
    <p:sldId id="454" r:id="rId20"/>
    <p:sldId id="458" r:id="rId21"/>
    <p:sldId id="456" r:id="rId22"/>
    <p:sldId id="459" r:id="rId23"/>
    <p:sldId id="455" r:id="rId24"/>
    <p:sldId id="457" r:id="rId25"/>
    <p:sldId id="460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6163" autoAdjust="0"/>
  </p:normalViewPr>
  <p:slideViewPr>
    <p:cSldViewPr>
      <p:cViewPr varScale="1">
        <p:scale>
          <a:sx n="81" d="100"/>
          <a:sy n="81" d="100"/>
        </p:scale>
        <p:origin x="13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1"/>
            <a:ext cx="8034338" cy="3906157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0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6D794AB-597F-405D-B722-77A335A1124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64356" y="21717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4EF11EA-9635-4730-A53F-CD0E7B3CE29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64356" y="27432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B2C209C-E767-4E02-BB45-51CF771A556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64356" y="328612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353F37-C644-446D-8D22-8AF529D9128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64356" y="387667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4FC72971-3BA5-4D91-964A-CC8B740A038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71500" y="441007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5810924-46F9-49F6-90E9-1CAD0195296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71500" y="498157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17E4622-2D35-4929-909A-99EC9229DC7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71500" y="55245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0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8:45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8.2: </a:t>
            </a:r>
            <a:r>
              <a:rPr lang="en-US" dirty="0">
                <a:effectLst/>
              </a:rPr>
              <a:t>Bond Valuation, Excel</a:t>
            </a:r>
            <a:endParaRPr lang="en-US" dirty="0"/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07208CB-5544-4A24-BEB8-B31091042B95}"/>
              </a:ext>
            </a:extLst>
          </p:cNvPr>
          <p:cNvSpPr txBox="1">
            <a:spLocks/>
          </p:cNvSpPr>
          <p:nvPr/>
        </p:nvSpPr>
        <p:spPr>
          <a:xfrm>
            <a:off x="76200" y="5986490"/>
            <a:ext cx="8839200" cy="84902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Century Gothic" pitchFamily="34" charset="0"/>
                <a:cs typeface="Arial" panose="020B0604020202020204" pitchFamily="34" charset="0"/>
              </a:defRPr>
            </a:lvl1pPr>
            <a:lvl2pPr marL="457200" indent="0" algn="ctr" eaLnBrk="1" hangingPunct="1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eaLnBrk="1" hangingPunct="1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eaLnBrk="1" hangingPunct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eaLnBrk="1" hangingPunct="1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The slides for this course are adapted from: Timothy R. Mayes, </a:t>
            </a:r>
            <a:r>
              <a:rPr lang="en-US" sz="1800" i="1" dirty="0"/>
              <a:t>Financial Analysis with Microsoft Excel</a:t>
            </a:r>
            <a:r>
              <a:rPr lang="en-US" sz="1800" dirty="0"/>
              <a:t>, 9</a:t>
            </a:r>
            <a:r>
              <a:rPr lang="en-US" sz="1800" baseline="30000" dirty="0"/>
              <a:t>th</a:t>
            </a:r>
            <a:r>
              <a:rPr lang="en-US" sz="1800" dirty="0"/>
              <a:t> Edition. © 2021 Cengage.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Yield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1001" y="1502465"/>
            <a:ext cx="8498306" cy="444113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Yield Function</a:t>
            </a:r>
          </a:p>
          <a:p>
            <a:pPr marL="924300" lvl="2" indent="0">
              <a:buNone/>
            </a:pPr>
            <a:r>
              <a:rPr lang="en-US" sz="2000" b="1" dirty="0"/>
              <a:t>YIELD(</a:t>
            </a:r>
            <a:r>
              <a:rPr lang="en-US" sz="2000" b="1" i="1" dirty="0"/>
              <a:t>Settlement</a:t>
            </a:r>
            <a:r>
              <a:rPr lang="en-US" sz="2000" b="1" dirty="0"/>
              <a:t>, </a:t>
            </a:r>
            <a:r>
              <a:rPr lang="en-US" sz="2000" b="1" i="1" dirty="0"/>
              <a:t>Maturity</a:t>
            </a:r>
            <a:r>
              <a:rPr lang="en-US" sz="2000" b="1" dirty="0"/>
              <a:t>, 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 err="1"/>
              <a:t>Pr</a:t>
            </a:r>
            <a:r>
              <a:rPr lang="en-US" sz="2000" b="1" dirty="0"/>
              <a:t>, </a:t>
            </a:r>
            <a:r>
              <a:rPr lang="en-US" sz="2000" b="1" i="1" dirty="0"/>
              <a:t>Redemption</a:t>
            </a:r>
            <a:r>
              <a:rPr lang="en-US" sz="2000" b="1" dirty="0"/>
              <a:t>, </a:t>
            </a:r>
            <a:r>
              <a:rPr lang="en-US" sz="2000" b="1" i="1" dirty="0"/>
              <a:t>Frequency</a:t>
            </a:r>
            <a:r>
              <a:rPr lang="en-US" sz="2000" b="1" dirty="0"/>
              <a:t>, </a:t>
            </a:r>
            <a:r>
              <a:rPr lang="en-US" sz="2000" i="1" dirty="0"/>
              <a:t>Basis</a:t>
            </a:r>
            <a:r>
              <a:rPr lang="en-US" sz="2000" b="1" dirty="0"/>
              <a:t>)</a:t>
            </a:r>
            <a:endParaRPr lang="en-IN" sz="2000" dirty="0"/>
          </a:p>
          <a:p>
            <a:r>
              <a:rPr lang="en-US" sz="2000" dirty="0"/>
              <a:t>What is the yield on 2/15/2008 of a semi-annual bond with a </a:t>
            </a:r>
            <a:r>
              <a:rPr lang="en-US" sz="2000" dirty="0">
                <a:solidFill>
                  <a:schemeClr val="tx1"/>
                </a:solidFill>
              </a:rPr>
              <a:t>face/redemption value of $100 maturing on 11/15/2017, if the market price is 94.63 and the annual yield is 6.50%. (Use default day count basis, US (NASD) 30/360.)</a:t>
            </a:r>
          </a:p>
          <a:p>
            <a:pPr marL="248400" lvl="1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	</a:t>
            </a:r>
          </a:p>
          <a:p>
            <a:pPr marL="924300" lvl="2" indent="0">
              <a:buNone/>
            </a:pPr>
            <a:r>
              <a:rPr lang="en-US" sz="2000" b="1" dirty="0"/>
              <a:t>YIELD</a:t>
            </a:r>
            <a:r>
              <a:rPr lang="en-US" sz="2000" b="1" dirty="0">
                <a:solidFill>
                  <a:schemeClr val="tx1"/>
                </a:solidFill>
              </a:rPr>
              <a:t>(DATE(2008,2,15), DATE(2017,11,15), 0.0575, 94.63,100, 2) = 0.065</a:t>
            </a:r>
          </a:p>
          <a:p>
            <a:pPr marL="248400" lvl="1" indent="0">
              <a:buNone/>
            </a:pPr>
            <a:endParaRPr lang="en-IN" sz="2000" dirty="0">
              <a:solidFill>
                <a:schemeClr val="tx1"/>
              </a:solidFill>
            </a:endParaRPr>
          </a:p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08341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2. </a:t>
            </a:r>
            <a:r>
              <a:rPr lang="en-US" kern="0" dirty="0">
                <a:solidFill>
                  <a:sysClr val="windowText" lastClr="000000"/>
                </a:solidFill>
              </a:rPr>
              <a:t>DISC, YIELDDISC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80904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DISC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1001" y="1502465"/>
            <a:ext cx="8498306" cy="444113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DISC Function</a:t>
            </a:r>
          </a:p>
          <a:p>
            <a:pPr marL="924300" lvl="2" indent="0">
              <a:buNone/>
            </a:pPr>
            <a:r>
              <a:rPr lang="en-US" sz="2000" b="1" i="1" dirty="0"/>
              <a:t>DISC(Settlement, Maturity, Rate, Redemption, </a:t>
            </a:r>
            <a:r>
              <a:rPr lang="en-US" sz="2000" i="1" dirty="0"/>
              <a:t>Basis</a:t>
            </a:r>
            <a:r>
              <a:rPr lang="en-US" sz="2000" b="1" i="1" dirty="0"/>
              <a:t>)</a:t>
            </a:r>
          </a:p>
          <a:p>
            <a:pPr lvl="0"/>
            <a:r>
              <a:rPr lang="en-US" sz="2000" dirty="0"/>
              <a:t>Returns Bank Discount Rate (BDR).</a:t>
            </a:r>
          </a:p>
          <a:p>
            <a:r>
              <a:rPr lang="en-US" sz="2000" dirty="0"/>
              <a:t>What is the BDR on 2/15/2008 of a discount bond with a </a:t>
            </a:r>
            <a:r>
              <a:rPr lang="en-US" sz="2000" dirty="0">
                <a:solidFill>
                  <a:schemeClr val="tx1"/>
                </a:solidFill>
              </a:rPr>
              <a:t>face/redemption value of $100 maturing on 11/15/2017, if the market price is 97.97? (Use day count basis, actual/actual, so basis = 1.)</a:t>
            </a:r>
          </a:p>
          <a:p>
            <a:pPr marL="248400" lvl="1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	</a:t>
            </a:r>
          </a:p>
          <a:p>
            <a:pPr marL="924300" lvl="2" indent="0">
              <a:buNone/>
            </a:pPr>
            <a:r>
              <a:rPr lang="en-US" sz="2000" b="1" dirty="0"/>
              <a:t>DISC</a:t>
            </a:r>
            <a:r>
              <a:rPr lang="en-US" sz="2000" b="1" dirty="0">
                <a:solidFill>
                  <a:schemeClr val="tx1"/>
                </a:solidFill>
              </a:rPr>
              <a:t>(DATE(2008,2,15), DATE(2017,11,15), 97.97,100, 1) = 0.0021</a:t>
            </a:r>
          </a:p>
          <a:p>
            <a:pPr marL="924300" lvl="2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248400" lvl="1" indent="0">
              <a:buNone/>
            </a:pPr>
            <a:endParaRPr lang="en-IN" sz="2000" dirty="0">
              <a:solidFill>
                <a:schemeClr val="tx1"/>
              </a:solidFill>
            </a:endParaRPr>
          </a:p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667670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YIELDDISC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1001" y="1502465"/>
            <a:ext cx="8498306" cy="444113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YIELDDISC Function</a:t>
            </a:r>
          </a:p>
          <a:p>
            <a:pPr marL="924300" lvl="2" indent="0">
              <a:buNone/>
            </a:pPr>
            <a:r>
              <a:rPr lang="en-US" sz="2000" b="1" i="1" dirty="0"/>
              <a:t>YIELDDISC(Settlement</a:t>
            </a:r>
            <a:r>
              <a:rPr lang="en-US" sz="2000" b="1" dirty="0"/>
              <a:t>, </a:t>
            </a:r>
            <a:r>
              <a:rPr lang="en-US" sz="2000" b="1" i="1" dirty="0"/>
              <a:t>Maturity</a:t>
            </a:r>
            <a:r>
              <a:rPr lang="en-US" sz="2000" b="1" dirty="0"/>
              <a:t>, </a:t>
            </a:r>
            <a:r>
              <a:rPr lang="en-US" sz="2000" b="1" i="1" dirty="0" err="1"/>
              <a:t>Pr</a:t>
            </a:r>
            <a:r>
              <a:rPr lang="en-US" sz="2000" b="1" dirty="0"/>
              <a:t>, </a:t>
            </a:r>
            <a:r>
              <a:rPr lang="en-US" sz="2000" b="1" i="1" dirty="0"/>
              <a:t>Redemption</a:t>
            </a:r>
            <a:r>
              <a:rPr lang="en-US" sz="2000" b="1" dirty="0"/>
              <a:t>, </a:t>
            </a:r>
            <a:r>
              <a:rPr lang="en-US" sz="2000" i="1" dirty="0"/>
              <a:t>Basis</a:t>
            </a:r>
            <a:r>
              <a:rPr lang="en-US" sz="2000" b="1" dirty="0"/>
              <a:t>)</a:t>
            </a:r>
            <a:endParaRPr lang="en-IN" sz="2000" dirty="0"/>
          </a:p>
          <a:p>
            <a:r>
              <a:rPr lang="en-US" sz="2000" dirty="0"/>
              <a:t>Returns Bond Equivalent Yield (BEY).</a:t>
            </a:r>
          </a:p>
          <a:p>
            <a:r>
              <a:rPr lang="en-US" sz="2000" dirty="0"/>
              <a:t> What is the BEY on 2/16/2008 of a discount bond with a </a:t>
            </a:r>
            <a:r>
              <a:rPr lang="en-US" sz="2000" dirty="0">
                <a:solidFill>
                  <a:schemeClr val="tx1"/>
                </a:solidFill>
              </a:rPr>
              <a:t>face/redemption value of $100 maturing on 3/1/2008, if the market price is 99.975? (Use day count basis, Actual/360, so basis = 2.)</a:t>
            </a:r>
          </a:p>
          <a:p>
            <a:pPr marL="248400" lvl="1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	</a:t>
            </a:r>
          </a:p>
          <a:p>
            <a:pPr marL="924300" lvl="2" indent="0">
              <a:buNone/>
            </a:pPr>
            <a:r>
              <a:rPr lang="en-US" sz="2000" b="1" dirty="0"/>
              <a:t>YIELDDISC</a:t>
            </a:r>
            <a:r>
              <a:rPr lang="en-US" sz="2000" b="1" dirty="0">
                <a:solidFill>
                  <a:schemeClr val="tx1"/>
                </a:solidFill>
              </a:rPr>
              <a:t>(DATE(2008,2,16), DATE(2008,3,1), 99.975,100, 2) = 0.0064</a:t>
            </a:r>
            <a:endParaRPr lang="en-US" sz="2000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 marL="924300" lvl="2" indent="0">
              <a:buNone/>
            </a:pPr>
            <a:endParaRPr lang="en-US" sz="2000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 marL="924300" lvl="2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924300" lvl="2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924300" lvl="2" indent="0">
              <a:buNone/>
            </a:pPr>
            <a:endParaRPr lang="en-US" sz="2000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 marL="0" lv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704576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sz="4000" dirty="0"/>
              <a:t>. </a:t>
            </a:r>
            <a:r>
              <a:rPr lang="en-US" kern="0" dirty="0">
                <a:solidFill>
                  <a:sysClr val="windowText" lastClr="000000"/>
                </a:solidFill>
              </a:rPr>
              <a:t>DURATION, MDURATION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02340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465"/>
            <a:ext cx="8382000" cy="1143000"/>
          </a:xfrm>
        </p:spPr>
        <p:txBody>
          <a:bodyPr>
            <a:normAutofit/>
          </a:bodyPr>
          <a:lstStyle/>
          <a:p>
            <a:r>
              <a:rPr lang="en-US" noProof="0" dirty="0"/>
              <a:t>Bond Duration and Convexity</a:t>
            </a:r>
          </a:p>
        </p:txBody>
      </p:sp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03863"/>
            <a:ext cx="621862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15458B6-13A3-427F-B3C4-8ADD490003F9}"/>
              </a:ext>
            </a:extLst>
          </p:cNvPr>
          <p:cNvCxnSpPr>
            <a:cxnSpLocks/>
          </p:cNvCxnSpPr>
          <p:nvPr/>
        </p:nvCxnSpPr>
        <p:spPr>
          <a:xfrm>
            <a:off x="2514600" y="3124200"/>
            <a:ext cx="4724400" cy="2057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CC21C59-A1AA-4246-9071-1C8E4AC8AAB0}"/>
              </a:ext>
            </a:extLst>
          </p:cNvPr>
          <p:cNvSpPr/>
          <p:nvPr/>
        </p:nvSpPr>
        <p:spPr>
          <a:xfrm>
            <a:off x="2818701" y="2936147"/>
            <a:ext cx="4462943" cy="1988191"/>
          </a:xfrm>
          <a:custGeom>
            <a:avLst/>
            <a:gdLst>
              <a:gd name="connsiteX0" fmla="*/ 0 w 4462943"/>
              <a:gd name="connsiteY0" fmla="*/ 0 h 1988191"/>
              <a:gd name="connsiteX1" fmla="*/ 2046914 w 4462943"/>
              <a:gd name="connsiteY1" fmla="*/ 1233181 h 1988191"/>
              <a:gd name="connsiteX2" fmla="*/ 4462943 w 4462943"/>
              <a:gd name="connsiteY2" fmla="*/ 1988191 h 198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2943" h="1988191">
                <a:moveTo>
                  <a:pt x="0" y="0"/>
                </a:moveTo>
                <a:cubicBezTo>
                  <a:pt x="651545" y="450908"/>
                  <a:pt x="1303090" y="901816"/>
                  <a:pt x="2046914" y="1233181"/>
                </a:cubicBezTo>
                <a:cubicBezTo>
                  <a:pt x="2790738" y="1564546"/>
                  <a:pt x="3626840" y="1776368"/>
                  <a:pt x="4462943" y="19881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A791EC-9389-439C-960C-B4D565FC3CF5}"/>
              </a:ext>
            </a:extLst>
          </p:cNvPr>
          <p:cNvCxnSpPr/>
          <p:nvPr/>
        </p:nvCxnSpPr>
        <p:spPr>
          <a:xfrm flipH="1">
            <a:off x="3352800" y="2365696"/>
            <a:ext cx="1524000" cy="1143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CDBA201-B398-488A-BAD4-D8F8C138761E}"/>
              </a:ext>
            </a:extLst>
          </p:cNvPr>
          <p:cNvCxnSpPr/>
          <p:nvPr/>
        </p:nvCxnSpPr>
        <p:spPr>
          <a:xfrm flipH="1">
            <a:off x="3097565" y="1972675"/>
            <a:ext cx="1524000" cy="1143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763847E-EEAE-4DE7-B902-6F8C6AF14020}"/>
              </a:ext>
            </a:extLst>
          </p:cNvPr>
          <p:cNvSpPr txBox="1"/>
          <p:nvPr/>
        </p:nvSpPr>
        <p:spPr>
          <a:xfrm>
            <a:off x="4853313" y="2130807"/>
            <a:ext cx="138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Duration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953E54-5FD9-45EC-9FB6-A0079FDFB4B6}"/>
              </a:ext>
            </a:extLst>
          </p:cNvPr>
          <p:cNvSpPr txBox="1"/>
          <p:nvPr/>
        </p:nvSpPr>
        <p:spPr>
          <a:xfrm>
            <a:off x="4588009" y="1725002"/>
            <a:ext cx="138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Convexity</a:t>
            </a:r>
          </a:p>
        </p:txBody>
      </p:sp>
    </p:spTree>
    <p:extLst>
      <p:ext uri="{BB962C8B-B14F-4D97-AF65-F5344CB8AC3E}">
        <p14:creationId xmlns:p14="http://schemas.microsoft.com/office/powerpoint/2010/main" val="205583366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22847" y="1371600"/>
            <a:ext cx="8498306" cy="474593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DURATION Function</a:t>
            </a:r>
          </a:p>
          <a:p>
            <a:pPr marL="924300" lvl="2" indent="0">
              <a:buNone/>
            </a:pPr>
            <a:r>
              <a:rPr lang="en-US" sz="2000" b="1" i="1" dirty="0"/>
              <a:t>DURATION(Settlement, Maturity, Coupon, </a:t>
            </a:r>
            <a:r>
              <a:rPr lang="en-US" sz="2000" b="1" i="1" dirty="0" err="1"/>
              <a:t>Yld</a:t>
            </a:r>
            <a:r>
              <a:rPr lang="en-US" sz="2000" b="1" i="1" dirty="0"/>
              <a:t>, Frequency</a:t>
            </a:r>
            <a:r>
              <a:rPr lang="en-US" sz="2000" i="1" dirty="0"/>
              <a:t>, Basis</a:t>
            </a:r>
            <a:r>
              <a:rPr lang="en-US" sz="2000" b="1" i="1" dirty="0"/>
              <a:t>)</a:t>
            </a:r>
            <a:endParaRPr lang="en-IN" sz="2000" dirty="0"/>
          </a:p>
          <a:p>
            <a:pPr lvl="0"/>
            <a:r>
              <a:rPr lang="en-US" sz="2000" dirty="0"/>
              <a:t>Returns Macaulay Duration </a:t>
            </a:r>
          </a:p>
          <a:p>
            <a:r>
              <a:rPr lang="en-US" sz="2000" dirty="0"/>
              <a:t>On 2/15/2008, what is the (Macaulay) duration of a semi-annual bond with a </a:t>
            </a:r>
            <a:r>
              <a:rPr lang="en-US" sz="2000" dirty="0">
                <a:solidFill>
                  <a:schemeClr val="tx1"/>
                </a:solidFill>
              </a:rPr>
              <a:t>face/redemption value of $100 maturing on 11/15/2017? The annual coupon rate is 5.75% and the annual yield is 6.50%. (Use default day count basis, US (NASD) 30/360.)</a:t>
            </a:r>
          </a:p>
          <a:p>
            <a:pPr marL="248400" lvl="1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	</a:t>
            </a:r>
          </a:p>
          <a:p>
            <a:pPr marL="924300" lvl="2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DURATION(DATE(2008,2,15), DATE(2017,11,15), 0.0575, 0.065, 2) = 7.42</a:t>
            </a:r>
          </a:p>
          <a:p>
            <a:pPr marL="924300" lvl="2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924300" lvl="2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NOTE</a:t>
            </a:r>
            <a:r>
              <a:rPr lang="en-US" sz="2000" dirty="0">
                <a:solidFill>
                  <a:schemeClr val="tx1"/>
                </a:solidFill>
              </a:rPr>
              <a:t>: Same variables as PRICE</a:t>
            </a:r>
          </a:p>
          <a:p>
            <a:pPr marL="924300" lvl="2" indent="0">
              <a:buNone/>
            </a:pPr>
            <a:endParaRPr lang="en-IN" sz="2000" b="1" dirty="0">
              <a:solidFill>
                <a:schemeClr val="tx1"/>
              </a:solidFill>
            </a:endParaRPr>
          </a:p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4191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MDURATION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34633" y="1371600"/>
            <a:ext cx="8498306" cy="474593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MDURATION Function</a:t>
            </a:r>
          </a:p>
          <a:p>
            <a:pPr marL="924300" lvl="2" indent="0">
              <a:buNone/>
            </a:pPr>
            <a:r>
              <a:rPr lang="en-US" sz="2000" b="1" i="1" dirty="0"/>
              <a:t>MDURATION(Settlement, Maturity, Coupon, </a:t>
            </a:r>
            <a:r>
              <a:rPr lang="en-US" sz="2000" b="1" i="1" dirty="0" err="1"/>
              <a:t>Yld</a:t>
            </a:r>
            <a:r>
              <a:rPr lang="en-US" sz="2000" b="1" i="1" dirty="0"/>
              <a:t>, Frequency</a:t>
            </a:r>
            <a:r>
              <a:rPr lang="en-US" sz="2000" i="1" dirty="0"/>
              <a:t>, Basis</a:t>
            </a:r>
            <a:r>
              <a:rPr lang="en-US" sz="2000" b="1" i="1" dirty="0"/>
              <a:t>)</a:t>
            </a:r>
            <a:endParaRPr lang="en-IN" sz="2000" dirty="0"/>
          </a:p>
          <a:p>
            <a:pPr lvl="0"/>
            <a:r>
              <a:rPr lang="en-US" sz="2000" dirty="0"/>
              <a:t>Returns Modified Duration </a:t>
            </a:r>
          </a:p>
          <a:p>
            <a:r>
              <a:rPr lang="en-US" sz="2000" dirty="0"/>
              <a:t>On 2/15/2008, what is the modified duration of a semi-annual bond with a </a:t>
            </a:r>
            <a:r>
              <a:rPr lang="en-US" sz="2000" dirty="0">
                <a:solidFill>
                  <a:schemeClr val="tx1"/>
                </a:solidFill>
              </a:rPr>
              <a:t>face/redemption value of $100 maturing on 11/15/2017? The annual coupon rate is 5.75% and the annual yield is 6.50%. (Use default day count basis, US (NASD) 30/360.)</a:t>
            </a:r>
          </a:p>
          <a:p>
            <a:pPr marL="248400" lvl="1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	</a:t>
            </a:r>
          </a:p>
          <a:p>
            <a:pPr marL="924300" lvl="2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MDURATION(DATE(2008,2,15), DATE(2017,11,15), 0.0575, 0.065, 2) = 7.18</a:t>
            </a:r>
          </a:p>
          <a:p>
            <a:pPr marL="924300" lvl="2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924300" lvl="2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NOTE</a:t>
            </a:r>
            <a:r>
              <a:rPr lang="en-US" sz="2000" dirty="0">
                <a:solidFill>
                  <a:schemeClr val="tx1"/>
                </a:solidFill>
              </a:rPr>
              <a:t>: Same variables as PRICE</a:t>
            </a:r>
          </a:p>
          <a:p>
            <a:pPr marL="924300" lvl="2" indent="0">
              <a:buNone/>
            </a:pPr>
            <a:endParaRPr lang="en-IN" sz="2000" b="1" dirty="0">
              <a:solidFill>
                <a:schemeClr val="tx1"/>
              </a:solidFill>
            </a:endParaRPr>
          </a:p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008658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3606800"/>
            <a:ext cx="78486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4. </a:t>
            </a:r>
            <a:r>
              <a:rPr lang="en-US" kern="0" dirty="0">
                <a:solidFill>
                  <a:sysClr val="windowText" lastClr="000000"/>
                </a:solidFill>
              </a:rPr>
              <a:t>Date and Time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21669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Conventions: Dates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F19A88-DC95-49D5-A3F3-1F99E38C402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6629" y="1371600"/>
            <a:ext cx="8498306" cy="4615070"/>
          </a:xfrm>
        </p:spPr>
        <p:txBody>
          <a:bodyPr>
            <a:noAutofit/>
          </a:bodyPr>
          <a:lstStyle/>
          <a:p>
            <a:r>
              <a:rPr lang="en-US" sz="2000" dirty="0"/>
              <a:t>Creation of the World (in Excel)</a:t>
            </a:r>
          </a:p>
          <a:p>
            <a:pPr lvl="1"/>
            <a:r>
              <a:rPr lang="en-IN" sz="2000" dirty="0"/>
              <a:t>January 1, 1900</a:t>
            </a:r>
          </a:p>
          <a:p>
            <a:pPr lvl="1"/>
            <a:r>
              <a:rPr lang="en-IN" sz="2000" b="1" dirty="0"/>
              <a:t>DATE(1900,1,1) = 1</a:t>
            </a:r>
          </a:p>
          <a:p>
            <a:r>
              <a:rPr lang="en-IN" sz="2000" dirty="0"/>
              <a:t>Dates as (integer) serial numbers</a:t>
            </a:r>
          </a:p>
          <a:p>
            <a:pPr lvl="1"/>
            <a:r>
              <a:rPr lang="en-US" sz="2000" b="1" dirty="0"/>
              <a:t>DATE(</a:t>
            </a:r>
            <a:r>
              <a:rPr lang="en-US" sz="2000" b="1" dirty="0" err="1"/>
              <a:t>year,month,day</a:t>
            </a:r>
            <a:r>
              <a:rPr lang="en-US" sz="2000" b="1" dirty="0"/>
              <a:t>)</a:t>
            </a:r>
            <a:endParaRPr lang="en-IN" sz="2000" dirty="0"/>
          </a:p>
          <a:p>
            <a:pPr lvl="1"/>
            <a:r>
              <a:rPr lang="en-IN" sz="2000" b="1" dirty="0"/>
              <a:t>DATE(1924,8,26) = 9005</a:t>
            </a:r>
          </a:p>
          <a:p>
            <a:pPr lvl="2"/>
            <a:r>
              <a:rPr lang="en-IN" sz="2000"/>
              <a:t>9005 </a:t>
            </a:r>
            <a:r>
              <a:rPr lang="en-IN" sz="2000" dirty="0"/>
              <a:t>days since creation</a:t>
            </a:r>
            <a:endParaRPr lang="en-IN" sz="2000" b="1" dirty="0"/>
          </a:p>
          <a:p>
            <a:pPr lvl="1"/>
            <a:r>
              <a:rPr lang="en-IN" sz="2000" b="1" dirty="0"/>
              <a:t>DATE(2022,10,24) = 44858</a:t>
            </a:r>
          </a:p>
          <a:p>
            <a:pPr lvl="2"/>
            <a:r>
              <a:rPr lang="en-IN" sz="2000" dirty="0"/>
              <a:t>44858 days since creation</a:t>
            </a:r>
          </a:p>
          <a:p>
            <a:pPr lvl="1"/>
            <a:r>
              <a:rPr lang="en-IN" sz="2000" b="1" dirty="0"/>
              <a:t>DATE(1844,8,26) = 673747 </a:t>
            </a:r>
            <a:r>
              <a:rPr lang="en-IN" sz="2000" b="1" dirty="0">
                <a:solidFill>
                  <a:srgbClr val="FF0000"/>
                </a:solidFill>
              </a:rPr>
              <a:t>???</a:t>
            </a:r>
          </a:p>
          <a:p>
            <a:pPr lvl="2"/>
            <a:r>
              <a:rPr lang="en-IN" sz="2000" dirty="0"/>
              <a:t>Long, long explanation</a:t>
            </a:r>
            <a:endParaRPr lang="en-IN" sz="2000" b="1" dirty="0"/>
          </a:p>
          <a:p>
            <a:r>
              <a:rPr lang="en-IN" sz="2150" b="1" dirty="0"/>
              <a:t>NOTE</a:t>
            </a:r>
            <a:r>
              <a:rPr lang="en-IN" sz="2150" dirty="0"/>
              <a:t>: </a:t>
            </a:r>
            <a:r>
              <a:rPr lang="en-IN" sz="2150" u="sng" dirty="0"/>
              <a:t>Cell formatting important</a:t>
            </a:r>
            <a:r>
              <a:rPr lang="en-IN" sz="2150" dirty="0"/>
              <a:t>.</a:t>
            </a:r>
          </a:p>
          <a:p>
            <a:pPr lvl="1"/>
            <a:endParaRPr lang="en-IN" sz="1850" dirty="0"/>
          </a:p>
        </p:txBody>
      </p:sp>
    </p:spTree>
    <p:extLst>
      <p:ext uri="{BB962C8B-B14F-4D97-AF65-F5344CB8AC3E}">
        <p14:creationId xmlns:p14="http://schemas.microsoft.com/office/powerpoint/2010/main" val="233221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C593C3AF-0D9E-483D-9BF2-60225C707924}"/>
              </a:ext>
            </a:extLst>
          </p:cNvPr>
          <p:cNvSpPr txBox="1">
            <a:spLocks/>
          </p:cNvSpPr>
          <p:nvPr/>
        </p:nvSpPr>
        <p:spPr>
          <a:xfrm>
            <a:off x="610171" y="17526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PV, PRICE, YIELD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DISC, YIELDDISC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DURATION, MDURATION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Date and Time Functions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Conventions: Times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F19A88-DC95-49D5-A3F3-1F99E38C402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6629" y="1371600"/>
            <a:ext cx="8498306" cy="4876800"/>
          </a:xfrm>
        </p:spPr>
        <p:txBody>
          <a:bodyPr>
            <a:noAutofit/>
          </a:bodyPr>
          <a:lstStyle/>
          <a:p>
            <a:r>
              <a:rPr lang="en-IN" sz="2000" dirty="0"/>
              <a:t>Times as (percentage) serial numbers; </a:t>
            </a:r>
            <a:r>
              <a:rPr lang="en-US" sz="2000" dirty="0"/>
              <a:t>Percentage of day</a:t>
            </a:r>
          </a:p>
          <a:p>
            <a:pPr lvl="1"/>
            <a:r>
              <a:rPr lang="en-IN" sz="2000" dirty="0"/>
              <a:t> </a:t>
            </a:r>
            <a:r>
              <a:rPr lang="en-US" sz="2000" b="1" dirty="0"/>
              <a:t>TIME(hour, minute, second)</a:t>
            </a:r>
            <a:endParaRPr lang="en-IN" sz="2000" dirty="0"/>
          </a:p>
          <a:p>
            <a:pPr lvl="1"/>
            <a:r>
              <a:rPr lang="en-IN" sz="2000" dirty="0"/>
              <a:t>6:00 PM</a:t>
            </a:r>
          </a:p>
          <a:p>
            <a:pPr lvl="2"/>
            <a:r>
              <a:rPr lang="en-IN" sz="2000" b="1" dirty="0"/>
              <a:t>TIME(18,0,0) = 0.75</a:t>
            </a:r>
          </a:p>
          <a:p>
            <a:pPr lvl="2"/>
            <a:r>
              <a:rPr lang="en-IN" sz="2000" dirty="0"/>
              <a:t>6:00 PM is 75% into the day</a:t>
            </a:r>
          </a:p>
          <a:p>
            <a:pPr lvl="1"/>
            <a:r>
              <a:rPr lang="en-IN" sz="2000" dirty="0"/>
              <a:t>6:07 PM</a:t>
            </a:r>
          </a:p>
          <a:p>
            <a:pPr lvl="2"/>
            <a:r>
              <a:rPr lang="en-IN" sz="2000" b="1" dirty="0"/>
              <a:t>TIME(18,7,0) = 0.754861</a:t>
            </a:r>
          </a:p>
          <a:p>
            <a:pPr lvl="1"/>
            <a:r>
              <a:rPr lang="en-IN" sz="2000" dirty="0"/>
              <a:t>6:07:30 PM</a:t>
            </a:r>
          </a:p>
          <a:p>
            <a:pPr lvl="2"/>
            <a:r>
              <a:rPr lang="en-IN" sz="2000" b="1" dirty="0"/>
              <a:t>TIME(18,7,30) = 0.755521</a:t>
            </a:r>
          </a:p>
          <a:p>
            <a:pPr lvl="1"/>
            <a:r>
              <a:rPr lang="en-IN" sz="2000" dirty="0"/>
              <a:t>7:00 PM June 16, 1957</a:t>
            </a:r>
          </a:p>
          <a:p>
            <a:pPr lvl="2"/>
            <a:r>
              <a:rPr lang="en-IN" sz="2000" b="1" dirty="0"/>
              <a:t>DATE(1957,6,16) + TIME(19,0,0) = 20987.791667</a:t>
            </a:r>
          </a:p>
          <a:p>
            <a:pPr lvl="2"/>
            <a:endParaRPr lang="en-IN" sz="1700" dirty="0"/>
          </a:p>
          <a:p>
            <a:pPr lvl="2"/>
            <a:endParaRPr lang="en-IN" sz="1700" dirty="0"/>
          </a:p>
          <a:p>
            <a:pPr lvl="2"/>
            <a:endParaRPr lang="en-IN" sz="1700" dirty="0"/>
          </a:p>
          <a:p>
            <a:pPr lvl="2"/>
            <a:endParaRPr lang="en-IN" sz="1700" dirty="0"/>
          </a:p>
          <a:p>
            <a:pPr lvl="2"/>
            <a:endParaRPr lang="en-IN" sz="1700" dirty="0"/>
          </a:p>
          <a:p>
            <a:pPr lvl="2"/>
            <a:endParaRPr lang="en-IN" sz="1700" dirty="0"/>
          </a:p>
          <a:p>
            <a:pPr lvl="1"/>
            <a:endParaRPr lang="en-IN" sz="1850" dirty="0"/>
          </a:p>
        </p:txBody>
      </p:sp>
    </p:spTree>
    <p:extLst>
      <p:ext uri="{BB962C8B-B14F-4D97-AF65-F5344CB8AC3E}">
        <p14:creationId xmlns:p14="http://schemas.microsoft.com/office/powerpoint/2010/main" val="3569272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633" y="30480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/>
              <a:t>Date Functions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34633" y="1676400"/>
            <a:ext cx="8498306" cy="4441135"/>
          </a:xfrm>
        </p:spPr>
        <p:txBody>
          <a:bodyPr>
            <a:noAutofit/>
          </a:bodyPr>
          <a:lstStyle/>
          <a:p>
            <a:pPr lvl="0"/>
            <a:r>
              <a:rPr lang="en-US" sz="2000" b="1" dirty="0"/>
              <a:t>DATE(</a:t>
            </a:r>
            <a:r>
              <a:rPr lang="en-US" sz="2000" b="1" dirty="0" err="1"/>
              <a:t>year,month,day</a:t>
            </a:r>
            <a:r>
              <a:rPr lang="en-US" sz="2000" b="1" dirty="0"/>
              <a:t>) </a:t>
            </a:r>
            <a:r>
              <a:rPr lang="en-US" sz="2000" dirty="0"/>
              <a:t>Returns serial number of a particular date</a:t>
            </a:r>
          </a:p>
          <a:p>
            <a:pPr lvl="1"/>
            <a:r>
              <a:rPr lang="en-US" sz="2000" b="1" dirty="0"/>
              <a:t>DATE(2022,10,24) = 44858</a:t>
            </a:r>
            <a:endParaRPr lang="en-US" sz="2000" dirty="0"/>
          </a:p>
          <a:p>
            <a:r>
              <a:rPr lang="en-US" sz="2000" b="1" dirty="0"/>
              <a:t>DATEVALUE(</a:t>
            </a:r>
            <a:r>
              <a:rPr lang="en-US" sz="2000" b="1" dirty="0" err="1"/>
              <a:t>date_text</a:t>
            </a:r>
            <a:r>
              <a:rPr lang="en-US" sz="2000" b="1" dirty="0"/>
              <a:t>) </a:t>
            </a:r>
            <a:r>
              <a:rPr lang="en-US" sz="2000" dirty="0"/>
              <a:t>Converts date text to serial number </a:t>
            </a:r>
          </a:p>
          <a:p>
            <a:pPr lvl="1"/>
            <a:r>
              <a:rPr lang="en-US" sz="2000" b="1" dirty="0"/>
              <a:t>DATEVALUE(</a:t>
            </a:r>
            <a:r>
              <a:rPr lang="en-US" sz="2000" b="1" dirty="0">
                <a:solidFill>
                  <a:srgbClr val="FF0000"/>
                </a:solidFill>
              </a:rPr>
              <a:t>"</a:t>
            </a:r>
            <a:r>
              <a:rPr lang="en-US" sz="2000" b="1" dirty="0"/>
              <a:t>8/22/2011</a:t>
            </a:r>
            <a:r>
              <a:rPr lang="en-US" sz="2000" b="1" dirty="0">
                <a:solidFill>
                  <a:srgbClr val="FF0000"/>
                </a:solidFill>
              </a:rPr>
              <a:t>"</a:t>
            </a:r>
            <a:r>
              <a:rPr lang="en-US" sz="2000" b="1" dirty="0"/>
              <a:t>) = 407778</a:t>
            </a:r>
          </a:p>
          <a:p>
            <a:pPr lvl="1"/>
            <a:r>
              <a:rPr lang="en-US" sz="3600" b="1" dirty="0"/>
              <a:t>" " </a:t>
            </a:r>
            <a:r>
              <a:rPr lang="en-US" sz="2000" dirty="0"/>
              <a:t>versus</a:t>
            </a:r>
            <a:r>
              <a:rPr lang="en-US" sz="2000" b="1" dirty="0"/>
              <a:t> </a:t>
            </a:r>
            <a:r>
              <a:rPr lang="en-US" sz="3600" b="1" dirty="0"/>
              <a:t>“ ” </a:t>
            </a:r>
            <a:r>
              <a:rPr lang="en-US" sz="2000" dirty="0"/>
              <a:t>(curved or smart quotation marks)</a:t>
            </a:r>
          </a:p>
          <a:p>
            <a:pPr lvl="1"/>
            <a:r>
              <a:rPr lang="en-US" sz="2000" b="1" dirty="0"/>
              <a:t>DATEVALUE(</a:t>
            </a:r>
            <a:r>
              <a:rPr lang="en-US" sz="2000" b="1" dirty="0">
                <a:solidFill>
                  <a:srgbClr val="FF0000"/>
                </a:solidFill>
              </a:rPr>
              <a:t>“</a:t>
            </a:r>
            <a:r>
              <a:rPr lang="en-US" sz="2000" b="1" dirty="0"/>
              <a:t>8/22/2011</a:t>
            </a:r>
            <a:r>
              <a:rPr lang="en-US" sz="2000" b="1" dirty="0">
                <a:solidFill>
                  <a:srgbClr val="FF0000"/>
                </a:solidFill>
              </a:rPr>
              <a:t>”</a:t>
            </a:r>
            <a:r>
              <a:rPr lang="en-US" sz="2000" b="1" dirty="0"/>
              <a:t>) = Problem with Formula</a:t>
            </a:r>
          </a:p>
          <a:p>
            <a:pPr lvl="0"/>
            <a:r>
              <a:rPr lang="en-US" sz="2000" b="1" dirty="0"/>
              <a:t>DATEDIF(</a:t>
            </a:r>
            <a:r>
              <a:rPr lang="en-US" sz="2000" b="1" dirty="0" err="1"/>
              <a:t>start_date,end_date,unit</a:t>
            </a:r>
            <a:r>
              <a:rPr lang="en-US" sz="2000" b="1" dirty="0"/>
              <a:t>) </a:t>
            </a:r>
            <a:r>
              <a:rPr lang="en-US" sz="2000" dirty="0"/>
              <a:t>Calculates days, months, or years between two dates </a:t>
            </a:r>
          </a:p>
          <a:p>
            <a:pPr lvl="1"/>
            <a:r>
              <a:rPr lang="en-US" sz="2000" dirty="0"/>
              <a:t>Unit: Y, M, D, etc.</a:t>
            </a:r>
          </a:p>
          <a:p>
            <a:pPr lvl="1"/>
            <a:r>
              <a:rPr lang="en-US" sz="2000" b="1" dirty="0"/>
              <a:t>DATEDIF("1/1/2010", "7/14/2022","Y") = 12</a:t>
            </a:r>
          </a:p>
          <a:p>
            <a:pPr lvl="0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395952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Date Functions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34633" y="1676400"/>
            <a:ext cx="8498306" cy="4441135"/>
          </a:xfrm>
        </p:spPr>
        <p:txBody>
          <a:bodyPr>
            <a:noAutofit/>
          </a:bodyPr>
          <a:lstStyle/>
          <a:p>
            <a:pPr lvl="0"/>
            <a:r>
              <a:rPr lang="en-US" sz="2000" b="1" dirty="0"/>
              <a:t>TODAY() </a:t>
            </a:r>
            <a:r>
              <a:rPr lang="en-US" sz="2000" dirty="0"/>
              <a:t>Returns serial number of today's date</a:t>
            </a:r>
          </a:p>
          <a:p>
            <a:pPr lvl="1"/>
            <a:r>
              <a:rPr lang="en-US" sz="2000" b="1" dirty="0"/>
              <a:t>TODAY() = 44858 </a:t>
            </a:r>
            <a:r>
              <a:rPr lang="en-US" sz="2000" dirty="0"/>
              <a:t>(on 10/24/2022)</a:t>
            </a:r>
          </a:p>
          <a:p>
            <a:pPr lvl="0"/>
            <a:r>
              <a:rPr lang="en-US" sz="2000" b="1" dirty="0"/>
              <a:t>EDATE(</a:t>
            </a:r>
            <a:r>
              <a:rPr lang="en-US" sz="2000" b="1" dirty="0" err="1"/>
              <a:t>start_date</a:t>
            </a:r>
            <a:r>
              <a:rPr lang="en-US" sz="2000" b="1" dirty="0"/>
              <a:t>, months) </a:t>
            </a:r>
            <a:r>
              <a:rPr lang="en-US" sz="2000" dirty="0"/>
              <a:t>Returns serial number of date a number of months before or after the start date</a:t>
            </a:r>
          </a:p>
          <a:p>
            <a:pPr lvl="1"/>
            <a:r>
              <a:rPr lang="en-US" sz="20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EDATE("1/1/2010",17) = 6/1/2011</a:t>
            </a:r>
          </a:p>
          <a:p>
            <a:pPr lvl="0"/>
            <a:r>
              <a:rPr lang="en-US" sz="2000" b="1" dirty="0"/>
              <a:t>WEEKDAY(</a:t>
            </a:r>
            <a:r>
              <a:rPr lang="en-US" sz="2000" b="1" dirty="0" err="1"/>
              <a:t>serial_number</a:t>
            </a:r>
            <a:r>
              <a:rPr lang="en-US" sz="2000" b="1" dirty="0"/>
              <a:t>,[</a:t>
            </a:r>
            <a:r>
              <a:rPr lang="en-US" sz="2000" b="1" dirty="0" err="1"/>
              <a:t>return_type</a:t>
            </a:r>
            <a:r>
              <a:rPr lang="en-US" sz="2000" b="1" dirty="0"/>
              <a:t>]) </a:t>
            </a:r>
            <a:r>
              <a:rPr lang="en-US" sz="2000" dirty="0"/>
              <a:t>Converts serial number today of the week</a:t>
            </a:r>
          </a:p>
          <a:p>
            <a:pPr lvl="1"/>
            <a:r>
              <a:rPr lang="en-US" sz="2000" b="1" dirty="0"/>
              <a:t>WEEKDAY(44858) = 2 </a:t>
            </a:r>
            <a:r>
              <a:rPr lang="en-US" sz="2000" dirty="0"/>
              <a:t>(Monday)</a:t>
            </a:r>
          </a:p>
          <a:p>
            <a:pPr lvl="0"/>
            <a:r>
              <a:rPr lang="en-US" sz="2000" b="1" dirty="0"/>
              <a:t>YEARFRAC(</a:t>
            </a:r>
            <a:r>
              <a:rPr lang="en-US" sz="2000" b="1" dirty="0" err="1"/>
              <a:t>start_date</a:t>
            </a:r>
            <a:r>
              <a:rPr lang="en-US" sz="2000" b="1" dirty="0"/>
              <a:t>, </a:t>
            </a:r>
            <a:r>
              <a:rPr lang="en-US" sz="2000" b="1" dirty="0" err="1"/>
              <a:t>end_date</a:t>
            </a:r>
            <a:r>
              <a:rPr lang="en-US" sz="2000" b="1" dirty="0"/>
              <a:t>, [basis]) </a:t>
            </a:r>
            <a:r>
              <a:rPr lang="en-US" sz="2000" dirty="0"/>
              <a:t>Returns fraction of year between two dates</a:t>
            </a:r>
          </a:p>
          <a:p>
            <a:pPr lvl="1"/>
            <a:r>
              <a:rPr lang="en-US" sz="2000" b="1" dirty="0"/>
              <a:t>YEARFRAC</a:t>
            </a:r>
            <a:r>
              <a:rPr lang="en-US" sz="20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("1/1/2010"</a:t>
            </a:r>
            <a:r>
              <a:rPr lang="en-US" sz="2000" b="1" dirty="0"/>
              <a:t>, </a:t>
            </a:r>
            <a:r>
              <a:rPr lang="en-US" sz="20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"8/20/2010"</a:t>
            </a:r>
            <a:r>
              <a:rPr lang="en-US" sz="2000" b="1" dirty="0"/>
              <a:t>) = 0.6361</a:t>
            </a:r>
            <a:endParaRPr lang="en-US" sz="2000" dirty="0"/>
          </a:p>
          <a:p>
            <a:pPr lvl="1"/>
            <a:endParaRPr lang="en-US" sz="1850" dirty="0"/>
          </a:p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245913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Time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34633" y="1600200"/>
            <a:ext cx="8498306" cy="4517335"/>
          </a:xfrm>
        </p:spPr>
        <p:txBody>
          <a:bodyPr>
            <a:noAutofit/>
          </a:bodyPr>
          <a:lstStyle/>
          <a:p>
            <a:pPr lvl="0"/>
            <a:r>
              <a:rPr lang="en-US" sz="2000" b="1" dirty="0"/>
              <a:t>TIME(hour, minute, second) </a:t>
            </a:r>
            <a:r>
              <a:rPr lang="en-US" sz="2000" dirty="0"/>
              <a:t>Returns serial number of a particular time</a:t>
            </a:r>
          </a:p>
          <a:p>
            <a:pPr lvl="1"/>
            <a:r>
              <a:rPr lang="en-US" sz="2000" b="1" dirty="0"/>
              <a:t>TIME(13, 14, 22) = 0.5516</a:t>
            </a:r>
            <a:endParaRPr lang="en-US" sz="2000" dirty="0"/>
          </a:p>
          <a:p>
            <a:pPr lvl="1"/>
            <a:endParaRPr lang="en-US" sz="2000" dirty="0"/>
          </a:p>
          <a:p>
            <a:pPr lvl="0"/>
            <a:r>
              <a:rPr lang="en-US" sz="2000" b="1" dirty="0"/>
              <a:t>TIMEVALUE(</a:t>
            </a:r>
            <a:r>
              <a:rPr lang="en-US" sz="2000" b="1" dirty="0" err="1"/>
              <a:t>time_text</a:t>
            </a:r>
            <a:r>
              <a:rPr lang="en-US" sz="2000" b="1" dirty="0"/>
              <a:t>) </a:t>
            </a:r>
            <a:r>
              <a:rPr lang="en-US" sz="2000" dirty="0"/>
              <a:t>Converts time text to a serial number</a:t>
            </a:r>
          </a:p>
          <a:p>
            <a:pPr lvl="1"/>
            <a:r>
              <a:rPr lang="en-US" sz="2000" b="1" dirty="0"/>
              <a:t>TIMEVALUE("13:14:22") = 0.5516</a:t>
            </a:r>
            <a:endParaRPr lang="en-US" sz="2000" dirty="0"/>
          </a:p>
          <a:p>
            <a:pPr lvl="1"/>
            <a:endParaRPr lang="en-US" sz="2000" dirty="0"/>
          </a:p>
          <a:p>
            <a:pPr lvl="0"/>
            <a:r>
              <a:rPr lang="en-US" sz="2000" b="1" dirty="0"/>
              <a:t>HOUR(</a:t>
            </a:r>
            <a:r>
              <a:rPr lang="en-US" sz="2000" b="1" dirty="0" err="1"/>
              <a:t>serial_number</a:t>
            </a:r>
            <a:r>
              <a:rPr lang="en-US" sz="2000" b="1" dirty="0"/>
              <a:t>) </a:t>
            </a:r>
            <a:r>
              <a:rPr lang="en-US" sz="2000" dirty="0"/>
              <a:t>Converts a serial number to an hour</a:t>
            </a:r>
          </a:p>
          <a:p>
            <a:pPr lvl="1"/>
            <a:r>
              <a:rPr lang="en-US" sz="2000" b="1" dirty="0"/>
              <a:t>HOUR(0.5516) = 13</a:t>
            </a:r>
            <a:endParaRPr lang="en-US" sz="2000" dirty="0"/>
          </a:p>
          <a:p>
            <a:pPr lvl="1"/>
            <a:endParaRPr lang="en-US" sz="2000" dirty="0"/>
          </a:p>
          <a:p>
            <a:pPr lvl="0"/>
            <a:r>
              <a:rPr lang="en-US" sz="2000" b="1" dirty="0"/>
              <a:t>NOW() </a:t>
            </a:r>
            <a:r>
              <a:rPr lang="en-US" sz="2000" dirty="0"/>
              <a:t>Returns serial number of current date and time</a:t>
            </a:r>
          </a:p>
          <a:p>
            <a:pPr lvl="1"/>
            <a:r>
              <a:rPr lang="en-US" sz="2000" b="1" dirty="0"/>
              <a:t>NOW() = 44858.9226  </a:t>
            </a:r>
            <a:r>
              <a:rPr lang="en-US" sz="2000" dirty="0"/>
              <a:t>(10/24/2022 22:08)</a:t>
            </a:r>
          </a:p>
          <a:p>
            <a:pPr lvl="1"/>
            <a:endParaRPr lang="en-US" sz="2000" dirty="0"/>
          </a:p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652595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Times and Dates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34633" y="1752600"/>
            <a:ext cx="8498306" cy="436493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11:21:30 AM Wednesday, October 5, 2022</a:t>
            </a:r>
          </a:p>
          <a:p>
            <a:pPr lvl="0"/>
            <a:r>
              <a:rPr lang="en-US" sz="2000" dirty="0"/>
              <a:t>Typical Time/Date Codes</a:t>
            </a:r>
          </a:p>
          <a:p>
            <a:pPr lvl="1"/>
            <a:r>
              <a:rPr lang="en-US" sz="2000" dirty="0" err="1"/>
              <a:t>hh:mm:ss</a:t>
            </a:r>
            <a:r>
              <a:rPr lang="en-US" sz="2000" dirty="0"/>
              <a:t>	 	11:21:30</a:t>
            </a:r>
          </a:p>
          <a:p>
            <a:pPr lvl="1"/>
            <a:r>
              <a:rPr lang="en-US" sz="2000" b="0" i="0" dirty="0">
                <a:solidFill>
                  <a:srgbClr val="212121"/>
                </a:solidFill>
                <a:effectLst/>
                <a:latin typeface="-apple-system"/>
              </a:rPr>
              <a:t>dd/mm/</a:t>
            </a:r>
            <a:r>
              <a:rPr lang="en-US" sz="2000" b="0" i="0" dirty="0" err="1">
                <a:solidFill>
                  <a:srgbClr val="212121"/>
                </a:solidFill>
                <a:effectLst/>
                <a:latin typeface="-apple-system"/>
              </a:rPr>
              <a:t>yyyy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-apple-system"/>
              </a:rPr>
              <a:t>		0</a:t>
            </a:r>
            <a:r>
              <a:rPr lang="en-US" sz="2000" dirty="0"/>
              <a:t>8/05/2022</a:t>
            </a:r>
            <a:endParaRPr lang="en-US" sz="2000" b="0" i="0" dirty="0">
              <a:solidFill>
                <a:srgbClr val="212121"/>
              </a:solidFill>
              <a:effectLst/>
              <a:latin typeface="-apple-system"/>
            </a:endParaRPr>
          </a:p>
          <a:p>
            <a:r>
              <a:rPr lang="en-US" sz="2000" dirty="0">
                <a:solidFill>
                  <a:srgbClr val="212121"/>
                </a:solidFill>
                <a:latin typeface="-apple-system"/>
              </a:rPr>
              <a:t>Extended </a:t>
            </a:r>
            <a:r>
              <a:rPr lang="en-US" sz="2000" dirty="0"/>
              <a:t>Time/Date Codes (Day Example)</a:t>
            </a:r>
          </a:p>
          <a:p>
            <a:pPr lvl="1"/>
            <a:r>
              <a:rPr lang="en-US" sz="2000" dirty="0"/>
              <a:t>d		Date with Single Digit		5</a:t>
            </a:r>
          </a:p>
          <a:p>
            <a:pPr lvl="1"/>
            <a:r>
              <a:rPr lang="en-US" sz="2000" dirty="0"/>
              <a:t>dd		Date with Double Digit		05</a:t>
            </a:r>
          </a:p>
          <a:p>
            <a:pPr lvl="1"/>
            <a:r>
              <a:rPr lang="en-US" sz="2000" dirty="0" err="1"/>
              <a:t>ddd</a:t>
            </a:r>
            <a:r>
              <a:rPr lang="en-US" sz="2000" dirty="0"/>
              <a:t>		Date Short Name		Wed</a:t>
            </a:r>
          </a:p>
          <a:p>
            <a:pPr lvl="1"/>
            <a:r>
              <a:rPr lang="en-US" sz="2000" dirty="0" err="1"/>
              <a:t>dddd</a:t>
            </a:r>
            <a:r>
              <a:rPr lang="en-US" sz="2000" dirty="0"/>
              <a:t>	Date Short Name		Wednesday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50" dirty="0"/>
          </a:p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584688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Formatting: TEXT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1600200"/>
            <a:ext cx="8651277" cy="4364935"/>
          </a:xfrm>
        </p:spPr>
        <p:txBody>
          <a:bodyPr>
            <a:noAutofit/>
          </a:bodyPr>
          <a:lstStyle/>
          <a:p>
            <a:pPr lvl="0"/>
            <a:r>
              <a:rPr lang="en-US" sz="2000" b="1" dirty="0"/>
              <a:t>REMEMBER</a:t>
            </a:r>
            <a:r>
              <a:rPr lang="en-US" sz="2000" dirty="0"/>
              <a:t>: “Number” Menu for manual formatting</a:t>
            </a:r>
          </a:p>
          <a:p>
            <a:pPr lvl="0"/>
            <a:r>
              <a:rPr lang="en-US" sz="2000" b="1" dirty="0"/>
              <a:t>TEXT(value, </a:t>
            </a:r>
            <a:r>
              <a:rPr lang="en-US" sz="2000" b="1" dirty="0" err="1"/>
              <a:t>format_text</a:t>
            </a:r>
            <a:r>
              <a:rPr lang="en-US" sz="2000" b="1" dirty="0"/>
              <a:t>) on 10:42:16 PM Monday, October 24, 2022</a:t>
            </a:r>
          </a:p>
          <a:p>
            <a:pPr lvl="1"/>
            <a:r>
              <a:rPr lang="en-US" sz="2000" b="1" dirty="0"/>
              <a:t>TEXT(NOW(),"MM/DD/YY") = 10/24/22</a:t>
            </a:r>
          </a:p>
          <a:p>
            <a:pPr lvl="1"/>
            <a:r>
              <a:rPr lang="en-US" sz="2000" b="1" dirty="0"/>
              <a:t>TEXT(NOW(),"MM/DD/YYYY") = 10/24/2022</a:t>
            </a:r>
          </a:p>
          <a:p>
            <a:pPr lvl="1"/>
            <a:r>
              <a:rPr lang="en-US" sz="2000" b="1" dirty="0"/>
              <a:t>TEXT(NOW(),"MM/DDD/YY") = 10/Mon/22</a:t>
            </a:r>
          </a:p>
          <a:p>
            <a:pPr lvl="1"/>
            <a:r>
              <a:rPr lang="en-US" sz="2000" b="1" dirty="0"/>
              <a:t>TEXT(NOW(),"DDDD") = Monday</a:t>
            </a:r>
          </a:p>
          <a:p>
            <a:pPr lvl="1"/>
            <a:r>
              <a:rPr lang="en-US" sz="2000" b="1" dirty="0"/>
              <a:t>TEXT(NOW(),"</a:t>
            </a:r>
            <a:r>
              <a:rPr lang="en-US" sz="2000" b="1" dirty="0" err="1"/>
              <a:t>hh:mm:ss</a:t>
            </a:r>
            <a:r>
              <a:rPr lang="en-US" sz="2000" b="1" dirty="0"/>
              <a:t>") = 22:42:16</a:t>
            </a:r>
          </a:p>
          <a:p>
            <a:pPr lvl="1"/>
            <a:r>
              <a:rPr lang="en-US" sz="2000" b="1" dirty="0"/>
              <a:t>TEXT(NOW(),"H:MM AM/PM") = 10:42 PM</a:t>
            </a:r>
          </a:p>
          <a:p>
            <a:pPr lvl="1"/>
            <a:r>
              <a:rPr lang="en-US" sz="2000" b="1" dirty="0"/>
              <a:t>TEXT(NOW()," MM/DD/YY H:MM AM/PM") =  10/24/22 10:42 PM</a:t>
            </a:r>
          </a:p>
          <a:p>
            <a:pPr lvl="1"/>
            <a:r>
              <a:rPr lang="en-US" sz="2000" b="1" dirty="0"/>
              <a:t>TEXT(1234.567,"$#,##0.00") = $1,234.57</a:t>
            </a:r>
          </a:p>
          <a:p>
            <a:pPr lvl="1"/>
            <a:r>
              <a:rPr lang="en-US" sz="2000" b="1" dirty="0"/>
              <a:t>TEXT(1234567898,"(###) ###-####") = (123) 456-7898</a:t>
            </a:r>
          </a:p>
          <a:p>
            <a:pPr lvl="1"/>
            <a:endParaRPr lang="en-US" sz="1800" b="1" dirty="0"/>
          </a:p>
          <a:p>
            <a:pPr lvl="1"/>
            <a:endParaRPr lang="en-US" dirty="0"/>
          </a:p>
          <a:p>
            <a:pPr lvl="1"/>
            <a:endParaRPr lang="en-US" sz="1850" dirty="0"/>
          </a:p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54735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1. </a:t>
            </a:r>
            <a:r>
              <a:rPr lang="en-US" kern="0" dirty="0">
                <a:solidFill>
                  <a:sysClr val="windowText" lastClr="000000"/>
                </a:solidFill>
              </a:rPr>
              <a:t>PV, PRICE, YIELD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B0E9A-5A66-4368-B4B2-E1B3084C97BA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/>
              <a:t>PV Family</a:t>
            </a:r>
          </a:p>
          <a:p>
            <a:pPr marL="0" indent="0" algn="ctr">
              <a:buNone/>
            </a:pPr>
            <a:r>
              <a:rPr lang="en-US" sz="2400" b="1" dirty="0"/>
              <a:t>PV(</a:t>
            </a:r>
            <a:r>
              <a:rPr lang="en-US" sz="2400" b="1" i="1" dirty="0"/>
              <a:t>Rate</a:t>
            </a:r>
            <a:r>
              <a:rPr lang="en-US" sz="2400" b="1" dirty="0"/>
              <a:t>, </a:t>
            </a:r>
            <a:r>
              <a:rPr lang="en-US" sz="2400" b="1" i="1" dirty="0" err="1"/>
              <a:t>NPer</a:t>
            </a:r>
            <a:r>
              <a:rPr lang="en-US" sz="2400" b="1" dirty="0"/>
              <a:t>, </a:t>
            </a:r>
            <a:r>
              <a:rPr lang="en-US" sz="2400" b="1" i="1" dirty="0" err="1"/>
              <a:t>Pmt</a:t>
            </a:r>
            <a:r>
              <a:rPr lang="en-US" sz="2400" b="1" dirty="0"/>
              <a:t>,</a:t>
            </a:r>
            <a:r>
              <a:rPr lang="en-US" sz="2400" b="1" i="1" dirty="0"/>
              <a:t> </a:t>
            </a:r>
            <a:r>
              <a:rPr lang="en-US" sz="2400" b="1" i="1" dirty="0" err="1"/>
              <a:t>Fv</a:t>
            </a:r>
            <a:r>
              <a:rPr lang="en-US" sz="2400" b="1" dirty="0"/>
              <a:t>, </a:t>
            </a:r>
            <a:r>
              <a:rPr lang="en-US" sz="2400" i="1" dirty="0"/>
              <a:t>Type</a:t>
            </a:r>
            <a:r>
              <a:rPr lang="en-US" sz="2400" b="1" dirty="0"/>
              <a:t>)</a:t>
            </a:r>
            <a:endParaRPr lang="en-IN" sz="2400" dirty="0"/>
          </a:p>
          <a:p>
            <a:endParaRPr lang="en-US" sz="2400" dirty="0"/>
          </a:p>
          <a:p>
            <a:r>
              <a:rPr lang="en-US" sz="2400" dirty="0"/>
              <a:t>PV</a:t>
            </a:r>
          </a:p>
          <a:p>
            <a:r>
              <a:rPr lang="en-US" sz="2400" dirty="0"/>
              <a:t>FV</a:t>
            </a:r>
          </a:p>
          <a:p>
            <a:r>
              <a:rPr lang="en-US" sz="2400" dirty="0"/>
              <a:t>RATE</a:t>
            </a:r>
          </a:p>
          <a:p>
            <a:r>
              <a:rPr lang="en-US" sz="2400" dirty="0"/>
              <a:t>NPER</a:t>
            </a:r>
          </a:p>
          <a:p>
            <a:r>
              <a:rPr lang="en-US" sz="2400" dirty="0"/>
              <a:t>PMT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7A354B-C06A-4B3B-961D-8ABD8AC9D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/>
              <a:t>PRICE Family</a:t>
            </a:r>
          </a:p>
          <a:p>
            <a:pPr marL="0" indent="0" algn="ctr">
              <a:buNone/>
            </a:pPr>
            <a:r>
              <a:rPr lang="en-US" sz="2400" b="1" kern="0" dirty="0">
                <a:solidFill>
                  <a:sysClr val="windowText" lastClr="000000"/>
                </a:solidFill>
              </a:rPr>
              <a:t>PRICE(</a:t>
            </a:r>
            <a:r>
              <a:rPr lang="en-US" sz="2400" b="1" i="1" kern="0" dirty="0">
                <a:solidFill>
                  <a:sysClr val="windowText" lastClr="000000"/>
                </a:solidFill>
              </a:rPr>
              <a:t>Sett</a:t>
            </a:r>
            <a:r>
              <a:rPr lang="en-US" sz="24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400" b="1" i="1" kern="0" dirty="0">
                <a:solidFill>
                  <a:sysClr val="windowText" lastClr="000000"/>
                </a:solidFill>
              </a:rPr>
              <a:t>Mat</a:t>
            </a:r>
            <a:r>
              <a:rPr lang="en-US" sz="24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400" b="1" i="1" kern="0" dirty="0">
                <a:solidFill>
                  <a:sysClr val="windowText" lastClr="000000"/>
                </a:solidFill>
              </a:rPr>
              <a:t>Rate</a:t>
            </a:r>
            <a:r>
              <a:rPr lang="en-US" sz="24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400" b="1" i="1" kern="0" dirty="0" err="1">
                <a:solidFill>
                  <a:sysClr val="windowText" lastClr="000000"/>
                </a:solidFill>
              </a:rPr>
              <a:t>Yld</a:t>
            </a:r>
            <a:r>
              <a:rPr lang="en-US" sz="24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400" b="1" i="1" kern="0" dirty="0">
                <a:solidFill>
                  <a:sysClr val="windowText" lastClr="000000"/>
                </a:solidFill>
              </a:rPr>
              <a:t>Red</a:t>
            </a:r>
            <a:r>
              <a:rPr lang="en-US" sz="24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400" b="1" i="1" kern="0" dirty="0">
                <a:solidFill>
                  <a:sysClr val="windowText" lastClr="000000"/>
                </a:solidFill>
              </a:rPr>
              <a:t>Freq</a:t>
            </a:r>
            <a:r>
              <a:rPr lang="en-US" sz="24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400" i="1" kern="0" dirty="0">
                <a:solidFill>
                  <a:sysClr val="windowText" lastClr="000000"/>
                </a:solidFill>
              </a:rPr>
              <a:t>Basis</a:t>
            </a:r>
            <a:r>
              <a:rPr lang="en-US" sz="2400" b="1" kern="0" dirty="0">
                <a:solidFill>
                  <a:sysClr val="windowText" lastClr="000000"/>
                </a:solidFill>
              </a:rPr>
              <a:t>)</a:t>
            </a:r>
            <a:endParaRPr lang="en-IN" sz="2400" kern="0" dirty="0">
              <a:solidFill>
                <a:sysClr val="windowText" lastClr="00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PRICE</a:t>
            </a:r>
          </a:p>
          <a:p>
            <a:r>
              <a:rPr lang="en-US" sz="2400" dirty="0"/>
              <a:t>YIELD</a:t>
            </a:r>
          </a:p>
          <a:p>
            <a:r>
              <a:rPr lang="en-US" sz="2400" dirty="0"/>
              <a:t>DISC</a:t>
            </a:r>
          </a:p>
          <a:p>
            <a:r>
              <a:rPr lang="en-US" sz="2400" dirty="0"/>
              <a:t>YIELDDISC</a:t>
            </a:r>
          </a:p>
          <a:p>
            <a:r>
              <a:rPr lang="en-US" sz="2400" dirty="0"/>
              <a:t>DURATION</a:t>
            </a:r>
          </a:p>
          <a:p>
            <a:r>
              <a:rPr lang="en-US" sz="2400" dirty="0"/>
              <a:t>MDURATION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E82A6D-8ACD-4AE3-98C3-E40708A40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Excel Function Families</a:t>
            </a:r>
          </a:p>
        </p:txBody>
      </p:sp>
    </p:spTree>
    <p:extLst>
      <p:ext uri="{BB962C8B-B14F-4D97-AF65-F5344CB8AC3E}">
        <p14:creationId xmlns:p14="http://schemas.microsoft.com/office/powerpoint/2010/main" val="117640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1001" y="1502465"/>
            <a:ext cx="8498306" cy="444113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PV Function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b="1" dirty="0"/>
              <a:t>PV(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 err="1"/>
              <a:t>NPer</a:t>
            </a:r>
            <a:r>
              <a:rPr lang="en-US" sz="2000" b="1" dirty="0"/>
              <a:t>, </a:t>
            </a:r>
            <a:r>
              <a:rPr lang="en-US" sz="2000" b="1" i="1" dirty="0" err="1"/>
              <a:t>Pmt</a:t>
            </a:r>
            <a:r>
              <a:rPr lang="en-US" sz="2000" b="1" dirty="0"/>
              <a:t>,</a:t>
            </a:r>
            <a:r>
              <a:rPr lang="en-US" sz="2000" b="1" i="1" dirty="0"/>
              <a:t> </a:t>
            </a:r>
            <a:r>
              <a:rPr lang="en-US" sz="2000" b="1" i="1" dirty="0" err="1"/>
              <a:t>Fv</a:t>
            </a:r>
            <a:r>
              <a:rPr lang="en-US" sz="2000" b="1" dirty="0"/>
              <a:t>, </a:t>
            </a:r>
            <a:r>
              <a:rPr lang="en-US" sz="2000" i="1" dirty="0"/>
              <a:t>Type</a:t>
            </a:r>
            <a:r>
              <a:rPr lang="en-US" sz="2000" b="1" dirty="0"/>
              <a:t>)</a:t>
            </a:r>
            <a:endParaRPr lang="en-IN" sz="2000" dirty="0"/>
          </a:p>
          <a:p>
            <a:r>
              <a:rPr lang="en-US" sz="2000" dirty="0"/>
              <a:t>Value of a bond </a:t>
            </a:r>
            <a:r>
              <a:rPr lang="en-US" sz="2000" u="sng" dirty="0"/>
              <a:t>on a coupon payment date</a:t>
            </a:r>
            <a:r>
              <a:rPr lang="en-US" sz="2000" dirty="0"/>
              <a:t>.</a:t>
            </a:r>
          </a:p>
          <a:p>
            <a:r>
              <a:rPr lang="en-US" sz="2000" dirty="0"/>
              <a:t>Inputs as before.</a:t>
            </a:r>
          </a:p>
          <a:p>
            <a:pPr lvl="0"/>
            <a:r>
              <a:rPr lang="en-US" sz="2000" dirty="0"/>
              <a:t>Price a 3 year semi-annual bond with a face value of $1,000 and a coupon rate of 8% if the discount rate is 10%.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924300" lvl="2" indent="0">
              <a:buNone/>
            </a:pPr>
            <a:r>
              <a:rPr lang="en-US" sz="2000" b="1" dirty="0"/>
              <a:t>PV(</a:t>
            </a:r>
            <a:r>
              <a:rPr lang="en-US" sz="2000" b="1" i="1" dirty="0"/>
              <a:t>0.10/2</a:t>
            </a:r>
            <a:r>
              <a:rPr lang="en-US" sz="2000" b="1" dirty="0"/>
              <a:t>, </a:t>
            </a:r>
            <a:r>
              <a:rPr lang="en-US" sz="2000" b="1" i="1" dirty="0"/>
              <a:t>2*3</a:t>
            </a:r>
            <a:r>
              <a:rPr lang="en-US" sz="2000" b="1" dirty="0"/>
              <a:t>, </a:t>
            </a:r>
            <a:r>
              <a:rPr lang="en-US" sz="2000" b="1" i="1" dirty="0"/>
              <a:t>(0.08*1000)/2, -1000</a:t>
            </a:r>
            <a:r>
              <a:rPr lang="en-US" sz="2000" b="1" dirty="0"/>
              <a:t>) = 543.19</a:t>
            </a:r>
            <a:endParaRPr lang="en-IN" sz="2000" dirty="0"/>
          </a:p>
          <a:p>
            <a:endParaRPr lang="en-IN" sz="2150" dirty="0"/>
          </a:p>
        </p:txBody>
      </p:sp>
    </p:spTree>
    <p:extLst>
      <p:ext uri="{BB962C8B-B14F-4D97-AF65-F5344CB8AC3E}">
        <p14:creationId xmlns:p14="http://schemas.microsoft.com/office/powerpoint/2010/main" val="183966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DD9703-6636-464D-8097-F6B0E8E5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PRICE Function</a:t>
            </a:r>
            <a:endParaRPr lang="en-I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912041C-1C9A-4D78-94EB-CA161BA3956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6629" y="1371600"/>
            <a:ext cx="8415338" cy="4800600"/>
          </a:xfrm>
        </p:spPr>
        <p:txBody>
          <a:bodyPr>
            <a:noAutofit/>
          </a:bodyPr>
          <a:lstStyle/>
          <a:p>
            <a:r>
              <a:rPr lang="en-US" sz="2000" dirty="0"/>
              <a:t>PRICE function returns clean price of a bond on any date</a:t>
            </a:r>
          </a:p>
          <a:p>
            <a:endParaRPr lang="en-US" sz="2000" dirty="0"/>
          </a:p>
          <a:p>
            <a:pPr lvl="1"/>
            <a:endParaRPr lang="en-US" sz="2000" b="1" i="1" dirty="0"/>
          </a:p>
          <a:p>
            <a:pPr lvl="1"/>
            <a:r>
              <a:rPr lang="en-US" sz="2000" b="1" dirty="0"/>
              <a:t>Settlement</a:t>
            </a:r>
            <a:r>
              <a:rPr lang="en-US" sz="2000" dirty="0"/>
              <a:t> = Date on which ownership officially changes hands</a:t>
            </a:r>
          </a:p>
          <a:p>
            <a:pPr lvl="1"/>
            <a:r>
              <a:rPr lang="en-US" sz="2000" b="1" dirty="0"/>
              <a:t>Maturity </a:t>
            </a:r>
            <a:r>
              <a:rPr lang="en-US" sz="2000" dirty="0"/>
              <a:t>= Maturity date of the bond </a:t>
            </a:r>
          </a:p>
          <a:p>
            <a:pPr lvl="1"/>
            <a:r>
              <a:rPr lang="en-US" sz="2000" b="1" dirty="0"/>
              <a:t>Rate </a:t>
            </a:r>
            <a:r>
              <a:rPr lang="en-US" sz="2000" dirty="0"/>
              <a:t>= </a:t>
            </a:r>
            <a:r>
              <a:rPr lang="en-US" sz="2000" u="sng" dirty="0"/>
              <a:t>Annual</a:t>
            </a:r>
            <a:r>
              <a:rPr lang="en-US" sz="2000" dirty="0"/>
              <a:t> coupon rate</a:t>
            </a:r>
          </a:p>
          <a:p>
            <a:pPr lvl="1"/>
            <a:r>
              <a:rPr lang="en-US" sz="2000" b="1" dirty="0" err="1"/>
              <a:t>Yld</a:t>
            </a:r>
            <a:r>
              <a:rPr lang="en-US" sz="2000" b="1" dirty="0"/>
              <a:t> </a:t>
            </a:r>
            <a:r>
              <a:rPr lang="en-US" sz="2000" dirty="0"/>
              <a:t>= </a:t>
            </a:r>
            <a:r>
              <a:rPr lang="en-US" sz="2000" u="sng" dirty="0"/>
              <a:t>Annual</a:t>
            </a:r>
            <a:r>
              <a:rPr lang="en-US" sz="2000" dirty="0"/>
              <a:t> yield to maturity (required return)</a:t>
            </a:r>
          </a:p>
          <a:p>
            <a:pPr lvl="1"/>
            <a:r>
              <a:rPr lang="en-US" sz="2000" b="1" dirty="0"/>
              <a:t>Redemption </a:t>
            </a:r>
            <a:r>
              <a:rPr lang="en-US" sz="2000" dirty="0"/>
              <a:t>= Maturity value as % of face value (typically 100) </a:t>
            </a:r>
          </a:p>
          <a:p>
            <a:pPr lvl="1"/>
            <a:r>
              <a:rPr lang="en-US" sz="2000" b="1" dirty="0"/>
              <a:t>Frequency </a:t>
            </a:r>
            <a:r>
              <a:rPr lang="en-US" sz="2000" dirty="0"/>
              <a:t>= Frequency of coupon payments (usually 2)</a:t>
            </a:r>
          </a:p>
          <a:p>
            <a:pPr lvl="1"/>
            <a:r>
              <a:rPr lang="en-US" sz="2000" dirty="0"/>
              <a:t>Basis = Method by which days counted (day count basis)</a:t>
            </a:r>
          </a:p>
          <a:p>
            <a:r>
              <a:rPr lang="en-US" sz="2000" dirty="0"/>
              <a:t>Result is the clean price as % of face value of bond </a:t>
            </a:r>
          </a:p>
          <a:p>
            <a:pPr lvl="1"/>
            <a:r>
              <a:rPr lang="en-US" sz="2000" dirty="0"/>
              <a:t>94.5 would be 94.50% of the face value, typically $945</a:t>
            </a:r>
            <a:endParaRPr lang="en-IN" sz="2000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CA7B3635-0069-4D33-9628-22066EA14FD7}"/>
              </a:ext>
            </a:extLst>
          </p:cNvPr>
          <p:cNvSpPr txBox="1">
            <a:spLocks/>
          </p:cNvSpPr>
          <p:nvPr/>
        </p:nvSpPr>
        <p:spPr>
          <a:xfrm>
            <a:off x="1348609" y="1828800"/>
            <a:ext cx="6446781" cy="80835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b="1" kern="0" dirty="0">
                <a:solidFill>
                  <a:sysClr val="windowText" lastClr="000000"/>
                </a:solidFill>
              </a:rPr>
              <a:t>PRICE(</a:t>
            </a:r>
            <a:r>
              <a:rPr lang="en-US" sz="2000" b="1" i="1" kern="0" dirty="0">
                <a:solidFill>
                  <a:sysClr val="windowText" lastClr="000000"/>
                </a:solidFill>
              </a:rPr>
              <a:t>Settlement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000" b="1" i="1" kern="0" dirty="0">
                <a:solidFill>
                  <a:sysClr val="windowText" lastClr="000000"/>
                </a:solidFill>
              </a:rPr>
              <a:t>Maturity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000" b="1" i="1" kern="0" dirty="0">
                <a:solidFill>
                  <a:sysClr val="windowText" lastClr="000000"/>
                </a:solidFill>
              </a:rPr>
              <a:t>Rate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000" b="1" i="1" kern="0" dirty="0" err="1">
                <a:solidFill>
                  <a:sysClr val="windowText" lastClr="000000"/>
                </a:solidFill>
              </a:rPr>
              <a:t>Yld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000" b="1" i="1" kern="0" dirty="0">
                <a:solidFill>
                  <a:sysClr val="windowText" lastClr="000000"/>
                </a:solidFill>
              </a:rPr>
              <a:t>Redemption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000" b="1" i="1" kern="0" dirty="0">
                <a:solidFill>
                  <a:sysClr val="windowText" lastClr="000000"/>
                </a:solidFill>
              </a:rPr>
              <a:t>Frequency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, </a:t>
            </a:r>
            <a:r>
              <a:rPr lang="en-US" sz="2000" i="1" kern="0" dirty="0">
                <a:solidFill>
                  <a:sysClr val="windowText" lastClr="000000"/>
                </a:solidFill>
              </a:rPr>
              <a:t>Basis</a:t>
            </a:r>
            <a:r>
              <a:rPr lang="en-US" sz="2000" b="1" kern="0" dirty="0">
                <a:solidFill>
                  <a:sysClr val="windowText" lastClr="000000"/>
                </a:solidFill>
              </a:rPr>
              <a:t>)</a:t>
            </a:r>
            <a:endParaRPr lang="en-IN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9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232E8F09-323F-4EF2-A641-64D4C805D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06" y="1600200"/>
            <a:ext cx="5992529" cy="4525963"/>
          </a:xfrm>
          <a:prstGeom prst="rect">
            <a:avLst/>
          </a:prstGeom>
          <a:noFill/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C9DD9703-6636-464D-8097-F6B0E8E57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How Many Days in a Year?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4087302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PRICE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1001" y="1502465"/>
            <a:ext cx="8498306" cy="4441135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PRICE Function</a:t>
            </a:r>
          </a:p>
          <a:p>
            <a:pPr marL="924300" lvl="2" indent="0">
              <a:buNone/>
            </a:pPr>
            <a:r>
              <a:rPr lang="en-US" sz="2000" b="1" dirty="0"/>
              <a:t>PRICE(</a:t>
            </a:r>
            <a:r>
              <a:rPr lang="en-US" sz="2000" b="1" i="1" dirty="0"/>
              <a:t>Settlement</a:t>
            </a:r>
            <a:r>
              <a:rPr lang="en-US" sz="2000" b="1" dirty="0"/>
              <a:t>, </a:t>
            </a:r>
            <a:r>
              <a:rPr lang="en-US" sz="2000" b="1" i="1" dirty="0"/>
              <a:t>Maturity</a:t>
            </a:r>
            <a:r>
              <a:rPr lang="en-US" sz="2000" b="1" dirty="0"/>
              <a:t>, </a:t>
            </a:r>
            <a:r>
              <a:rPr lang="en-US" sz="2000" b="1" i="1" dirty="0"/>
              <a:t>Rate</a:t>
            </a:r>
            <a:r>
              <a:rPr lang="en-US" sz="2000" b="1" dirty="0"/>
              <a:t>, </a:t>
            </a:r>
            <a:r>
              <a:rPr lang="en-US" sz="2000" b="1" i="1" dirty="0" err="1"/>
              <a:t>Yld</a:t>
            </a:r>
            <a:r>
              <a:rPr lang="en-US" sz="2000" b="1" dirty="0"/>
              <a:t>, </a:t>
            </a:r>
            <a:r>
              <a:rPr lang="en-US" sz="2000" b="1" i="1" dirty="0"/>
              <a:t>Redemption</a:t>
            </a:r>
            <a:r>
              <a:rPr lang="en-US" sz="2000" b="1" dirty="0"/>
              <a:t>, </a:t>
            </a:r>
            <a:r>
              <a:rPr lang="en-US" sz="2000" b="1" i="1" dirty="0"/>
              <a:t>Frequency</a:t>
            </a:r>
            <a:r>
              <a:rPr lang="en-US" sz="2000" b="1" dirty="0"/>
              <a:t>, </a:t>
            </a:r>
            <a:r>
              <a:rPr lang="en-US" sz="2000" i="1" dirty="0"/>
              <a:t>Basis</a:t>
            </a:r>
            <a:r>
              <a:rPr lang="en-US" sz="2000" b="1" dirty="0"/>
              <a:t>)</a:t>
            </a:r>
            <a:endParaRPr lang="en-IN" sz="2000" dirty="0"/>
          </a:p>
          <a:p>
            <a:r>
              <a:rPr lang="en-US" sz="2000" dirty="0"/>
              <a:t>Calculates </a:t>
            </a:r>
            <a:r>
              <a:rPr lang="en-US" sz="2000" u="sng" dirty="0"/>
              <a:t>clean</a:t>
            </a:r>
            <a:r>
              <a:rPr lang="en-US" sz="2000" dirty="0"/>
              <a:t> price of a bond </a:t>
            </a:r>
            <a:r>
              <a:rPr lang="en-US" sz="2000" u="sng" dirty="0"/>
              <a:t>between coupon payment dates</a:t>
            </a:r>
            <a:r>
              <a:rPr lang="en-US" sz="2000" dirty="0"/>
              <a:t>.</a:t>
            </a:r>
          </a:p>
          <a:p>
            <a:r>
              <a:rPr lang="en-US" sz="2000" u="sng" dirty="0"/>
              <a:t>Dirty</a:t>
            </a:r>
            <a:r>
              <a:rPr lang="en-US" sz="2000" dirty="0"/>
              <a:t> price = clean price + accrued interest</a:t>
            </a:r>
          </a:p>
          <a:p>
            <a:r>
              <a:rPr lang="en-US" sz="2000" dirty="0"/>
              <a:t>What is the price on 2/15/2008 of a semi-annual bond with a </a:t>
            </a:r>
            <a:r>
              <a:rPr lang="en-US" sz="2000" dirty="0">
                <a:solidFill>
                  <a:schemeClr val="tx1"/>
                </a:solidFill>
              </a:rPr>
              <a:t>face/redemption value of $100 maturing on 11/15/2017? The annual coupon rate is 5.75% and the annual yield is 6.50%. (Use default day count basis, US (NASD) 30/360.)</a:t>
            </a:r>
          </a:p>
          <a:p>
            <a:pPr marL="248400" lvl="1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	</a:t>
            </a:r>
          </a:p>
          <a:p>
            <a:pPr marL="924300" lvl="2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PRICE(DATE(2008,2,15), DATE(2017,11,15), 0.0575, 0.065,100, 2) = 94.63</a:t>
            </a:r>
            <a:endParaRPr lang="en-IN" sz="2000" b="1" dirty="0">
              <a:solidFill>
                <a:schemeClr val="tx1"/>
              </a:solidFill>
            </a:endParaRPr>
          </a:p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52522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615-CB47-4EF4-904C-1C89D384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‘Rate’ Ambiguity in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D5A0-103E-4539-82CF-3393711B77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1001" y="1502465"/>
            <a:ext cx="8498306" cy="4441135"/>
          </a:xfrm>
        </p:spPr>
        <p:txBody>
          <a:bodyPr>
            <a:noAutofit/>
          </a:bodyPr>
          <a:lstStyle/>
          <a:p>
            <a:pPr lvl="0"/>
            <a:r>
              <a:rPr lang="en-IN" sz="2000" dirty="0"/>
              <a:t>In different functions, ‘Rate’ has different meanings in the context of bonds:</a:t>
            </a:r>
          </a:p>
          <a:p>
            <a:pPr lvl="0"/>
            <a:endParaRPr lang="en-IN" sz="2000" dirty="0"/>
          </a:p>
          <a:p>
            <a:pPr lvl="0"/>
            <a:r>
              <a:rPr lang="en-IN" sz="2000" dirty="0"/>
              <a:t>PV, FV, NPER, PMT (when used with bonds)</a:t>
            </a:r>
          </a:p>
          <a:p>
            <a:pPr lvl="1"/>
            <a:r>
              <a:rPr lang="en-IN" sz="2000" dirty="0"/>
              <a:t>‘Rate’ = </a:t>
            </a:r>
            <a:r>
              <a:rPr lang="en-IN" sz="2000" u="sng" dirty="0"/>
              <a:t>discount</a:t>
            </a:r>
            <a:r>
              <a:rPr lang="en-IN" sz="2000" dirty="0"/>
              <a:t> rate (‘for bonds the ‘yield’)</a:t>
            </a:r>
          </a:p>
          <a:p>
            <a:pPr lvl="1"/>
            <a:r>
              <a:rPr lang="en-IN" sz="2000" dirty="0" err="1"/>
              <a:t>Pmt</a:t>
            </a:r>
            <a:r>
              <a:rPr lang="en-IN" sz="2000" dirty="0"/>
              <a:t> = Coupon payment, i.e., </a:t>
            </a:r>
            <a:r>
              <a:rPr lang="en-IN" sz="2000" u="sng" dirty="0"/>
              <a:t>coupon</a:t>
            </a:r>
            <a:r>
              <a:rPr lang="en-IN" sz="2000" dirty="0"/>
              <a:t> rate x face value</a:t>
            </a:r>
          </a:p>
          <a:p>
            <a:pPr lvl="0"/>
            <a:endParaRPr lang="en-IN" sz="2000" dirty="0"/>
          </a:p>
          <a:p>
            <a:pPr lvl="0"/>
            <a:r>
              <a:rPr lang="en-IN" sz="2000" dirty="0"/>
              <a:t>PRICE, YIELD, DISC, YIELDDISC, DURATION, MDURATION(when used with bonds)</a:t>
            </a:r>
          </a:p>
          <a:p>
            <a:pPr lvl="1"/>
            <a:r>
              <a:rPr lang="en-IN" sz="2000" dirty="0"/>
              <a:t>‘Rate’ = annual </a:t>
            </a:r>
            <a:r>
              <a:rPr lang="en-IN" sz="2000" u="sng" dirty="0"/>
              <a:t>coupon</a:t>
            </a:r>
            <a:r>
              <a:rPr lang="en-IN" sz="2000" dirty="0"/>
              <a:t> rate (‘for bonds the ‘yield’)</a:t>
            </a:r>
          </a:p>
          <a:p>
            <a:pPr lvl="1"/>
            <a:r>
              <a:rPr lang="en-IN" sz="2000" dirty="0" err="1"/>
              <a:t>Yld</a:t>
            </a:r>
            <a:r>
              <a:rPr lang="en-IN" sz="2000" dirty="0"/>
              <a:t> = Yield of the bond, i.e., </a:t>
            </a:r>
            <a:r>
              <a:rPr lang="en-IN" sz="2000" u="sng" dirty="0"/>
              <a:t>discount</a:t>
            </a:r>
            <a:r>
              <a:rPr lang="en-IN" sz="2000" dirty="0"/>
              <a:t> rate</a:t>
            </a:r>
            <a:endParaRPr lang="en-IN" sz="2000" u="sng" dirty="0"/>
          </a:p>
        </p:txBody>
      </p:sp>
    </p:spTree>
    <p:extLst>
      <p:ext uri="{BB962C8B-B14F-4D97-AF65-F5344CB8AC3E}">
        <p14:creationId xmlns:p14="http://schemas.microsoft.com/office/powerpoint/2010/main" val="36458512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4336</TotalTime>
  <Words>1670</Words>
  <Application>Microsoft Office PowerPoint</Application>
  <PresentationFormat>On-screen Show (4:3)</PresentationFormat>
  <Paragraphs>213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-apple-system</vt:lpstr>
      <vt:lpstr>Arial</vt:lpstr>
      <vt:lpstr>Calibri</vt:lpstr>
      <vt:lpstr>Century Gothic</vt:lpstr>
      <vt:lpstr>Corbel</vt:lpstr>
      <vt:lpstr>Helvetica</vt:lpstr>
      <vt:lpstr>LucidaGrande</vt:lpstr>
      <vt:lpstr>Segoe UI</vt:lpstr>
      <vt:lpstr>Contemporary blue</vt:lpstr>
      <vt:lpstr>FIN 470: Financial Analysis in Excel</vt:lpstr>
      <vt:lpstr>Overview</vt:lpstr>
      <vt:lpstr>1. PV, PRICE, YIELD</vt:lpstr>
      <vt:lpstr>Two Excel Function Families</vt:lpstr>
      <vt:lpstr>PV</vt:lpstr>
      <vt:lpstr>Excel PRICE Function</vt:lpstr>
      <vt:lpstr>How Many Days in a Year?</vt:lpstr>
      <vt:lpstr>PRICE</vt:lpstr>
      <vt:lpstr>‘Rate’ Ambiguity in Bonds</vt:lpstr>
      <vt:lpstr>Yield</vt:lpstr>
      <vt:lpstr>2. DISC, YIELDDISC</vt:lpstr>
      <vt:lpstr>DISC</vt:lpstr>
      <vt:lpstr>YIELDDISC</vt:lpstr>
      <vt:lpstr>3. DURATION, MDURATION</vt:lpstr>
      <vt:lpstr>Bond Duration and Convexity</vt:lpstr>
      <vt:lpstr>DURATION</vt:lpstr>
      <vt:lpstr>MDURATION</vt:lpstr>
      <vt:lpstr>4. Date and Time Functions</vt:lpstr>
      <vt:lpstr>Conventions: Dates</vt:lpstr>
      <vt:lpstr>Conventions: Times</vt:lpstr>
      <vt:lpstr>Date Functions I</vt:lpstr>
      <vt:lpstr>Date Functions II</vt:lpstr>
      <vt:lpstr>Time Functions</vt:lpstr>
      <vt:lpstr>Times and Dates Codes</vt:lpstr>
      <vt:lpstr>Formatting: TEXT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517</cp:revision>
  <dcterms:created xsi:type="dcterms:W3CDTF">2004-10-03T21:09:17Z</dcterms:created>
  <dcterms:modified xsi:type="dcterms:W3CDTF">2022-10-25T13:45:22Z</dcterms:modified>
</cp:coreProperties>
</file>