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7"/>
  </p:notesMasterIdLst>
  <p:handoutMasterIdLst>
    <p:handoutMasterId r:id="rId28"/>
  </p:handoutMasterIdLst>
  <p:sldIdLst>
    <p:sldId id="397" r:id="rId2"/>
    <p:sldId id="383" r:id="rId3"/>
    <p:sldId id="384" r:id="rId4"/>
    <p:sldId id="448" r:id="rId5"/>
    <p:sldId id="398" r:id="rId6"/>
    <p:sldId id="446" r:id="rId7"/>
    <p:sldId id="445" r:id="rId8"/>
    <p:sldId id="451" r:id="rId9"/>
    <p:sldId id="439" r:id="rId10"/>
    <p:sldId id="444" r:id="rId11"/>
    <p:sldId id="265" r:id="rId12"/>
    <p:sldId id="442" r:id="rId13"/>
    <p:sldId id="449" r:id="rId14"/>
    <p:sldId id="266" r:id="rId15"/>
    <p:sldId id="450" r:id="rId16"/>
    <p:sldId id="267" r:id="rId17"/>
    <p:sldId id="268" r:id="rId18"/>
    <p:sldId id="269" r:id="rId19"/>
    <p:sldId id="443" r:id="rId20"/>
    <p:sldId id="440" r:id="rId21"/>
    <p:sldId id="438" r:id="rId22"/>
    <p:sldId id="270" r:id="rId23"/>
    <p:sldId id="271" r:id="rId24"/>
    <p:sldId id="272" r:id="rId25"/>
    <p:sldId id="441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81" d="100"/>
          <a:sy n="81" d="100"/>
        </p:scale>
        <p:origin x="15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1"/>
            <a:ext cx="8034338" cy="2185555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A786F-FA76-47B4-8448-7AE0EC469E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129" y="4424926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38F7608-5024-4F02-9B8D-830DD65148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06629" y="4443398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DDF79D-91B8-4D53-87C6-92214CE2D3D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54020" y="4429545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98FE42-6AC3-4202-98E3-A033B866FF8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60675" y="5158165"/>
            <a:ext cx="8022650" cy="76915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AAE5B4-DC4E-4220-8401-0D77286273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3" y="4606689"/>
            <a:ext cx="7954675" cy="407944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0AC7FFF-E935-4677-95EB-E8C01074BC4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60676" y="4015490"/>
            <a:ext cx="7954675" cy="478883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66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1"/>
            <a:ext cx="8034338" cy="3906157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0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D794AB-597F-405D-B722-77A335A1124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4356" y="21717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4EF11EA-9635-4730-A53F-CD0E7B3CE2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4356" y="27432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2C209C-E767-4E02-BB45-51CF771A556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64356" y="328612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353F37-C644-446D-8D22-8AF529D912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64356" y="38766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C72971-3BA5-4D91-964A-CC8B740A038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1500" y="44100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5810924-46F9-49F6-90E9-1CAD0195296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1500" y="49815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7E4622-2D35-4929-909A-99EC9229DC7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71500" y="55245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25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8:31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8.1: </a:t>
            </a:r>
            <a:r>
              <a:rPr lang="en-US" dirty="0">
                <a:effectLst/>
              </a:rPr>
              <a:t>Bond Valuation, Theory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470: Financial Analysis in Excel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7208CB-5544-4A24-BEB8-B31091042B95}"/>
              </a:ext>
            </a:extLst>
          </p:cNvPr>
          <p:cNvSpPr txBox="1">
            <a:spLocks/>
          </p:cNvSpPr>
          <p:nvPr/>
        </p:nvSpPr>
        <p:spPr>
          <a:xfrm>
            <a:off x="76200" y="5986490"/>
            <a:ext cx="8839200" cy="8490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Century Gothic" pitchFamily="34" charset="0"/>
                <a:cs typeface="Arial" panose="020B0604020202020204" pitchFamily="34" charset="0"/>
              </a:defRPr>
            </a:lvl1pPr>
            <a:lvl2pPr marL="457200" indent="0" algn="ctr" eaLnBrk="1" hangingPunct="1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eaLnBrk="1" hangingPunct="1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eaLnBrk="1" hangingPunct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eaLnBrk="1" hangingPunct="1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The slides for this course are adapted from: Timothy R. Mayes, </a:t>
            </a:r>
            <a:r>
              <a:rPr lang="en-US" sz="1800" i="1" dirty="0"/>
              <a:t>Financial Analysis with Microsoft Excel</a:t>
            </a:r>
            <a:r>
              <a:rPr lang="en-US" sz="1800" dirty="0"/>
              <a:t>, 9</a:t>
            </a:r>
            <a:r>
              <a:rPr lang="en-US" sz="1800" baseline="30000" dirty="0"/>
              <a:t>th</a:t>
            </a:r>
            <a:r>
              <a:rPr lang="en-US" sz="1800" dirty="0"/>
              <a:t> Edition. © 2021 Cengage.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2. </a:t>
            </a:r>
            <a:r>
              <a:rPr lang="en-US" kern="0" dirty="0">
                <a:solidFill>
                  <a:sysClr val="windowText" lastClr="000000"/>
                </a:solidFill>
              </a:rPr>
              <a:t>Bond Pricing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6279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 Value </a:t>
            </a:r>
            <a:r>
              <a:rPr lang="en-US" u="sng" dirty="0"/>
              <a:t>on a Payment Date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1" y="1502465"/>
            <a:ext cx="8498306" cy="1795957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Like stock, the value of a bond is the present value of its cash flows</a:t>
            </a:r>
          </a:p>
          <a:p>
            <a:pPr lvl="1"/>
            <a:r>
              <a:rPr lang="en-US" sz="2000" dirty="0"/>
              <a:t>Constant interest payments (</a:t>
            </a:r>
            <a:r>
              <a:rPr lang="en-US" sz="2000" i="1" dirty="0" err="1"/>
              <a:t>Pmt</a:t>
            </a:r>
            <a:r>
              <a:rPr lang="en-US" sz="2000" dirty="0"/>
              <a:t>, annuity), typically, every six months</a:t>
            </a:r>
          </a:p>
          <a:p>
            <a:pPr lvl="1"/>
            <a:r>
              <a:rPr lang="en-US" sz="2000" dirty="0"/>
              <a:t>Face value (</a:t>
            </a:r>
            <a:r>
              <a:rPr lang="en-US" sz="2000" i="1" dirty="0"/>
              <a:t>FV, </a:t>
            </a:r>
            <a:r>
              <a:rPr lang="en-US" sz="2000" dirty="0"/>
              <a:t>lump sum) at maturity </a:t>
            </a:r>
          </a:p>
          <a:p>
            <a:r>
              <a:rPr lang="en-US" sz="2150" dirty="0"/>
              <a:t>Value of a bond </a:t>
            </a:r>
            <a:r>
              <a:rPr lang="en-US" sz="2150" u="sng" dirty="0"/>
              <a:t>on a coupon payment date</a:t>
            </a:r>
            <a:r>
              <a:rPr lang="en-US" sz="2150" dirty="0"/>
              <a:t>:</a:t>
            </a:r>
            <a:endParaRPr lang="en-IN" sz="2150" dirty="0"/>
          </a:p>
        </p:txBody>
      </p:sp>
      <p:pic>
        <p:nvPicPr>
          <p:cNvPr id="10" name="Content Placeholder 9" descr="V_B = Pmt[((1 minus 1/(1 + K_B)^N)/K_B)] + (FV/(1+K_B)^N)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684636" y="3446672"/>
            <a:ext cx="3966662" cy="14259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C4F39A-84AC-4116-8D3D-2F0F6F0895F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772" y="5017759"/>
            <a:ext cx="6701982" cy="337776"/>
          </a:xfrm>
        </p:spPr>
        <p:txBody>
          <a:bodyPr>
            <a:no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Excel’s PV function</a:t>
            </a:r>
            <a:endParaRPr lang="en-IN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9849B5-773A-434C-A21F-0D95F735A84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90921" y="5586327"/>
            <a:ext cx="38100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PV(</a:t>
            </a:r>
            <a:r>
              <a:rPr lang="en-US" sz="2000" b="1" i="1" dirty="0"/>
              <a:t>Rate</a:t>
            </a:r>
            <a:r>
              <a:rPr lang="en-US" sz="2000" b="1" dirty="0"/>
              <a:t>, </a:t>
            </a:r>
            <a:r>
              <a:rPr lang="en-US" sz="2000" b="1" i="1" dirty="0"/>
              <a:t>NPer</a:t>
            </a:r>
            <a:r>
              <a:rPr lang="en-US" sz="2000" b="1" dirty="0"/>
              <a:t>, </a:t>
            </a:r>
            <a:r>
              <a:rPr lang="en-US" sz="2000" b="1" i="1" dirty="0"/>
              <a:t>Pmt</a:t>
            </a:r>
            <a:r>
              <a:rPr lang="en-US" sz="2000" b="1" dirty="0"/>
              <a:t>,</a:t>
            </a:r>
            <a:r>
              <a:rPr lang="en-US" sz="2000" b="1" i="1" dirty="0"/>
              <a:t> Fv</a:t>
            </a:r>
            <a:r>
              <a:rPr lang="en-US" sz="2000" b="1" dirty="0"/>
              <a:t>, </a:t>
            </a:r>
            <a:r>
              <a:rPr lang="en-US" sz="2000" i="1" dirty="0"/>
              <a:t>Type</a:t>
            </a:r>
            <a:r>
              <a:rPr lang="en-US" sz="2000" b="1" dirty="0"/>
              <a:t>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3966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Dirty, Clean, Accrued Interest 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375633"/>
            <a:ext cx="8534971" cy="4364935"/>
          </a:xfrm>
        </p:spPr>
        <p:txBody>
          <a:bodyPr>
            <a:noAutofit/>
          </a:bodyPr>
          <a:lstStyle/>
          <a:p>
            <a:r>
              <a:rPr lang="en-US" sz="2000" b="1" dirty="0"/>
              <a:t>Accrued interest </a:t>
            </a:r>
            <a:r>
              <a:rPr lang="en-US" sz="2000" dirty="0"/>
              <a:t>– Interest that has been incurred, but not yet been paid out</a:t>
            </a:r>
          </a:p>
          <a:p>
            <a:pPr lvl="0"/>
            <a:r>
              <a:rPr lang="en-US" sz="2000" dirty="0"/>
              <a:t>Accrued interest does not compound between coupon dates; instead, interest accrues equally on each day. </a:t>
            </a:r>
          </a:p>
          <a:p>
            <a:endParaRPr lang="en-US" sz="2000" dirty="0"/>
          </a:p>
          <a:p>
            <a:endParaRPr lang="en-US" sz="2150" dirty="0"/>
          </a:p>
          <a:p>
            <a:r>
              <a:rPr lang="en-US" sz="2150" dirty="0"/>
              <a:t>Dirty prices </a:t>
            </a:r>
            <a:r>
              <a:rPr lang="en-US" sz="2150" u="sng" dirty="0"/>
              <a:t>include</a:t>
            </a:r>
            <a:r>
              <a:rPr lang="en-US" sz="2150" dirty="0"/>
              <a:t> accrued interest.</a:t>
            </a:r>
          </a:p>
          <a:p>
            <a:pPr lvl="1"/>
            <a:r>
              <a:rPr lang="en-US" sz="2000" b="1" dirty="0"/>
              <a:t>Dirty price </a:t>
            </a:r>
            <a:r>
              <a:rPr lang="en-US" sz="2000" dirty="0"/>
              <a:t>= previous price + capital gains + accrued Interest</a:t>
            </a:r>
          </a:p>
          <a:p>
            <a:r>
              <a:rPr lang="en-US" sz="2150" dirty="0"/>
              <a:t>Clean prices </a:t>
            </a:r>
            <a:r>
              <a:rPr lang="en-US" sz="2150" u="sng" dirty="0"/>
              <a:t>do not include </a:t>
            </a:r>
            <a:r>
              <a:rPr lang="en-US" sz="2150" dirty="0"/>
              <a:t>accrued interest.</a:t>
            </a:r>
          </a:p>
          <a:p>
            <a:pPr lvl="1"/>
            <a:r>
              <a:rPr lang="en-US" sz="2250" b="1" dirty="0"/>
              <a:t>Clean price </a:t>
            </a:r>
            <a:r>
              <a:rPr lang="en-US" sz="2250" dirty="0"/>
              <a:t>= previous price + capital gains </a:t>
            </a:r>
            <a:r>
              <a:rPr lang="en-US" sz="2250" strike="dblStrike" dirty="0"/>
              <a:t>+ accrued interest</a:t>
            </a:r>
          </a:p>
          <a:p>
            <a:r>
              <a:rPr lang="en-US" sz="2150" dirty="0"/>
              <a:t>When a coupon has just been paid, dirty price = clean price</a:t>
            </a:r>
            <a:endParaRPr lang="en-IN" sz="2150" dirty="0"/>
          </a:p>
          <a:p>
            <a:endParaRPr lang="en-IN" sz="21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4D6D7-F9CA-4690-A1B2-6D7073F8E9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7104505" cy="8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1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Accrued Interest </a:t>
            </a:r>
            <a:endParaRPr lang="en-IN" u="sng" dirty="0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9E980C9D-563B-416A-9AFE-A7A765B7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0" y="1638301"/>
            <a:ext cx="7511841" cy="3906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9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76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Bond Value between Coupon Dates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126" y="1570352"/>
            <a:ext cx="8322093" cy="45256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Three steps:</a:t>
            </a:r>
          </a:p>
          <a:p>
            <a:pPr marL="6840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Value bond as of previous payment date using PV function, V</a:t>
            </a:r>
            <a:r>
              <a:rPr lang="en-US" sz="2000" baseline="-25000" dirty="0">
                <a:solidFill>
                  <a:schemeClr val="tx1"/>
                </a:solidFill>
              </a:rPr>
              <a:t>B,0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6840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Find FV as of the current date to get </a:t>
            </a:r>
            <a:r>
              <a:rPr lang="en-US" sz="2000" u="sng" dirty="0">
                <a:solidFill>
                  <a:schemeClr val="tx1"/>
                </a:solidFill>
              </a:rPr>
              <a:t>dirty price</a:t>
            </a:r>
            <a:r>
              <a:rPr lang="en-US" sz="2000" dirty="0">
                <a:solidFill>
                  <a:schemeClr val="tx1"/>
                </a:solidFill>
              </a:rPr>
              <a:t> (includes accrued interest) where </a:t>
            </a:r>
            <a:r>
              <a:rPr lang="en-US" sz="2000" i="1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is the fraction of the period that has elapsed:</a:t>
            </a:r>
          </a:p>
          <a:p>
            <a:pPr marL="684000" lvl="1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684000" lvl="1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684000" lvl="1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Subtract accrued interest to get the </a:t>
            </a:r>
            <a:r>
              <a:rPr lang="en-US" sz="2000" u="sng" dirty="0">
                <a:solidFill>
                  <a:schemeClr val="tx1"/>
                </a:solidFill>
              </a:rPr>
              <a:t>clean price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35600" indent="-457200">
              <a:buClr>
                <a:srgbClr val="C00000"/>
              </a:buClr>
            </a:pPr>
            <a:endParaRPr lang="en-US" sz="2150" dirty="0">
              <a:solidFill>
                <a:schemeClr val="tx1"/>
              </a:solidFill>
            </a:endParaRPr>
          </a:p>
          <a:p>
            <a:pPr marL="435600" indent="-457200">
              <a:buClr>
                <a:srgbClr val="C00000"/>
              </a:buClr>
            </a:pPr>
            <a:r>
              <a:rPr lang="en-US" sz="2150" u="sng" dirty="0">
                <a:solidFill>
                  <a:schemeClr val="tx1"/>
                </a:solidFill>
              </a:rPr>
              <a:t>Clean price</a:t>
            </a:r>
            <a:r>
              <a:rPr lang="en-US" sz="2150" dirty="0">
                <a:solidFill>
                  <a:schemeClr val="tx1"/>
                </a:solidFill>
              </a:rPr>
              <a:t> using Excel’s PRICE function:</a:t>
            </a:r>
            <a:endParaRPr lang="en-IN" sz="2150" dirty="0">
              <a:solidFill>
                <a:schemeClr val="tx1"/>
              </a:solidFill>
            </a:endParaRPr>
          </a:p>
          <a:p>
            <a:pPr lvl="1"/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V_B = (V_B.0) ((1+K_B)^alpha)">
            <a:extLst>
              <a:ext uri="{FF2B5EF4-FFF2-40B4-BE49-F238E27FC236}">
                <a16:creationId xmlns:a16="http://schemas.microsoft.com/office/drawing/2014/main" id="{8E260426-ABB7-4DBA-BD24-68A0BD7AAD33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451072" y="3277051"/>
            <a:ext cx="2362200" cy="457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9849B5-773A-434C-A21F-0D95F735A84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48609" y="5287648"/>
            <a:ext cx="6446781" cy="80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PRICE(</a:t>
            </a:r>
            <a:r>
              <a:rPr lang="en-US" sz="2000" b="1" i="1" dirty="0"/>
              <a:t>Settlement</a:t>
            </a:r>
            <a:r>
              <a:rPr lang="en-US" sz="2000" b="1" dirty="0"/>
              <a:t>, </a:t>
            </a:r>
            <a:r>
              <a:rPr lang="en-US" sz="2000" b="1" i="1" dirty="0"/>
              <a:t>Maturity</a:t>
            </a:r>
            <a:r>
              <a:rPr lang="en-US" sz="2000" b="1" dirty="0"/>
              <a:t>, </a:t>
            </a:r>
            <a:r>
              <a:rPr lang="en-US" sz="2000" b="1" i="1" dirty="0"/>
              <a:t>Rate</a:t>
            </a:r>
            <a:r>
              <a:rPr lang="en-US" sz="2000" b="1" dirty="0"/>
              <a:t>, </a:t>
            </a:r>
            <a:r>
              <a:rPr lang="en-US" sz="2000" b="1" i="1" dirty="0"/>
              <a:t>Yld</a:t>
            </a:r>
            <a:r>
              <a:rPr lang="en-US" sz="2000" b="1" dirty="0"/>
              <a:t>, </a:t>
            </a:r>
            <a:r>
              <a:rPr lang="en-US" sz="2000" b="1" i="1" dirty="0"/>
              <a:t>Redemption</a:t>
            </a:r>
            <a:r>
              <a:rPr lang="en-US" sz="2000" b="1" dirty="0"/>
              <a:t>, </a:t>
            </a:r>
            <a:r>
              <a:rPr lang="en-US" sz="2000" b="1" i="1" dirty="0"/>
              <a:t>Frequency</a:t>
            </a:r>
            <a:r>
              <a:rPr lang="en-US" sz="2000" b="1" dirty="0"/>
              <a:t>, </a:t>
            </a:r>
            <a:r>
              <a:rPr lang="en-US" sz="2000" i="1" dirty="0"/>
              <a:t>Basis</a:t>
            </a:r>
            <a:r>
              <a:rPr lang="en-US" sz="2000" b="1" dirty="0"/>
              <a:t>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2596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903C812-4C4B-441C-9218-7F38DB8E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95" y="1600200"/>
            <a:ext cx="5839951" cy="4525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Bond Value between Coupon Dates</a:t>
            </a:r>
            <a:endParaRPr lang="en-IN" sz="3700"/>
          </a:p>
        </p:txBody>
      </p:sp>
    </p:spTree>
    <p:extLst>
      <p:ext uri="{BB962C8B-B14F-4D97-AF65-F5344CB8AC3E}">
        <p14:creationId xmlns:p14="http://schemas.microsoft.com/office/powerpoint/2010/main" val="1412040380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DD9703-6636-464D-8097-F6B0E8E5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PRICE Function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12041C-1C9A-4D78-94EB-CA161BA395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371600"/>
            <a:ext cx="8415338" cy="4800600"/>
          </a:xfrm>
        </p:spPr>
        <p:txBody>
          <a:bodyPr>
            <a:noAutofit/>
          </a:bodyPr>
          <a:lstStyle/>
          <a:p>
            <a:r>
              <a:rPr lang="en-US" sz="2000" dirty="0"/>
              <a:t>PRICE function returns </a:t>
            </a:r>
            <a:r>
              <a:rPr lang="en-US" sz="2000" u="sng" dirty="0"/>
              <a:t>clean price</a:t>
            </a:r>
            <a:r>
              <a:rPr lang="en-US" sz="2000" dirty="0"/>
              <a:t> of a bond on any date</a:t>
            </a:r>
          </a:p>
          <a:p>
            <a:endParaRPr lang="en-US" sz="2000" dirty="0"/>
          </a:p>
          <a:p>
            <a:pPr lvl="1"/>
            <a:endParaRPr lang="en-US" sz="2000" b="1" i="1" dirty="0"/>
          </a:p>
          <a:p>
            <a:pPr lvl="1"/>
            <a:r>
              <a:rPr lang="en-US" sz="2000" b="1" dirty="0"/>
              <a:t>Settlement</a:t>
            </a:r>
            <a:r>
              <a:rPr lang="en-US" sz="2000" dirty="0"/>
              <a:t> = Date on which ownership officially changes hands</a:t>
            </a:r>
          </a:p>
          <a:p>
            <a:pPr lvl="1"/>
            <a:r>
              <a:rPr lang="en-US" sz="2000" b="1" dirty="0"/>
              <a:t>Maturity </a:t>
            </a:r>
            <a:r>
              <a:rPr lang="en-US" sz="2000" dirty="0"/>
              <a:t>= Maturity date of the bond </a:t>
            </a:r>
          </a:p>
          <a:p>
            <a:pPr lvl="1"/>
            <a:r>
              <a:rPr lang="en-US" sz="2000" b="1" dirty="0"/>
              <a:t>Rate </a:t>
            </a:r>
            <a:r>
              <a:rPr lang="en-US" sz="2000" dirty="0"/>
              <a:t>= </a:t>
            </a:r>
            <a:r>
              <a:rPr lang="en-US" sz="2000" u="sng" dirty="0"/>
              <a:t>Annual</a:t>
            </a:r>
            <a:r>
              <a:rPr lang="en-US" sz="2000" dirty="0"/>
              <a:t> coupon rate</a:t>
            </a:r>
          </a:p>
          <a:p>
            <a:pPr lvl="1"/>
            <a:r>
              <a:rPr lang="en-US" sz="2000" b="1" dirty="0" err="1"/>
              <a:t>Yld</a:t>
            </a:r>
            <a:r>
              <a:rPr lang="en-US" sz="2000" b="1" dirty="0"/>
              <a:t> </a:t>
            </a:r>
            <a:r>
              <a:rPr lang="en-US" sz="2000" dirty="0"/>
              <a:t>= </a:t>
            </a:r>
            <a:r>
              <a:rPr lang="en-US" sz="2000" u="sng" dirty="0"/>
              <a:t>Annual</a:t>
            </a:r>
            <a:r>
              <a:rPr lang="en-US" sz="2000" dirty="0"/>
              <a:t> yield to maturity (required return)</a:t>
            </a:r>
          </a:p>
          <a:p>
            <a:pPr lvl="1"/>
            <a:r>
              <a:rPr lang="en-US" sz="2000" b="1" dirty="0"/>
              <a:t>Redemption </a:t>
            </a:r>
            <a:r>
              <a:rPr lang="en-US" sz="2000" dirty="0"/>
              <a:t>= Maturity value as % of face value (typically 100) </a:t>
            </a:r>
          </a:p>
          <a:p>
            <a:pPr lvl="1"/>
            <a:r>
              <a:rPr lang="en-US" sz="2000" b="1" dirty="0"/>
              <a:t>Frequency </a:t>
            </a:r>
            <a:r>
              <a:rPr lang="en-US" sz="2000" dirty="0"/>
              <a:t>= Frequency of coupon payments (usually 2)</a:t>
            </a:r>
          </a:p>
          <a:p>
            <a:pPr lvl="1"/>
            <a:r>
              <a:rPr lang="en-US" sz="2000" dirty="0"/>
              <a:t>Basis = Method by which days counted (day count basis)</a:t>
            </a:r>
          </a:p>
          <a:p>
            <a:r>
              <a:rPr lang="en-US" sz="2000" dirty="0"/>
              <a:t>Result is the clean price as % of face value of bond </a:t>
            </a:r>
          </a:p>
          <a:p>
            <a:pPr lvl="1"/>
            <a:r>
              <a:rPr lang="en-US" sz="2000" dirty="0"/>
              <a:t>94.5 would be 94.50% of the face value, typically $945.</a:t>
            </a:r>
            <a:endParaRPr lang="en-IN" sz="2000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A7B3635-0069-4D33-9628-22066EA14FD7}"/>
              </a:ext>
            </a:extLst>
          </p:cNvPr>
          <p:cNvSpPr txBox="1">
            <a:spLocks/>
          </p:cNvSpPr>
          <p:nvPr/>
        </p:nvSpPr>
        <p:spPr>
          <a:xfrm>
            <a:off x="1348609" y="1828800"/>
            <a:ext cx="6446781" cy="80835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b="1" kern="0" dirty="0">
                <a:solidFill>
                  <a:sysClr val="windowText" lastClr="000000"/>
                </a:solidFill>
              </a:rPr>
              <a:t>PRICE(</a:t>
            </a:r>
            <a:r>
              <a:rPr lang="en-US" sz="2000" b="1" i="1" kern="0" dirty="0">
                <a:solidFill>
                  <a:sysClr val="windowText" lastClr="000000"/>
                </a:solidFill>
              </a:rPr>
              <a:t>Settlement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b="1" i="1" kern="0" dirty="0">
                <a:solidFill>
                  <a:sysClr val="windowText" lastClr="000000"/>
                </a:solidFill>
              </a:rPr>
              <a:t>Maturity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b="1" i="1" kern="0" dirty="0">
                <a:solidFill>
                  <a:sysClr val="windowText" lastClr="000000"/>
                </a:solidFill>
              </a:rPr>
              <a:t>Rate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b="1" i="1" kern="0" dirty="0" err="1">
                <a:solidFill>
                  <a:sysClr val="windowText" lastClr="000000"/>
                </a:solidFill>
              </a:rPr>
              <a:t>Yld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b="1" i="1" kern="0" dirty="0">
                <a:solidFill>
                  <a:sysClr val="windowText" lastClr="000000"/>
                </a:solidFill>
              </a:rPr>
              <a:t>Redemption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b="1" i="1" kern="0" dirty="0">
                <a:solidFill>
                  <a:sysClr val="windowText" lastClr="000000"/>
                </a:solidFill>
              </a:rPr>
              <a:t>Frequency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, 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Basis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)</a:t>
            </a:r>
            <a:endParaRPr lang="en-IN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462B2D-5D11-4DE0-9291-7F40CE12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Return Measures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3407D8-65AC-4C0D-8C1A-2C428BBB68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1" y="1502464"/>
            <a:ext cx="8482010" cy="4669735"/>
          </a:xfrm>
        </p:spPr>
        <p:txBody>
          <a:bodyPr>
            <a:noAutofit/>
          </a:bodyPr>
          <a:lstStyle/>
          <a:p>
            <a:r>
              <a:rPr lang="en-US" sz="2150" b="1" dirty="0"/>
              <a:t>Current Yield </a:t>
            </a:r>
            <a:r>
              <a:rPr lang="en-US" sz="2150" dirty="0"/>
              <a:t>– Annual coupon payment divided by price </a:t>
            </a:r>
          </a:p>
          <a:p>
            <a:pPr lvl="1"/>
            <a:r>
              <a:rPr lang="en-US" sz="2000" dirty="0"/>
              <a:t>Ignores capital gains/losses</a:t>
            </a:r>
          </a:p>
          <a:p>
            <a:r>
              <a:rPr lang="en-US" sz="2150" b="1" dirty="0"/>
              <a:t>Yield to Maturity </a:t>
            </a:r>
            <a:r>
              <a:rPr lang="en-US" sz="2150" dirty="0"/>
              <a:t>– Compound average annual rate of return </a:t>
            </a:r>
            <a:r>
              <a:rPr lang="en-US" sz="2400" dirty="0"/>
              <a:t>if held to maturity</a:t>
            </a:r>
            <a:endParaRPr lang="en-US" sz="2150" dirty="0"/>
          </a:p>
          <a:p>
            <a:pPr lvl="1"/>
            <a:r>
              <a:rPr lang="en-US" sz="2000" dirty="0"/>
              <a:t>Includes capital gains/losses</a:t>
            </a:r>
          </a:p>
          <a:p>
            <a:pPr lvl="1"/>
            <a:r>
              <a:rPr lang="en-US" sz="2150" dirty="0"/>
              <a:t>Calculated with the YIELD function (Works like PRICE function)</a:t>
            </a:r>
          </a:p>
          <a:p>
            <a:r>
              <a:rPr lang="en-US" sz="2150" b="1" dirty="0"/>
              <a:t>Yield to Call </a:t>
            </a:r>
            <a:r>
              <a:rPr lang="en-US" sz="2150" dirty="0"/>
              <a:t>– Compound average annual rate of return </a:t>
            </a:r>
            <a:r>
              <a:rPr lang="en-US" sz="2150" u="sng" dirty="0"/>
              <a:t>if called prior to maturity</a:t>
            </a:r>
          </a:p>
          <a:p>
            <a:pPr lvl="1"/>
            <a:r>
              <a:rPr lang="en-US" sz="2150" dirty="0"/>
              <a:t>For traditional call, calculated using YIELD function</a:t>
            </a:r>
          </a:p>
          <a:p>
            <a:pPr lvl="1"/>
            <a:r>
              <a:rPr lang="en-US" sz="2150" dirty="0"/>
              <a:t>For make-whole call, calculated using YIELD function, where make-whole price (</a:t>
            </a:r>
            <a:r>
              <a:rPr lang="en-US" sz="2400" dirty="0"/>
              <a:t>NPV of all future cash flows</a:t>
            </a:r>
            <a:r>
              <a:rPr lang="en-US" sz="2150" dirty="0"/>
              <a:t>) used for Redemption value</a:t>
            </a:r>
            <a:endParaRPr lang="en-IN" sz="2150" dirty="0"/>
          </a:p>
        </p:txBody>
      </p:sp>
    </p:spTree>
    <p:extLst>
      <p:ext uri="{BB962C8B-B14F-4D97-AF65-F5344CB8AC3E}">
        <p14:creationId xmlns:p14="http://schemas.microsoft.com/office/powerpoint/2010/main" val="58557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1AC474-1EA9-4EA0-BA1E-12D9267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Discounted Debt Securities I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4971E-CB1A-49E2-8A6F-EACE214AF4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200" y="1519482"/>
            <a:ext cx="8401730" cy="4652717"/>
          </a:xfrm>
        </p:spPr>
        <p:txBody>
          <a:bodyPr>
            <a:noAutofit/>
          </a:bodyPr>
          <a:lstStyle/>
          <a:p>
            <a:r>
              <a:rPr lang="en-US" sz="2000" dirty="0"/>
              <a:t>Money market securities are short-term, high-quality, debt securities sold on a discounted basis</a:t>
            </a:r>
          </a:p>
          <a:p>
            <a:r>
              <a:rPr lang="en-US" sz="2000" dirty="0"/>
              <a:t>No coupon; instead, sold for less than face and face at maturity</a:t>
            </a:r>
          </a:p>
          <a:p>
            <a:r>
              <a:rPr lang="en-US" sz="2000" dirty="0"/>
              <a:t>Discount rate is interest rate used to determine the present value of future cash flows</a:t>
            </a:r>
          </a:p>
          <a:p>
            <a:r>
              <a:rPr lang="en-US" sz="2000" dirty="0"/>
              <a:t>Returns quoted on bank discount basis using Bank Discount Rate (BDR):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Use DISC function for BDR:</a:t>
            </a:r>
          </a:p>
          <a:p>
            <a:endParaRPr lang="en-US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pic>
        <p:nvPicPr>
          <p:cNvPr id="14" name="Content Placeholder 13" descr="B D R = ((FV minus P_0)/FV) times (360/M)"/>
          <p:cNvPicPr>
            <a:picLocks noGrp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3276598" y="3962400"/>
            <a:ext cx="2590800" cy="68947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959C9D-2FBB-4BFC-A608-8690917DBF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441930" y="5486400"/>
            <a:ext cx="6260135" cy="477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DISC(</a:t>
            </a:r>
            <a:r>
              <a:rPr lang="en-US" sz="2000" b="1" i="1" dirty="0"/>
              <a:t>Settlement</a:t>
            </a:r>
            <a:r>
              <a:rPr lang="en-US" sz="2000" b="1" dirty="0"/>
              <a:t>, </a:t>
            </a:r>
            <a:r>
              <a:rPr lang="en-US" sz="2000" b="1" i="1" dirty="0"/>
              <a:t>Maturity</a:t>
            </a:r>
            <a:r>
              <a:rPr lang="en-US" sz="2000" b="1" dirty="0"/>
              <a:t>, </a:t>
            </a:r>
            <a:r>
              <a:rPr lang="en-US" sz="2000" b="1" i="1" dirty="0"/>
              <a:t>Pr</a:t>
            </a:r>
            <a:r>
              <a:rPr lang="en-US" sz="2000" b="1" dirty="0"/>
              <a:t>, </a:t>
            </a:r>
            <a:r>
              <a:rPr lang="en-US" sz="2000" b="1" i="1" dirty="0"/>
              <a:t>Redemption</a:t>
            </a:r>
            <a:r>
              <a:rPr lang="en-US" sz="2000" dirty="0"/>
              <a:t>, </a:t>
            </a:r>
            <a:r>
              <a:rPr lang="en-US" sz="2000" i="1" dirty="0"/>
              <a:t>Basis</a:t>
            </a:r>
            <a:r>
              <a:rPr lang="en-US" sz="2000" b="1" dirty="0"/>
              <a:t>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9364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1AC474-1EA9-4EA0-BA1E-12D9267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Discounted Debt Securities II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4971E-CB1A-49E2-8A6F-EACE214AF4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200" y="1519482"/>
            <a:ext cx="8401730" cy="4652717"/>
          </a:xfrm>
        </p:spPr>
        <p:txBody>
          <a:bodyPr>
            <a:noAutofit/>
          </a:bodyPr>
          <a:lstStyle/>
          <a:p>
            <a:r>
              <a:rPr lang="en-US" sz="2000" dirty="0"/>
              <a:t>For comparison to interest bearing securities, calculate the bond equivalent yield (BEY):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Use YIELDDISC function for BEY:</a:t>
            </a:r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pic>
        <p:nvPicPr>
          <p:cNvPr id="15" name="Content Placeholder 13" descr="B E Y = ((FV minus P_0)/P_0) times (360/M)">
            <a:extLst>
              <a:ext uri="{FF2B5EF4-FFF2-40B4-BE49-F238E27FC236}">
                <a16:creationId xmlns:a16="http://schemas.microsoft.com/office/drawing/2014/main" id="{B0D4A1B9-B395-4A21-8509-AE004875F9FC}"/>
              </a:ext>
            </a:extLst>
          </p:cNvPr>
          <p:cNvPicPr>
            <a:picLocks noGrp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3393663" y="2514600"/>
            <a:ext cx="2356673" cy="69199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B557D5-DE92-4602-809A-D8A6AA48003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51818" y="4343400"/>
            <a:ext cx="7240362" cy="477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YIELDDISC(</a:t>
            </a:r>
            <a:r>
              <a:rPr lang="en-US" sz="2000" b="1" i="1" dirty="0"/>
              <a:t>Settlement</a:t>
            </a:r>
            <a:r>
              <a:rPr lang="en-US" sz="2000" b="1" dirty="0"/>
              <a:t>, </a:t>
            </a:r>
            <a:r>
              <a:rPr lang="en-US" sz="2000" b="1" i="1" dirty="0"/>
              <a:t>Maturity</a:t>
            </a:r>
            <a:r>
              <a:rPr lang="en-US" sz="2000" b="1" dirty="0"/>
              <a:t>, </a:t>
            </a:r>
            <a:r>
              <a:rPr lang="en-US" sz="2000" b="1" i="1" dirty="0"/>
              <a:t>Pr</a:t>
            </a:r>
            <a:r>
              <a:rPr lang="en-US" sz="2000" b="1" dirty="0"/>
              <a:t>, </a:t>
            </a:r>
            <a:r>
              <a:rPr lang="en-US" sz="2000" b="1" i="1" dirty="0"/>
              <a:t>Redemption</a:t>
            </a:r>
            <a:r>
              <a:rPr lang="en-US" sz="2000" dirty="0"/>
              <a:t>, </a:t>
            </a:r>
            <a:r>
              <a:rPr lang="en-US" sz="2000" i="1" dirty="0"/>
              <a:t>Basis</a:t>
            </a:r>
            <a:r>
              <a:rPr lang="en-US" sz="2000" b="1" dirty="0"/>
              <a:t>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2816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93C3AF-0D9E-483D-9BF2-60225C707924}"/>
              </a:ext>
            </a:extLst>
          </p:cNvPr>
          <p:cNvSpPr txBox="1">
            <a:spLocks/>
          </p:cNvSpPr>
          <p:nvPr/>
        </p:nvSpPr>
        <p:spPr>
          <a:xfrm>
            <a:off x="610171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Bond Basics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Bond Pricing and Yields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Bond Sensitivities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sz="4000" dirty="0"/>
              <a:t>. </a:t>
            </a:r>
            <a:r>
              <a:rPr lang="en-US" kern="0" dirty="0">
                <a:solidFill>
                  <a:sysClr val="windowText" lastClr="000000"/>
                </a:solidFill>
              </a:rPr>
              <a:t>Bond Sensitivities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2340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Bond Duration and Convexity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03863"/>
            <a:ext cx="6218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5458B6-13A3-427F-B3C4-8ADD490003F9}"/>
              </a:ext>
            </a:extLst>
          </p:cNvPr>
          <p:cNvCxnSpPr>
            <a:cxnSpLocks/>
          </p:cNvCxnSpPr>
          <p:nvPr/>
        </p:nvCxnSpPr>
        <p:spPr>
          <a:xfrm>
            <a:off x="2514600" y="3124200"/>
            <a:ext cx="4724400" cy="205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C21C59-A1AA-4246-9071-1C8E4AC8AAB0}"/>
              </a:ext>
            </a:extLst>
          </p:cNvPr>
          <p:cNvSpPr/>
          <p:nvPr/>
        </p:nvSpPr>
        <p:spPr>
          <a:xfrm>
            <a:off x="2818701" y="2936147"/>
            <a:ext cx="4462943" cy="1988191"/>
          </a:xfrm>
          <a:custGeom>
            <a:avLst/>
            <a:gdLst>
              <a:gd name="connsiteX0" fmla="*/ 0 w 4462943"/>
              <a:gd name="connsiteY0" fmla="*/ 0 h 1988191"/>
              <a:gd name="connsiteX1" fmla="*/ 2046914 w 4462943"/>
              <a:gd name="connsiteY1" fmla="*/ 1233181 h 1988191"/>
              <a:gd name="connsiteX2" fmla="*/ 4462943 w 4462943"/>
              <a:gd name="connsiteY2" fmla="*/ 1988191 h 19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2943" h="1988191">
                <a:moveTo>
                  <a:pt x="0" y="0"/>
                </a:moveTo>
                <a:cubicBezTo>
                  <a:pt x="651545" y="450908"/>
                  <a:pt x="1303090" y="901816"/>
                  <a:pt x="2046914" y="1233181"/>
                </a:cubicBezTo>
                <a:cubicBezTo>
                  <a:pt x="2790738" y="1564546"/>
                  <a:pt x="3626840" y="1776368"/>
                  <a:pt x="4462943" y="1988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791EC-9389-439C-960C-B4D565FC3CF5}"/>
              </a:ext>
            </a:extLst>
          </p:cNvPr>
          <p:cNvCxnSpPr/>
          <p:nvPr/>
        </p:nvCxnSpPr>
        <p:spPr>
          <a:xfrm flipH="1">
            <a:off x="3352800" y="2365696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BA201-B398-488A-BAD4-D8F8C138761E}"/>
              </a:ext>
            </a:extLst>
          </p:cNvPr>
          <p:cNvCxnSpPr/>
          <p:nvPr/>
        </p:nvCxnSpPr>
        <p:spPr>
          <a:xfrm flipH="1">
            <a:off x="3097565" y="1972675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63847E-EEAE-4DE7-B902-6F8C6AF14020}"/>
              </a:ext>
            </a:extLst>
          </p:cNvPr>
          <p:cNvSpPr txBox="1"/>
          <p:nvPr/>
        </p:nvSpPr>
        <p:spPr>
          <a:xfrm>
            <a:off x="4853313" y="2130807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53E54-5FD9-45EC-9FB6-A0079FDFB4B6}"/>
              </a:ext>
            </a:extLst>
          </p:cNvPr>
          <p:cNvSpPr txBox="1"/>
          <p:nvPr/>
        </p:nvSpPr>
        <p:spPr>
          <a:xfrm>
            <a:off x="4588009" y="1725002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Convexity</a:t>
            </a:r>
          </a:p>
        </p:txBody>
      </p:sp>
    </p:spTree>
    <p:extLst>
      <p:ext uri="{BB962C8B-B14F-4D97-AF65-F5344CB8AC3E}">
        <p14:creationId xmlns:p14="http://schemas.microsoft.com/office/powerpoint/2010/main" val="20558336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2D12-7567-41CF-82F0-0C1A902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Price Sensitivities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402D-B22E-4418-835E-E3D68A0887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1" y="1502465"/>
            <a:ext cx="8305228" cy="45935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Bond prices change as any inputs change:</a:t>
            </a:r>
          </a:p>
          <a:p>
            <a:pPr lvl="1"/>
            <a:r>
              <a:rPr lang="en-US" sz="2400" dirty="0"/>
              <a:t>Prices vary inversely with yields</a:t>
            </a:r>
          </a:p>
          <a:p>
            <a:pPr lvl="1"/>
            <a:r>
              <a:rPr lang="en-US" sz="2400" dirty="0"/>
              <a:t>Higher YTM, smaller % change in price (duration) for change in yield</a:t>
            </a:r>
          </a:p>
          <a:p>
            <a:pPr lvl="1"/>
            <a:r>
              <a:rPr lang="en-US" sz="2400" dirty="0"/>
              <a:t>Greater maturity, greater % change in price (duration) for change in yield</a:t>
            </a:r>
          </a:p>
          <a:p>
            <a:pPr lvl="1"/>
            <a:r>
              <a:rPr lang="en-US" sz="2400" dirty="0"/>
              <a:t>Smaller coupon, greater % change in price (duration) for change in yield</a:t>
            </a:r>
          </a:p>
          <a:p>
            <a:pPr lvl="1"/>
            <a:r>
              <a:rPr lang="en-US" sz="2400" dirty="0"/>
              <a:t>Price sensitivity (duration) to yield increases with maturity, but at decreasing rate</a:t>
            </a:r>
          </a:p>
          <a:p>
            <a:pPr lvl="1"/>
            <a:r>
              <a:rPr lang="en-US" sz="2400" dirty="0"/>
              <a:t>Price changes are greater (in absolute value) when rates fall than when rates rise</a:t>
            </a:r>
          </a:p>
        </p:txBody>
      </p:sp>
    </p:spTree>
    <p:extLst>
      <p:ext uri="{BB962C8B-B14F-4D97-AF65-F5344CB8AC3E}">
        <p14:creationId xmlns:p14="http://schemas.microsoft.com/office/powerpoint/2010/main" val="39346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C5C5-4FF4-4756-820E-FA7B135E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Duration and Modified Duration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25AE-C1E8-4107-95E2-42CA96172C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9569" y="1387278"/>
            <a:ext cx="8326660" cy="45935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Duration combines effects of maturity, coupon rate, and yield to measure the (overall) interest rate sensitivity of a bond</a:t>
            </a:r>
          </a:p>
          <a:p>
            <a:r>
              <a:rPr lang="en-US" sz="2000" dirty="0"/>
              <a:t>Longer duration, greater interest rate risk </a:t>
            </a:r>
          </a:p>
          <a:p>
            <a:r>
              <a:rPr lang="en-US" sz="2000" dirty="0"/>
              <a:t>Calculate Macaulay Duration with DURATION function: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Modified Duration is better measure of change in price when yields change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small changes in yield, approximate % change in price using:</a:t>
            </a:r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FAAE2-42CF-4E47-B602-2307EAF3F3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4830" y="3173953"/>
            <a:ext cx="8034338" cy="51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DURATION</a:t>
            </a:r>
            <a:r>
              <a:rPr lang="en-US" sz="2000" dirty="0"/>
              <a:t>(</a:t>
            </a:r>
            <a:r>
              <a:rPr lang="en-US" sz="2000" b="1" i="1" dirty="0"/>
              <a:t>Settlement</a:t>
            </a:r>
            <a:r>
              <a:rPr lang="en-US" sz="2000" dirty="0"/>
              <a:t>, </a:t>
            </a:r>
            <a:r>
              <a:rPr lang="en-US" sz="2000" b="1" i="1" dirty="0"/>
              <a:t>Maturity</a:t>
            </a:r>
            <a:r>
              <a:rPr lang="en-US" sz="2000" dirty="0"/>
              <a:t>, </a:t>
            </a:r>
            <a:r>
              <a:rPr lang="en-US" sz="2000" b="1" i="1" dirty="0"/>
              <a:t>Coupon</a:t>
            </a:r>
            <a:r>
              <a:rPr lang="en-US" sz="2000" dirty="0"/>
              <a:t>, </a:t>
            </a:r>
            <a:r>
              <a:rPr lang="en-US" sz="2000" b="1" i="1" dirty="0"/>
              <a:t>Yld</a:t>
            </a:r>
            <a:r>
              <a:rPr lang="en-US" sz="2000" dirty="0"/>
              <a:t>, </a:t>
            </a:r>
            <a:r>
              <a:rPr lang="en-US" sz="2000" b="1" i="1" dirty="0"/>
              <a:t>Frequency</a:t>
            </a:r>
            <a:r>
              <a:rPr lang="en-US" sz="2000" dirty="0"/>
              <a:t>, </a:t>
            </a:r>
            <a:r>
              <a:rPr lang="en-US" sz="2000" i="1" dirty="0"/>
              <a:t>Basis</a:t>
            </a:r>
            <a:r>
              <a:rPr lang="en-US" sz="2000" dirty="0"/>
              <a:t>)</a:t>
            </a:r>
            <a:endParaRPr lang="en-IN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0827D6-B562-4026-B513-39070418F43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08669" y="4822177"/>
            <a:ext cx="8326659" cy="389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MDURATION</a:t>
            </a:r>
            <a:r>
              <a:rPr lang="en-US" sz="2000" dirty="0"/>
              <a:t>(</a:t>
            </a:r>
            <a:r>
              <a:rPr lang="en-US" sz="2000" b="1" i="1" dirty="0"/>
              <a:t>Settlement</a:t>
            </a:r>
            <a:r>
              <a:rPr lang="en-US" sz="2000" dirty="0"/>
              <a:t>, </a:t>
            </a:r>
            <a:r>
              <a:rPr lang="en-US" sz="2000" b="1" i="1" dirty="0"/>
              <a:t>Maturity</a:t>
            </a:r>
            <a:r>
              <a:rPr lang="en-US" sz="2000" dirty="0"/>
              <a:t>, </a:t>
            </a:r>
            <a:r>
              <a:rPr lang="en-US" sz="2000" b="1" i="1" dirty="0"/>
              <a:t>Coupon</a:t>
            </a:r>
            <a:r>
              <a:rPr lang="en-US" sz="2000" dirty="0"/>
              <a:t>, </a:t>
            </a:r>
            <a:r>
              <a:rPr lang="en-US" sz="2000" b="1" i="1" dirty="0"/>
              <a:t>Yld</a:t>
            </a:r>
            <a:r>
              <a:rPr lang="en-US" sz="2000" dirty="0"/>
              <a:t>, </a:t>
            </a:r>
            <a:r>
              <a:rPr lang="en-US" sz="2000" b="1" i="1" dirty="0"/>
              <a:t>Frequency</a:t>
            </a:r>
            <a:r>
              <a:rPr lang="en-US" sz="2000" dirty="0"/>
              <a:t>, </a:t>
            </a:r>
            <a:r>
              <a:rPr lang="en-US" sz="2000" i="1" dirty="0"/>
              <a:t>Basis</a:t>
            </a:r>
            <a:r>
              <a:rPr lang="en-US" sz="2000" dirty="0"/>
              <a:t>)</a:t>
            </a:r>
            <a:endParaRPr lang="en-IN" sz="2000" dirty="0"/>
          </a:p>
        </p:txBody>
      </p:sp>
      <p:pic>
        <p:nvPicPr>
          <p:cNvPr id="11" name="Content Placeholder 10" descr="%(Delta) Price Approximately equal to negative D_mod times Delta(Yield)"/>
          <p:cNvPicPr>
            <a:picLocks noGrp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2971798" y="5715000"/>
            <a:ext cx="3200400" cy="3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1AC474-1EA9-4EA0-BA1E-12D9267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Approximation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4971E-CB1A-49E2-8A6F-EACE214AF4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47800"/>
            <a:ext cx="8401730" cy="472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Convexity measures curvature of price/yield relationship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Price changes greater (in absolute value) when rates fall than rise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 built-in convexity function to calculate, but close </a:t>
            </a:r>
            <a:r>
              <a:rPr lang="en-US" sz="2000" u="sng" dirty="0"/>
              <a:t>approximation</a:t>
            </a:r>
            <a:r>
              <a:rPr lang="en-US" sz="2000" dirty="0"/>
              <a:t> using the PRICE function for </a:t>
            </a:r>
            <a:r>
              <a:rPr lang="en-US" sz="2000" i="1" dirty="0"/>
              <a:t>P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Where </a:t>
            </a:r>
          </a:p>
          <a:p>
            <a:pPr marL="1324350" lvl="4" indent="0">
              <a:buNone/>
            </a:pPr>
            <a:r>
              <a:rPr lang="en-US" sz="1800" i="1" dirty="0" err="1"/>
              <a:t>P</a:t>
            </a:r>
            <a:r>
              <a:rPr lang="en-US" sz="1800" i="1" baseline="-25000" dirty="0" err="1"/>
              <a:t>yld</a:t>
            </a:r>
            <a:r>
              <a:rPr lang="en-US" sz="1800" i="1" dirty="0"/>
              <a:t> </a:t>
            </a:r>
            <a:r>
              <a:rPr lang="en-US" sz="1800" dirty="0"/>
              <a:t>= price at yield to maturity</a:t>
            </a:r>
          </a:p>
          <a:p>
            <a:pPr marL="1324350" lvl="4" indent="0">
              <a:buNone/>
            </a:pPr>
            <a:r>
              <a:rPr lang="en-US" sz="1800" i="1" dirty="0" err="1"/>
              <a:t>P</a:t>
            </a:r>
            <a:r>
              <a:rPr lang="en-US" sz="1800" i="1" baseline="-25000" dirty="0" err="1"/>
              <a:t>yld</a:t>
            </a:r>
            <a:r>
              <a:rPr lang="en-US" sz="1800" i="1" baseline="-25000" dirty="0"/>
              <a:t>  + h </a:t>
            </a:r>
            <a:r>
              <a:rPr lang="en-US" sz="1800" dirty="0"/>
              <a:t>and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yld</a:t>
            </a:r>
            <a:r>
              <a:rPr lang="en-US" sz="1800" i="1" baseline="-25000" dirty="0"/>
              <a:t>  − h</a:t>
            </a:r>
            <a:r>
              <a:rPr lang="en-US" sz="1800" dirty="0"/>
              <a:t> = prices if yield changed by a small amount, </a:t>
            </a:r>
            <a:r>
              <a:rPr lang="en-US" sz="1800" i="1" dirty="0"/>
              <a:t>h</a:t>
            </a:r>
          </a:p>
          <a:p>
            <a:r>
              <a:rPr lang="en-US" sz="2000" dirty="0"/>
              <a:t>With convexity, better approximation of the price change:</a:t>
            </a:r>
            <a:endParaRPr lang="en-IN" sz="2000" dirty="0"/>
          </a:p>
          <a:p>
            <a:pPr>
              <a:spcBef>
                <a:spcPts val="600"/>
              </a:spcBef>
            </a:pPr>
            <a:endParaRPr lang="en-IN" sz="2000" dirty="0"/>
          </a:p>
        </p:txBody>
      </p:sp>
      <p:pic>
        <p:nvPicPr>
          <p:cNvPr id="14" name="Content Placeholder 13" descr="Convexity Approximately equal to (((P_yld+h) + (P_yld minus h) minus (2P_yld))/((h^2) times (P_yld + Accrued Interest)))">
            <a:extLst>
              <a:ext uri="{FF2B5EF4-FFF2-40B4-BE49-F238E27FC236}">
                <a16:creationId xmlns:a16="http://schemas.microsoft.com/office/drawing/2014/main" id="{B0D4A1B9-B395-4A21-8509-AE004875F9FC}"/>
              </a:ext>
            </a:extLst>
          </p:cNvPr>
          <p:cNvPicPr>
            <a:picLocks noGrp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2662577" y="2971800"/>
            <a:ext cx="4191000" cy="693703"/>
          </a:xfrm>
          <a:prstGeom prst="rect">
            <a:avLst/>
          </a:prstGeom>
        </p:spPr>
      </p:pic>
      <p:pic>
        <p:nvPicPr>
          <p:cNvPr id="15" name="Content Placeholder 13" descr="% Delta Price Approximately equal to negative D_mod times Delta Yield + (1/2)C times Delta Yield^2">
            <a:extLst>
              <a:ext uri="{FF2B5EF4-FFF2-40B4-BE49-F238E27FC236}">
                <a16:creationId xmlns:a16="http://schemas.microsoft.com/office/drawing/2014/main" id="{561D1D21-DCE5-438A-AF79-C0BA7FC70F82}"/>
              </a:ext>
            </a:extLst>
          </p:cNvPr>
          <p:cNvPicPr>
            <a:picLocks noGrp="1"/>
          </p:cNvPicPr>
          <p:nvPr>
            <p:ph sz="quarter" idx="24"/>
          </p:nvPr>
        </p:nvPicPr>
        <p:blipFill>
          <a:blip r:embed="rId3"/>
          <a:stretch>
            <a:fillRect/>
          </a:stretch>
        </p:blipFill>
        <p:spPr>
          <a:xfrm>
            <a:off x="2548277" y="5334000"/>
            <a:ext cx="441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3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8E7FFB0-C94C-4139-B141-527A5F78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1" y="1918938"/>
            <a:ext cx="8229600" cy="3888486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1AC474-1EA9-4EA0-BA1E-12D92671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Convexity Formula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35584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n-US" kern="0" dirty="0">
                <a:solidFill>
                  <a:sysClr val="windowText" lastClr="000000"/>
                </a:solidFill>
              </a:rPr>
              <a:t>Bond Basics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46BF-76CA-43F1-B09A-48F3645C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Valuation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9D0B-95FD-4EBE-BC79-D26D889294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462" y="1592092"/>
            <a:ext cx="8034338" cy="770108"/>
          </a:xfrm>
        </p:spPr>
        <p:txBody>
          <a:bodyPr>
            <a:normAutofit/>
          </a:bodyPr>
          <a:lstStyle/>
          <a:p>
            <a:r>
              <a:rPr lang="en-US" sz="2000" dirty="0"/>
              <a:t>Intrinsic value of an asset is the present value of the expected future cash flows:</a:t>
            </a:r>
            <a:endParaRPr lang="en-IN" sz="2000" dirty="0"/>
          </a:p>
        </p:txBody>
      </p:sp>
      <p:pic>
        <p:nvPicPr>
          <p:cNvPr id="10" name="Content Placeholder 9" descr="V = sum_t = 1 to N (CF_t/(1 + i))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505200" y="2362200"/>
            <a:ext cx="1905000" cy="8663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5A19DA-512B-4601-BAC8-3F284ADFA48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53099" y="3429000"/>
            <a:ext cx="8030875" cy="2743200"/>
          </a:xfrm>
        </p:spPr>
        <p:txBody>
          <a:bodyPr>
            <a:noAutofit/>
          </a:bodyPr>
          <a:lstStyle/>
          <a:p>
            <a:pPr marL="467100" lvl="1" indent="-240300">
              <a:spcBef>
                <a:spcPts val="75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</a:rPr>
              <a:t>Three inputs: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Amount of expected future cash flows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Timing of expected future cash flows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Required rate of return</a:t>
            </a:r>
          </a:p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value of the asset can be compared to its market price to determine whether the asset is over- or underpriced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6002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 Cash Flows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502465"/>
            <a:ext cx="8422677" cy="4364935"/>
          </a:xfrm>
        </p:spPr>
        <p:txBody>
          <a:bodyPr>
            <a:noAutofit/>
          </a:bodyPr>
          <a:lstStyle/>
          <a:p>
            <a:pPr lvl="0"/>
            <a:r>
              <a:rPr lang="en-IN" sz="2150" dirty="0"/>
              <a:t>Interest/</a:t>
            </a:r>
            <a:r>
              <a:rPr lang="en-IN" sz="2150" dirty="0" err="1"/>
              <a:t>Couon</a:t>
            </a:r>
            <a:r>
              <a:rPr lang="en-IN" sz="2150" dirty="0"/>
              <a:t> Payments</a:t>
            </a:r>
          </a:p>
          <a:p>
            <a:pPr lvl="1"/>
            <a:r>
              <a:rPr lang="en-IN" sz="2000" dirty="0"/>
              <a:t>Annual Coupon = Coupon Rate x Face Value</a:t>
            </a:r>
          </a:p>
          <a:p>
            <a:pPr lvl="1"/>
            <a:r>
              <a:rPr lang="en-IN" sz="2000" dirty="0"/>
              <a:t>Period Coupon: Divide by number of period in year</a:t>
            </a:r>
          </a:p>
          <a:p>
            <a:pPr lvl="1"/>
            <a:r>
              <a:rPr lang="en-IN" sz="2000" dirty="0"/>
              <a:t>Fixed cash flow</a:t>
            </a:r>
          </a:p>
          <a:p>
            <a:pPr lvl="1"/>
            <a:r>
              <a:rPr lang="en-IN" sz="2000" dirty="0" err="1"/>
              <a:t>Finaite</a:t>
            </a:r>
            <a:r>
              <a:rPr lang="en-IN" sz="2000" dirty="0"/>
              <a:t> cash flow</a:t>
            </a:r>
          </a:p>
          <a:p>
            <a:pPr lvl="1"/>
            <a:r>
              <a:rPr lang="en-IN" sz="2000" dirty="0"/>
              <a:t>Annuity</a:t>
            </a:r>
          </a:p>
          <a:p>
            <a:r>
              <a:rPr lang="en-IN" sz="2150" dirty="0"/>
              <a:t>Principal Repayment</a:t>
            </a:r>
          </a:p>
          <a:p>
            <a:pPr lvl="1"/>
            <a:r>
              <a:rPr lang="en-IN" sz="2000" dirty="0"/>
              <a:t>Face Value repaid at terminus</a:t>
            </a:r>
          </a:p>
          <a:p>
            <a:r>
              <a:rPr lang="en-IN" sz="2150" dirty="0"/>
              <a:t>Embedded Options</a:t>
            </a:r>
          </a:p>
          <a:p>
            <a:pPr lvl="1"/>
            <a:r>
              <a:rPr lang="en-IN" sz="2000" dirty="0"/>
              <a:t>Adjust for call, conversion, etc. provisions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EA0539-06E2-42E7-8A7B-C8EA0E1C0ED2}"/>
              </a:ext>
            </a:extLst>
          </p:cNvPr>
          <p:cNvSpPr txBox="1">
            <a:spLocks/>
          </p:cNvSpPr>
          <p:nvPr/>
        </p:nvSpPr>
        <p:spPr>
          <a:xfrm>
            <a:off x="609029" y="1654865"/>
            <a:ext cx="8422677" cy="43649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fontAlgn="auto">
              <a:spcAft>
                <a:spcPts val="0"/>
              </a:spcAft>
            </a:pPr>
            <a:endParaRPr lang="en-IN" sz="21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5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Discount Rate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502465"/>
            <a:ext cx="8422677" cy="4364935"/>
          </a:xfrm>
        </p:spPr>
        <p:txBody>
          <a:bodyPr>
            <a:noAutofit/>
          </a:bodyPr>
          <a:lstStyle/>
          <a:p>
            <a:pPr lvl="0"/>
            <a:endParaRPr lang="en-US" sz="2000" dirty="0"/>
          </a:p>
          <a:p>
            <a:pPr lvl="0"/>
            <a:endParaRPr lang="en-IN" sz="21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97D67C-6765-4C87-A3C0-ADA33EB645A8}"/>
              </a:ext>
            </a:extLst>
          </p:cNvPr>
          <p:cNvSpPr txBox="1">
            <a:spLocks/>
          </p:cNvSpPr>
          <p:nvPr/>
        </p:nvSpPr>
        <p:spPr>
          <a:xfrm>
            <a:off x="609029" y="1654865"/>
            <a:ext cx="8422677" cy="43649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Required rate of return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	=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</a:t>
            </a:r>
            <a:r>
              <a:rPr lang="en-US" sz="2000" kern="0" baseline="-25000" dirty="0" err="1">
                <a:solidFill>
                  <a:sysClr val="windowText" lastClr="000000"/>
                </a:solidFill>
              </a:rPr>
              <a:t>r</a:t>
            </a:r>
            <a:r>
              <a:rPr lang="en-US" sz="2000" kern="0" dirty="0">
                <a:solidFill>
                  <a:sysClr val="windowText" lastClr="000000"/>
                </a:solidFill>
              </a:rPr>
              <a:t> + E(i) + Risk Premium </a:t>
            </a:r>
          </a:p>
          <a:p>
            <a:pPr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Treasury yield proxies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</a:t>
            </a:r>
            <a:r>
              <a:rPr lang="en-US" sz="2000" kern="0" baseline="-25000" dirty="0" err="1">
                <a:solidFill>
                  <a:sysClr val="windowText" lastClr="000000"/>
                </a:solidFill>
              </a:rPr>
              <a:t>r</a:t>
            </a:r>
            <a:r>
              <a:rPr lang="en-US" sz="2000" kern="0" dirty="0">
                <a:solidFill>
                  <a:sysClr val="windowText" lastClr="000000"/>
                </a:solidFill>
              </a:rPr>
              <a:t> + E(i) </a:t>
            </a:r>
          </a:p>
          <a:p>
            <a:pPr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Risk Premium:</a:t>
            </a:r>
          </a:p>
          <a:p>
            <a:pPr lvl="1"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Default Risk Premium: Higher yields higher with greater chance of default </a:t>
            </a:r>
          </a:p>
          <a:p>
            <a:pPr lvl="1"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Maturity Risk Premium: Typically, higher yields at longer maturities (inflation expectations)</a:t>
            </a:r>
          </a:p>
          <a:p>
            <a:pPr lvl="1" fontAlgn="auto"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</a:rPr>
              <a:t>Liquidity Risk Premium: Higher yields higher at longer maturities due to possible liquidity issues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IN" sz="21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5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 Terminology I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502465"/>
            <a:ext cx="8422677" cy="4364935"/>
          </a:xfrm>
        </p:spPr>
        <p:txBody>
          <a:bodyPr>
            <a:noAutofit/>
          </a:bodyPr>
          <a:lstStyle/>
          <a:p>
            <a:r>
              <a:rPr lang="en-US" sz="2000" dirty="0"/>
              <a:t>Discount Bond – Bond that is issued for less than its par value</a:t>
            </a:r>
          </a:p>
          <a:p>
            <a:pPr lvl="0"/>
            <a:r>
              <a:rPr lang="en-US" sz="2000" dirty="0"/>
              <a:t>Accrued Interest</a:t>
            </a:r>
            <a:r>
              <a:rPr lang="en-US" sz="2000" b="1" dirty="0"/>
              <a:t> </a:t>
            </a:r>
            <a:r>
              <a:rPr lang="en-US" sz="2000" dirty="0"/>
              <a:t>– Interest that has been incurred, but not yet been paid out</a:t>
            </a:r>
          </a:p>
          <a:p>
            <a:pPr lvl="0"/>
            <a:r>
              <a:rPr lang="en-US" sz="2000" dirty="0"/>
              <a:t>Dirty Price</a:t>
            </a:r>
            <a:r>
              <a:rPr lang="en-US" sz="2000" b="1" dirty="0"/>
              <a:t> </a:t>
            </a:r>
            <a:r>
              <a:rPr lang="en-US" sz="2000" dirty="0"/>
              <a:t>– Price of a bond including accrued interest</a:t>
            </a:r>
          </a:p>
          <a:p>
            <a:pPr lvl="1"/>
            <a:r>
              <a:rPr lang="en-US" sz="2000" dirty="0"/>
              <a:t>Actual value</a:t>
            </a:r>
          </a:p>
          <a:p>
            <a:pPr lvl="1"/>
            <a:r>
              <a:rPr lang="en-US" sz="2000" dirty="0"/>
              <a:t>What you would pay</a:t>
            </a:r>
          </a:p>
          <a:p>
            <a:pPr lvl="0"/>
            <a:r>
              <a:rPr lang="en-US" sz="2000" dirty="0"/>
              <a:t>Clean Price</a:t>
            </a:r>
            <a:r>
              <a:rPr lang="en-US" sz="2000" b="1" dirty="0"/>
              <a:t> </a:t>
            </a:r>
            <a:r>
              <a:rPr lang="en-US" sz="2000" dirty="0"/>
              <a:t>–  Price of bond </a:t>
            </a:r>
            <a:r>
              <a:rPr lang="en-US" sz="2000" u="sng" dirty="0"/>
              <a:t>not</a:t>
            </a:r>
            <a:r>
              <a:rPr lang="en-US" sz="2000" dirty="0"/>
              <a:t> including accrued interest</a:t>
            </a:r>
          </a:p>
          <a:p>
            <a:pPr lvl="1"/>
            <a:r>
              <a:rPr lang="en-US" sz="2000" dirty="0"/>
              <a:t>Quoted price</a:t>
            </a:r>
          </a:p>
          <a:p>
            <a:pPr lvl="1"/>
            <a:r>
              <a:rPr lang="en-US" sz="2000" dirty="0"/>
              <a:t>How bond dealers </a:t>
            </a:r>
            <a:r>
              <a:rPr lang="en-US" sz="2000" u="sng" dirty="0"/>
              <a:t>quote</a:t>
            </a:r>
            <a:r>
              <a:rPr lang="en-US" sz="2000" dirty="0"/>
              <a:t> the price</a:t>
            </a:r>
          </a:p>
          <a:p>
            <a:pPr lvl="0"/>
            <a:r>
              <a:rPr lang="en-US" sz="2000" dirty="0"/>
              <a:t>Callable Bond</a:t>
            </a:r>
            <a:r>
              <a:rPr lang="en-US" sz="2000" b="1" dirty="0"/>
              <a:t> </a:t>
            </a:r>
            <a:r>
              <a:rPr lang="en-US" sz="2000" dirty="0"/>
              <a:t>– Bond the issuer may redeem prior to stated maturity</a:t>
            </a:r>
          </a:p>
          <a:p>
            <a:pPr lvl="0"/>
            <a:r>
              <a:rPr lang="en-US" sz="2000" dirty="0"/>
              <a:t>Make-Whole Call</a:t>
            </a:r>
            <a:r>
              <a:rPr lang="en-US" sz="2000" b="1" dirty="0"/>
              <a:t> </a:t>
            </a:r>
            <a:r>
              <a:rPr lang="en-US" sz="2000" dirty="0"/>
              <a:t>– Call in which investor receives a single payment for NPV of all future cash flows</a:t>
            </a:r>
          </a:p>
          <a:p>
            <a:pPr lvl="0"/>
            <a:endParaRPr lang="en-US" sz="2000" dirty="0"/>
          </a:p>
          <a:p>
            <a:pPr lvl="0"/>
            <a:endParaRPr lang="en-IN" sz="2150" dirty="0"/>
          </a:p>
        </p:txBody>
      </p:sp>
    </p:spTree>
    <p:extLst>
      <p:ext uri="{BB962C8B-B14F-4D97-AF65-F5344CB8AC3E}">
        <p14:creationId xmlns:p14="http://schemas.microsoft.com/office/powerpoint/2010/main" val="290594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702A136-8779-4F7C-9F03-4F0D633D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58" y="1600200"/>
            <a:ext cx="4118625" cy="4525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Clean vs. Dirty Price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328466961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615-CB47-4EF4-904C-1C89D38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 Terminology II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D5A0-103E-4539-82CF-3393711B77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502465"/>
            <a:ext cx="8422677" cy="436493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/>
              <a:t>(Macauley) Duration </a:t>
            </a:r>
            <a:r>
              <a:rPr lang="en-US" sz="2800" dirty="0"/>
              <a:t>– How many years to be repaid bond’s price by the its total cash flows</a:t>
            </a:r>
          </a:p>
          <a:p>
            <a:pPr lvl="0">
              <a:lnSpc>
                <a:spcPct val="150000"/>
              </a:lnSpc>
            </a:pPr>
            <a:r>
              <a:rPr lang="en-US" sz="2800" b="1" dirty="0"/>
              <a:t>Modified Duration </a:t>
            </a:r>
            <a:r>
              <a:rPr lang="en-US" sz="2800" dirty="0"/>
              <a:t>– Price change in a bond given a 1% change in interest rates</a:t>
            </a:r>
          </a:p>
          <a:p>
            <a:pPr lvl="0">
              <a:lnSpc>
                <a:spcPct val="150000"/>
              </a:lnSpc>
            </a:pPr>
            <a:r>
              <a:rPr lang="en-US" sz="2800" b="1" dirty="0"/>
              <a:t>Convexity </a:t>
            </a:r>
            <a:r>
              <a:rPr lang="en-US" sz="2800" dirty="0"/>
              <a:t>– Measure of the curvature in the relationship between bond prices and yields</a:t>
            </a:r>
          </a:p>
          <a:p>
            <a:pPr lvl="0"/>
            <a:endParaRPr lang="en-US" sz="2000" dirty="0"/>
          </a:p>
          <a:p>
            <a:pPr lvl="0"/>
            <a:endParaRPr lang="en-IN" sz="2150" dirty="0"/>
          </a:p>
        </p:txBody>
      </p:sp>
    </p:spTree>
    <p:extLst>
      <p:ext uri="{BB962C8B-B14F-4D97-AF65-F5344CB8AC3E}">
        <p14:creationId xmlns:p14="http://schemas.microsoft.com/office/powerpoint/2010/main" val="2775157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3E4D1D-00BC-4332-B48A-6D17938DD691}">
  <we:reference id="wa104381909" version="3.1.0.0" store="en-US" storeType="OMEX"/>
  <we:alternateReferences>
    <we:reference id="wa104381909" version="3.1.0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A&lt;/mi&gt;&lt;mi&gt;c&lt;/mi&gt;&lt;mi&gt;c&lt;/mi&gt;&lt;mi&gt;r&lt;/mi&gt;&lt;mi&gt;u&lt;/mi&gt;&lt;mi&gt;e&lt;/mi&gt;&lt;mi&gt;d&lt;/mi&gt;&lt;mo&gt;&amp;#xA0;&lt;/mo&gt;&lt;mi&gt;I&lt;/mi&gt;&lt;mi&gt;n&lt;/mi&gt;&lt;mi&gt;t&lt;/mi&gt;&lt;mi&gt;e&lt;/mi&gt;&lt;mi&gt;r&lt;/mi&gt;&lt;mi&gt;e&lt;/mi&gt;&lt;mi&gt;s&lt;/mi&gt;&lt;mi&gt;t&lt;/mi&gt;&lt;mo&gt;&amp;#xA0;&lt;/mo&gt;&lt;mo&gt;=&lt;/mo&gt;&lt;mo&gt;&amp;#xA0;&lt;/mo&gt;&lt;mi&gt;F&lt;/mi&gt;&lt;mi&gt;a&lt;/mi&gt;&lt;mi&gt;c&lt;/mi&gt;&lt;mi&gt;e&lt;/mi&gt;&lt;mo&gt;&amp;#xA0;&lt;/mo&gt;&lt;mi&gt;x&lt;/mi&gt;&lt;mo&gt;&amp;#xA0;&lt;/mo&gt;&lt;mfrac&gt;&lt;mrow&gt;&lt;mi&gt;A&lt;/mi&gt;&lt;mi&gt;n&lt;/mi&gt;&lt;mi&gt;n&lt;/mi&gt;&lt;mi&gt;u&lt;/mi&gt;&lt;mi&gt;a&lt;/mi&gt;&lt;mi&gt;l&lt;/mi&gt;&lt;mo&gt;&amp;#xA0;&lt;/mo&gt;&lt;mi&gt;C&lt;/mi&gt;&lt;mi&gt;o&lt;/mi&gt;&lt;mi&gt;u&lt;/mi&gt;&lt;mi&gt;p&lt;/mi&gt;&lt;mi&gt;o&lt;/mi&gt;&lt;mi&gt;n&lt;/mi&gt;&lt;/mrow&gt;&lt;mrow&gt;&lt;mi&gt;F&lt;/mi&gt;&lt;mi&gt;r&lt;/mi&gt;&lt;mi&gt;e&lt;/mi&gt;&lt;mi&gt;q&lt;/mi&gt;&lt;mi&gt;u&lt;/mi&gt;&lt;mi&gt;e&lt;/mi&gt;&lt;mi&gt;n&lt;/mi&gt;&lt;mi&gt;c&lt;/mi&gt;&lt;mi&gt;y&lt;/mi&gt;&lt;/mrow&gt;&lt;/mfrac&gt;&lt;mo&gt;&amp;#xA0;&lt;/mo&gt;&lt;mi&gt;x&lt;/mi&gt;&lt;mo&gt;&amp;#xA0;&lt;/mo&gt;&lt;mfrac&gt;&lt;mrow&gt;&lt;mi&gt;D&lt;/mi&gt;&lt;mi&gt;a&lt;/mi&gt;&lt;mi&gt;y&lt;/mi&gt;&lt;mi&gt;s&lt;/mi&gt;&lt;mo&gt;&amp;#xA0;&lt;/mo&gt;&lt;mi&gt;sin&lt;/mi&gt;&lt;mi&gt;c&lt;/mi&gt;&lt;mi&gt;e&lt;/mi&gt;&lt;mo&gt;&amp;#xA0;&lt;/mo&gt;&lt;mi&gt;L&lt;/mi&gt;&lt;mi&gt;a&lt;/mi&gt;&lt;mi&gt;s&lt;/mi&gt;&lt;mi&gt;t&lt;/mi&gt;&lt;mo&gt;&amp;#xA0;&lt;/mo&gt;&lt;mi&gt;P&lt;/mi&gt;&lt;mi&gt;a&lt;/mi&gt;&lt;mi&gt;y&lt;/mi&gt;&lt;mi&gt;m&lt;/mi&gt;&lt;mi&gt;e&lt;/mi&gt;&lt;mi&gt;n&lt;/mi&gt;&lt;mi&gt;t&lt;/mi&gt;&lt;/mrow&gt;&lt;mrow&gt;&lt;mi&gt;D&lt;/mi&gt;&lt;mi&gt;a&lt;/mi&gt;&lt;mi&gt;y&lt;/mi&gt;&lt;mi&gt;s&lt;/mi&gt;&lt;mo&gt;&amp;#xA0;&lt;/mo&gt;&lt;mi&gt;b&lt;/mi&gt;&lt;mi&gt;e&lt;/mi&gt;&lt;mi&gt;t&lt;/mi&gt;&lt;mi&gt;w&lt;/mi&gt;&lt;mi&gt;e&lt;/mi&gt;&lt;mi&gt;e&lt;/mi&gt;&lt;mi&gt;n&lt;/mi&gt;&lt;mo&gt;&amp;#xA0;&lt;/mo&gt;&lt;mi&gt;P&lt;/mi&gt;&lt;mi&gt;a&lt;/mi&gt;&lt;mi&gt;y&lt;/mi&gt;&lt;mi&gt;m&lt;/mi&gt;&lt;mi&gt;e&lt;/mi&gt;&lt;mi&gt;n&lt;/mi&gt;&lt;mi&gt;t&lt;/mi&gt;&lt;mi&gt;s&lt;/mi&gt;&lt;/mrow&gt;&lt;/mfrac&gt;&lt;/mstyle&gt;&lt;/math&gt;\&quot;,\&quot;base64Image\&quot;:\&quot;iVBORw0KGgoAAAANSUhEUgAABckAAAB8CAYAAACyljiBAAAACXBIWXMAAA7EAAAOxAGVKw4bAAAABGJhU0UAAABHKJxGrQAAUD5JREFUeNrtnQ+EVc0bxx9rrZVEspKsyEpWEkmSJNZKVrK8VpJkSfJKEkmSJJJkJZEkyVqSlSSRJEkiWStJJFlJliRZK8v7u8/vzrFznzvnzMw5Z8659+73w3jf7s6ZmTN/njPzzDPPEAEAAAAAALAw6aiEnZVwtBJGVQAAAAAiNlfC+0qYrYTxSliMKgEAAAAAAAAAAECzc6cSHlXC70r4T4SrqB4AAACKtkr4ju8EAAAAAAAAAICFzDa1IN6Lqmgp+iqhvxKOV8IM1So/9jRA+dpU+a5UwpNK+EVVC8a/qrxTlXC/Ek5Wwhrx7LFKuIUmBiATN6l+A80l8Bj9UwkfKuFeJZyohHWozqam29DOj1EtpXKOzJvccYG/n9dRbcH4llJOflFzmTOVsAHVCAAAAAAAQOPCisr3akKPxVXr8kBbuM1VwqISy8LKmMuV8NNzwTlZCWNUVdzwv8+iWQHIBLth4g0o3iB9R+kU5nKMHkC1Nu1cYJpgSd6ILFHfu7hxx9/3XlRTcFZWwiBVNwazyEmWtdtQnQAAAAAAADQex7WJ+ziqo2XRFdKvSlzoX6KqdZVUrLGF1XaqKu2YNrXoZx/qX2MWmnvQrADkBvufnjGMM7ae5PsM2rW4nZWwg6oW5Cbl+gRBadeMsOLuE1U3Uu8rmQ0ah19kVpCD4rlgaAseNwc1Wcn/3VgJp6neldF/6ncAAAAAAABAg7CMapWnP1ElLclGsTC7UEIZ2PWLPKo8qX63wQq5ccMCsxtNC0CuTFO6zajdVK8EYjcDA6hSAHLDdPpqDaqlFPYa2uKeZb791vDMIVQlAAAAAAAAjcENw4S9A9XScpwQbdxfcP6XDP3sVIp0nmvPz6BZAcgVPr0hT3nMqt9dWFEJn6nesrIfVQtAZtrVeNLH1xtUS2mY3N/Y7vXpNshYPh2wGNUJAAAAAABAuWwgswuLnaialuMJ1V4k1VZQvmwB/kj0L76ErC9lej2akuAZmhWAXNlq+B6Mpxijf0QabP26AtULQCb6DePzPKrl/3RR9b6SInlM9RuCSx2eu29oxyE0IWjgvg4AAAAAsCBgP7K/DZN1XLrWWrD1mW659LSgfDtVXlJBvjljug9VWjfRtADkiskyMo0rgFOGdLCoByAbVwzjaguq5f+wwvp1ifMqDi8yyEfMZ0Cj9nUAAAAAgAXBsJqYH6HqcXpM1luXnaJ9TxaUr8mHeB6nFIZUWvvQtADkyhvDmF2ZIh3eIPtD8J0MQJ5MUr3PfzDvNrBIq/rdBvl2wvHZ/YZn76AZQYP2dQAAAACAloePg/6ohAn179disv4EVdRSSOuzIizPzhgWgedySrtbpbcVTQtArt8FOWYnMqQ3akjvIqoZgFSsIJzOMHFTq4/tBeZ7zdAeax2fPWB49gaaEjRoXwcAAAAAaHkuq0nWJvXvO1TvEgO0DhNU7GWXm8isbMvTD/o0FedXHYCFwBDlq9TeZ0hvEtUcFFakDlbCwUo4TVWL1TSbiSxb2VKWNzp8fdIvr4Q9ht/bVZqHVOD/xyXh7hw0jKf9C7g+2C/zUzG3KXJO8Em0xWePZ28a2vIfdHHQoH0dAAAAAKCl6aXq5UK3tN+OGCbsSxZ4PfEEdJNahN6uhPeVsM3huX6lIOCwJWW+bGXEfrd5s4Jd4bCCWb/UaYcqE/uUH3GYXOvter+Aentv6E87GqBNN1L1iCpfJPpL1S37FP2qxsPmBukfnDZbpA2ovsALalZUTao212FrIlZkfVPvwoun51RVlDVKXYHmYMwwbrNYq+00pMffnvYC5SHLP1bGnlTj5J1Kw6Y45udeqLiP1b9dOKSem1HhFVVP8vB4X1YJ6yrhS4C2W0XzdzVEbjh+0/wlxyw7WMn6gJJdXm1X8uaXltYjh/w7lSx8rPKcFm3I9f/T0B9+qPbJA5a/11Ubzyh59VvVS1bXXH1K7k1qaT9XcrLM8Rn6Mty85yN5jBMu02HVd7JcMJyFNYa2GPF4XirYebwuajG52K7mO6fUvDNOjnA5n6g0uR6uKnmSNDd5qPrNH/VubU0+tqmB+zoAAAAAQMvzXC2A9cntLsOEf1eKtDvUIpsn6hfUou6dWriaJtsc5wPNK/d4Ab+yxDx61eRzSlMuROGvw0S8WzxzPYVS6bOhLaJwSsXTFRjHLWlK69DDgfvXv4Zyvyy5z/Mi7K0qy3ulzFmktfkjcjvyXFT/uKv66feEhfhytUj9LyGcL7GuipQJIB9+GRQ3WZQP3TH9cnMB8pCVbN/UGJo1PGtzKSbdRdk2F5cp5dF/DuFjzu3G7zpN8wrttUJRNSyULKZv+xVVX6byxim3lij58IDqLzCc1uTUG4c66c/w/ixfJjTlUT/NW6jrGzXPKmGxZ9q8UTmZUO4ZJRdD00b1Pv4nAucZYj6SdZxcJPNdB6YQ0sreNM/pc3z2H8rmiq5R5SLLg0H1bX9tmCPJd2TZdCvmHS7F5H8hJv7ZFG2YdWyHnts0Sl8HAAAAAGhp9qoJ1VHx+yLDpMtHmcrWJ19jJt2mBfA+g0ImCq9KzKNNTXx5sn9ePPPMoR5Oi2f2eNThJap1d8OT/lXa4uOk9p4+lp53RfyQC3quvylDfe8tqb8vFu9/hcxKvza1uLEpf4vuH+0GBRO3/xq10H2hFuZtKvyj+k4a//N511UR4xXkh8lFUlZ/x8ti2nNXwfKwLUaptSoh/2GDwiSJ51rcTzTvyozlxQGq3fDK2wrwvZZvnJV+r6ZwMVlu71Nyhcv9kdyU5OupahHMSqIJqleSs5XzFyUDbqrvAMe9ZlCgfSH/DZl2pZDi53+SWdG+ktJZ+7I81H3qc/onaN64YJiKtercRu6KxDwINR/JMk62kpvCMM38y5eHlG5DsYfqrYInyP10TSPLxciI4AGZlbt6GTrVnCmu7X6IfDuodoP+P4P8oILGdlHrnUbp6wAAAAAALQsrwqco3vpIHoW+kzKfk1Tv31xfPFxQE8wh9Xsf1VvkNkIeneTvm1e37pkjN5c1XL772nPvExYp0Xv5LMy+Jyw88mavYfKe1Ro1Ld1Ue6T5tCW+tLjf0CD9Y0z025WqTY/FxD8hynW7AeqqiPEKsnHWMHazuqiIW+jvKkkeXhblOGMp/xVyu6dD+l43WcqvpvkNrJs5tpuuPLWle4rcfB9LGeLibmWnYYxz272Jab+sp9d4PvNMa/dNMfEOiTx+OaTNMlbfKHirZKTsp3q/C805Sm+57EPI8Zf3OJHfxqLmGe1Uf3LCZUNxN9UryNmyeEXJ7RJCLi6j2o0w3Yc2//eJqsMzah4kN2lnxbtHbpzOqbR7U84R8h7bRc1tyurrAAAAAAAtTWT5GudzcJz8LWNNSAuWO2Iyzotm6cfQ99LQIvIYEM8MeCgrOLx2rC/douULJft4HPBcmK0V8UcD9zGT+4+xEvo6W0TqmwO3HJ5ZKsp9s0H6xxehrOLnhhPirxb5fG2AuipivIJsvDSM3WUZ0xwgs5J8Z0nysItqlVsul4hGytwkNwTSIjKOaCPiaI7tdtBjHC5W72872SM3wVyU5KbTaGxRmnQxp3S7ccXxnSMlm8tmjvTjPW1JmxWW+mmoCSXvJB1kVuiFQp4oCnVxX8jxl/c40Q07HhYoK013LZw0tAePCVaK8ob2W8Mz92P6VivIRa4LXUmuW2Tz6Q/eLNgs4utlfq/97ZYat1sT5gjTDmUOMbaLmtuU1dcBAAAAAFqW1WoSnKQkHSG/4+VxHBXpREe7+VjnR8OkdBn5XyxZRB6670We7Hda4ku3Jhc982CLlTWW+LtFHsOW+PIo7b6Afayd6o/Ql+ErsUsshD46tJ1p8fKpAfqH7LeszL7moED6z3GRV1RdFTFeQXqWGMbumxzSPUhmJfnKkuQhUa01Joe1jn39VMLfZ0SacWNoFeV/NP4w1W6I2dw2jDnI5D3kryTvMLSzjZMpx/k1clcYHfXoIyyH9EunfyT01QNUnDuopYa6DeHiJfT4y3OcbBRpHS1QXo6QnysMGXizYHsDtUsIubg5pn34m8AK33WW+Lc1+TZtiC8NQMYcxlCIsV3E3KbMvg4AAAAA0LLwIpctFpKOdQ4ZJvPLU+Sl+2qMrJ12qIlutyG+tHo51CB56JZqNssaaYnjchHZthQT3/3imW5L/AeOyqk8iLMaXVdwX38u8t/m8ayrcrmI/sHIC75YSb7Y8z3+NkBdFTFeQXpMsv9cDuneNaQ7W6I8ZAbFMycs8XtUvCTFlPRNm2SpzcqZ7Tm2nVRo33Jo62HPNEMpyfemyEeXDXOqfWyw5e9Bh2+R/F7ujonH8uuDFu9ACeMz7wu4ixh/eY4TucHSW6C8lD77+X6Q6ELvWZrfcOT/Z/c+T6lqYXyQ3FyrtIJcHDa0zxpVH6Z5hnSLNKjGK28KmE6/HiY/A5BQY7uIuU2ZfR0AAAAAoCWJjkWetMTbQNl8hDLSVyNbri9XC544/5nyMsOVDZjHDUt86c/X5jOQFQq6f+oJx/q9Re7Wu23iHT4H7mcnDf1nruC+fozSWyB3krtyOXT/iLhJfr5Co3aXPuEbqa5CjFeQjTHD2N2cQ7qfDek+KkkexvXH55b4rJSyuUaSm02TFjnZkWPb8ft8o/rL4LIoUopSkvvmw++q+1q+nWM9SoX944S417V4T0san905pl/U+MtznOiuW74XKCt7DG1xI1BezSwXdfcwP9S8hMt/0KGPcznYAvtjQnzpHnJZCWO7qLlNWX0dAAAAAKAlaVeT7A9kV8pJH4IcjnnmJ/3z7VETvMsJz+gWue8bJA95uc4/loWMvIzJNrmWStN+x/rVLZiuW+LuID+/0VkxWY0WOaHnRdIv8j8yHCGP+/4qsX+Y2ttVMSKP5k+UXFdFjFeQDdk/p3NIcy2ZT5YcLkke6jyi2o28JGUcjx+be5Jhw3seK7D9TJdg8ntdpXR+5RtVSS439jblVH+LqPZehqQTUPolh+zHf0kJ4/NTzukXNf7yGidSOXmnwLF2yPAOewLl1cxyUd/M4rkhn0xKcvf4XciBkYT40gDkXUlju4i5TZl9HQAAAACgJTlD2Xwn+k7I9EkmT+yOq4lgu+MEcKRB8rgg6iHpiOwJMl/iFAe73vjjOMHX6fVcmMl3GAzc18bJzWo0FOcy5i2tjZ6W1D8iVohnXjq+h1SYjZZcV0WMV5CeTTnIfZfxGB1HX1KSPNSJ8yMrYbcAU+S2wfyB6t3KrC+wHYdjvuHs//eIZ1qNqiTXrWrzPBl1ykGe8QalruC6QvmeCPAZn3nKxCLHX17jRLqsGCpwnEm3HaxMXhQgn2aWi90infNUvWw0Tum8huot85Pi7zCkX8bYLmJuU2ZfBwAAAABoOVaKSXaa4Ht524R4lv2gJ/kBlQq9/gbJ45UWf8qykGGrS2nptclDeTTsWLeXxcLM5pv6tchnaeD+9oiKuVwsbvH9g9JZXUVcF89fKql/REg/tCcc30MudA+VXFdFjFeQntOGcTuUw3icMqR7qUR5qCOt3K/ExHuuFB8ubKL6k1jfqVhXQTsNY1u3WtzqmE4jKsm3U5iTUaa+qp8M2qjkXaTcekDF3rNhGp+7cky/6PGXxzgZEXkvLagtpAUzhxeB8mpmuSgvbP5m+Y6b4vclxJdGCttLGttFzG3K6usAAAAAAC3JqGUCaeIW+V3Ip7Oc6v0UX7Y8c4X8/DQXkccisYhLOiLKx0hviPh/LIus76I8nQ51u1hNwHWfs7b4epneFdDfHlJ5SvKdlN1dhHRtsqOE/iGf1cuz2vE522WtRdZVEeMVZOMl1VtGZnUhcZjMFs3LSpKHJnRlsumUxg5Vtk6PNI8Z3nvSM42sdFGtP2AZLjuMqUZUkl+kMBaV0nUWn3bgU1fsqiayXGdlGLu+6ClhfD43yND2nNIua/xlHSfvtefeFtgWfYZynw2QT7PLRelD/4ElTxnfdj/KWzGfaithbBc1tymrrwMAAAAAtByR1ZXvpVImf4urHJ+VLhimyW7FMqnFf9ggeQySmwXPgFosyDobS0hbHhO951i30qrokuc7XCmgz5kuFyvK3coI2V2MJCGP+06V1D90dAsoVx+0nWS/fKvIuipivIL0yM20PCwjOc1vBlmwr0R5aJNXJoUFbyweT5HubcO7Xy+hbTdQvYLV5eI6phGV5I9F3C051dNVqrdiHVe/s9Xp8hLH5yLD+Mzjm9rTAOMv7TiRbsguFNgeVwxl3hIgn2aWixz/tyiH7RLhn1S7SZt0P0qXx3wq5NguYm5TZl8HAAAAAGgpeJIaWR/4+no0XQDm6tNQKknPeE4AjzRIHtfIfskPT4an1ERZLvYOJaR9mfyP0LIF8ax4bqflGXkiYKCAfmfyfz9VUJ9/IvI96Pn8eXL3GR6yf+htnsYH7SGHsVtkXRUxXkF6hiidv3wf+fmfkkdlykMTB0Qa+reSL6Rjn7hpfE7zRtUnQx2sK6mN+4RyxsV9UyMqyeVFw3n5A39B4ZWeaRk01OnRjGmy4p2thTeXPP7SjpN9In5fge0h/anPUJiTTs0sF7eJ559b8ttIflbk8pu1v6SxXcTcpsy+DgAAAADQUkRHWUdTPLs8g9JEP6bJ1iBdnhPAtQ2Sh65QiHONwUrLZ+r/v3rkIa3hNjqUx+QOwXbc+rNn/LyUMf+lKGseSMulHR7Pcvn0o81s1bS4pP4RIX10um5y6GWbaIC6KmK8gvSYrDk3ZkhvryG9ZwkyoCh5aEKeiIjcd7AS8RuZLd9d2U7uGwVZYQWaTXHaRvUbpx8T4jeikvyvZ9quyHtbGsm90y1DnWaViWeVDC97/KUdJ7pycqbA9lppKOtYoLyaWS5eID+3SPJi8z6P9rddmh5ybBcxtymrrwMAAAAAtBTs8/WnmrSl9Z8prVFclO3SGsTlKKE+AfzcIHksIbtVyzY1YWXLnVUi/ldL+lJBaVvEsHXKW7L7idTpIbv7hB0B+l4b1R6bzduKvU0t8Jc4KFB8fAD/S+4WPqH7h6nfui52/xF5bYuJV1RdFTFeQTa+izb6kSGtftXv9fSeKOVKmfIwiWktnWuaksd2hwP7XN9giSMVXdOB2nCY7O5TIt4IuRLHQlKSzwVKNw++pfx+xLFajdFrBY2/EONEn2M8KLAtTK4IDwXKq1nlIiONCGxl111CfXNIX3/HiZLGdlFzm7L6OgAAAABAS3GT/Nwz2BbSLhNRRlqD2KxNOsVC4Ib4Ox/5XFdCHvJ4s/S9uFQtVKOj6tJy8raIzxsMK1JO2rdS9Yi5LNMlQ7ykxZy8WGofhbOAukhhrK3a1UKEFxddOSpQ2ApaVxTa/DGH7h+mhaDLYpcVkboP86TxX1RdFTFeQX4L/bSnj6K2kf2KL561ucQoQh4mcV9Lh+/vWK3KZLPcHCe7gky6LvsbqB2HVZld/OseITcluazjRlCSS8Whq7sVm5JuhtK7cQnp/mCtoT7vZkiP3+s11Vrrhh5/eY8TKbPkJu35gO1x39AeoS5ybVa5KK3t7zjMW+bI3a3cBkr20b1fvGeosV3E3KbMvg4AAAAA0DJs0Ra/qzKkI48zcnq2Y37PxCLHZp16WOQxqP2NLWD5KPjiEvKQ/nSlNe4jtdCMuJWQx1nDpN910s7tx4pStsI+TfF+pgfVeyYt5vTJPi/qWNG8LFAfjE4yyP7TmzFNVshOqUWYia+UTvGrt98PB0VT6P5hUo64bHhd1+K/sSwGi6qrIsYrSI/pDoFhzzR4g+eeYby7+k0uQh4mcZxqj7Pz+L3p8NwE2Tf/pNL4d6B2HFbpuyhN9pPb5rfc3HvmkHYaJbk8/ZKkJJd3KWx3rB+2wDyW8Hfpt3jIIc0lKt2xgOPzmKE+/02Z1mJVt1E/bCto/OU9To5TvMuKc5Tuol0X2gx19SVg2zerXHS5EyVp/Pd5lEueUtyh5jbLChjbRcxtyurrAAAAAAAtwyI10XK5KMfGHcPiLGlB2k611iAuVmdy8hq50OCJICtx15SQB/OK4n0YsvXHL6rdgJB+ICMrZ56MvzNMnt84TNq5fN80RdMz8Uy0COAFiEmBGnfBGVs5v6fwl//sNvSfSZW/L2wVNKXaK8n3pNzYcVGm6hdAcZ25+P0M3T+YI54Lu31i4W7zjVlEXRU1XkF6TJc5/uP4LFsWXjYoc7hP+1wWXYQ8TEJasf4ktw1Edkn2m+xWykX4Lx7WlDW2utc3NJIsfE+Sv4J/KfkryeUlgU8T4p4TcS86pD+mZHZSO0ll1CfLt4q/n1+VTAt538ZLyudS3X6qvaPkboHjL+9xMk5m1xzcjx4GbIt+yu/UTSvLxQfaM7MO7a7fieHic3uczK7iNqh54sYCxnZRc5uy+joAAAAAQMtwl/K7IGzcsCC4nBBfHpl2sViRR/PZKjVSiPaXlEe0qNOf4ckrWy9H1tnSv7ZUErHCcb+a1HY7KB+4LFvU33gRcoqqfhyPJuSxWcW7F/MO8qguK5fZkputuo4V1B9NVnDvyd2inNsqso5+5rBAkxeA2ZR9W7V6/UHulxWG7h9EyScBJDu1fv6ekjcSiqyrosYrSMd+w/iMfKX2CWVFuxq33KYXDQqc6BLIAynKUYQ8TKKT/C3pF2nxkyzmuymd5bMvw1oe31V9mNAvA7YpWV4b2niT5ZkBwzPdHvOWpIuQmVXi28bK19UxcbnvsML9A9k3DRdRrRI52mw8SPMbiB3q/SJr7KuBx+f6mPH5U/W5XjIr8XjcLlFj+FhMO+4paPyFGCd63m/Vb7zZ847Md5XkxUNDPd4OmF8zysV28Q13yVd33+ayiShdLnE52Sr7a0y/CTG2i5rblNXXAQAAAACaHl4A3jFMAtemSIsnuUdiFmdzVHtEUOeqiLvSIa+Phjx4AryrxDyY2Zj3N/mfNk3aI0Xi+oQ6fpWQBy8adjqUKcnX40RM2scK7pts/fTL0I/uqb60XCzuuc/uVX//q977lEd+unJ5guItgXZr7canLlZ45BG6f5Ba/Orx4xZRhzWl0Sj5uSIJXVdFjVfgJ99ZGXA3oQ/7hD8qrb6MZQotD21E4+2ZY3x9k4mVlnGuzS5QvA/aPBk21McTJe/3KrmkWzLeMox3lsV8IoVdQL2JaQuW5SNKrks5sJRqL+DTFV+LEurR1JanKd6i9IKI+029YxSfleYnVbu8I7uCPGKNQZlmCpMUbrMj+g5yf/+a0xiV4a9o+5DjL+9xsiimjG892tkXVkhfTpB/wxTmNEEzykV5gtDmp3sT+V+COkPmjd0NBY7tIuY2ZfR1AAAAAICWYIjqrYblotZFycg+8aYsaekLgzMJE8B3jmVnK5cJlSdPFm9TsjuFIvKgmIV+ki/QPWoCznlMU9X62aZI7FR1+FE9xxP/l0qZYVJ0/qvKP6fefb8l/Y3qvf+q50Yti4iQrFCLir+eC3mux27PvLhedXcCr1TfblNhi6qL6Njt/hTvE7p/bIxZGPVqiye2/I4sBD+qxSk1WF0VNV6B3/fCV6k2p5Qvv1TfH1NyajvZj8b79MWQ8tDGL5XeKs96/KvKwJtewzSvDGa5dZ7iL5fLm2GHNmRl8h2KtzLv8+wXQ1rbvbDI978qznptvvHekj73gbMxZb3pUL4bFK+cT+qHJ1RZZ7S+yJsG16j+/om8GXScg2UJ9wscfyHGySU1B51TfYjntx2B2uOrh4z8ECD/ZpOLN0Sd2NzrnSW/UyeRrJtWfeqtGq8dBY/touY2RfZ1AAAAAAAAYulRC5HIl+Yo+fnYBWYWq0XzbVW/v1UdR/XMixW2St1L2S9n3Kry+aQWQlEenC9bQu5o4P4hfWjywuiyepdZ9T5s8cTWoHn4lg9ZVwA0g7zncXbQc4xG7sfa1Dhk2TWtjVFWnlwhbPKEYquq829anU8ombUW1dMQYJwsLLkIAAAAAAAAAADkin7xFYfVqBIAgsFuSe6jGgAAAHIRAAAAAAAAAEBjwNZ2ul/RKVQJAMHg4/fsUmEpqgIAACAXAQCNATvfZ6f97GOJj7s+QZUAAAAAACw42C+mbkV+F1UCQBDYjRBvSG1AVQAAAOQiAKBcztH8pQPy8oePqB4AAAAAgAXHaTEn3IsqASB3+II4vkRwP6oCAAAgF0H+bMNEFnjCN+yurIQBqr0hN7qNO2/4Rl2+2MTlxmyOM4YmAiAXHlHYW+rPoIoBAKBleCpk/CpUCQCpYNdFu9U6XYdP8H6ohPOoIgAA5CLkIgjT0d6riex1VAdIwR2xIBoMmFdHJZyieOX4kUpoR5MAkOs3oluN61eUv5J8AFUMAAAt873QTxh+QZUAkJqH2lgarYQllbCOqoqgG6geAADkIuQiCMNxraONozpACsapVulVxCUJr6le2XYOTQFAUJaSWdHNMqAn5pno1MnOSjhcCS9KkBcAAADCs1PI91FUCQCpaKN44wIoggAAkIuQiyAQyyrhp9a5fqJKQAp+aH1ooqA8TRatK9EUABQ+OeETHF2e6ZxVz/5AlQIAQMvwFItWAHJjyjDnOoVqAQBALkIugnDcMHSyDlQL8GC96D8jBeQpj/NyeIemACA4PYZvxusU6bSrMXwfVQoAAE3NikoYqoTHhu8DG9/wiVX2H7oOVQWAF1sqYbISZqm6AbUBVQIAgFyEXATh2EDmowo7UTXAg6Oi/+wuIM8dhn7biJc0sHUtLhBF/bcSQ5SfmyO2IselnQAA0NxsrIRrDmEvqgoAAAAAADQqbHn7m+oVHgdQNcCD+1TrdqGIkwgXDP12ewPWDVtVvUYXQf23EHcMY29LyrRYSY5LOwEAAAAAAAAAAFAaw1RVbhyh6lEFXeFxE9UDPJjR+s6LgvJ8K/osl6GtweolcmV0Hl0E9d9C/KD6o/RpeUa4tBMAAAAAAAAAAAAlwUoJVnREFyyypaWu9HiCKgKObBR9pwjXCUuo3pK10Vxq3KTGtnBvdVD/xYz3Rhx7AAAAAAAAAAAAAE5cpqpyY5P6tzw+/xtVBByR/si3FJCnySfyoQapD/aB/ZQa28K9lUH9h+W0YezBxywAAAAAAAAAAACajl6q+o2+pf3GLlek4mNJzvluq4TrVPWDzoqrv1RVxj+shH0lp7umEvZQ1S0D+9f+SvMbCBHLVT5/KuEbmf3otqnn9lfC7Up4r8pno1/lzyGLkrlPteukVhfPqWr9mRaum4tUPXUwo8IozbtI0P2R/ymoD9829NfukscVt/1hqndFMZ4x3axtmlffLqLf8UbHC62fvaqEK6r8yyphXSV8Kbj+QS3PRf3OqbaxwaeTtucwxg4o2c4yflbJpSEtzg4lH/h7MNJA36lQ8tmFlZVwTI3/3yrfUwnxV6m4XL9TqtwAAABaF3wnAAAAALBg4UX5L6paXEbsonql466c8mPFyATNK6xYIRxd7LhTy4990y4uMF1Whryien/skfWpjCuVb1yHrLTpVfnzJHFOxPlLdivWbvHM9RR1zErNScN76O/T65kmK07vJKQZueTR/ZEX5XbhuyjLJ0v8DtVfWJl2QZXzXUxdd6k4H1T78fs9UAuIOHgT4U9CXelhfwFtmlffLqrfsZL1hWP9fSyo/kE9iwwyzuVS1B2qfbJY9LNM/5zQrtFi/pf22/EG+E6Fks8u/EPzmxqy3eaUkkOymao+5vW4k+j6AADQkuA7AQAAAIAFzV41mTkqfl9kWLgfzphXO1WVkNHFbv2GOCtFniMFprtUvXdnJZygeOtTtuyOU8Ctp6rih5UpbHl/Xvz9mcP7SPcFezzqmJU1o1R7gR6/S7QBMkzpLGp5g2Rae/aVKleHqv+TNK9w1Ms+XEAfXmtoh7h+s5WqltOzMe0n+w5biv6KifsqIY//PMKeAto0r75dVL/TrZN5wyOydOf+xpbD3xPSy7v+QTyDhvo859CfeWPjboZ8L1GtK7Cz2sJ9iSaP+kXZXCzXQ32nQspnV1ie9al3bFN56O/xr4jfI+R+FCbQ9QEAoCXBdwIAAAAACxZWmk0lTGSkVcCdjHk9o3kXHJti4h2iegvWMtJtF/GPqd/ZyputbNnymK2QdWXrX/WcTqdI56JDXenWkWy14ermhhU3H7Vn31K9y5E28neFIn2MH42JF7k0KNrlyVFKd+rhJNX73dctW9l6/Ktq5za1aJCnAlwYI7+TBKHbNK++HaqM+0T5NhvirFbtxX+/GbD+s5B06iJUKPp48y1DGZLcQ/GGVnQpdJrNCW473Z0Tu69aFRM3Gr96v7O1fajvSUj5nIVe8R73RV3w6Rk+IbRUtd1N1X44Rg8AAAsDfCcAAAAAsGCIrJy3xvxdWg88S5lPm5pARekk+XEdE3lOl5Au0yXib1L5sWJjVIunK2hPGtIZEOnYfDtvI3/XBcwKqm546BYcSw3xOrQ4sw7pHhflGUyIu5f8XJ7kxQOqV163OzwnrUz1TSC+yPYN1bogIkp3ma2+2fTQ471CtWlefTtUGZ+J8sVxlpI3bbLWf1YWgpL8m2HsDav+co2qFtmsSL9HtQriWccxKtGtsL8YxmeS7LW5fgr5PQk1lvNAL9cP7fcbSgZ2YqoEAAALGnwnAAAAANDysCXmX6pViklGKNl3sSvXyF1JJa2Ch0tIlxk0vDdvKnwyTAbZDUVPTDpnqNYq3DaRvEv+luesbHkvJrBx/rIPkN1dSMSQKMtJS3ypJL9aQD9uU/1Yz/eR47OyT+xWv/NR0o9Ur8RaRvHWNHFsJDcr/KLaNM++HaqMM6LO4sbMKrJbJKet/zxodSX52gzlHE2Rny5L2cp6jSX+bk+ZH+p7EnIs58GoeBfeeOANxF8Ub6UPAABg4YDvBAAAAABaHlYksiXsioQ4UknKYblnPro1HyuJexye4UvRDlbCuhLSjdAVJmxR36vy2eL5/rplou0SG550SoVvv0Me0pJ6d0w8Vih/0OIdSEiT31dXVroonqXVeRG+nvsMffSY47MPqVZZzPXDFwqyVWi3pc9xOOSQh3Tp4noZX4g2zbtvhyqj9Be/NyEuKxy3B6h/4D/eo7Zdq8Yly9tdKnAbvsggG+QJG5fNDnk/QndJ35OQYzkPjlD9RbZsNXi4hD71HwICAgKCcyB8JxAQEBAQEBAQsrOL3CyDN1A6X88RfJxe9wl7O6cJUqh0dXTLv+NKwXMzRTl1pfcNS/yzVO+6wOZDV1pvP06Ie12L9zQhXptS6Ov+dl02R+4IRVNHAZPlC4Y+2puibUbVO/6geGtceaHqSod8dNch3x3fKUSb5t23Q5bxuUh70qIE78i5/oH/BmAUVljkyjfyd7XC7avf0+B6GZjuL/1TSd+T0GM5DzaLMvI4eV1Sn8IEDwEBAaHxlOT4TiAgICAgICC07JyoXSkcPjgoYNuUsjONlS6puNL3cR6ESjdiBdW7GeHj/V2e6Ugr538siqAfIr5NUbJITVT1Z+KsGi9rcV5S8mWgp1K2+YT2zPOCJstvRVm/Oj4n/ZHvUQrVy45KwfcpFPEuF9+GatM8+3boMg5T+tMBWesfpKtbV+U1n0i555mX3Dzsd3xO94F+vYTvSehxkhcml1XrofxAQEBAgJIc3wkEBAQEBASEVp8TncmYuY+iSbf++5zjBClUuhH6Mf0ZpfA9kyIdaeWcZGV5wlDXNkv/Uw5K9W6h3L1CyZa37D/3txZ/ymEzhVnmWfY8WGqos1uOz+pKKZ74H1eK73ZHpeCIQx7SPcuQwzMh2jTvvh26jNLtRHSJoe+CLE39Azf2GMbeJYfnJi2bhZIutYkT5fHO8blecnf9FOp7Enqc5Il+euM3ujcAAAB8JwAAAADQ6rB7iD+UTUn+xjGv7eK5mzm9Q6h0dcaoVmnCPqoXp0jnFdUqm+PoUnlIS/Iki8Y2qr1tXlqq84WFbD0ZKXbZL66LL3ZptXnc8V2HKYw1ZhImn/muvo4nRJ/+bamfXeRvzapffMsnMpZa4odq0zz7dhFlJNV/5CmW7+Tm4iZt/QN3rpH/paHcd3hjxkcJfI78Lt+MuCzafnHB35OixkleXBJlxVgBAACA7wQAAAAAWprodvLtHs/conqLThcuUhgrzlDp6vwUeaSxIuej9rqSbzQh7l2q+ivX4/+xpC9dubDyabASrtK8ZSQrglnp3eNYZlbs6O4BWIHjeuxf3xD4WVB/vi3qYE7Vu43lVO/7/bLlmSvk5yue0X1/v3WIH6JN8+7bRZQxQrrBiPyTdzo+71v/wJ1Phn5gGxPtqq9QBnnk0vasENdPw7wq4XtS5DjJA3nJ6SC6OAAAAHwnAAAAANCqRBZzvheCHaJ6RdUqh+cei2e25PQeodKN2Ej1CtSuFOkMkpsFJLuE+G6o5zFL+ldFfL4Qb1z9zhaLy1OUWSp2Hjg+t8Gz7Hkh/f2+cHxOXqbnYk2tX2T60CEP6fv7gsMzIdo0774duoyS2wb5cz1Q/QM31hjaZDxAPjtEHq6+zKX1+aUSvidFj5Ms8MbDR1HeK+jmAAAA8J0AAAAAQCvCFnmRVaWvX1/pZsLVpcUv8UxeflZDpRtxUqQ/mjId6Y7AdJSeFbN8JJ+VtlIZeMiS/gvKX7kz4lmGiHHx3N4C+vRaQ790tYoe83xOKlyPOOSxj/xcUYRq07z7dugymhZmnwxtvS5A/efNHSr+wooi3vOwId/DAfK5TP6uVlZT9bST/tzOEr4nRY+TLPC36gfVuod5hWkTAAAAfCcAAAAA0IpEbgvSKMWkawrXSxnlLeh5ESrdiGfk73vahG55HOc6ZUTlx3wV+a61pC99y7cFePfNDs9sN/SPZQX06aOGfDc7Pqv7fmcXLTZr6n2ebcPoivgZx/YJ0aZ59+3QZXTtY7cC1H/etKqS/AGlO13ki7Ty3ujwzEuqd8HUXsL3pIxxkobo9NAAzbtjc6k3AAAACwN8JwAAAADQUrDC8qeazKT1fSot81yU7c2oJG8X6f9Imc4SUcb7hjjbqKq8Y8vHVSL+V4c85gLUg1Ts2Ca/puOXEwX1a6moc/WDLl2OuLhOkZdduqD7/nZ1WzPXBH07RBnZCnmDJY5UmE4HqP+8aUUlebtBBn8KlNdvT3nEJ0LeUu0m2MuSvichx3Je8KVr7AZmRP37IOWzQQwAAKA1wHcCAAAAAC3HTTWRGcmQxhvyV4RKBYfrMfb2ktJlBkTaN1LWl/RHftww6WRF+An1b+kj+7aIz5sSK8RvM5TeTUCcIs1XscNKQOlWQPoo7KZ0Pt2TYKtMqdxy9YN+Qjy3zxK/U/Q52ScOUL3rD6mIl+5ZzsfkFaJN8+7bIcrI7npsrn2k26e/CXHT1j+ws5PqFfNXA+XlI4+2UtV1ipS9lwzxiviehBzLecEyc1J7F+nCyuSGag01rlU8AAAAfCcAAAAAAGLZQvNH4rIch5c+nOccJkBPxDPbHfNiq89jJaTLSJ/caZUV0h/5NvH3R5XwWvv3LYq/Mf4smTc4pHJ6yKFcS1Q9xCmUpWIn6TLLcyqdUfHMgBaHleNsad6bc7+WF4z6+E/XXY6worXTEv9wQttsU+8n6+k4xbtnOUf1myYh2zTvvh2ijBMO5e8Q+f5OiJu2/oGdK4axtzNQXq6KZv62/VCy5zTF358xSPW+00N9T0KO5Tzgjdk/Spmho/tol6dsWJ7z5u5qDAMAAGh58J0AAAAAQEuxiOZdYTzPmJbJbYBNmXBOxL/okA8rB/gimPYS0mXeU60f8bSWEK8o3h/tDTXB1DctpB/dyPKaFSvvyKzIlYpAdnmwNKFMfWri+iihHl6TXfHMz/ImACs2F1O9u5VFKh4rfN5QGIWkSVHncuSTy65bpz5yeEYqu5ao31nx+tmweGD0i0y/ab8foGT3LiHaNO++HaKM7M7pt8M7uJ4cSFv/wM5n8vP5nQV5gsmkaF6r2vio+rf0ux/dj8DK8pECvychx3KauYCsMx5vBw1x71PtJqJelqdU3YQAAADQemtGfCcAAAAA0NLcJfdL7myMU71S8rLlGVYC6wpJnmzFWRYsUxOrD2R3zREq3RWUzn2HCenDnRWpK7WJ5YCIb7Lg3k9V5U93woRWKqy+qAltZNncofJ6RG5uEaRih/06s/UlK1Q7VZm4Llkxvlw9I92edKs2YgXXvQD9uotq/U37WIDuEc8cdnhGvh+/N7tsmKJ4xbzenm/Vb7zhwBseSyyLlLzbNO++nXcZF2npHE2I1+3R3mnrHySz2zDuZgLmd1LkxWNuiybbT1F1w+dogizdrOLdK/h7Emos+8DpRxdIv1Ltt019V+Lq419R5tMqnTvaWAIAANAa4DsBAAAAgJani+otv3lxvjZFWmwdcITMF8SxYmHQ8vwF8QxPuvj4XmTFulopQljp+Y7cfVeHSHefSHNvhjaYpfiL9UyW1b8N8dh9wHpLPqx8/0z2y/x4AuyiROb6e2lJixX9ukXk35h4bIHdmWO/5rL1aZN5GXhTaKUljavimZUO+X405MXttSsm/qKY8r117Id5t2nefTvvMm6n2k2ZVQ5jPsmfetb6B2Z2Uu2FmHLDNETdtlP9qRw9fKd6Vy8m2XunpO9UiLHsw0BMfl8p3qq9N+aZX4Tj8wAA0GrgOwEAAACAloaPo88lLMZ5AnPKIR22IpiypKW7bjiTkNZNhzRY6bXI813zTlf3u87vncXi9HlMef6Nic8Wzp9VvtOVcJ3qL+qMgxXRfBklK6VnVBr8X7bkvkb1/tBtsDUIW4WwO5W/KvBkeTQmrTdkVqTnqSDvp3oL0bjwO6E/6grvd455b1Z1MafS5ktV11ieuaTGBT/zXo05n4v78m7TPPt23mUcovkju5wGK2KHtXHLFuTntfJfcEgza/2Dec56jr1zOeffqcbzR62P8UYebzaa7kz4V5VjTo3x/SV9T0KNZR/WGd7hJ9nviJAy/S+5ubMCAADQXOA7AQAAAABQAuyegi192UJvVikJWPHIPmLXNmC6WemhqiIn8rXMCub1Ldq2rET+rOqeFUGD6O7AA1Z2Rq6botMCPKantTHNyk72Q78G1QWa8DtVJsfUWOJ3eeo4hnrUmOM6eK1kPAAAgNYE3wkAAAAAAAAAAAAAAAAAAAAAAAAAAAAAAAAAAAAAAAAAAAAAAAAAAAA0AI/I7S6AtOEMqhgAAAAAAAAAAAAAAABAo8J3NPDFxXzPxyvKX0k+gCoGAAAAAAAAAAAAAAAA0AwsJbOie5yqF+iZ6KyElZWwsxIOU/Vibf3ZpahWAAAAAAAAAAAAAAAAAM0AW5VLBflcJXR5pnNWPfsDVQoAAAAAAAAAAAAAAACgWWBrcakkf50infZK+FsJ91GlAAAAAAAAAAAAAAAAAJqFIapXkp9LmRZbkePSTgAAAAAAAAAAAAAAAABNwx2qV5JvSZkWK8lxaScAAAAAAAAAAAAAAACApoEV27qC/GeGtJ4RLu0EAADQ+vB9HmuoujF8lKobzi/V7wAAAAAAAAAAAGgiNlK9FfkYqgUAAHLnpkHeugS+6+FPJXyohHuVcKIS1qE6S+M4VTeX5wxtNYnqAU3Et5Sy6AtV759h93obUI0AAAAAAACAVuC0YRG0F9UCAAC500FVy2OWse8oncJcKmQPoFpLaccllbCjEh6LNrmO6gFNxMpKGKTq5lsWWcTybBuqEwAAAAAAANDMPBcLHbaMW+bw3JNK2O6ZFyuH9lTCeapaIH2thE0iznKlZGBLJbZw8vVv3lcJt6iqPJqhqtUTv+PGDHW0WpX5jUpzthIeqMWlD23qffdXwu1KeO+4qOxX9cZhS4b3CFE3RbBN9Yl3Wrl/V8LDStgX80xXJeyuhJOVMKqe5XbbasmLn3uh4j5W/wYgBItVf5bKJpZ7OyuhXYvbSVWF7AkyK9cnKqEXVVoKx0RbDKJKQJNywSBbeE54UJNH7WrOwAYW3w3xT6MaAQAAAAAAAM3IIqo/Lv7a4TlW1rAS28XvKis4X1FV6SgXUzOGuNI/+i/HfFiZPknxVk6cl68SiTcLbpH5SD2Hz1RVdLES+6kWVmhpcJ7jlTBlSOevw7t1U3Yrxax1w1aTvCEypBbR7I7nXUxZulScD+r9OO00Gwqk8pxQZRxX9dyh/rZTK/8z1Q4Mu6D4phbvpj73xJLnGRH/PsQECMi0oY/ucXhuN9UrqP4QLk0ug1GqVSguQZWAJmWvQR7ds8yR3hqeOYSqBAAAAAAAADQbg4bFzTnLM6yM/FgJdx3z4Es8WRnPlpAnRF7jWjy2kP5DZiXuekt5dCXFT5VPZAE8HJOfDd4I0BX2rHg9ot6HFdtslc2W8GypPKbF+y7S4bjR0fzz4r2eOZRDusPZ4/EOWetmq3rH2Zh26Rfx2ar7V0zcVx7lZku161qZ+w1xVor0RwxxuO7/NZRlVULew5S8kQNAXnD//Cv62yy5X/rIm3Gfqd7qsx9VWyi6T+eXqA7QxJwlf/d73QY59ovmN64BAAAAAAAAoCm4ZVgQJbnzWEtVS3NfZW1Eu8jrmLbIYoU0K5vZWllXyv6lWrcDOqwo/ajFfavS0mmjWktLF/hosW71zdbESw3xelWev7W4txPS7RTvf9GhLLoSzMdKMe+6OSnK/ptqlXlsPf5VtV+0iSCt5l3gDZVnWpk2xcQ7ZFiUx3FZxD1jKcMV8Z4AhGCrQf6Oe6bRQ/Wbi7yxtALVWwhrPWVLI9JFuKwbVJH+9edi5j6S+wZZNoTqBJBBAAAAAACgmfhG9YpMtqRlheg1qlrzsiKdj9vqCldWYrennAjr+bEClBWqrMAd1eId1eKcjEmLlUBTVOuT17SY6xDltnFAlPGKJf4ncvdHOyDi2lwjbCN/Vzih6qZflOWO9jdWQr+hev/dUqlug/vCE+2ZfQlxx0T605Z+p1u6TTqUZRe5uWcBIC0mq800bgpOGdKBwqEYpD/yzU34Do89vi2gdWmneovwFxlk0E1UKYAMAgAAAAAAzcJaivdRbQujKfPU3btEbizYBQkrmjtFXHax0hOTDit832tpsRV6nM9rXeltc/mxM8Ui7wO5W3qfEXE7LWnfJX/L81B1c1SUZbf6nd2ZfKR6Jfwy8vftfU2L/9CzPMOW+NLSba1Def5Ti38AQvDGIFvT+O5nOWJyVbUGVRwc3fJ2ugnLf0OV/TyacsGz2yBDTjg+u9/w7B1UKYAMAgAAAAAAzcJxw6KGlaasPGRXGaww3qUC+6R8Qen8YuvoSlB2K8DuSlhZvMUznQdkVthK2DL5g3i/ONgVyU/yt6Ca9XhGt5K2WTNL62eTD/Ci6oZ5SLUbHPw8+22fpno3Loy0mrdZyOrxuU/0OLwr91F2jbPOIe6g5+K/h6BoBOFYapC/ExnSGzWkdxHVHBRpedtsSsGbWtm3ozkXPNcMMmSt47MHDM/eQJUCyCAAAAAAANAsPDEsapL82LJSlN2zpHW1wugWzqykf0H+R3L3ijI/Toh7XYv31JLuS6r1b+1i0dlL7v5opULFtoCUrhj+kv1Cv1B1I8vOCrnlVLVS74t5Rl44utKS/ldy8+ueFvkOzy3x2VIdx39BKIYoX6X2PkN6k6jmoEjL22bxwdylZL7c9AQLG+k67rPHszcN8ucfVCmADAIAAAAAAM2AyfekixXjI6r6J0/DCpEf+xr/Q/V+rJPgSx2/i3TirIj1yxpZAZ7kBmVYpPmvY3l8/NH2eSwg2Vf4DxH/aUl1w0h/5HyS4JlKJw59E+a9Zz1uCtTvH1GttXpHQlweD/shKkAgpE/9rJZ0Ow3pzZHfhiYrKdgilE+N8B0Cs2oc6MpfPj3Cm1jvKmHEoPjYrWT7qIrDaWx1UJi8UHEfe3wTDqnnZlRgl1FXlHxapuTfl4BteJX8LzjMA/6W8F0hk+q9+VvOm34bHdr3sOHbMm75bnN9nlN1/Ud9a3zqyHb3xkn1Hvyd6Cm4TspKt9FYY5AfIx7PSwW7bz9pBtnTruZC7ILtvppPmNih5j+zqh54DCS51tuo3ntGxR+hbArjRu6zaWRQI8p+AAAAAADQYuwxLIguOTzHk+601kG6z8oZNWk/45mGvBzKpDjuploFLU+ck5Sh/Df9AtNPHuV5Re7+aC+Qu9X+CUP7nCyhbiJ0pTovuI4rhUZ7wmLyr8di+zOls17zJc6vuoQvTJ0iWDaBcPyieqVSlv7WTeb7I1wvktwpxqEMpwzlPq5+W6dkKG/SzRqetV1+e4b87i9YRrXuv5LCx4BtqF9m/dJQxpM0r1hmecjKv4eqrtMwoL7Bce/K39XemGcvktlvvSnwt/qcalPTMwOO5d2qpUcJ3wo97ecF1knIdPm7ypteQ+rbz5tirLi9bojbpeJ8UP2E02a3aSsLlEf/Gt6xz/HZfwzPnvPIu1FlDxsPDKo241Nlc5Z35L58K+YdLjnOC6NwtgX7rK8MamTZDwAAAAAAWoxrKRZEbWoi3JEyT91ykhdErFRe7PE85z9F8dbYG9VkPlLOPiA3X9W+F0BGyItPxyzxdYX6VEK8LlU30tJmUwl1EzGhpftGKXuSnt9F7r7Ut5P/ZalpkW12JSbec20RDkDebDLI37GMaS6LURTscnj2khb/t1LQrFJ/Y0XRSW0c2yzfWRaZFG6rEvIfNihzknhOtZuamzQlD1uj6idqxgO1YQ/Fu9pit1e/KFmBc9UjL/5O6j7n+e6MEzRv9Tpsed+t5Hcx956E/uF6mSP3g8i9mu1CPl1BOltQnYSs669kVtiavoX7EvrKqwJl0kNKt2nXY5ir8HzB9QRLI8ueXtXGD8is3NXLwJbizxLG1A+RL8uqRwnxv7RYn80qgxpJ9gMAAAAAgBbkk2FhYFsQ8aJnMEOeP8ndf7eJPkOZB5Wy4bO2ODtLfke2P4lFmusmgNxo2JsQl48d61ZIowlx71LVX/mcWLCWUTfMcqr3jX7Z8swVcvelfpGK9eurL+hfGv6+Qy20OiEmQCDOGpQC+zKmGaeESFKS87i8T7VukeIUSheo9t4AmxLtsqe8vyLkcBzS97rJUn61SiPkptuhmHJcUPL3nCZrdWWfHly+p2yZqVusv6X6i5LbPL4VzBj53XUhvwGjDnnod1LcssTdqM0P/pRUJyHSlW3+W9R1NKaG1O99hm9tEZjc77ls2u2megU5WxavcHi22WTPMjEn0+fM/N8nqg7PqPEuN0Jnxbs/VumdU2n3pmz7Zu2zvjKokWQ/AAAAAABoMUy+J0NbXGw0TKS7PNO4KtL4psrNv/+jFvK+yIWM64WR3WJROacWOnEMkpu1Oh+X/W5QwIyVUDcR8jJQlxMA+pHfh5a4j0X6WwL3RdvijI8Xw4ochOSlQQYvy5jmAJmV5EmuPXTrwy8WmTzgKZO6hIx0uUQ0OoGS5CJBWmvGEW1EHA3UhuNU72qLFcN8oifulM05cr9YmVlBtSeEeKPT5Pe8g/wssX96yOcIqYhLgpWdM1p8l3tMIkvhpyXVSYh0pfXzHe1vrMh9YxhzUkFZBKb7DE4avo282c9K0WOqD8hn7pO7X/5mkz1tVKsk1+fMfEqPNws2i/h6mfV7WW4pmbE1oe2nW7zPppFBjSL7AQAAAABAi3HYsLg5HDhPaZ0ymiIN6YcwD2WqVFq4+lu/I557bYkvrc5NSpTFasHDSunbIv6hEuomQl4waLPKkhe0HrHEl8d2OwL3xQMiv/Xa3/arBXsHxAQIBFsZSt+2b3JI9yCZleRxPmJ1X7xsXbjGkv5u8ndLdV88s9bhGd0HsYkZkWbciY9VlHxsPwusANOVcHdU/XyjZJ+80kVLklUnK7veU627hpUOMs3mokNuWLsqkvTvgE3R9ohqXTc8csyD4x4roU5CpRt3Bwa7BPlI9QpN6TLpfkEyaYT8XGHIwMpLn0uHm1H2bI4ZNyx3fxrmdDL+bW3+PW2I7+u+r5n7bFoZ1AiyHwAAAAAAtCAPyM9nYx5IC5D+FGlIn5B5XKoo/XC6uCLZaiiLzefqpINiZETVE/PVc4EXom4i9OPUrNyznQDY51l2ecw7NPIkReTeha3kvlF2txcAJDFE2S65i+OuId04Zea2FEqK/eKZbodn5Akamy/rSImcpDSTfnP3WmTX9gBtKF0M8MkTVny5XJLq6ppAfqfjLhlmWf9Bi3fAkr/csHa91PI8uW1mcjl5o1Hf6J1ySL+H7CfMQtVJqHT1+UXknmOH6ium8SMtpg8VJJM+kvkk2pQab3OaPOFNbbb2540hVhCv8MyrWWXPsGHcrFH1sc0QX54G5PKsU3O1rYb40nhlXwv32bQyqBFkPwAAAAAAaDFMvic/FZznj5TpSOvLPJB+0m3KZbb2/ky1R+1tlttLyG5ps00tSNif4ioR/2tJdcNIix+XY7HyglYbRSvJSS34ovyuqd/Y1+Y7iAgQGHkyI863qi+fDemaLHg7RNwJx/RvpfhmSNn/3BKfFWa2UznPxTsmuVI4SWFOheg+j1n28kmAU47PurgmkC6uktyyXNfiPXXIX9+w/u7xznJzZ3vM95EVq3wiS1cqzjikf1a9CxVcJ6HSlX2fT88tV/OfuEvST5PbKZA86THIjRuB8mpm2TMq5rBtqvwHHeQ8l4MtsD8mxJdzymUt3GfTyqBGkP0AAAAAAKDFMPmevBo4z4GcFmDyqKXPBDhugu+roB1Tixl9AWS7CElaNEl/17x4YkX4iZgF0G3DYm1FAXVDqkw+1k2dNH9pkqmt2YpJHjP+nbLs7Rn65H2xcOTNCVZ2bYSIAIGRF91N55DmWjK7QTC50ZKXhrqe6tGtTa97lO0R1SqUk8Y3K532W9IbNrznsYLbcELk76rs6xLPvTDE4RMt38nunovRlfXs536Jg8yUbmLSzh32xJQncucglepJG9CL1TvHnWgLVSch67rfUF/PKPnS6ydk9mEdkkOG8RTKTUUzyx79dB+f2jlHyW4D9X7F5RhJiC/dN71r4T6bRQY1guwHAAAAAAAtxhXyu9gtD6S/y76U6Ui/20MOz/CigI+lxvl3lEryTkvdfVOKDl2xa/MdKf2RbzMs5HQLpltUf0xXX2SOFFQ3RLUWP38t9cMcTij7NrXYXZywyIqzUDTxIMMC6TjVWjlyG9yEeACB2WSQv3dySPecId0Zg1KEZZfumsn15EQvpVeixfm4lbB8YCtk22ke6T4gcgOxvqA2XG6oa1eZJTdMTbL8lIhjsv7sFnKTv00um4sDKb4Tep76s1KhuJ5q73iQeSVd6HiZkhVxoeokZF1fFt9O/uawEjFuc1cqD0cK6s/SbQcrkxcFyKeZZY/s++x66AvFK52lS7cblvg7yN19X7P32SwyqGzZDwAAAAAAWpDPhgVRe+A89cuF/lB6f9nHqd5NTNLCm5XxbP3zKOEdv4g0Tf4aWTF8S9XVNsOCxmb5+IriLep48cQ+LXULupcifuSjdUgtLDsLqpt2qnXj4nL5mlTWR4vCtarvmfx9SgXfRYd8xlS9pu27u0Se7HZnGcQDCIw8mu6rJIhTHEwZ0r3kMNaGHfOQ7kUWe5RPWrlfiYn3nOpP2cSxiepdTLF1ZRHuKeQFqS88nr0pnt3h0Jb6ZdJ80oUtaSPFFCs413nkPyLacalnP0tqx3dUu9EoXXXFbY5vUG23xKN/51EnoetaP23A7nh+W56X36T+AvqytGD27c8+NLPskWP+m6V9TPGTjEMukNumWyv02SwyqGzZDwAAAAAAWozdZLY2DMkKkd9YhrTYukkq+b+oBUm0cGJrGbZUiY7Z2lzJ3DFMtiP/4qw0PaTlOWyY5P9H9our5GVDa9SEPnL5MSDiS9cp/G771UKru8C62UN21w0SueBmq8utamEXt4BaJRY9vDBbHROX24Qtp9iaqCtDX+pMuWAHIAtyA4z7/ZKMaR42yHXTpk8b1R7TdzkZQkp+6CdnXqUoo+5i5qXh7ztU2To90jxmeO9JzzTSIH3Ku57E4g29X5R8mWWf4fs8qGR1JN9ZkcUninpSlF3fsH6b4nn9W3ZH9ME/St7r3yT9XQYM6XUoWZ7kxitUnYSsa3nagMfaZcszV0T8tgLkUZ9hDJ0NkE+zyx455h94yoj7lvhvyc2QpBX6bFYZVKbsBwAAAAAALcROqveFGwWeCHcFyncfud9G78IaMl9QZ5owuxyB3+KQlvQjrlufu/iinXVMN+K3IR633fqC6+Yq+V/I9NGQH7/PLstz0pLqm+or0aKLleZ8ERMr/97l1F+jo9/PIB5AAbDCR1rAvcghzW+GMWdSOsoTMPcc85AWoJdSlHPMokx5R+5W5Dq3De9+PWAbtgn5/MXjWbmZccJB5nLbjqvf2WJ0eYayyw3rCynS0C+6jhR/Xer3k4b4c5ZvP7sis51QClUnIeta3isyTXYL6EnyuyA7D0zu97YEyKeZZU+bYU7W6zFOeAysTYgr7ykYa+E+m4cMKkv2AwAAAACAFoEtSmbITRH8Wy1K8mSM8rWaZDqVguGFerc59d83atG9zTO9kYQ64YWC7sdyXYpF2/OYtP+Nic8W3J/Ve02rif+KEupGV3i7+g/dTNWNgznVn3ghs8bx2ZsOfZTd0+TlL/WXKuMqiAlQAEOG/nwyY5rXDGneiol7mfxPT/DmlNzkS3OHxQGRhr7hx6dkWNnckSJdlnefDHWwLlAbbhP5uH4v26l2c/Ubma0epbuqPBWWcsM6zd0gT6ne/daoejeT6ytduSg3Bfi7yspEm2IvVJ2ErGtpSXzGEl8qD48UJJOkf2eeK4SwYG9m2SPH/HNLftLNkM2KXH4X9rdwn81DBpUl+wEAAAAAAFhQ8KJtQi3KeKHIx3L5giSp1D+TYpLfo9KbVUqDUcJFQ3Gwa5a7VFUiRW3B7cIbGWtzzKdHtd9BVDkoCJPl28YM6e01pMenIuL89D9OkbfJPUyaewDkRXaRH/ZFaqzvy1AP28l9oyAr0rLVVY6fJjc/9H8o/v6KrOhKsLTK0IdUa0Uf1f1gTHzdjcQN7Xd2G/aT3Pzxh6qTkHX9Q4wZ28knqTxcW4A8WmkYN2OB8mpm2XOB/O6QOOE5R5TK6RUt3GfzkEFlyX4AAAAAAACAgdcU3uoKhOcJ2S28AMiT71TvQikt/VR/Qoj7dNIpC+kywKZw4g3Bt2T36evKtJbONfUbK6Bsp1TYTckGSxyphJsO1IZvUuSxRrRVktyR7njyRHcB8SBlGveo9uTZJ/VNjOOBFn9U/dau6vGOY56h6iRUutKS2MUNha48/FyQPDpE9QrGQ4HyalbZw+guRf44lF0/OfjNIX39HSdavM/6yqBGkv0AAAAAAAAAgbzYCErW5oQtvb5WwlJUBSgIqYTQlYa+sPsAeUEun76wuSvxUbDwiQ52RzRIye6ltnqU+76WDrvtWK3KZLMqZZ+7NuXdLqq/dC5vlpC/X2V2CTChPfPJInfkxoePC5o+j/4nXSOcd8zjLvn5sB6lesXbdVUPix3zDFUnodKVlsT7HPqIrkS+YRjvIVxI3De0ZU8g+desskda29s2dhaJdx2xxN9AyT6694v3bOY+m0YGNYrsBwAAAAAAABiQlleHUCVNB18gNkt26yQA8kS6aXL1y6vDx/DvUb0LgqOOz7sqWNhHP1s3DlC9m5A9WjxWYh32KP9xqj2Fwz6tbzo8x0pmmxuIDqq/XyNvpO9gF3/k41R7cmC1Jb70OezijoSV9w8sdXSc4l0jnCP3S1NviXQeW+Lf0OK+p6qLILbG9XE3FqpOQqX7jGoVdp2WNOWFrrrrGvaHzXeDLM65L7cZ5MGXgPKvWWXPoYQymPiH/FytyHE5IOYqvJm/rEX6bBoZ1CiyHwAAAAAAAGDgoZiMd6NKmoputQDfj6oABTNJ9UryfxyfZcUqX3wnFU3sKsBH2fiG7AoWVlywi4BI8f5MPBMpbFhZNOJZB9Li7yfVKoDiiO5ysLk5CO1bWfoO3psQl8uqW1H/cGwrqUiyWZ6zEo4VaY8s9aMr63UXEAfIzbVCxA3y88muKxmjOyZ8/c+HqpMQ6fLvuiXxI4f3k4rPJdpYZDcWawL05X7K72RLK8ueB6L/2mSQfu+Eizu+cVGuSDnNm/hTVG/p3sx9No0MahTZDwAAAAAAADAsJHQXBx9RJQ0JL0p3U9WaSYcvofpA7m4FAMiL/VSvkIr8uPZRrSKF5UwvVRVBF6leuRTJngMpynFSpMNKmMhVBiuM+KJitvLVLdOlYn6zincvRf6d5G9Jv0iLn2Qx3y3S3h6gHT9SvPWkDruseKXFY7mzyjGPRapfSAtfvmA4ssxky0m2OH2k/n7VIV29Hd+q31iBzRstSzzq4BL5uRuT1vfXUtR7qDoJke4ekZ6LtbN0ncRu3baq8dkfSCY9NMiV2wFlYDPKHjnnc8lXv3fCRVkrfbV3KrnyNUaGNXOf9ZVBjST7AQAAAAAAAJaFxAiqpCHRF/+javHFvjFZUXUD1QMKghUsrKgw+XBOE/6otPoylulVQh6s4Nkpnpk1xLuToQx/VBrPHONvp1rrzzhl8wWK94+bF0dEPbzQysOKKVYOsQsHXYHE/rcXeebDVpifHfrEJLkphBbFPM+Kqi7Psg3TvJsfF//VA1p+r8huEVpUnYRK96p4bqXDMx8N+bHydFeAPswK6csJMmY4Qxu1muzZTX5+ujeRvzu+GTJvnm5osT6bRgY1kuwHAAAAAAAACG6Lyf1OVEnD0ZawYMTiCRTJEPkrwlnxyIohvrTuOVUtEY8rZUFbTuViS0X2j/5R5cdKmpcqH5Pf43+pqvzguGzxl9VV0S+V3irPevyrysBuS1iRFyme2YrwPMVffJc3bOU55dCWXKebM7YTX6b3QrVR1FZ8soCtsbd5pscW4H9UOuwbnC1yO1KUax+ZL1GMYzPNu1dYnkPfzbNOQqSrKw/fedTRhMr3t5prhHCx8tVDDn0IkH+zyZ4bok5sF32fJX93fCzLppV8e6v6YUeL9llfGdRosh8AAAAAAACgWEv1x0u7UC0NiUmBdQrVAkDp9KjxeNDjGVagXVb/zxsFbEnPFvWsWIp8XLNi5wqFUSya4HKwspjdL/yieb+5vLHBSpt1LdyGrHxji+BOx/isBGN3EL3o/qDJZA8ol0aU/QAAAAAAACxY2E0HHx09R9WjnlLxyv4etyplQTuqq2FgP6eTahH1lJKPLQMAiuMJufmxBgAAyB4AAAAAAAAAaBDYSnDcMRxFdQEAQCzsGoDdPSxFVQAAIHsAAAAAAAAAAAAAwEJiB1VPduBUBwAAsgcAAAAAAAAAAAAALCj4cjW+cG0/qgIAANkDAAAAAAAAAAAAAFoRvlRtN1UvddThy40/UPUySwAAgOwBAAAAAAAAAAAAAC3JQ5q/0HiUqpcer6OqkuoGqgcAANkDAAAAAAAAAAAAAFoVtuT8LyZASQUAgOwBAAAAAAAAAAAAAC3PFNUrqU6hWgAAkD0AAAAAAAAAAAAAYCGwpRImK2G2Ep5WwgZUCQAAsgcsJP4HLcEY+otsT+8AAASXdEVYdE1hdGhNTAA8bWF0aCB4bWxucz0iaHR0cDovL3d3dy53My5vcmcvMTk5OC9NYXRoL01hdGhNTCI+PG1zdHlsZSBtYXRoc2l6ZT0iMTZweCI+PG1pPkE8L21pPjxtaT5jPC9taT48bWk+YzwvbWk+PG1pPnI8L21pPjxtaT51PC9taT48bWk+ZTwvbWk+PG1pPmQ8L21pPjxtbz4mI3hBMDs8L21vPjxtaT5JPC9taT48bWk+bjwvbWk+PG1pPnQ8L21pPjxtaT5lPC9taT48bWk+cjwvbWk+PG1pPmU8L21pPjxtaT5zPC9taT48bWk+dDwvbWk+PG1vPiYjeEEwOzwvbW8+PG1vPj08L21vPjxtbz4mI3hBMDs8L21vPjxtaT5GPC9taT48bWk+YTwvbWk+PG1pPmM8L21pPjxtaT5lPC9taT48bW8+JiN4QTA7PC9tbz48bWk+eDwvbWk+PG1vPiYjeEEwOzwvbW8+PG1mcmFjPjxtcm93PjxtaT5BPC9taT48bWk+bjwvbWk+PG1pPm48L21pPjxtaT51PC9taT48bWk+YTwvbWk+PG1pPmw8L21pPjxtbz4mI3hBMDs8L21vPjxtaT5DPC9taT48bWk+bzwvbWk+PG1pPnU8L21pPjxtaT5wPC9taT48bWk+bzwvbWk+PG1pPm48L21pPjwvbXJvdz48bXJvdz48bWk+RjwvbWk+PG1pPnI8L21pPjxtaT5lPC9taT48bWk+cTwvbWk+PG1pPnU8L21pPjxtaT5lPC9taT48bWk+bjwvbWk+PG1pPmM8L21pPjxtaT55PC9taT48L21yb3c+PC9tZnJhYz48bW8+JiN4QTA7PC9tbz48bWk+eDwvbWk+PG1vPiYjeEEwOzwvbW8+PG1mcmFjPjxtcm93PjxtaT5EPC9taT48bWk+YTwvbWk+PG1pPnk8L21pPjxtaT5zPC9taT48bW8+JiN4QTA7PC9tbz48bWk+c2luPC9taT48bWk+YzwvbWk+PG1pPmU8L21pPjxtbz4mI3hBMDs8L21vPjxtaT5MPC9taT48bWk+YTwvbWk+PG1pPnM8L21pPjxtaT50PC9taT48bW8+JiN4QTA7PC9tbz48bWk+UDwvbWk+PG1pPmE8L21pPjxtaT55PC9taT48bWk+bTwvbWk+PG1pPmU8L21pPjxtaT5uPC9taT48bWk+dDwvbWk+PC9tcm93Pjxtcm93PjxtaT5EPC9taT48bWk+YTwvbWk+PG1pPnk8L21pPjxtaT5zPC9taT48bW8+JiN4QTA7PC9tbz48bWk+YjwvbWk+PG1pPmU8L21pPjxtaT50PC9taT48bWk+dzwvbWk+PG1pPmU8L21pPjxtaT5lPC9taT48bWk+bjwvbWk+PG1vPiYjeEEwOzwvbW8+PG1pPlA8L21pPjxtaT5hPC9taT48bWk+eTwvbWk+PG1pPm08L21pPjxtaT5lPC9taT48bWk+bjwvbWk+PG1pPnQ8L21pPjxtaT5zPC9taT48L21yb3c+PC9tZnJhYz48L21zdHlsZT48L21hdGg+6x6xwwAAAABJRU5ErkJggg==\&quot;,\&quot;slideId\&quot;:442,\&quot;accessibleText\&quot;:\&quot;A c c r u e d space I n t e r e s t space equals space F a c e space x space fraction numerator A n n u a l space C o u p o n over denominator F r e q u e n c y end fraction space x space fraction numerator D a y s space sin c e space L a s t space P a y m e n t over denominator D a y s space b e t w e e n space P a y m e n t s end fraction\&quot;,\&quot;imageHeight\&quot;:20.33062330623306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1254</Words>
  <Application>Microsoft Office PowerPoint</Application>
  <PresentationFormat>On-screen Show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Corbel</vt:lpstr>
      <vt:lpstr>Helvetica</vt:lpstr>
      <vt:lpstr>LucidaGrande</vt:lpstr>
      <vt:lpstr>Symbol</vt:lpstr>
      <vt:lpstr>Contemporary blue</vt:lpstr>
      <vt:lpstr>FIN 470: Financial Analysis in Excel</vt:lpstr>
      <vt:lpstr>Overview</vt:lpstr>
      <vt:lpstr>1. Bond Basics </vt:lpstr>
      <vt:lpstr>Fundamentals of Valuation</vt:lpstr>
      <vt:lpstr>Bond Cash Flows</vt:lpstr>
      <vt:lpstr>Discount Rate</vt:lpstr>
      <vt:lpstr>Bond Terminology I</vt:lpstr>
      <vt:lpstr>Clean vs. Dirty Price</vt:lpstr>
      <vt:lpstr>Bond Terminology II</vt:lpstr>
      <vt:lpstr>2. Bond Pricing </vt:lpstr>
      <vt:lpstr>Bond Value on a Payment Date</vt:lpstr>
      <vt:lpstr>Dirty, Clean, Accrued Interest </vt:lpstr>
      <vt:lpstr>Accrued Interest </vt:lpstr>
      <vt:lpstr>Bond Value between Coupon Dates</vt:lpstr>
      <vt:lpstr>Bond Value between Coupon Dates</vt:lpstr>
      <vt:lpstr>Excel PRICE Function</vt:lpstr>
      <vt:lpstr>Bond Return Measures</vt:lpstr>
      <vt:lpstr>Discounted Debt Securities I</vt:lpstr>
      <vt:lpstr>Discounted Debt Securities II</vt:lpstr>
      <vt:lpstr>3. Bond Sensitivities </vt:lpstr>
      <vt:lpstr>Bond Duration and Convexity</vt:lpstr>
      <vt:lpstr>Bond Price Sensitivities</vt:lpstr>
      <vt:lpstr>Duration and Modified Duration</vt:lpstr>
      <vt:lpstr>Convexity Approximation</vt:lpstr>
      <vt:lpstr>Convexity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497</cp:revision>
  <dcterms:created xsi:type="dcterms:W3CDTF">2004-10-03T21:09:17Z</dcterms:created>
  <dcterms:modified xsi:type="dcterms:W3CDTF">2022-10-20T13:48:02Z</dcterms:modified>
</cp:coreProperties>
</file>