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0"/>
  </p:notesMasterIdLst>
  <p:handoutMasterIdLst>
    <p:handoutMasterId r:id="rId21"/>
  </p:handoutMasterIdLst>
  <p:sldIdLst>
    <p:sldId id="397" r:id="rId2"/>
    <p:sldId id="383" r:id="rId3"/>
    <p:sldId id="266" r:id="rId4"/>
    <p:sldId id="398" r:id="rId5"/>
    <p:sldId id="399" r:id="rId6"/>
    <p:sldId id="400" r:id="rId7"/>
    <p:sldId id="410" r:id="rId8"/>
    <p:sldId id="411" r:id="rId9"/>
    <p:sldId id="401" r:id="rId10"/>
    <p:sldId id="412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AC5"/>
    <a:srgbClr val="C00000"/>
    <a:srgbClr val="B3C3D3"/>
    <a:srgbClr val="002B5C"/>
    <a:srgbClr val="ADC6D7"/>
    <a:srgbClr val="00BEB9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30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18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11:51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94577"/>
            <a:ext cx="8458200" cy="1306223"/>
          </a:xfrm>
        </p:spPr>
        <p:txBody>
          <a:bodyPr>
            <a:normAutofit/>
          </a:bodyPr>
          <a:lstStyle/>
          <a:p>
            <a:r>
              <a:rPr lang="en-US" dirty="0"/>
              <a:t>Topic 6.3: Time Value of Money, Problems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AF384D-B2D0-451A-8C45-B2E92CAB05C8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Edward Saves for Retirement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447800"/>
            <a:ext cx="8034338" cy="4584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Edward is 22 years old. He expects to work for 50 years, then live another 20 years. If he wants to have </a:t>
            </a:r>
            <a:r>
              <a:rPr lang="en-US" sz="2000" u="sng" dirty="0"/>
              <a:t>$5000/month </a:t>
            </a:r>
            <a:r>
              <a:rPr lang="en-US" sz="2000" dirty="0"/>
              <a:t>to spend during his retirement and his investment return is 7.5%, how much does he need to save every month while he is working?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Step 1: Find value needed at retirement for monthly payments.</a:t>
            </a:r>
          </a:p>
          <a:p>
            <a:pPr marL="0" indent="0">
              <a:buNone/>
            </a:pPr>
            <a:r>
              <a:rPr lang="en-US" sz="2400" dirty="0"/>
              <a:t>Step 2: Find monthly payments to have that value.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M1	M2	M3	…	M1	M2	M3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		Value at</a:t>
            </a:r>
          </a:p>
          <a:p>
            <a:pPr marL="0" indent="0">
              <a:buNone/>
            </a:pPr>
            <a:r>
              <a:rPr lang="en-US" sz="2400" dirty="0"/>
              <a:t>		          Retirement		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7437F97B-D1F6-42C2-92C9-4488CFE9016F}"/>
              </a:ext>
            </a:extLst>
          </p:cNvPr>
          <p:cNvSpPr/>
          <p:nvPr/>
        </p:nvSpPr>
        <p:spPr>
          <a:xfrm rot="5400000">
            <a:off x="5235264" y="3680136"/>
            <a:ext cx="381000" cy="231712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26C798B4-924D-437F-AF98-DF2E6FB7AE1E}"/>
              </a:ext>
            </a:extLst>
          </p:cNvPr>
          <p:cNvSpPr/>
          <p:nvPr/>
        </p:nvSpPr>
        <p:spPr>
          <a:xfrm flipV="1">
            <a:off x="3886200" y="4724400"/>
            <a:ext cx="1539564" cy="609600"/>
          </a:xfrm>
          <a:prstGeom prst="arc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5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Edward Saves for Retirement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371599"/>
            <a:ext cx="8358188" cy="51269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Edward is 22 years old. He expects to work for 50 years, then live another 20 years. If he wants to have </a:t>
            </a:r>
            <a:r>
              <a:rPr lang="en-US" sz="2000" u="sng" dirty="0"/>
              <a:t>$5,000/month</a:t>
            </a:r>
            <a:r>
              <a:rPr lang="en-US" sz="2000" dirty="0"/>
              <a:t> to spend during his retirement and his investment return is 7.5%, how much does he need to save every month while he is working?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Value Needed at Retirement:</a:t>
            </a:r>
          </a:p>
          <a:p>
            <a:pPr marL="0" indent="0">
              <a:buNone/>
            </a:pPr>
            <a:r>
              <a:rPr lang="en-US" sz="2000" dirty="0"/>
              <a:t>	P/Y = 12; N = 240 (12 x 20); I = 7.5; PV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; </a:t>
            </a:r>
            <a:r>
              <a:rPr lang="en-US" sz="2000" u="sng" dirty="0"/>
              <a:t>PMT = -5000</a:t>
            </a:r>
            <a:r>
              <a:rPr lang="en-US" sz="2000" dirty="0"/>
              <a:t>; FV = 0</a:t>
            </a:r>
          </a:p>
          <a:p>
            <a:pPr marL="0" indent="0">
              <a:buNone/>
            </a:pPr>
            <a:r>
              <a:rPr lang="en-US" sz="2000" dirty="0"/>
              <a:t>	PV = </a:t>
            </a:r>
            <a:r>
              <a:rPr lang="en-US" sz="2100" b="1" dirty="0">
                <a:solidFill>
                  <a:srgbClr val="FF0000"/>
                </a:solidFill>
              </a:rPr>
              <a:t>620,660.66</a:t>
            </a:r>
          </a:p>
          <a:p>
            <a:pPr marL="0" indent="0">
              <a:buNone/>
            </a:pPr>
            <a:r>
              <a:rPr lang="en-US" sz="2000" dirty="0"/>
              <a:t>Monthly Savings while Working: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700" dirty="0"/>
              <a:t>P/Y = 12; N = 600 (12 x 50); I = 7.5; PV = 0; PMT = </a:t>
            </a:r>
            <a:r>
              <a:rPr lang="en-US" sz="2100" b="1" dirty="0">
                <a:solidFill>
                  <a:srgbClr val="FF0000"/>
                </a:solidFill>
              </a:rPr>
              <a:t>?</a:t>
            </a:r>
            <a:r>
              <a:rPr lang="en-US" sz="1700" dirty="0"/>
              <a:t>; </a:t>
            </a:r>
            <a:r>
              <a:rPr lang="en-US" sz="1700" u="sng" dirty="0"/>
              <a:t>FV = -620,660.66</a:t>
            </a:r>
          </a:p>
          <a:p>
            <a:pPr marL="0" indent="0">
              <a:buNone/>
            </a:pPr>
            <a:r>
              <a:rPr lang="en-US" sz="2000" dirty="0"/>
              <a:t>	PMT = </a:t>
            </a:r>
            <a:r>
              <a:rPr lang="en-US" sz="2100" b="1" dirty="0">
                <a:solidFill>
                  <a:srgbClr val="FF0000"/>
                </a:solidFill>
              </a:rPr>
              <a:t>94.55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=PMT(Rate, </a:t>
            </a:r>
            <a:r>
              <a:rPr lang="en-US" sz="2000" dirty="0" err="1"/>
              <a:t>NPer</a:t>
            </a:r>
            <a:r>
              <a:rPr lang="en-US" sz="2000" dirty="0"/>
              <a:t>, </a:t>
            </a:r>
            <a:r>
              <a:rPr lang="en-US" sz="2000" dirty="0" err="1"/>
              <a:t>Pv</a:t>
            </a:r>
            <a:r>
              <a:rPr lang="en-US" sz="2000" dirty="0"/>
              <a:t>, </a:t>
            </a:r>
            <a:r>
              <a:rPr lang="en-US" sz="2000" b="1" dirty="0"/>
              <a:t>-PV(Rate, </a:t>
            </a:r>
            <a:r>
              <a:rPr lang="en-US" sz="2000" b="1" dirty="0" err="1"/>
              <a:t>NPer</a:t>
            </a:r>
            <a:r>
              <a:rPr lang="en-US" sz="2000" b="1" dirty="0"/>
              <a:t>, </a:t>
            </a:r>
            <a:r>
              <a:rPr lang="en-US" sz="2000" b="1" dirty="0" err="1"/>
              <a:t>Pmt</a:t>
            </a:r>
            <a:r>
              <a:rPr lang="en-US" sz="2000" b="1" dirty="0"/>
              <a:t>)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=PMT(</a:t>
            </a:r>
            <a:r>
              <a:rPr lang="en-US" sz="2000" u="sng" dirty="0"/>
              <a:t>0.075/12</a:t>
            </a:r>
            <a:r>
              <a:rPr lang="en-US" sz="2000" dirty="0"/>
              <a:t>, 600, 0, </a:t>
            </a:r>
            <a:r>
              <a:rPr lang="en-US" sz="2000" b="1" dirty="0"/>
              <a:t>-PV(</a:t>
            </a:r>
            <a:r>
              <a:rPr lang="en-US" sz="2000" b="1" u="sng" dirty="0"/>
              <a:t>0.075/12</a:t>
            </a:r>
            <a:r>
              <a:rPr lang="en-US" sz="2000" b="1" dirty="0"/>
              <a:t>, 240, -5000)</a:t>
            </a:r>
            <a:r>
              <a:rPr lang="en-US" sz="2000" dirty="0"/>
              <a:t>) = </a:t>
            </a:r>
            <a:r>
              <a:rPr lang="en-US" sz="2100" b="1" dirty="0">
                <a:solidFill>
                  <a:srgbClr val="FF0000"/>
                </a:solidFill>
              </a:rPr>
              <a:t>94.55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11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Hamid Retires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Hamid retires, he expects to live another 25 years. How much does he need to have saved if he wants to spend $75,000/year during retirement (r = 11%)?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P/Y = 1; N = 25; I = 11; PV = 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; PMT = -75000; FV = 0</a:t>
            </a:r>
          </a:p>
          <a:p>
            <a:pPr marL="0" indent="0">
              <a:buNone/>
            </a:pPr>
            <a:r>
              <a:rPr lang="en-US" sz="2400" dirty="0"/>
              <a:t>PV = </a:t>
            </a:r>
            <a:r>
              <a:rPr lang="en-US" sz="2400" b="1" dirty="0">
                <a:solidFill>
                  <a:srgbClr val="FF0000"/>
                </a:solidFill>
              </a:rPr>
              <a:t>631,630.85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=PV(Rate,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Pmt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=PV(0.11, 25, -75000) = </a:t>
            </a:r>
            <a:r>
              <a:rPr lang="en-US" sz="2400" b="1" dirty="0">
                <a:solidFill>
                  <a:srgbClr val="FF0000"/>
                </a:solidFill>
              </a:rPr>
              <a:t>631,630.85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5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Hamid Retires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Hamid retires, he expects to live another 25 years. How much does he need to have saved if he wants to spend $75,000/year during retirement </a:t>
            </a:r>
            <a:r>
              <a:rPr lang="en-US" sz="2400" u="sng" dirty="0"/>
              <a:t>and leave $100,000 in his will to charity</a:t>
            </a:r>
            <a:r>
              <a:rPr lang="en-US" sz="2400" dirty="0"/>
              <a:t> (r = 11%)?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1; N = 25; I = 11; PV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; PMT = -75000; </a:t>
            </a:r>
            <a:r>
              <a:rPr lang="en-US" sz="2000" u="sng" dirty="0"/>
              <a:t>FV = -100000</a:t>
            </a:r>
          </a:p>
          <a:p>
            <a:pPr marL="0" indent="0">
              <a:buNone/>
            </a:pPr>
            <a:r>
              <a:rPr lang="en-US" sz="2400" dirty="0"/>
              <a:t>PV = </a:t>
            </a:r>
            <a:r>
              <a:rPr lang="en-US" sz="2400" b="1" dirty="0">
                <a:solidFill>
                  <a:srgbClr val="FF0000"/>
                </a:solidFill>
              </a:rPr>
              <a:t>638,991.66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=PV(Rate,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Pmt</a:t>
            </a:r>
            <a:r>
              <a:rPr lang="en-US" sz="2400" dirty="0"/>
              <a:t>, </a:t>
            </a:r>
            <a:r>
              <a:rPr lang="en-US" sz="2400" dirty="0" err="1"/>
              <a:t>Fv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=PV(0.11, 25, -75000, </a:t>
            </a:r>
            <a:r>
              <a:rPr lang="en-US" sz="2400" u="sng" dirty="0"/>
              <a:t>-100000</a:t>
            </a:r>
            <a:r>
              <a:rPr lang="en-US" sz="2400" dirty="0"/>
              <a:t>) = </a:t>
            </a:r>
            <a:r>
              <a:rPr lang="en-US" sz="2400" b="1" dirty="0">
                <a:solidFill>
                  <a:srgbClr val="FF0000"/>
                </a:solidFill>
              </a:rPr>
              <a:t>638,991.66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0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Hamid Retires III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When Hamid retires, he expects to live another 25 years. How much does he need to have saved if he wants to spend $75,000/years (</a:t>
            </a:r>
            <a:r>
              <a:rPr lang="en-US" sz="2400" u="sng" dirty="0"/>
              <a:t>in real terms</a:t>
            </a:r>
            <a:r>
              <a:rPr lang="en-US" sz="2400" dirty="0"/>
              <a:t>) during retirement (r = 11%, </a:t>
            </a:r>
            <a:r>
              <a:rPr lang="en-US" sz="2400" u="sng" dirty="0"/>
              <a:t>i = 4</a:t>
            </a:r>
            <a:r>
              <a:rPr lang="en-US" sz="2400" dirty="0"/>
              <a:t>%)?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Real Return: </a:t>
            </a:r>
            <a:r>
              <a:rPr lang="en-US" sz="2400" dirty="0" err="1"/>
              <a:t>r</a:t>
            </a:r>
            <a:r>
              <a:rPr lang="en-US" sz="2400" baseline="-25000" dirty="0" err="1"/>
              <a:t>r</a:t>
            </a:r>
            <a:r>
              <a:rPr lang="en-US" sz="2400" dirty="0"/>
              <a:t> = (1+r</a:t>
            </a:r>
            <a:r>
              <a:rPr lang="en-US" sz="2400" baseline="-25000" dirty="0"/>
              <a:t>n</a:t>
            </a:r>
            <a:r>
              <a:rPr lang="en-US" sz="2400" dirty="0"/>
              <a:t>)/(1 + i) -1 = 1.11/1.04 - 1 = ?</a:t>
            </a:r>
          </a:p>
          <a:p>
            <a:pPr marL="0" indent="0">
              <a:buNone/>
            </a:pPr>
            <a:r>
              <a:rPr lang="en-US" sz="2400" dirty="0" err="1"/>
              <a:t>r</a:t>
            </a:r>
            <a:r>
              <a:rPr lang="en-US" sz="2400" baseline="-25000" dirty="0" err="1"/>
              <a:t>r</a:t>
            </a:r>
            <a:r>
              <a:rPr lang="en-US" sz="2400" dirty="0"/>
              <a:t> =  </a:t>
            </a:r>
            <a:r>
              <a:rPr lang="en-US" sz="2400" b="1" dirty="0">
                <a:solidFill>
                  <a:srgbClr val="FF0000"/>
                </a:solidFill>
              </a:rPr>
              <a:t>0.0673</a:t>
            </a:r>
            <a:r>
              <a:rPr lang="en-US" sz="2400" dirty="0"/>
              <a:t> (</a:t>
            </a:r>
            <a:r>
              <a:rPr lang="en-US" sz="2400" b="1" dirty="0"/>
              <a:t>NOTE</a:t>
            </a:r>
            <a:r>
              <a:rPr lang="en-US" sz="2400" dirty="0"/>
              <a:t>: Rounded)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P/Y = 1; N = 25; </a:t>
            </a:r>
            <a:r>
              <a:rPr lang="en-US" sz="2400" u="sng" dirty="0"/>
              <a:t>I = 0.0673</a:t>
            </a:r>
            <a:r>
              <a:rPr lang="en-US" sz="2400" dirty="0"/>
              <a:t>; PV = 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; PMT = -75000; FV = -100000</a:t>
            </a:r>
          </a:p>
          <a:p>
            <a:pPr marL="0" indent="0">
              <a:buNone/>
            </a:pPr>
            <a:r>
              <a:rPr lang="en-US" sz="2400" dirty="0"/>
              <a:t>PV = </a:t>
            </a:r>
            <a:r>
              <a:rPr lang="en-US" sz="2400" b="1" dirty="0">
                <a:solidFill>
                  <a:srgbClr val="FF0000"/>
                </a:solidFill>
              </a:rPr>
              <a:t>915,321.86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=PV(Rate,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Pmt</a:t>
            </a:r>
            <a:r>
              <a:rPr lang="en-US" sz="2400" dirty="0"/>
              <a:t>, </a:t>
            </a:r>
            <a:r>
              <a:rPr lang="en-US" sz="2400" dirty="0" err="1"/>
              <a:t>Fv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=PV(</a:t>
            </a:r>
            <a:r>
              <a:rPr lang="en-US" sz="2400" u="sng" dirty="0"/>
              <a:t>1.11/1.04 - 1</a:t>
            </a:r>
            <a:r>
              <a:rPr lang="en-US" sz="2400" dirty="0"/>
              <a:t>, 25, -75000, -100000) = </a:t>
            </a:r>
            <a:r>
              <a:rPr lang="en-US" sz="2400" b="1" dirty="0">
                <a:solidFill>
                  <a:srgbClr val="FF0000"/>
                </a:solidFill>
              </a:rPr>
              <a:t>915,255.36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NOTE: Rounding error in calculator result due to I.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Serena Saves for a Car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Serena wants to buy a car in 5 years that costs $60,000. How much does she need to save quarterly, if her investment return is 8%?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4; N = 20 (4 x 5); I = 8; PV = 0; PMT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; FV = -60000</a:t>
            </a:r>
          </a:p>
          <a:p>
            <a:pPr marL="0" indent="0">
              <a:buNone/>
            </a:pPr>
            <a:r>
              <a:rPr lang="en-US" sz="2400" dirty="0"/>
              <a:t>PMT = </a:t>
            </a:r>
            <a:r>
              <a:rPr lang="en-US" sz="2400" b="1" dirty="0">
                <a:solidFill>
                  <a:srgbClr val="FF0000"/>
                </a:solidFill>
              </a:rPr>
              <a:t>2,469.40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=PMT(Rate,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Pv</a:t>
            </a:r>
            <a:r>
              <a:rPr lang="en-US" sz="2400" dirty="0"/>
              <a:t>, </a:t>
            </a:r>
            <a:r>
              <a:rPr lang="en-US" sz="2400" dirty="0" err="1"/>
              <a:t>Fv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=PMT(</a:t>
            </a:r>
            <a:r>
              <a:rPr lang="en-US" sz="2400" u="sng" dirty="0"/>
              <a:t>0.08/4</a:t>
            </a:r>
            <a:r>
              <a:rPr lang="en-US" sz="2400" dirty="0"/>
              <a:t>, 20, 0, -60000) = </a:t>
            </a:r>
            <a:r>
              <a:rPr lang="en-US" sz="2400" b="1" dirty="0">
                <a:solidFill>
                  <a:srgbClr val="FF0000"/>
                </a:solidFill>
              </a:rPr>
              <a:t>2,469.40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6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Serena Saves for a Car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Serena wants to buy a car in 5 years that costs $60,000. How much does she need to save quarterly, if her investment return is 8% </a:t>
            </a:r>
            <a:r>
              <a:rPr lang="en-US" sz="2400" u="sng" dirty="0"/>
              <a:t>and she has already saved $10,000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4; N = 20 (4 x 5); I = 8; </a:t>
            </a:r>
            <a:r>
              <a:rPr lang="en-US" sz="2000" u="sng" dirty="0"/>
              <a:t>PV = 10000</a:t>
            </a:r>
            <a:r>
              <a:rPr lang="en-US" sz="2000" dirty="0"/>
              <a:t>; PMT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; FV = -60000</a:t>
            </a:r>
          </a:p>
          <a:p>
            <a:pPr marL="0" indent="0">
              <a:buNone/>
            </a:pPr>
            <a:r>
              <a:rPr lang="en-US" sz="2400" dirty="0"/>
              <a:t>PMT = </a:t>
            </a:r>
            <a:r>
              <a:rPr lang="en-US" sz="2400" b="1" dirty="0">
                <a:solidFill>
                  <a:srgbClr val="FF0000"/>
                </a:solidFill>
              </a:rPr>
              <a:t>1,857.84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=PMT(Rate,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Pv</a:t>
            </a:r>
            <a:r>
              <a:rPr lang="en-US" sz="2400" dirty="0"/>
              <a:t>, </a:t>
            </a:r>
            <a:r>
              <a:rPr lang="en-US" sz="2400" dirty="0" err="1"/>
              <a:t>Fv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=PMT(0.08/4, 20, </a:t>
            </a:r>
            <a:r>
              <a:rPr lang="en-US" sz="2400" u="sng" dirty="0"/>
              <a:t>10000</a:t>
            </a:r>
            <a:r>
              <a:rPr lang="en-US" sz="2400" dirty="0"/>
              <a:t>, -60000) = </a:t>
            </a:r>
            <a:r>
              <a:rPr lang="en-US" sz="2400" b="1" dirty="0">
                <a:solidFill>
                  <a:srgbClr val="FF0000"/>
                </a:solidFill>
              </a:rPr>
              <a:t>1,857.84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63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Jenny Gets a Loan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Jenny needs to borrow $25,000 and her bank offers her a 11% interest rate on a 10-year loan. What are her annual payments?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P/Y = 1; N = 10; I = 11; PV = 25000; PMT = 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  <a:r>
              <a:rPr lang="en-US" sz="2400" dirty="0"/>
              <a:t>; FV = 0</a:t>
            </a:r>
          </a:p>
          <a:p>
            <a:pPr marL="0" indent="0">
              <a:buNone/>
            </a:pPr>
            <a:r>
              <a:rPr lang="en-US" sz="2400" dirty="0"/>
              <a:t>PMT = </a:t>
            </a:r>
            <a:r>
              <a:rPr lang="en-US" sz="2400" b="1" dirty="0">
                <a:solidFill>
                  <a:srgbClr val="FF0000"/>
                </a:solidFill>
              </a:rPr>
              <a:t>-4,245.04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=PMT(Rate,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Pv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=PMT(0.11, 10, 25000) = </a:t>
            </a:r>
            <a:r>
              <a:rPr lang="en-US" sz="2400" b="1" dirty="0">
                <a:solidFill>
                  <a:srgbClr val="FF0000"/>
                </a:solidFill>
              </a:rPr>
              <a:t>-4,245.04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948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Jenny Gets a Loan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Jenny needs to borrow $25,000 and her bank offers her a 11% interest rate on a 10-year loan. What are her </a:t>
            </a:r>
            <a:r>
              <a:rPr lang="en-US" sz="2400" u="sng" dirty="0"/>
              <a:t>monthly</a:t>
            </a:r>
            <a:r>
              <a:rPr lang="en-US" sz="2400" dirty="0"/>
              <a:t> payments?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u="sng" dirty="0"/>
              <a:t>P/Y = 12</a:t>
            </a:r>
            <a:r>
              <a:rPr lang="en-US" sz="2000" dirty="0"/>
              <a:t>; </a:t>
            </a:r>
            <a:r>
              <a:rPr lang="en-US" sz="2000" u="sng" dirty="0"/>
              <a:t>N = 120 (12 x 10)</a:t>
            </a:r>
            <a:r>
              <a:rPr lang="en-US" sz="2000" dirty="0"/>
              <a:t>; I = 11; PV = 25000; PMT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  <a:r>
              <a:rPr lang="en-US" sz="2000" dirty="0"/>
              <a:t>; FV = 0</a:t>
            </a:r>
          </a:p>
          <a:p>
            <a:pPr marL="0" indent="0">
              <a:buNone/>
            </a:pPr>
            <a:r>
              <a:rPr lang="en-US" sz="2400" dirty="0"/>
              <a:t>PMT = </a:t>
            </a:r>
            <a:r>
              <a:rPr lang="en-US" sz="2400" b="1" dirty="0">
                <a:solidFill>
                  <a:srgbClr val="FF0000"/>
                </a:solidFill>
              </a:rPr>
              <a:t>-344.38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=PMT(Rate, </a:t>
            </a:r>
            <a:r>
              <a:rPr lang="en-US" sz="2400" dirty="0" err="1"/>
              <a:t>NPer</a:t>
            </a:r>
            <a:r>
              <a:rPr lang="en-US" sz="2400" dirty="0"/>
              <a:t>, </a:t>
            </a:r>
            <a:r>
              <a:rPr lang="en-US" sz="2400" dirty="0" err="1"/>
              <a:t>Pv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=PMT(</a:t>
            </a:r>
            <a:r>
              <a:rPr lang="en-US" sz="2400" u="sng" dirty="0"/>
              <a:t>0.11/12</a:t>
            </a:r>
            <a:r>
              <a:rPr lang="en-US" sz="2400" dirty="0"/>
              <a:t>, </a:t>
            </a:r>
            <a:r>
              <a:rPr lang="en-US" sz="2400" u="sng" dirty="0"/>
              <a:t>120</a:t>
            </a:r>
            <a:r>
              <a:rPr lang="en-US" sz="2400" dirty="0"/>
              <a:t>, 25000) = </a:t>
            </a:r>
            <a:r>
              <a:rPr lang="en-US" sz="2400" b="1" dirty="0">
                <a:solidFill>
                  <a:srgbClr val="FF0000"/>
                </a:solidFill>
              </a:rPr>
              <a:t>-344.38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9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4740EF9-33E0-4228-803A-63CD327DF142}"/>
              </a:ext>
            </a:extLst>
          </p:cNvPr>
          <p:cNvSpPr txBox="1">
            <a:spLocks/>
          </p:cNvSpPr>
          <p:nvPr/>
        </p:nvSpPr>
        <p:spPr>
          <a:xfrm>
            <a:off x="610171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Sarah Saves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Edward Saves for Retirement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Hamid Retires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Serena Saves for a Car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Jenny Gets a Loan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Sarah Saves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Sarah saves $10 each week for two years. If the return on her investment is 8%, how much will she have?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52; N = 104 (52 x 2); I = 8; PV = 0; PMT = -10; FV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FV = </a:t>
            </a:r>
            <a:r>
              <a:rPr lang="en-US" sz="2000" b="1" dirty="0">
                <a:solidFill>
                  <a:srgbClr val="FF0000"/>
                </a:solidFill>
              </a:rPr>
              <a:t>1,126.88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=FV(Rate, </a:t>
            </a:r>
            <a:r>
              <a:rPr lang="en-US" sz="2000" dirty="0" err="1"/>
              <a:t>NPer</a:t>
            </a:r>
            <a:r>
              <a:rPr lang="en-US" sz="2000" dirty="0"/>
              <a:t>, </a:t>
            </a:r>
            <a:r>
              <a:rPr lang="en-US" sz="2000" dirty="0" err="1"/>
              <a:t>Pmt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=FV(</a:t>
            </a:r>
            <a:r>
              <a:rPr lang="en-US" sz="2000" u="sng" dirty="0"/>
              <a:t>0.08/52</a:t>
            </a:r>
            <a:r>
              <a:rPr lang="en-US" sz="2000" dirty="0"/>
              <a:t>, 104, -10) = </a:t>
            </a:r>
            <a:r>
              <a:rPr lang="en-US" sz="2000" b="1" dirty="0">
                <a:solidFill>
                  <a:srgbClr val="FF0000"/>
                </a:solidFill>
              </a:rPr>
              <a:t>1,126.88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00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Sarah Saves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Beginning next year</a:t>
            </a:r>
            <a:r>
              <a:rPr lang="en-US" sz="2400" dirty="0"/>
              <a:t>, Sarah saves $10 each week for two years. If the return on her investment is 8%, how much will she have?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52; N = 104 (52 x 2); I = 8; PV = 0; PMT = -10; FV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FV = </a:t>
            </a:r>
            <a:r>
              <a:rPr lang="en-US" sz="2000" b="1" dirty="0">
                <a:solidFill>
                  <a:srgbClr val="FF0000"/>
                </a:solidFill>
              </a:rPr>
              <a:t>1,126.88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=FV(Rate, </a:t>
            </a:r>
            <a:r>
              <a:rPr lang="en-US" sz="2000" dirty="0" err="1"/>
              <a:t>NPer</a:t>
            </a:r>
            <a:r>
              <a:rPr lang="en-US" sz="2000" dirty="0"/>
              <a:t>, </a:t>
            </a:r>
            <a:r>
              <a:rPr lang="en-US" sz="2000" dirty="0" err="1"/>
              <a:t>Pmt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=FV(</a:t>
            </a:r>
            <a:r>
              <a:rPr lang="en-US" sz="2000" u="sng" dirty="0"/>
              <a:t>0.08/52</a:t>
            </a:r>
            <a:r>
              <a:rPr lang="en-US" sz="2000" dirty="0"/>
              <a:t>, 104, -10) = </a:t>
            </a:r>
            <a:r>
              <a:rPr lang="en-US" sz="2000" b="1" dirty="0">
                <a:solidFill>
                  <a:srgbClr val="FF0000"/>
                </a:solidFill>
              </a:rPr>
              <a:t>1,126.88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11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Sarah Saves III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Sarah saves $10 each week for two years </a:t>
            </a:r>
            <a:r>
              <a:rPr lang="en-US" sz="2400" u="sng" dirty="0"/>
              <a:t>in an account that has $100</a:t>
            </a:r>
            <a:r>
              <a:rPr lang="en-US" sz="2400" dirty="0"/>
              <a:t>. If the return on her investment is 8%, how much will she have?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P/Y = 52; N = 104 (52 x 2); I = 8; </a:t>
            </a:r>
            <a:r>
              <a:rPr lang="en-US" sz="2000" u="sng" dirty="0"/>
              <a:t>PV = -100</a:t>
            </a:r>
            <a:r>
              <a:rPr lang="en-US" sz="2000" dirty="0"/>
              <a:t>; PMT = -10; FV = </a:t>
            </a:r>
            <a:r>
              <a:rPr lang="en-US" sz="20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FV = </a:t>
            </a:r>
            <a:r>
              <a:rPr lang="en-US" sz="2000" b="1" dirty="0">
                <a:solidFill>
                  <a:srgbClr val="FF0000"/>
                </a:solidFill>
              </a:rPr>
              <a:t>1,244.22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=FV(Rate, </a:t>
            </a:r>
            <a:r>
              <a:rPr lang="en-US" sz="2000" dirty="0" err="1"/>
              <a:t>NPer</a:t>
            </a:r>
            <a:r>
              <a:rPr lang="en-US" sz="2000" dirty="0"/>
              <a:t>, </a:t>
            </a:r>
            <a:r>
              <a:rPr lang="en-US" sz="2000" dirty="0" err="1"/>
              <a:t>Pmt</a:t>
            </a:r>
            <a:r>
              <a:rPr lang="en-US" sz="2000" dirty="0"/>
              <a:t>, </a:t>
            </a:r>
            <a:r>
              <a:rPr lang="en-US" sz="2000" dirty="0" err="1"/>
              <a:t>Pv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=FV(0.08/52, 104, -10, -100) = </a:t>
            </a:r>
            <a:r>
              <a:rPr lang="en-US" sz="2000" b="1" dirty="0">
                <a:solidFill>
                  <a:srgbClr val="FF0000"/>
                </a:solidFill>
              </a:rPr>
              <a:t>1,244.22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Sarah Saves IV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447800"/>
            <a:ext cx="8034338" cy="4584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Sarah saves $10 each week for two years. If </a:t>
            </a:r>
            <a:r>
              <a:rPr lang="en-US" sz="2400" u="sng" dirty="0"/>
              <a:t>the return on her investment is 8% for the first year and 6% for the second year</a:t>
            </a:r>
            <a:r>
              <a:rPr lang="en-US" sz="2400" dirty="0"/>
              <a:t>, how much will she have?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Step 1: Find FV at the End of Year 1 (at 8%)</a:t>
            </a:r>
          </a:p>
          <a:p>
            <a:pPr marL="0" indent="0">
              <a:buNone/>
            </a:pPr>
            <a:r>
              <a:rPr lang="en-US" sz="2400" dirty="0"/>
              <a:t>Step 2: Find FV at the End of Year 2 (at 6%)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1	2	</a:t>
            </a:r>
          </a:p>
          <a:p>
            <a:pPr marL="0" indent="0">
              <a:buNone/>
            </a:pPr>
            <a:r>
              <a:rPr lang="en-US" sz="2400" dirty="0"/>
              <a:t>	8%	6%	</a:t>
            </a:r>
          </a:p>
          <a:p>
            <a:pPr marL="0" indent="0">
              <a:buNone/>
            </a:pPr>
            <a:r>
              <a:rPr lang="en-US" sz="24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58837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Sarah Saves IV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447800"/>
            <a:ext cx="8034338" cy="45847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Sarah saves $10 each week for two years. If </a:t>
            </a:r>
            <a:r>
              <a:rPr lang="en-US" sz="2400" u="sng" dirty="0"/>
              <a:t>the return on her investment is 8% for the first year and 6% for the second year</a:t>
            </a:r>
            <a:r>
              <a:rPr lang="en-US" sz="2400" dirty="0"/>
              <a:t>, how much will she have?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/>
              <a:t>At the End of Year One:</a:t>
            </a:r>
          </a:p>
          <a:p>
            <a:pPr marL="0" indent="0">
              <a:buNone/>
            </a:pPr>
            <a:r>
              <a:rPr lang="en-US" sz="2200" dirty="0"/>
              <a:t>	P/Y = 52; </a:t>
            </a:r>
            <a:r>
              <a:rPr lang="en-US" sz="2200" u="sng" dirty="0"/>
              <a:t>N = 52</a:t>
            </a:r>
            <a:r>
              <a:rPr lang="en-US" sz="2200" dirty="0"/>
              <a:t>; I = 8; PV = 0; PMT = -10; FV = </a:t>
            </a:r>
            <a:r>
              <a:rPr lang="en-US" sz="22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200" dirty="0"/>
              <a:t>	FV = </a:t>
            </a:r>
            <a:r>
              <a:rPr lang="en-US" sz="2200" b="1" dirty="0">
                <a:solidFill>
                  <a:srgbClr val="FF0000"/>
                </a:solidFill>
              </a:rPr>
              <a:t>540.93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At the End of Year Two:</a:t>
            </a:r>
          </a:p>
          <a:p>
            <a:pPr marL="0" indent="0">
              <a:buNone/>
            </a:pPr>
            <a:r>
              <a:rPr lang="en-US" sz="2200" dirty="0"/>
              <a:t>	P/Y = 52; </a:t>
            </a:r>
            <a:r>
              <a:rPr lang="en-US" sz="2200" u="sng" dirty="0"/>
              <a:t>N = 52</a:t>
            </a:r>
            <a:r>
              <a:rPr lang="en-US" sz="2200" dirty="0"/>
              <a:t>; </a:t>
            </a:r>
            <a:r>
              <a:rPr lang="en-US" sz="2200" u="sng" dirty="0"/>
              <a:t>I = 6</a:t>
            </a:r>
            <a:r>
              <a:rPr lang="en-US" sz="2200" dirty="0"/>
              <a:t>; </a:t>
            </a:r>
            <a:r>
              <a:rPr lang="en-US" sz="2200" u="sng" dirty="0"/>
              <a:t>PV = 540.93</a:t>
            </a:r>
            <a:r>
              <a:rPr lang="en-US" sz="2200" dirty="0"/>
              <a:t>; PMT = -10; FV = </a:t>
            </a:r>
            <a:r>
              <a:rPr lang="en-US" sz="22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200" dirty="0"/>
              <a:t>	FV = </a:t>
            </a:r>
            <a:r>
              <a:rPr lang="en-US" sz="2200" b="1" dirty="0">
                <a:solidFill>
                  <a:srgbClr val="FF0000"/>
                </a:solidFill>
              </a:rPr>
              <a:t>1,109.96</a:t>
            </a:r>
          </a:p>
          <a:p>
            <a:pPr marL="0" indent="0"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/>
              <a:t>=FV(Rate, </a:t>
            </a:r>
            <a:r>
              <a:rPr lang="en-US" sz="2200" dirty="0" err="1"/>
              <a:t>NPer</a:t>
            </a:r>
            <a:r>
              <a:rPr lang="en-US" sz="2200" dirty="0"/>
              <a:t>, </a:t>
            </a:r>
            <a:r>
              <a:rPr lang="en-US" sz="2200" dirty="0" err="1"/>
              <a:t>Pmt</a:t>
            </a:r>
            <a:r>
              <a:rPr lang="en-US" sz="2200" dirty="0"/>
              <a:t>, </a:t>
            </a:r>
            <a:r>
              <a:rPr lang="en-US" sz="2200" b="1" dirty="0"/>
              <a:t>-FV(Rate, </a:t>
            </a:r>
            <a:r>
              <a:rPr lang="en-US" sz="2200" b="1" dirty="0" err="1"/>
              <a:t>NPer</a:t>
            </a:r>
            <a:r>
              <a:rPr lang="en-US" sz="2200" b="1" dirty="0"/>
              <a:t>, </a:t>
            </a:r>
            <a:r>
              <a:rPr lang="en-US" sz="2200" b="1" dirty="0" err="1"/>
              <a:t>Pmt</a:t>
            </a:r>
            <a:r>
              <a:rPr lang="en-US" sz="2200" b="1" dirty="0"/>
              <a:t>, </a:t>
            </a:r>
            <a:r>
              <a:rPr lang="en-US" sz="2200" b="1" dirty="0" err="1"/>
              <a:t>Pv</a:t>
            </a:r>
            <a:r>
              <a:rPr lang="en-US" sz="2200" b="1" dirty="0"/>
              <a:t>)</a:t>
            </a:r>
            <a:r>
              <a:rPr lang="en-US" sz="2200" dirty="0"/>
              <a:t>) </a:t>
            </a:r>
          </a:p>
          <a:p>
            <a:pPr marL="0" indent="0">
              <a:buNone/>
            </a:pPr>
            <a:r>
              <a:rPr lang="en-US" sz="2200" dirty="0"/>
              <a:t>=FV(0.06/52, 52, -10, </a:t>
            </a:r>
            <a:r>
              <a:rPr lang="en-US" sz="2200" b="1" dirty="0"/>
              <a:t>-FV(0.08/52, 52, -10, 0)</a:t>
            </a:r>
            <a:r>
              <a:rPr lang="en-US" sz="2200" dirty="0"/>
              <a:t>) = </a:t>
            </a:r>
            <a:r>
              <a:rPr lang="en-US" sz="2200" b="1" dirty="0">
                <a:solidFill>
                  <a:srgbClr val="FF0000"/>
                </a:solidFill>
              </a:rPr>
              <a:t>1,109.96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91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Edward Saves for Retirement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447800"/>
            <a:ext cx="8034338" cy="4584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Edward is 22 years old. He expects to work for 50 years, then live another 20 years. If he wants to have $50,000/year to spend during his retirement and his investment return is 7.5%, how much does he need to save every month while he is working?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Step 1: Find value needed at retirement for annual payments.</a:t>
            </a:r>
          </a:p>
          <a:p>
            <a:pPr marL="0" indent="0">
              <a:buNone/>
            </a:pPr>
            <a:r>
              <a:rPr lang="en-US" sz="2400" dirty="0"/>
              <a:t>Step 2: Find monthly payments to have that value.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M1	M2	M3	…	Y1	Y2	Y3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		Value at</a:t>
            </a:r>
          </a:p>
          <a:p>
            <a:pPr marL="0" indent="0">
              <a:buNone/>
            </a:pPr>
            <a:r>
              <a:rPr lang="en-US" sz="2400" dirty="0"/>
              <a:t>		          Retirement		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7437F97B-D1F6-42C2-92C9-4488CFE9016F}"/>
              </a:ext>
            </a:extLst>
          </p:cNvPr>
          <p:cNvSpPr/>
          <p:nvPr/>
        </p:nvSpPr>
        <p:spPr>
          <a:xfrm rot="5400000">
            <a:off x="5235264" y="3680136"/>
            <a:ext cx="381000" cy="231712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26C798B4-924D-437F-AF98-DF2E6FB7AE1E}"/>
              </a:ext>
            </a:extLst>
          </p:cNvPr>
          <p:cNvSpPr/>
          <p:nvPr/>
        </p:nvSpPr>
        <p:spPr>
          <a:xfrm flipV="1">
            <a:off x="3810000" y="4724400"/>
            <a:ext cx="1600200" cy="609600"/>
          </a:xfrm>
          <a:prstGeom prst="arc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372B-3F65-424F-9D57-18F350D9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Edward Saves for Retirement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B08F-DBCD-4047-BFA5-1ACEDA8449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4831" y="1371600"/>
            <a:ext cx="8034338" cy="48221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Edward is 22 years old. He expects to work for 50 years, then live another 20 years. If he wants to have $50,000/year to spend during his retirement and his investment return is 7.5%, how much does he need to save every month while he is working?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200" dirty="0"/>
              <a:t>Value Needed at Retirement:</a:t>
            </a:r>
          </a:p>
          <a:p>
            <a:pPr marL="0" indent="0">
              <a:buNone/>
            </a:pPr>
            <a:r>
              <a:rPr lang="en-US" sz="2200" dirty="0"/>
              <a:t>	P/Y = 1; N = 20; I = 7.5; PV = </a:t>
            </a:r>
            <a:r>
              <a:rPr lang="en-US" sz="2200" b="1" dirty="0">
                <a:solidFill>
                  <a:srgbClr val="FF0000"/>
                </a:solidFill>
              </a:rPr>
              <a:t>?</a:t>
            </a:r>
            <a:r>
              <a:rPr lang="en-US" sz="2200" dirty="0"/>
              <a:t>; PMT = -50000; FV = 0</a:t>
            </a:r>
          </a:p>
          <a:p>
            <a:pPr marL="0" indent="0">
              <a:buNone/>
            </a:pPr>
            <a:r>
              <a:rPr lang="en-US" sz="2200" dirty="0"/>
              <a:t>	PV = </a:t>
            </a:r>
            <a:r>
              <a:rPr lang="en-US" sz="2200" b="1" dirty="0">
                <a:solidFill>
                  <a:srgbClr val="FF0000"/>
                </a:solidFill>
              </a:rPr>
              <a:t>509,724.57</a:t>
            </a:r>
          </a:p>
          <a:p>
            <a:pPr marL="0" indent="0">
              <a:buNone/>
            </a:pPr>
            <a:r>
              <a:rPr lang="en-US" sz="2200" dirty="0"/>
              <a:t>Monthly Savings while Working: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1700" dirty="0"/>
              <a:t>P/Y = 12; N = 600 (12 x 50); I = 7.5; PV = 0; PMT = </a:t>
            </a:r>
            <a:r>
              <a:rPr lang="en-US" sz="2200" b="1" dirty="0">
                <a:solidFill>
                  <a:srgbClr val="FF0000"/>
                </a:solidFill>
              </a:rPr>
              <a:t>?</a:t>
            </a:r>
            <a:r>
              <a:rPr lang="en-US" sz="1700" dirty="0"/>
              <a:t>; </a:t>
            </a:r>
            <a:r>
              <a:rPr lang="en-US" sz="1700" u="sng" dirty="0"/>
              <a:t>FV = -509,724.57</a:t>
            </a:r>
          </a:p>
          <a:p>
            <a:pPr marL="0" indent="0">
              <a:buNone/>
            </a:pPr>
            <a:r>
              <a:rPr lang="en-US" sz="2200" dirty="0"/>
              <a:t>	PMT = </a:t>
            </a:r>
            <a:r>
              <a:rPr lang="en-US" sz="2200" b="1" dirty="0">
                <a:solidFill>
                  <a:srgbClr val="FF0000"/>
                </a:solidFill>
              </a:rPr>
              <a:t>77.65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=PMT(Rate, </a:t>
            </a:r>
            <a:r>
              <a:rPr lang="en-US" sz="2200" dirty="0" err="1"/>
              <a:t>NPer</a:t>
            </a:r>
            <a:r>
              <a:rPr lang="en-US" sz="2200" dirty="0"/>
              <a:t>, </a:t>
            </a:r>
            <a:r>
              <a:rPr lang="en-US" sz="2200" dirty="0" err="1"/>
              <a:t>Pv</a:t>
            </a:r>
            <a:r>
              <a:rPr lang="en-US" sz="2200" dirty="0"/>
              <a:t>, </a:t>
            </a:r>
            <a:r>
              <a:rPr lang="en-US" sz="2200" b="1" dirty="0"/>
              <a:t>-PV(Rate, </a:t>
            </a:r>
            <a:r>
              <a:rPr lang="en-US" sz="2200" b="1" dirty="0" err="1"/>
              <a:t>NPer</a:t>
            </a:r>
            <a:r>
              <a:rPr lang="en-US" sz="2200" b="1" dirty="0"/>
              <a:t>, </a:t>
            </a:r>
            <a:r>
              <a:rPr lang="en-US" sz="2200" b="1" dirty="0" err="1"/>
              <a:t>Pmt</a:t>
            </a:r>
            <a:r>
              <a:rPr lang="en-US" sz="2200" b="1" dirty="0"/>
              <a:t>)</a:t>
            </a:r>
            <a:r>
              <a:rPr lang="en-US" sz="2200" dirty="0"/>
              <a:t>) </a:t>
            </a:r>
          </a:p>
          <a:p>
            <a:pPr marL="0" indent="0">
              <a:buNone/>
            </a:pPr>
            <a:r>
              <a:rPr lang="en-US" sz="2200" dirty="0"/>
              <a:t>=PMT(</a:t>
            </a:r>
            <a:r>
              <a:rPr lang="en-US" sz="2200" u="sng" dirty="0"/>
              <a:t>0.075/12</a:t>
            </a:r>
            <a:r>
              <a:rPr lang="en-US" sz="2200" dirty="0"/>
              <a:t>, 600, 0, </a:t>
            </a:r>
            <a:r>
              <a:rPr lang="en-US" sz="2200" b="1" dirty="0"/>
              <a:t>-PV(</a:t>
            </a:r>
            <a:r>
              <a:rPr lang="en-US" sz="2200" b="1" u="sng" dirty="0"/>
              <a:t>0.075</a:t>
            </a:r>
            <a:r>
              <a:rPr lang="en-US" sz="2200" b="1" dirty="0"/>
              <a:t>, 20,-50000)</a:t>
            </a:r>
            <a:r>
              <a:rPr lang="en-US" sz="2200" dirty="0"/>
              <a:t>) = </a:t>
            </a:r>
            <a:r>
              <a:rPr lang="en-US" sz="2200" b="1" dirty="0">
                <a:solidFill>
                  <a:srgbClr val="FF0000"/>
                </a:solidFill>
              </a:rPr>
              <a:t>77.65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24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4586</TotalTime>
  <Words>1841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Corbel</vt:lpstr>
      <vt:lpstr>Helvetica</vt:lpstr>
      <vt:lpstr>LucidaGrande</vt:lpstr>
      <vt:lpstr>Contemporary blue</vt:lpstr>
      <vt:lpstr>FIN 470: Financial Analysis in Excel</vt:lpstr>
      <vt:lpstr>Overview</vt:lpstr>
      <vt:lpstr>Sarah Saves I</vt:lpstr>
      <vt:lpstr>Sarah Saves II</vt:lpstr>
      <vt:lpstr>Sarah Saves III</vt:lpstr>
      <vt:lpstr>Sarah Saves IV</vt:lpstr>
      <vt:lpstr>Sarah Saves IV</vt:lpstr>
      <vt:lpstr>Edward Saves for Retirement I</vt:lpstr>
      <vt:lpstr>Edward Saves for Retirement I</vt:lpstr>
      <vt:lpstr>Edward Saves for Retirement II</vt:lpstr>
      <vt:lpstr>Edward Saves for Retirement II</vt:lpstr>
      <vt:lpstr>Hamid Retires I</vt:lpstr>
      <vt:lpstr>Hamid Retires II</vt:lpstr>
      <vt:lpstr>Hamid Retires III</vt:lpstr>
      <vt:lpstr>Serena Saves for a Car I</vt:lpstr>
      <vt:lpstr>Serena Saves for a Car II</vt:lpstr>
      <vt:lpstr>Jenny Gets a Loan I</vt:lpstr>
      <vt:lpstr>Jenny Gets a Loan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589</cp:revision>
  <dcterms:created xsi:type="dcterms:W3CDTF">2004-10-03T21:09:17Z</dcterms:created>
  <dcterms:modified xsi:type="dcterms:W3CDTF">2023-02-24T17:54:59Z</dcterms:modified>
</cp:coreProperties>
</file>