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8"/>
  </p:notesMasterIdLst>
  <p:handoutMasterIdLst>
    <p:handoutMasterId r:id="rId39"/>
  </p:handoutMasterIdLst>
  <p:sldIdLst>
    <p:sldId id="397" r:id="rId2"/>
    <p:sldId id="383" r:id="rId3"/>
    <p:sldId id="384" r:id="rId4"/>
    <p:sldId id="265" r:id="rId5"/>
    <p:sldId id="266" r:id="rId6"/>
    <p:sldId id="267" r:id="rId7"/>
    <p:sldId id="268" r:id="rId8"/>
    <p:sldId id="398" r:id="rId9"/>
    <p:sldId id="404" r:id="rId10"/>
    <p:sldId id="313" r:id="rId11"/>
    <p:sldId id="269" r:id="rId12"/>
    <p:sldId id="270" r:id="rId13"/>
    <p:sldId id="348" r:id="rId14"/>
    <p:sldId id="400" r:id="rId15"/>
    <p:sldId id="311" r:id="rId16"/>
    <p:sldId id="271" r:id="rId17"/>
    <p:sldId id="406" r:id="rId18"/>
    <p:sldId id="272" r:id="rId19"/>
    <p:sldId id="349" r:id="rId20"/>
    <p:sldId id="407" r:id="rId21"/>
    <p:sldId id="273" r:id="rId22"/>
    <p:sldId id="303" r:id="rId23"/>
    <p:sldId id="339" r:id="rId24"/>
    <p:sldId id="340" r:id="rId25"/>
    <p:sldId id="405" r:id="rId26"/>
    <p:sldId id="274" r:id="rId27"/>
    <p:sldId id="353" r:id="rId28"/>
    <p:sldId id="321" r:id="rId29"/>
    <p:sldId id="403" r:id="rId30"/>
    <p:sldId id="276" r:id="rId31"/>
    <p:sldId id="408" r:id="rId32"/>
    <p:sldId id="401" r:id="rId33"/>
    <p:sldId id="402" r:id="rId34"/>
    <p:sldId id="277" r:id="rId35"/>
    <p:sldId id="371" r:id="rId36"/>
    <p:sldId id="278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AC5"/>
    <a:srgbClr val="C00000"/>
    <a:srgbClr val="B3C3D3"/>
    <a:srgbClr val="002B5C"/>
    <a:srgbClr val="ADC6D7"/>
    <a:srgbClr val="00BEB9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36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0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9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B4979-530B-4F6E-9852-215EEE9B44D5}" type="slidenum">
              <a:rPr lang="en-US"/>
              <a:pPr/>
              <a:t>23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6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B4979-530B-4F6E-9852-215EEE9B44D5}" type="slidenum">
              <a:rPr lang="en-US"/>
              <a:pPr/>
              <a:t>24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01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38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21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1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5810250"/>
            <a:ext cx="1634728" cy="222250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307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1"/>
            <a:ext cx="8034338" cy="2185555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4424926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38F7608-5024-4F02-9B8D-830DD65148E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406629" y="444339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60DDF79D-91B8-4D53-87C6-92214CE2D3D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654020" y="4429545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698FE42-6AC3-4202-98E3-A033B866FF8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953375" y="442492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AAE5B4-DC4E-4220-8401-0D772862736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7213" y="4434164"/>
            <a:ext cx="1333699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90AC7FFF-E935-4677-95EB-E8C01074BC4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60676" y="4429548"/>
            <a:ext cx="1333699" cy="1607575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378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36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5:33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94577"/>
            <a:ext cx="8458200" cy="1306223"/>
          </a:xfrm>
        </p:spPr>
        <p:txBody>
          <a:bodyPr>
            <a:normAutofit/>
          </a:bodyPr>
          <a:lstStyle/>
          <a:p>
            <a:r>
              <a:rPr lang="en-US" dirty="0"/>
              <a:t>Topic 6.1: Time Value of Money, Theory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AF384D-B2D0-451A-8C45-B2E92CAB05C8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Future Value (FV) </a:t>
            </a:r>
          </a:p>
          <a:p>
            <a:pPr marL="1009650" lvl="1" indent="-609600"/>
            <a:r>
              <a:rPr lang="en-US" dirty="0"/>
              <a:t>What is it Worth Later? </a:t>
            </a:r>
          </a:p>
          <a:p>
            <a:pPr marL="609600" indent="-609600"/>
            <a:r>
              <a:rPr lang="en-US" dirty="0"/>
              <a:t>Present Value (PV) </a:t>
            </a:r>
          </a:p>
          <a:p>
            <a:pPr marL="1009650" lvl="1" indent="-609600"/>
            <a:r>
              <a:rPr lang="en-US" dirty="0"/>
              <a:t>What is it Worth Now?</a:t>
            </a:r>
          </a:p>
          <a:p>
            <a:pPr marL="609600" indent="-609600"/>
            <a:r>
              <a:rPr lang="en-US" dirty="0"/>
              <a:t>Time (N)</a:t>
            </a:r>
          </a:p>
          <a:p>
            <a:pPr marL="1009650" lvl="1" indent="-609600"/>
            <a:r>
              <a:rPr lang="en-US" dirty="0"/>
              <a:t>How Long will it Take?</a:t>
            </a:r>
          </a:p>
          <a:p>
            <a:pPr marL="609600" indent="-609600"/>
            <a:r>
              <a:rPr lang="en-US" dirty="0"/>
              <a:t>Interest Rate (r)</a:t>
            </a:r>
          </a:p>
          <a:p>
            <a:pPr marL="1009650" lvl="1" indent="-609600"/>
            <a:r>
              <a:rPr lang="en-US" dirty="0"/>
              <a:t>What is the Interest Rate?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Dollar Problem Types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Value of Lump 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F334E-4AB9-4983-B44A-356076E7168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419420" cy="1292538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Future value of a cash flow (or series of cash flows) is value the cash flow will have at some future time given a particular interest rate</a:t>
            </a:r>
          </a:p>
          <a:p>
            <a:pPr lvl="0"/>
            <a:r>
              <a:rPr lang="en-US" sz="2000" dirty="0"/>
              <a:t>The future value of a lump sum can be calculated as:</a:t>
            </a:r>
            <a:endParaRPr lang="en-IN" sz="2000" dirty="0"/>
          </a:p>
        </p:txBody>
      </p:sp>
      <p:pic>
        <p:nvPicPr>
          <p:cNvPr id="10" name="Content Placeholder 9" descr="FV = PV(1 + i)^N"/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3662022" y="2641499"/>
            <a:ext cx="2209800" cy="46138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98153" y="2786360"/>
            <a:ext cx="8430164" cy="1207852"/>
          </a:xfrm>
        </p:spPr>
        <p:txBody>
          <a:bodyPr>
            <a:noAutofit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1800" dirty="0"/>
              <a:t>Where: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		 </a:t>
            </a:r>
            <a:r>
              <a:rPr lang="en-US" sz="1800" i="1" dirty="0"/>
              <a:t>PV</a:t>
            </a:r>
            <a:r>
              <a:rPr lang="en-US" sz="1800" dirty="0"/>
              <a:t> = present value</a:t>
            </a:r>
          </a:p>
          <a:p>
            <a:pPr marL="400050" lvl="1" indent="0">
              <a:buClr>
                <a:srgbClr val="004A78"/>
              </a:buClr>
              <a:buNone/>
            </a:pPr>
            <a:r>
              <a:rPr lang="en-US" sz="1800" i="1" dirty="0"/>
              <a:t>		</a:t>
            </a:r>
            <a:r>
              <a:rPr lang="en-US" sz="1800" dirty="0"/>
              <a:t>i = interest rate </a:t>
            </a:r>
            <a:r>
              <a:rPr lang="en-US" sz="1800" u="sng" dirty="0"/>
              <a:t>per period</a:t>
            </a:r>
          </a:p>
          <a:p>
            <a:pPr marL="400050" lvl="1" indent="0">
              <a:buClr>
                <a:srgbClr val="004A78"/>
              </a:buClr>
              <a:buNone/>
            </a:pPr>
            <a:r>
              <a:rPr lang="en-US" sz="1800" dirty="0"/>
              <a:t>		N = total number of periods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FV function in Excel: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667000" y="4432898"/>
            <a:ext cx="4724400" cy="273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FV(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 </a:t>
            </a:r>
            <a:r>
              <a:rPr lang="en-US" sz="2000" b="1" i="1" dirty="0" err="1"/>
              <a:t>Pv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5ABCD7-8A4C-4B7A-8A8D-725800697C7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98153" y="4369210"/>
            <a:ext cx="8198645" cy="1879190"/>
          </a:xfrm>
        </p:spPr>
        <p:txBody>
          <a:bodyPr>
            <a:noAutofit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1800" dirty="0"/>
              <a:t>Where: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		</a:t>
            </a:r>
            <a:r>
              <a:rPr lang="en-US" sz="1800" b="1" i="1" dirty="0"/>
              <a:t>Rate</a:t>
            </a:r>
            <a:r>
              <a:rPr lang="en-US" sz="1800" dirty="0"/>
              <a:t> = interest rate </a:t>
            </a:r>
            <a:r>
              <a:rPr lang="en-US" sz="1800" u="sng" dirty="0"/>
              <a:t>per period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		</a:t>
            </a:r>
            <a:r>
              <a:rPr lang="en-US" sz="1800" b="1" i="1" dirty="0" err="1"/>
              <a:t>NPer</a:t>
            </a:r>
            <a:r>
              <a:rPr lang="en-US" sz="1800" dirty="0"/>
              <a:t> is the number of periods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b="1" i="1" dirty="0"/>
              <a:t>		</a:t>
            </a:r>
            <a:r>
              <a:rPr lang="en-US" sz="1800" b="1" i="1" dirty="0" err="1"/>
              <a:t>Pmt</a:t>
            </a:r>
            <a:r>
              <a:rPr lang="en-US" sz="1800" dirty="0"/>
              <a:t> = cash flow </a:t>
            </a:r>
            <a:r>
              <a:rPr lang="en-US" sz="1800" u="sng" dirty="0"/>
              <a:t>per period </a:t>
            </a:r>
            <a:r>
              <a:rPr lang="en-US" sz="1800" dirty="0"/>
              <a:t>(0 for lump sum)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		</a:t>
            </a:r>
            <a:r>
              <a:rPr lang="en-US" sz="1800" b="1" i="1" dirty="0" err="1"/>
              <a:t>Pv</a:t>
            </a:r>
            <a:r>
              <a:rPr lang="en-US" sz="1800" dirty="0"/>
              <a:t> = present value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i="1" dirty="0"/>
              <a:t>		Type</a:t>
            </a:r>
            <a:r>
              <a:rPr lang="en-US" sz="1800" dirty="0"/>
              <a:t> indicates cash flows timing (0 for lump sum)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217677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 of Lump 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F334E-4AB9-4983-B44A-356076E7168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6629" y="1502465"/>
            <a:ext cx="8419420" cy="838947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Present value of a cash flow (or series of cash flows) is value of the cash flow today given a particular interest rate</a:t>
            </a:r>
          </a:p>
          <a:p>
            <a:r>
              <a:rPr lang="en-US" sz="2000" dirty="0"/>
              <a:t>The present value of a lump sum is given by:</a:t>
            </a:r>
            <a:endParaRPr lang="en-IN" sz="2000" dirty="0"/>
          </a:p>
        </p:txBody>
      </p:sp>
      <p:pic>
        <p:nvPicPr>
          <p:cNvPr id="10" name="Content Placeholder 9" descr="PV = (FV/(1 + i)^N)">
            <a:extLst>
              <a:ext uri="{FF2B5EF4-FFF2-40B4-BE49-F238E27FC236}">
                <a16:creationId xmlns:a16="http://schemas.microsoft.com/office/drawing/2014/main" id="{26835431-9174-4DCB-8AA8-7C6F721F18B0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3927734" y="2782624"/>
            <a:ext cx="1558666" cy="8389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47202" y="3688843"/>
            <a:ext cx="6664718" cy="507477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PV function in Excel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479074" y="4498117"/>
            <a:ext cx="4455986" cy="425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</a:t>
            </a:r>
            <a:r>
              <a:rPr lang="en-US" sz="2000" b="1" i="1" dirty="0"/>
              <a:t> 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68F35F34-A66D-4A1B-B9F3-DA42E0B8F52E}"/>
              </a:ext>
            </a:extLst>
          </p:cNvPr>
          <p:cNvSpPr txBox="1">
            <a:spLocks/>
          </p:cNvSpPr>
          <p:nvPr/>
        </p:nvSpPr>
        <p:spPr>
          <a:xfrm>
            <a:off x="488726" y="5289894"/>
            <a:ext cx="8198645" cy="50023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4A78"/>
              </a:buClr>
            </a:pPr>
            <a:r>
              <a:rPr lang="en-US" sz="2000" b="1" i="1" kern="0" dirty="0" err="1">
                <a:solidFill>
                  <a:sysClr val="windowText" lastClr="000000"/>
                </a:solidFill>
              </a:rPr>
              <a:t>Pmt</a:t>
            </a:r>
            <a:r>
              <a:rPr lang="en-US" sz="2000" kern="0" dirty="0">
                <a:solidFill>
                  <a:sysClr val="windowText" lastClr="000000"/>
                </a:solidFill>
              </a:rPr>
              <a:t> and </a:t>
            </a:r>
            <a:r>
              <a:rPr lang="en-US" sz="2000" i="1" kern="0" dirty="0">
                <a:solidFill>
                  <a:sysClr val="windowText" lastClr="000000"/>
                </a:solidFill>
              </a:rPr>
              <a:t>Type</a:t>
            </a:r>
            <a:r>
              <a:rPr lang="en-US" sz="2000" kern="0" dirty="0">
                <a:solidFill>
                  <a:sysClr val="windowText" lastClr="000000"/>
                </a:solidFill>
              </a:rPr>
              <a:t> should both be set to 0 for a lump sum</a:t>
            </a:r>
            <a:endParaRPr lang="en-IN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you double the time you invest, the final value will:</a:t>
            </a:r>
          </a:p>
          <a:p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Less than double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Double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More than double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Cannot tell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3551648025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3. Periods</a:t>
            </a:r>
            <a:r>
              <a:rPr lang="en-US" dirty="0">
                <a:solidFill>
                  <a:sysClr val="windowText" lastClr="000000"/>
                </a:solidFill>
              </a:rPr>
              <a:t>, Rate, Payment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54454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Period (NPER) Problems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 Value: How many periods (</a:t>
            </a:r>
            <a:r>
              <a:rPr lang="en-US" dirty="0" err="1"/>
              <a:t>Nper</a:t>
            </a:r>
            <a:r>
              <a:rPr lang="en-US" dirty="0"/>
              <a:t>) will it take to repay a loan?</a:t>
            </a:r>
          </a:p>
          <a:p>
            <a:endParaRPr lang="en-US" dirty="0"/>
          </a:p>
          <a:p>
            <a:r>
              <a:rPr lang="en-US" dirty="0"/>
              <a:t>Future Value: How many periods (</a:t>
            </a:r>
            <a:r>
              <a:rPr lang="en-US" dirty="0" err="1"/>
              <a:t>Nper</a:t>
            </a:r>
            <a:r>
              <a:rPr lang="en-US" dirty="0"/>
              <a:t>) will it take to save a certain amount?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Periods of Lump 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F334E-4AB9-4983-B44A-356076E7168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00201"/>
            <a:ext cx="8419420" cy="762000"/>
          </a:xfrm>
        </p:spPr>
        <p:txBody>
          <a:bodyPr>
            <a:noAutofit/>
          </a:bodyPr>
          <a:lstStyle/>
          <a:p>
            <a:r>
              <a:rPr lang="en-US" sz="2000" dirty="0"/>
              <a:t>Given present value, future value, and interest rate, we can solve for the number of periods (N) for present value to grow into future value</a:t>
            </a:r>
          </a:p>
        </p:txBody>
      </p:sp>
      <p:pic>
        <p:nvPicPr>
          <p:cNvPr id="10" name="Content Placeholder 9" descr="N = (Ln(FV/PV)/Ln(1+i))">
            <a:extLst>
              <a:ext uri="{FF2B5EF4-FFF2-40B4-BE49-F238E27FC236}">
                <a16:creationId xmlns:a16="http://schemas.microsoft.com/office/drawing/2014/main" id="{26835431-9174-4DCB-8AA8-7C6F721F18B0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3645936" y="2475697"/>
            <a:ext cx="1852128" cy="105548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85800" y="3776114"/>
            <a:ext cx="6664718" cy="1163898"/>
          </a:xfrm>
        </p:spPr>
        <p:txBody>
          <a:bodyPr>
            <a:noAutofit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1800" dirty="0"/>
              <a:t>Where: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		 </a:t>
            </a:r>
            <a:r>
              <a:rPr lang="en-US" sz="1800" i="1" dirty="0"/>
              <a:t>Ln</a:t>
            </a:r>
            <a:r>
              <a:rPr lang="en-US" sz="1800" dirty="0"/>
              <a:t>(·) = natural logarithm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NPER function in Excel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698133" y="5334000"/>
            <a:ext cx="4137578" cy="431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NPER(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 </a:t>
            </a:r>
            <a:r>
              <a:rPr lang="en-US" sz="2000" b="1" i="1" dirty="0"/>
              <a:t>Pv</a:t>
            </a:r>
            <a:r>
              <a:rPr lang="en-US" sz="2000" b="1" dirty="0"/>
              <a:t>, </a:t>
            </a:r>
            <a:r>
              <a:rPr lang="en-US" sz="2000" b="1" i="1" dirty="0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C83ED1-1781-4DFC-8681-D29E6E95CE45}"/>
              </a:ext>
            </a:extLst>
          </p:cNvPr>
          <p:cNvSpPr txBox="1">
            <a:spLocks/>
          </p:cNvSpPr>
          <p:nvPr/>
        </p:nvSpPr>
        <p:spPr>
          <a:xfrm>
            <a:off x="557212" y="5853686"/>
            <a:ext cx="8198645" cy="50023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4A78"/>
              </a:buClr>
            </a:pPr>
            <a:r>
              <a:rPr lang="en-US" sz="2000" b="1" i="1" kern="0" dirty="0" err="1">
                <a:solidFill>
                  <a:sysClr val="windowText" lastClr="000000"/>
                </a:solidFill>
              </a:rPr>
              <a:t>Pmt</a:t>
            </a:r>
            <a:r>
              <a:rPr lang="en-US" sz="2000" kern="0" dirty="0">
                <a:solidFill>
                  <a:sysClr val="windowText" lastClr="000000"/>
                </a:solidFill>
              </a:rPr>
              <a:t> and </a:t>
            </a:r>
            <a:r>
              <a:rPr lang="en-US" sz="2000" i="1" kern="0" dirty="0">
                <a:solidFill>
                  <a:sysClr val="windowText" lastClr="000000"/>
                </a:solidFill>
              </a:rPr>
              <a:t>Type</a:t>
            </a:r>
            <a:r>
              <a:rPr lang="en-US" sz="2000" kern="0" dirty="0">
                <a:solidFill>
                  <a:sysClr val="windowText" lastClr="000000"/>
                </a:solidFill>
              </a:rPr>
              <a:t> should both be set to 0 for a lump sum</a:t>
            </a:r>
            <a:endParaRPr lang="en-IN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D6BDCC-30A7-4870-89E5-3C73713B2770}"/>
              </a:ext>
            </a:extLst>
          </p:cNvPr>
          <p:cNvSpPr txBox="1"/>
          <p:nvPr/>
        </p:nvSpPr>
        <p:spPr>
          <a:xfrm>
            <a:off x="2286000" y="32466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many periods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3DEBCF-D099-42F7-8F84-2E379D27DED9}"/>
              </a:ext>
            </a:extLst>
          </p:cNvPr>
          <p:cNvSpPr txBox="1"/>
          <p:nvPr/>
        </p:nvSpPr>
        <p:spPr>
          <a:xfrm>
            <a:off x="2286000" y="32466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many periods </a:t>
            </a:r>
          </a:p>
        </p:txBody>
      </p:sp>
    </p:spTree>
    <p:extLst>
      <p:ext uri="{BB962C8B-B14F-4D97-AF65-F5344CB8AC3E}">
        <p14:creationId xmlns:p14="http://schemas.microsoft.com/office/powerpoint/2010/main" val="3905996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Interest Rate (RATE) Problems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Present Value</a:t>
            </a:r>
            <a:r>
              <a:rPr lang="en-US" dirty="0"/>
              <a:t>: What it the interest rate (Rate) on a loan?</a:t>
            </a:r>
          </a:p>
          <a:p>
            <a:endParaRPr lang="en-US" dirty="0"/>
          </a:p>
          <a:p>
            <a:r>
              <a:rPr lang="en-US" i="1" dirty="0"/>
              <a:t>Future Value</a:t>
            </a:r>
            <a:r>
              <a:rPr lang="en-US" dirty="0"/>
              <a:t>: What interest rate (Rate) do you need to achieve an investment goal?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Rate of Lump 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F334E-4AB9-4983-B44A-356076E7168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63396"/>
            <a:ext cx="8419420" cy="798804"/>
          </a:xfrm>
        </p:spPr>
        <p:txBody>
          <a:bodyPr>
            <a:noAutofit/>
          </a:bodyPr>
          <a:lstStyle/>
          <a:p>
            <a:r>
              <a:rPr lang="en-US" sz="2000" dirty="0"/>
              <a:t>Given present value, future value, and number of periods, we can solve for the interest rate (i) for present value to grow into future value</a:t>
            </a:r>
          </a:p>
        </p:txBody>
      </p:sp>
      <p:pic>
        <p:nvPicPr>
          <p:cNvPr id="10" name="Content Placeholder 9" descr="i = nroot(FV/PV) minus 1 = ((FV/PV)^1/N)  minus 1">
            <a:extLst>
              <a:ext uri="{FF2B5EF4-FFF2-40B4-BE49-F238E27FC236}">
                <a16:creationId xmlns:a16="http://schemas.microsoft.com/office/drawing/2014/main" id="{26835431-9174-4DCB-8AA8-7C6F721F18B0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3048000" y="2411963"/>
            <a:ext cx="3048000" cy="92211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88901" y="3688012"/>
            <a:ext cx="6664718" cy="238088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RATE function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157930" y="4316994"/>
            <a:ext cx="5217984" cy="500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RATE(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 </a:t>
            </a:r>
            <a:r>
              <a:rPr lang="en-US" sz="2000" b="1" i="1" dirty="0"/>
              <a:t>Pv</a:t>
            </a:r>
            <a:r>
              <a:rPr lang="en-US" sz="2000" b="1" dirty="0"/>
              <a:t>, </a:t>
            </a:r>
            <a:r>
              <a:rPr lang="en-US" sz="2000" b="1" i="1" dirty="0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, </a:t>
            </a:r>
            <a:r>
              <a:rPr lang="en-US" sz="2000" i="1" dirty="0"/>
              <a:t>Guess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5ABCD7-8A4C-4B7A-8A8D-725800697C7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63588" y="4958006"/>
            <a:ext cx="8198645" cy="500239"/>
          </a:xfrm>
        </p:spPr>
        <p:txBody>
          <a:bodyPr>
            <a:noAutofit/>
          </a:bodyPr>
          <a:lstStyle/>
          <a:p>
            <a:pPr>
              <a:buClr>
                <a:srgbClr val="004A78"/>
              </a:buClr>
            </a:pPr>
            <a:r>
              <a:rPr lang="en-US" sz="2000" i="1" dirty="0"/>
              <a:t>Guess</a:t>
            </a:r>
            <a:r>
              <a:rPr lang="en-US" sz="2000" dirty="0"/>
              <a:t> argument is not usually required, and </a:t>
            </a:r>
            <a:r>
              <a:rPr lang="en-US" sz="2000" b="1" i="1" dirty="0"/>
              <a:t>Pmt</a:t>
            </a:r>
            <a:r>
              <a:rPr lang="en-US" sz="2000" dirty="0"/>
              <a:t> and </a:t>
            </a:r>
            <a:r>
              <a:rPr lang="en-US" sz="2000" i="1" dirty="0"/>
              <a:t>Type</a:t>
            </a:r>
            <a:r>
              <a:rPr lang="en-US" sz="2000" dirty="0"/>
              <a:t> should both be set to 0 for a lump sum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694101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Payment (PMT) Problems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Present Value</a:t>
            </a:r>
            <a:r>
              <a:rPr lang="en-US" dirty="0"/>
              <a:t>: What it the payment (</a:t>
            </a:r>
            <a:r>
              <a:rPr lang="en-US" dirty="0" err="1"/>
              <a:t>Pmt</a:t>
            </a:r>
            <a:r>
              <a:rPr lang="en-US" dirty="0"/>
              <a:t>) on a loan?</a:t>
            </a:r>
          </a:p>
          <a:p>
            <a:endParaRPr lang="en-US" dirty="0"/>
          </a:p>
          <a:p>
            <a:r>
              <a:rPr lang="en-US" i="1" dirty="0"/>
              <a:t>Future Value</a:t>
            </a:r>
            <a:r>
              <a:rPr lang="en-US" dirty="0"/>
              <a:t>: How much per period (</a:t>
            </a:r>
            <a:r>
              <a:rPr lang="en-US" dirty="0" err="1"/>
              <a:t>Pmt</a:t>
            </a:r>
            <a:r>
              <a:rPr lang="en-US" dirty="0"/>
              <a:t>) do you need to save to achieve an investment goal?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4740EF9-33E0-4228-803A-63CD327DF142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Time Value Basics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Future Value, Present Value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Periods, Rate, Payment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Annuities, Perpetuities, Mixed CFs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Other Issues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4. Annuities, Perpetuities, Mixed CFs</a:t>
            </a:r>
          </a:p>
        </p:txBody>
      </p:sp>
    </p:spTree>
    <p:extLst>
      <p:ext uri="{BB962C8B-B14F-4D97-AF65-F5344CB8AC3E}">
        <p14:creationId xmlns:p14="http://schemas.microsoft.com/office/powerpoint/2010/main" val="1132085295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68B-3780-4426-A0CA-45181D3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CC35-A288-4B58-B65F-C0409FEEB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2128" y="1502465"/>
            <a:ext cx="8385292" cy="38315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Annuities are nominally equal cash flows, equally timed </a:t>
            </a:r>
          </a:p>
          <a:p>
            <a:pPr lvl="0"/>
            <a:r>
              <a:rPr lang="en-US" sz="2000" dirty="0"/>
              <a:t>Find the present value or future value of an annuity, or solve for the interest rate, number of periods, or payment amount</a:t>
            </a:r>
          </a:p>
          <a:p>
            <a:pPr lvl="0"/>
            <a:r>
              <a:rPr lang="en-US" sz="2000" dirty="0"/>
              <a:t>The value (present or future) of an annuity is the sum of the values of each payment</a:t>
            </a:r>
          </a:p>
          <a:p>
            <a:pPr lvl="1"/>
            <a:r>
              <a:rPr lang="en-US" sz="1850" dirty="0"/>
              <a:t>The Principal of Value Additivity</a:t>
            </a:r>
          </a:p>
          <a:p>
            <a:pPr lvl="0"/>
            <a:r>
              <a:rPr lang="en-US" sz="2000" dirty="0"/>
              <a:t>PV, FV, NPER, and RATE work for annuities just like for lump sums</a:t>
            </a:r>
          </a:p>
          <a:p>
            <a:pPr lvl="1"/>
            <a:r>
              <a:rPr lang="en-US" sz="1850" dirty="0"/>
              <a:t>Except you must provide the </a:t>
            </a:r>
            <a:r>
              <a:rPr lang="en-US" sz="1850" b="1" i="1" dirty="0" err="1"/>
              <a:t>Pmt</a:t>
            </a:r>
            <a:r>
              <a:rPr lang="en-US" sz="1850" dirty="0"/>
              <a:t> argument</a:t>
            </a:r>
          </a:p>
          <a:p>
            <a:pPr lvl="0"/>
            <a:r>
              <a:rPr lang="en-US" sz="2000" dirty="0"/>
              <a:t>Solve for the payment amount by using the PMT function</a:t>
            </a:r>
            <a:endParaRPr lang="en-IN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FA475-8D73-466C-9C78-C3C5974B9B1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483076" y="5205178"/>
            <a:ext cx="4343396" cy="300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PMT(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Pv</a:t>
            </a:r>
            <a:r>
              <a:rPr lang="en-US" sz="2000" b="1" dirty="0"/>
              <a:t>, </a:t>
            </a:r>
            <a:r>
              <a:rPr lang="en-US" sz="2000" b="1" i="1" dirty="0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27426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Annuities: </a:t>
            </a:r>
            <a:r>
              <a:rPr lang="en-US" sz="4000" dirty="0"/>
              <a:t>PV and FV Versions</a:t>
            </a:r>
            <a:endParaRPr lang="en-US" sz="3800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PV</a:t>
            </a:r>
          </a:p>
          <a:p>
            <a:pPr lvl="1"/>
            <a:r>
              <a:rPr lang="en-US" sz="3200" dirty="0"/>
              <a:t>Loan/Borrowing</a:t>
            </a:r>
          </a:p>
          <a:p>
            <a:pPr lvl="1"/>
            <a:r>
              <a:rPr lang="en-US" sz="3200" dirty="0"/>
              <a:t>Value now</a:t>
            </a:r>
          </a:p>
          <a:p>
            <a:endParaRPr lang="en-US" sz="4000" dirty="0"/>
          </a:p>
          <a:p>
            <a:r>
              <a:rPr lang="en-US" sz="4000" dirty="0"/>
              <a:t>FV </a:t>
            </a:r>
          </a:p>
          <a:p>
            <a:pPr lvl="1"/>
            <a:r>
              <a:rPr lang="en-US" sz="3200" dirty="0"/>
              <a:t>Savings/investments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Uses of Annuity: PV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Present Value of an Annuity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‘Borrowing’ Problems (Loans)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How much can I borrow (PV)?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How much are my payments (PMT)?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What interest rate am I getting (I/Y)?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How long will it take (N)? 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‘Value Now</a:t>
            </a:r>
            <a:r>
              <a:rPr lang="en-US" dirty="0"/>
              <a:t>’ Problems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much is it worth now(PV)?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much are my cash flows(PMT)?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is the interest rate (I/Y)?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long does it go on(N)?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Annuity: FV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Future Value of an Annuity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‘Savings’ Problems (Retirement Fund)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How much will I have (FV)?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much are my payments (PMT)?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interest rate am I getting (I/Y)?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long will it take (N)?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ECF12D-813E-490C-9DF6-D6C8B26DE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FV of Annuity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PV of Annuity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8A4C86-4119-4E2C-A633-99181326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Formulae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0AEE6-9BFF-4D49-A253-D149CFDA2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657600"/>
            <a:ext cx="3675701" cy="21195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D5D276-D846-4A13-A997-CD7F7EE2E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11984"/>
            <a:ext cx="3777105" cy="184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38340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68B-3780-4426-A0CA-45181D3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Deferred Annuities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CC35-A288-4B58-B65F-C0409FEEB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0843" y="1502465"/>
            <a:ext cx="8284709" cy="3682184"/>
          </a:xfrm>
        </p:spPr>
        <p:txBody>
          <a:bodyPr>
            <a:noAutofit/>
          </a:bodyPr>
          <a:lstStyle/>
          <a:p>
            <a:r>
              <a:rPr lang="en-US" sz="2000" dirty="0"/>
              <a:t>Deferred annuity begins payments after period 1 </a:t>
            </a:r>
          </a:p>
          <a:p>
            <a:r>
              <a:rPr lang="en-US" sz="2000" dirty="0"/>
              <a:t>Calculate the future value using the FV function as usual</a:t>
            </a:r>
          </a:p>
          <a:p>
            <a:r>
              <a:rPr lang="en-US" sz="2000" dirty="0"/>
              <a:t>To calculate the present value, discount the cash flows twice:</a:t>
            </a:r>
          </a:p>
          <a:p>
            <a:pPr lvl="1"/>
            <a:r>
              <a:rPr lang="en-US" sz="2000" dirty="0"/>
              <a:t>First, find the PV of the annuity at the </a:t>
            </a:r>
            <a:r>
              <a:rPr lang="en-US" sz="2000" u="sng" dirty="0"/>
              <a:t>beginning of the cash flows</a:t>
            </a:r>
          </a:p>
          <a:p>
            <a:pPr lvl="1"/>
            <a:r>
              <a:rPr lang="en-US" sz="2000" dirty="0"/>
              <a:t>Then find the PV (</a:t>
            </a:r>
            <a:r>
              <a:rPr lang="en-US" sz="2000" u="sng" dirty="0"/>
              <a:t>now</a:t>
            </a:r>
            <a:r>
              <a:rPr lang="en-US" sz="2000" dirty="0"/>
              <a:t>) of the previously calculated present value </a:t>
            </a:r>
          </a:p>
          <a:p>
            <a:r>
              <a:rPr lang="en-US" sz="2000" dirty="0"/>
              <a:t>Use PV function nested inside second PV function:</a:t>
            </a:r>
            <a:endParaRPr lang="en-IN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FA475-8D73-466C-9C78-C3C5974B9B1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16921" y="4343400"/>
            <a:ext cx="7327446" cy="381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0</a:t>
            </a:r>
            <a:r>
              <a:rPr lang="en-US" sz="2000" b="1" dirty="0"/>
              <a:t>,</a:t>
            </a:r>
            <a:r>
              <a:rPr lang="en-US" sz="2000" b="1" i="1" dirty="0"/>
              <a:t> </a:t>
            </a: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 err="1"/>
              <a:t>Pmt</a:t>
            </a:r>
            <a:r>
              <a:rPr lang="en-US" sz="2000" b="1" dirty="0"/>
              <a:t>,</a:t>
            </a:r>
            <a:r>
              <a:rPr lang="en-US" sz="2000" b="1" i="1" dirty="0"/>
              <a:t> 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FD1AFC-E422-43F1-AA3D-C8CCEF42F426}"/>
              </a:ext>
            </a:extLst>
          </p:cNvPr>
          <p:cNvSpPr txBox="1">
            <a:spLocks/>
          </p:cNvSpPr>
          <p:nvPr/>
        </p:nvSpPr>
        <p:spPr>
          <a:xfrm>
            <a:off x="457771" y="4743162"/>
            <a:ext cx="8284709" cy="101213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kern="0" dirty="0">
                <a:solidFill>
                  <a:sysClr val="windowText" lastClr="000000"/>
                </a:solidFill>
              </a:rPr>
              <a:t>		</a:t>
            </a:r>
            <a:r>
              <a:rPr lang="en-US" sz="2000" u="sng" kern="0" dirty="0">
                <a:solidFill>
                  <a:sysClr val="windowText" lastClr="000000"/>
                </a:solidFill>
              </a:rPr>
              <a:t>0	1	2	3	4	5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kern="0" dirty="0">
                <a:solidFill>
                  <a:sysClr val="windowText" lastClr="000000"/>
                </a:solidFill>
              </a:rPr>
              <a:t>			0	0	CF	CF	CF</a:t>
            </a:r>
            <a:endParaRPr lang="en-IN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60DF94B5-460C-4F25-B2FB-0365E54DEE7D}"/>
              </a:ext>
            </a:extLst>
          </p:cNvPr>
          <p:cNvSpPr/>
          <p:nvPr/>
        </p:nvSpPr>
        <p:spPr>
          <a:xfrm rot="5400000">
            <a:off x="6143296" y="4466898"/>
            <a:ext cx="134007" cy="2209800"/>
          </a:xfrm>
          <a:prstGeom prst="rightBrace">
            <a:avLst>
              <a:gd name="adj1" fmla="val 8333"/>
              <a:gd name="adj2" fmla="val 4950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13DF48B1-B72D-404A-9020-55CBEFB6478C}"/>
              </a:ext>
            </a:extLst>
          </p:cNvPr>
          <p:cNvSpPr/>
          <p:nvPr/>
        </p:nvSpPr>
        <p:spPr>
          <a:xfrm rot="16200000" flipH="1" flipV="1">
            <a:off x="3066458" y="4876413"/>
            <a:ext cx="539919" cy="2100835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EDF907BF-8340-45EF-B364-9DE76D1F0B92}"/>
              </a:ext>
            </a:extLst>
          </p:cNvPr>
          <p:cNvSpPr/>
          <p:nvPr/>
        </p:nvSpPr>
        <p:spPr>
          <a:xfrm rot="16200000" flipH="1" flipV="1">
            <a:off x="4971457" y="4807838"/>
            <a:ext cx="539919" cy="2100835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45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Cash Flow Begins Now</a:t>
            </a:r>
          </a:p>
          <a:p>
            <a:pPr lvl="1"/>
            <a:r>
              <a:rPr lang="en-US" dirty="0"/>
              <a:t>Not Next Period</a:t>
            </a:r>
          </a:p>
          <a:p>
            <a:endParaRPr lang="en-US" dirty="0"/>
          </a:p>
          <a:p>
            <a:r>
              <a:rPr lang="en-US" dirty="0"/>
              <a:t>Method</a:t>
            </a:r>
          </a:p>
          <a:p>
            <a:pPr lvl="1"/>
            <a:r>
              <a:rPr lang="en-US" dirty="0"/>
              <a:t>Set Type = 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Annuities Due</a:t>
            </a:r>
          </a:p>
        </p:txBody>
      </p:sp>
    </p:spTree>
    <p:extLst>
      <p:ext uri="{BB962C8B-B14F-4D97-AF65-F5344CB8AC3E}">
        <p14:creationId xmlns:p14="http://schemas.microsoft.com/office/powerpoint/2010/main" val="3318762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An annuity due is an annuity that begins this period, not next.</a:t>
            </a:r>
          </a:p>
          <a:p>
            <a:pPr lvl="1" eaLnBrk="1" hangingPunct="1"/>
            <a:r>
              <a:rPr lang="en-US" dirty="0"/>
              <a:t>Five Year Annuity of $100 per Year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Five Year Due Annuity of $100 per Year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Annuities Due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1905000" y="3657600"/>
            <a:ext cx="5486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28194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19050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>
            <a:off x="37338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>
            <a:off x="28194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Line 9"/>
          <p:cNvSpPr>
            <a:spLocks noChangeShapeType="1"/>
          </p:cNvSpPr>
          <p:nvPr/>
        </p:nvSpPr>
        <p:spPr bwMode="auto">
          <a:xfrm>
            <a:off x="46482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>
            <a:off x="37338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55626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46482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3"/>
          <p:cNvSpPr>
            <a:spLocks noChangeShapeType="1"/>
          </p:cNvSpPr>
          <p:nvPr/>
        </p:nvSpPr>
        <p:spPr bwMode="auto">
          <a:xfrm>
            <a:off x="64770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>
            <a:off x="55626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>
            <a:off x="73914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>
            <a:off x="64770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8" name="Line 17"/>
          <p:cNvSpPr>
            <a:spLocks noChangeShapeType="1"/>
          </p:cNvSpPr>
          <p:nvPr/>
        </p:nvSpPr>
        <p:spPr bwMode="auto">
          <a:xfrm>
            <a:off x="7391400" y="3505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17526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26670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35814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6102" name="Text Box 21"/>
          <p:cNvSpPr txBox="1">
            <a:spLocks noChangeArrowheads="1"/>
          </p:cNvSpPr>
          <p:nvPr/>
        </p:nvSpPr>
        <p:spPr bwMode="auto">
          <a:xfrm>
            <a:off x="44958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46103" name="Text Box 22"/>
          <p:cNvSpPr txBox="1">
            <a:spLocks noChangeArrowheads="1"/>
          </p:cNvSpPr>
          <p:nvPr/>
        </p:nvSpPr>
        <p:spPr bwMode="auto">
          <a:xfrm>
            <a:off x="54102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63246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72390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17526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</a:t>
            </a:r>
            <a:endParaRPr lang="en-US" baseline="-25000">
              <a:solidFill>
                <a:srgbClr val="FF0000"/>
              </a:solidFill>
            </a:endParaRP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25908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08" name="Text Box 27"/>
          <p:cNvSpPr txBox="1">
            <a:spLocks noChangeArrowheads="1"/>
          </p:cNvSpPr>
          <p:nvPr/>
        </p:nvSpPr>
        <p:spPr bwMode="auto">
          <a:xfrm>
            <a:off x="35052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09" name="Text Box 28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44196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11" name="Text Box 30"/>
          <p:cNvSpPr txBox="1">
            <a:spLocks noChangeArrowheads="1"/>
          </p:cNvSpPr>
          <p:nvPr/>
        </p:nvSpPr>
        <p:spPr bwMode="auto">
          <a:xfrm>
            <a:off x="62484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50</a:t>
            </a:r>
            <a:endParaRPr lang="en-US" baseline="-25000">
              <a:solidFill>
                <a:srgbClr val="FF0000"/>
              </a:solidFill>
            </a:endParaRPr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7162800" y="3810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0</a:t>
            </a:r>
            <a:endParaRPr lang="en-US" baseline="-25000"/>
          </a:p>
        </p:txBody>
      </p:sp>
      <p:sp>
        <p:nvSpPr>
          <p:cNvPr id="46113" name="Line 32"/>
          <p:cNvSpPr>
            <a:spLocks noChangeShapeType="1"/>
          </p:cNvSpPr>
          <p:nvPr/>
        </p:nvSpPr>
        <p:spPr bwMode="auto">
          <a:xfrm>
            <a:off x="1905000" y="5257800"/>
            <a:ext cx="5486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4" name="Line 33"/>
          <p:cNvSpPr>
            <a:spLocks noChangeShapeType="1"/>
          </p:cNvSpPr>
          <p:nvPr/>
        </p:nvSpPr>
        <p:spPr bwMode="auto">
          <a:xfrm>
            <a:off x="28194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5" name="Line 34"/>
          <p:cNvSpPr>
            <a:spLocks noChangeShapeType="1"/>
          </p:cNvSpPr>
          <p:nvPr/>
        </p:nvSpPr>
        <p:spPr bwMode="auto">
          <a:xfrm>
            <a:off x="19050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6" name="Line 35"/>
          <p:cNvSpPr>
            <a:spLocks noChangeShapeType="1"/>
          </p:cNvSpPr>
          <p:nvPr/>
        </p:nvSpPr>
        <p:spPr bwMode="auto">
          <a:xfrm>
            <a:off x="37338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7" name="Line 36"/>
          <p:cNvSpPr>
            <a:spLocks noChangeShapeType="1"/>
          </p:cNvSpPr>
          <p:nvPr/>
        </p:nvSpPr>
        <p:spPr bwMode="auto">
          <a:xfrm>
            <a:off x="28194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8" name="Line 37"/>
          <p:cNvSpPr>
            <a:spLocks noChangeShapeType="1"/>
          </p:cNvSpPr>
          <p:nvPr/>
        </p:nvSpPr>
        <p:spPr bwMode="auto">
          <a:xfrm>
            <a:off x="46482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9" name="Line 38"/>
          <p:cNvSpPr>
            <a:spLocks noChangeShapeType="1"/>
          </p:cNvSpPr>
          <p:nvPr/>
        </p:nvSpPr>
        <p:spPr bwMode="auto">
          <a:xfrm>
            <a:off x="37338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0" name="Line 39"/>
          <p:cNvSpPr>
            <a:spLocks noChangeShapeType="1"/>
          </p:cNvSpPr>
          <p:nvPr/>
        </p:nvSpPr>
        <p:spPr bwMode="auto">
          <a:xfrm>
            <a:off x="55626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Line 40"/>
          <p:cNvSpPr>
            <a:spLocks noChangeShapeType="1"/>
          </p:cNvSpPr>
          <p:nvPr/>
        </p:nvSpPr>
        <p:spPr bwMode="auto">
          <a:xfrm>
            <a:off x="46482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2" name="Line 41"/>
          <p:cNvSpPr>
            <a:spLocks noChangeShapeType="1"/>
          </p:cNvSpPr>
          <p:nvPr/>
        </p:nvSpPr>
        <p:spPr bwMode="auto">
          <a:xfrm>
            <a:off x="64770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3" name="Line 42"/>
          <p:cNvSpPr>
            <a:spLocks noChangeShapeType="1"/>
          </p:cNvSpPr>
          <p:nvPr/>
        </p:nvSpPr>
        <p:spPr bwMode="auto">
          <a:xfrm>
            <a:off x="55626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4" name="Line 43"/>
          <p:cNvSpPr>
            <a:spLocks noChangeShapeType="1"/>
          </p:cNvSpPr>
          <p:nvPr/>
        </p:nvSpPr>
        <p:spPr bwMode="auto">
          <a:xfrm>
            <a:off x="73914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5" name="Line 44"/>
          <p:cNvSpPr>
            <a:spLocks noChangeShapeType="1"/>
          </p:cNvSpPr>
          <p:nvPr/>
        </p:nvSpPr>
        <p:spPr bwMode="auto">
          <a:xfrm>
            <a:off x="64770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6" name="Line 45"/>
          <p:cNvSpPr>
            <a:spLocks noChangeShapeType="1"/>
          </p:cNvSpPr>
          <p:nvPr/>
        </p:nvSpPr>
        <p:spPr bwMode="auto">
          <a:xfrm>
            <a:off x="7391400" y="51054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>
            <a:off x="17526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26670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35814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44958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46131" name="Text Box 50"/>
          <p:cNvSpPr txBox="1">
            <a:spLocks noChangeArrowheads="1"/>
          </p:cNvSpPr>
          <p:nvPr/>
        </p:nvSpPr>
        <p:spPr bwMode="auto">
          <a:xfrm>
            <a:off x="54102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63246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46133" name="Text Box 52"/>
          <p:cNvSpPr txBox="1">
            <a:spLocks noChangeArrowheads="1"/>
          </p:cNvSpPr>
          <p:nvPr/>
        </p:nvSpPr>
        <p:spPr bwMode="auto">
          <a:xfrm>
            <a:off x="7239000" y="4724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46134" name="Text Box 53"/>
          <p:cNvSpPr txBox="1">
            <a:spLocks noChangeArrowheads="1"/>
          </p:cNvSpPr>
          <p:nvPr/>
        </p:nvSpPr>
        <p:spPr bwMode="auto">
          <a:xfrm>
            <a:off x="17526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50</a:t>
            </a:r>
            <a:endParaRPr lang="en-US" baseline="-25000">
              <a:solidFill>
                <a:srgbClr val="FF0000"/>
              </a:solidFill>
            </a:endParaRPr>
          </a:p>
        </p:txBody>
      </p:sp>
      <p:sp>
        <p:nvSpPr>
          <p:cNvPr id="46135" name="Text Box 54"/>
          <p:cNvSpPr txBox="1">
            <a:spLocks noChangeArrowheads="1"/>
          </p:cNvSpPr>
          <p:nvPr/>
        </p:nvSpPr>
        <p:spPr bwMode="auto">
          <a:xfrm>
            <a:off x="25908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36" name="Text Box 55"/>
          <p:cNvSpPr txBox="1">
            <a:spLocks noChangeArrowheads="1"/>
          </p:cNvSpPr>
          <p:nvPr/>
        </p:nvSpPr>
        <p:spPr bwMode="auto">
          <a:xfrm>
            <a:off x="35052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37" name="Text Box 56"/>
          <p:cNvSpPr txBox="1">
            <a:spLocks noChangeArrowheads="1"/>
          </p:cNvSpPr>
          <p:nvPr/>
        </p:nvSpPr>
        <p:spPr bwMode="auto">
          <a:xfrm>
            <a:off x="53340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38" name="Text Box 57"/>
          <p:cNvSpPr txBox="1">
            <a:spLocks noChangeArrowheads="1"/>
          </p:cNvSpPr>
          <p:nvPr/>
        </p:nvSpPr>
        <p:spPr bwMode="auto">
          <a:xfrm>
            <a:off x="44196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endParaRPr lang="en-US" baseline="-25000"/>
          </a:p>
        </p:txBody>
      </p:sp>
      <p:sp>
        <p:nvSpPr>
          <p:cNvPr id="46139" name="Text Box 58"/>
          <p:cNvSpPr txBox="1">
            <a:spLocks noChangeArrowheads="1"/>
          </p:cNvSpPr>
          <p:nvPr/>
        </p:nvSpPr>
        <p:spPr bwMode="auto">
          <a:xfrm>
            <a:off x="62484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0</a:t>
            </a:r>
            <a:endParaRPr lang="en-US" baseline="-25000">
              <a:solidFill>
                <a:srgbClr val="FF0000"/>
              </a:solidFill>
            </a:endParaRPr>
          </a:p>
        </p:txBody>
      </p:sp>
      <p:sp>
        <p:nvSpPr>
          <p:cNvPr id="46140" name="Text Box 59"/>
          <p:cNvSpPr txBox="1">
            <a:spLocks noChangeArrowheads="1"/>
          </p:cNvSpPr>
          <p:nvPr/>
        </p:nvSpPr>
        <p:spPr bwMode="auto">
          <a:xfrm>
            <a:off x="7162800" y="54102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0</a:t>
            </a:r>
            <a:endParaRPr lang="en-US" baseline="-25000"/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68B-3780-4426-A0CA-45181D3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(Growing) Perpetuities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CC35-A288-4B58-B65F-C0409FEEB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2128" y="1502465"/>
            <a:ext cx="8385292" cy="3831535"/>
          </a:xfrm>
        </p:spPr>
        <p:txBody>
          <a:bodyPr>
            <a:noAutofit/>
          </a:bodyPr>
          <a:lstStyle/>
          <a:p>
            <a:r>
              <a:rPr lang="en-US" sz="2150" dirty="0"/>
              <a:t>Perpetuities  are regular, constant, </a:t>
            </a:r>
            <a:r>
              <a:rPr lang="en-US" sz="2150" u="sng" dirty="0"/>
              <a:t>in</a:t>
            </a:r>
            <a:r>
              <a:rPr lang="en-US" sz="2150" dirty="0"/>
              <a:t>finite cash flows</a:t>
            </a:r>
          </a:p>
          <a:p>
            <a:r>
              <a:rPr lang="en-US" sz="2150" dirty="0"/>
              <a:t>Graduated/Growing perpetuities are regular, </a:t>
            </a:r>
            <a:r>
              <a:rPr lang="en-US" sz="2150" u="sng" dirty="0"/>
              <a:t>in</a:t>
            </a:r>
            <a:r>
              <a:rPr lang="en-US" sz="2150" dirty="0"/>
              <a:t>finite cash flows growing at constant rate </a:t>
            </a:r>
          </a:p>
          <a:p>
            <a:r>
              <a:rPr lang="en-US" sz="2000" dirty="0"/>
              <a:t>Since perpetuities are infinite, they cannot have a future value.</a:t>
            </a:r>
          </a:p>
          <a:p>
            <a:r>
              <a:rPr lang="en-US" sz="2000" dirty="0"/>
              <a:t>No built-in functions, but formulae are easy: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Perpetuity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Growing Perpetuity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9907D-F644-43DF-98E5-A76060C857F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49472" y="3943179"/>
            <a:ext cx="1445054" cy="5999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241084-381A-4E98-AFC5-09F19F24DE1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41220" y="5257800"/>
            <a:ext cx="1661559" cy="79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7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1. Time Value Basics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F9F5-A4BE-4A73-9A03-C7E4AE11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Mixed/Uneven Cash Flows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05D9-8185-4B30-AEAA-C48ED25796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83972" y="1576290"/>
            <a:ext cx="8034338" cy="110299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Uneven/mixed cash flows have different cash flows in each period</a:t>
            </a:r>
          </a:p>
          <a:p>
            <a:pPr lvl="0"/>
            <a:r>
              <a:rPr lang="en-US" sz="2000" dirty="0"/>
              <a:t>Use NPV to find the present value of </a:t>
            </a:r>
            <a:r>
              <a:rPr lang="en-US" sz="2000" u="sng" dirty="0"/>
              <a:t>regular</a:t>
            </a:r>
            <a:r>
              <a:rPr lang="en-US" sz="2000" dirty="0"/>
              <a:t>, uneven cash flows </a:t>
            </a:r>
          </a:p>
          <a:p>
            <a:pPr lvl="0"/>
            <a:r>
              <a:rPr lang="en-US" sz="2000" u="sng" dirty="0"/>
              <a:t>IMPORTANT: NPV does not calculate financial Net Present Value</a:t>
            </a:r>
            <a:endParaRPr lang="en-IN" sz="2000" u="sng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4D46A3-CA6E-461B-9C92-E39D8535F25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120319" y="3064370"/>
            <a:ext cx="3845909" cy="413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NPV</a:t>
            </a:r>
            <a:r>
              <a:rPr lang="en-US" sz="2000" dirty="0"/>
              <a:t>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Value1</a:t>
            </a:r>
            <a:r>
              <a:rPr lang="en-US" sz="2000" b="1" dirty="0"/>
              <a:t>, </a:t>
            </a:r>
            <a:r>
              <a:rPr lang="en-US" sz="2000" i="1" dirty="0"/>
              <a:t>Value2</a:t>
            </a:r>
            <a:r>
              <a:rPr lang="en-US" sz="2000" b="1" dirty="0"/>
              <a:t>, </a:t>
            </a:r>
            <a:r>
              <a:rPr lang="en-US" sz="2000" b="1" i="1" dirty="0"/>
              <a:t>…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A0B6E8-7109-4906-AFE3-CEDF045D667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83972" y="3633073"/>
            <a:ext cx="7954675" cy="518320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To find future value of an uneven cash flow, nest NPV inside FV :</a:t>
            </a:r>
            <a:endParaRPr lang="en-IN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12D49-F73B-4D66-8D1F-4968783F0B9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6109" y="4193095"/>
            <a:ext cx="7010400" cy="504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FV(</a:t>
            </a:r>
            <a:r>
              <a:rPr lang="en-US" sz="2000" i="1" dirty="0"/>
              <a:t>Rate</a:t>
            </a:r>
            <a:r>
              <a:rPr lang="en-US" sz="2000" dirty="0"/>
              <a:t>, </a:t>
            </a:r>
            <a:r>
              <a:rPr lang="en-US" sz="2000" i="1" dirty="0"/>
              <a:t>NPer</a:t>
            </a:r>
            <a:r>
              <a:rPr lang="en-US" sz="2000" dirty="0"/>
              <a:t>, </a:t>
            </a:r>
            <a:r>
              <a:rPr lang="en-US" sz="2000" i="1" dirty="0"/>
              <a:t>Pmt</a:t>
            </a:r>
            <a:r>
              <a:rPr lang="en-US" sz="2000" dirty="0"/>
              <a:t>, </a:t>
            </a:r>
            <a:r>
              <a:rPr lang="en-US" sz="2000" b="1" dirty="0"/>
              <a:t>NPV</a:t>
            </a:r>
            <a:r>
              <a:rPr lang="en-US" sz="2000" dirty="0"/>
              <a:t>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Value1</a:t>
            </a:r>
            <a:r>
              <a:rPr lang="en-US" sz="2000" b="1" dirty="0"/>
              <a:t>, </a:t>
            </a:r>
            <a:r>
              <a:rPr lang="en-US" sz="2000" i="1" dirty="0"/>
              <a:t>Value2</a:t>
            </a:r>
            <a:r>
              <a:rPr lang="en-US" sz="2000" b="1" dirty="0"/>
              <a:t>, </a:t>
            </a:r>
            <a:r>
              <a:rPr lang="en-US" sz="2000" b="1" i="1" dirty="0"/>
              <a:t>…</a:t>
            </a:r>
            <a:r>
              <a:rPr lang="en-US" sz="2000" b="1" dirty="0"/>
              <a:t>)</a:t>
            </a:r>
            <a:r>
              <a:rPr lang="en-US" sz="2000" dirty="0"/>
              <a:t>, </a:t>
            </a:r>
            <a:r>
              <a:rPr lang="en-US" sz="2000" i="1" dirty="0"/>
              <a:t>Type</a:t>
            </a:r>
            <a:r>
              <a:rPr lang="en-US" sz="2000" dirty="0"/>
              <a:t>)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D9205F-D481-48D8-B946-E979A892299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7213" y="4809893"/>
            <a:ext cx="8198644" cy="518320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Solve for internal rate of return (IRR) of a </a:t>
            </a:r>
            <a:r>
              <a:rPr lang="en-US" sz="2000" u="sng" dirty="0"/>
              <a:t>regular</a:t>
            </a:r>
            <a:r>
              <a:rPr lang="en-US" sz="2000" dirty="0"/>
              <a:t>, uneven cash flow stream using the IRR function:</a:t>
            </a:r>
            <a:endParaRPr lang="en-IN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7F31E38-3EDB-4A9D-BCB5-03C3D82B73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27202" y="5638800"/>
            <a:ext cx="2658665" cy="518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IRR(</a:t>
            </a:r>
            <a:r>
              <a:rPr lang="en-US" sz="2000" b="1" i="1" dirty="0"/>
              <a:t>Values</a:t>
            </a:r>
            <a:r>
              <a:rPr lang="en-US" sz="2000" b="1" dirty="0"/>
              <a:t>, </a:t>
            </a:r>
            <a:r>
              <a:rPr lang="en-US" sz="2000" i="1" dirty="0"/>
              <a:t>Guess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925971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F9F5-A4BE-4A73-9A03-C7E4AE11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Irregular, Uneven Cash Flows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05D9-8185-4B30-AEAA-C48ED25796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83972" y="1576290"/>
            <a:ext cx="8034338" cy="3376710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Irregular cash flows do not come at regular periods, e.g., weekly or monthly</a:t>
            </a:r>
          </a:p>
          <a:p>
            <a:pPr lvl="0"/>
            <a:r>
              <a:rPr lang="en-US" sz="2000" dirty="0"/>
              <a:t>Use XNPV to find the present value of </a:t>
            </a:r>
            <a:r>
              <a:rPr lang="en-US" sz="2000" u="sng" dirty="0"/>
              <a:t>irregular</a:t>
            </a:r>
            <a:r>
              <a:rPr lang="en-US" sz="2000" dirty="0"/>
              <a:t>, uneven cash flows.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b="1" dirty="0"/>
              <a:t>IMPORTANT</a:t>
            </a:r>
            <a:r>
              <a:rPr lang="en-US" sz="2000" dirty="0"/>
              <a:t>: XNPV </a:t>
            </a:r>
            <a:r>
              <a:rPr lang="en-US" sz="2000" u="sng" dirty="0"/>
              <a:t>DOES</a:t>
            </a:r>
            <a:r>
              <a:rPr lang="en-US" sz="2000" dirty="0"/>
              <a:t> calculate financial NPV:</a:t>
            </a:r>
          </a:p>
          <a:p>
            <a:pPr lvl="1"/>
            <a:r>
              <a:rPr lang="en-US" sz="1850" dirty="0"/>
              <a:t>NPV discounts the cash flows to the period </a:t>
            </a:r>
            <a:r>
              <a:rPr lang="en-US" sz="1850" u="sng" dirty="0"/>
              <a:t>before</a:t>
            </a:r>
            <a:r>
              <a:rPr lang="en-US" sz="1850" dirty="0"/>
              <a:t> the first cash flow.</a:t>
            </a:r>
          </a:p>
          <a:p>
            <a:pPr lvl="1"/>
            <a:r>
              <a:rPr lang="en-US" sz="1850" dirty="0"/>
              <a:t>XNPV discounts the cash flows </a:t>
            </a:r>
            <a:r>
              <a:rPr lang="en-US" sz="1850" u="sng" dirty="0"/>
              <a:t>to the date of</a:t>
            </a:r>
            <a:r>
              <a:rPr lang="en-US" sz="1850" dirty="0"/>
              <a:t> the first cash flow.</a:t>
            </a:r>
          </a:p>
          <a:p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4D46A3-CA6E-461B-9C92-E39D8535F25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133600" y="2851236"/>
            <a:ext cx="5347281" cy="413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XNPV(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Values</a:t>
            </a:r>
            <a:r>
              <a:rPr lang="en-US" sz="2000" b="1" dirty="0"/>
              <a:t>, </a:t>
            </a:r>
            <a:r>
              <a:rPr lang="en-US" sz="2000" b="1" i="1" dirty="0"/>
              <a:t>Dates)</a:t>
            </a:r>
            <a:endParaRPr lang="en-IN" sz="20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A0B6E8-7109-4906-AFE3-CEDF045D667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83972" y="4925715"/>
            <a:ext cx="7954675" cy="518320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To find future value of an irregular cash flow, nest XNPV inside FV :</a:t>
            </a:r>
            <a:endParaRPr lang="en-IN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12D49-F73B-4D66-8D1F-4968783F0B9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95941" y="5540870"/>
            <a:ext cx="7010400" cy="504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FV(</a:t>
            </a:r>
            <a:r>
              <a:rPr lang="en-US" sz="2000" i="1" dirty="0"/>
              <a:t>Rate</a:t>
            </a:r>
            <a:r>
              <a:rPr lang="en-US" sz="2000" dirty="0"/>
              <a:t>, </a:t>
            </a:r>
            <a:r>
              <a:rPr lang="en-US" sz="2000" i="1" dirty="0" err="1"/>
              <a:t>NPer</a:t>
            </a:r>
            <a:r>
              <a:rPr lang="en-US" sz="2000" dirty="0"/>
              <a:t>, </a:t>
            </a:r>
            <a:r>
              <a:rPr lang="en-US" sz="2000" i="1" dirty="0" err="1"/>
              <a:t>Pmt</a:t>
            </a:r>
            <a:r>
              <a:rPr lang="en-US" sz="2000" dirty="0"/>
              <a:t>, </a:t>
            </a:r>
            <a:r>
              <a:rPr lang="en-US" sz="2000" b="1" dirty="0"/>
              <a:t>XNPV</a:t>
            </a:r>
            <a:r>
              <a:rPr lang="en-US" sz="2000" dirty="0"/>
              <a:t>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Values</a:t>
            </a:r>
            <a:r>
              <a:rPr lang="en-US" sz="2000" b="1" dirty="0"/>
              <a:t>, </a:t>
            </a:r>
            <a:r>
              <a:rPr lang="en-US" sz="2000" b="1" i="1" dirty="0"/>
              <a:t>Dates) </a:t>
            </a:r>
            <a:r>
              <a:rPr lang="en-US" sz="2000" i="1" dirty="0"/>
              <a:t>Type</a:t>
            </a:r>
            <a:r>
              <a:rPr lang="en-US" sz="2000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41534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4. Other Issues</a:t>
            </a:r>
          </a:p>
        </p:txBody>
      </p:sp>
    </p:spTree>
    <p:extLst>
      <p:ext uri="{BB962C8B-B14F-4D97-AF65-F5344CB8AC3E}">
        <p14:creationId xmlns:p14="http://schemas.microsoft.com/office/powerpoint/2010/main" val="1568251610"/>
      </p:ext>
    </p:extLst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F9F5-A4BE-4A73-9A03-C7E4AE11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Financial Net Present Value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05D9-8185-4B30-AEAA-C48ED25796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83972" y="1576290"/>
            <a:ext cx="8034338" cy="276711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/>
              <a:t>Excel NPV </a:t>
            </a:r>
            <a:r>
              <a:rPr lang="en-US" sz="2000" u="sng" dirty="0"/>
              <a:t>does not </a:t>
            </a:r>
            <a:r>
              <a:rPr lang="en-US" sz="2000" dirty="0"/>
              <a:t>calculate Financial Net Present Value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Financial Net Present Value is the present value </a:t>
            </a:r>
            <a:r>
              <a:rPr lang="en-US" sz="2000" u="sng" dirty="0"/>
              <a:t>net</a:t>
            </a:r>
            <a:r>
              <a:rPr lang="en-US" sz="2000" dirty="0"/>
              <a:t> of cost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Excel NPV </a:t>
            </a:r>
            <a:r>
              <a:rPr lang="en-US" sz="2000" u="sng" dirty="0"/>
              <a:t>does not subtract the cost/investment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Financial Net Present Value = NPV(CFs) – Cost</a:t>
            </a:r>
            <a:endParaRPr lang="en-IN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4D46A3-CA6E-461B-9C92-E39D8535F25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24185" y="4418796"/>
            <a:ext cx="7695629" cy="413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Financial NPV = NPV</a:t>
            </a:r>
            <a:r>
              <a:rPr lang="en-US" sz="2000" dirty="0"/>
              <a:t>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Value1</a:t>
            </a:r>
            <a:r>
              <a:rPr lang="en-US" sz="2000" b="1" dirty="0"/>
              <a:t>, </a:t>
            </a:r>
            <a:r>
              <a:rPr lang="en-US" sz="2000" i="1" dirty="0"/>
              <a:t>Value2</a:t>
            </a:r>
            <a:r>
              <a:rPr lang="en-US" sz="2000" b="1" dirty="0"/>
              <a:t>, </a:t>
            </a:r>
            <a:r>
              <a:rPr lang="en-US" sz="2000" b="1" i="1" dirty="0"/>
              <a:t>…</a:t>
            </a:r>
            <a:r>
              <a:rPr lang="en-US" sz="2000" b="1" dirty="0"/>
              <a:t>) – Cost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3950624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4733-4E58-4F3F-983E-F481192A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Nonannual Periods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E9978-10B7-4D73-BAD4-604EBB12758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288735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Previously, assumed cash flows compounded/discounted </a:t>
            </a:r>
            <a:r>
              <a:rPr lang="en-US" sz="2000" u="sng" dirty="0"/>
              <a:t>annually</a:t>
            </a:r>
          </a:p>
          <a:p>
            <a:pPr lvl="0"/>
            <a:r>
              <a:rPr lang="en-US" sz="2000" dirty="0"/>
              <a:t>Compound/discount cash flows can be at any frequencies (e.g., monthly, weekly, daily, hourly, etc.)</a:t>
            </a:r>
          </a:p>
          <a:p>
            <a:pPr lvl="0"/>
            <a:r>
              <a:rPr lang="en-US" sz="2000" dirty="0"/>
              <a:t>To use built-in functions, adjust:</a:t>
            </a:r>
          </a:p>
          <a:p>
            <a:pPr lvl="1"/>
            <a:r>
              <a:rPr lang="en-US" sz="2000" dirty="0"/>
              <a:t>Interest rate (Rate) to period value</a:t>
            </a:r>
          </a:p>
          <a:p>
            <a:pPr lvl="1"/>
            <a:r>
              <a:rPr lang="en-US" sz="2000" dirty="0"/>
              <a:t>Payment amount (</a:t>
            </a:r>
            <a:r>
              <a:rPr lang="en-US" sz="2000" dirty="0" err="1"/>
              <a:t>Pmt</a:t>
            </a:r>
            <a:r>
              <a:rPr lang="en-US" sz="2000" dirty="0"/>
              <a:t>) to period value, and </a:t>
            </a:r>
          </a:p>
          <a:p>
            <a:pPr lvl="1"/>
            <a:r>
              <a:rPr lang="en-US" sz="2000" dirty="0"/>
              <a:t>Number of periods (</a:t>
            </a:r>
            <a:r>
              <a:rPr lang="en-US" sz="2000" dirty="0" err="1"/>
              <a:t>NPer</a:t>
            </a:r>
            <a:r>
              <a:rPr lang="en-US" sz="2000" dirty="0"/>
              <a:t>) to total number of periods</a:t>
            </a:r>
          </a:p>
          <a:p>
            <a:pPr lvl="0"/>
            <a:r>
              <a:rPr lang="en-US" sz="2000" dirty="0"/>
              <a:t>Note: Rate, Pmt, and NPer arguments must all agree on the length of a period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75619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you increase the number of periods per year, the present value will:</a:t>
            </a:r>
          </a:p>
          <a:p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Increase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Remain the same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Decrease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Cannot determine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3510147882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551E-0291-43A1-B44C-CFB6FDE2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Compounding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A961-7D4F-46B2-835C-6141D7F98DB0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If compounding period decreased, you end up compounding (or discounting) an infinite number of times per year</a:t>
            </a:r>
          </a:p>
          <a:p>
            <a:r>
              <a:rPr lang="en-US" sz="2000" dirty="0"/>
              <a:t>No built-in functions, but the formulae are easy:</a:t>
            </a:r>
          </a:p>
          <a:p>
            <a:pPr lvl="1"/>
            <a:r>
              <a:rPr lang="en-US" sz="2000" dirty="0"/>
              <a:t>Future value of a lump sum with continuous compounding:</a:t>
            </a:r>
            <a:endParaRPr lang="en-IN" sz="2000" dirty="0"/>
          </a:p>
        </p:txBody>
      </p:sp>
      <p:pic>
        <p:nvPicPr>
          <p:cNvPr id="11" name="Content Placeholder 9" descr="FV = PVe^rt">
            <a:extLst>
              <a:ext uri="{FF2B5EF4-FFF2-40B4-BE49-F238E27FC236}">
                <a16:creationId xmlns:a16="http://schemas.microsoft.com/office/drawing/2014/main" id="{26835431-9174-4DCB-8AA8-7C6F721F18B0}"/>
              </a:ext>
            </a:extLst>
          </p:cNvPr>
          <p:cNvPicPr>
            <a:picLocks noGrp="1"/>
          </p:cNvPicPr>
          <p:nvPr>
            <p:ph sz="quarter" idx="22"/>
          </p:nvPr>
        </p:nvPicPr>
        <p:blipFill>
          <a:blip r:embed="rId2"/>
          <a:stretch>
            <a:fillRect/>
          </a:stretch>
        </p:blipFill>
        <p:spPr>
          <a:xfrm>
            <a:off x="3505199" y="3394146"/>
            <a:ext cx="1803491" cy="4504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251117F-FFB4-4B8B-B613-5C7E2BEDB5E7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60675" y="4203916"/>
            <a:ext cx="7289285" cy="278279"/>
          </a:xfrm>
        </p:spPr>
        <p:txBody>
          <a:bodyPr>
            <a:noAutofit/>
          </a:bodyPr>
          <a:lstStyle/>
          <a:p>
            <a:pPr marL="226800" indent="0">
              <a:buClr>
                <a:srgbClr val="C00000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- Present value of a lump sum with continuous discounting</a:t>
            </a:r>
            <a:r>
              <a:rPr lang="en-US" sz="2000" dirty="0"/>
              <a:t>:</a:t>
            </a:r>
            <a:endParaRPr lang="en-IN" sz="2000" dirty="0"/>
          </a:p>
        </p:txBody>
      </p:sp>
      <p:pic>
        <p:nvPicPr>
          <p:cNvPr id="12" name="Content Placeholder 9" descr="PV = FVe^ negative rt">
            <a:extLst>
              <a:ext uri="{FF2B5EF4-FFF2-40B4-BE49-F238E27FC236}">
                <a16:creationId xmlns:a16="http://schemas.microsoft.com/office/drawing/2014/main" id="{B1AA0F73-2AFA-4C92-BF59-9ED307F2A016}"/>
              </a:ext>
            </a:extLst>
          </p:cNvPr>
          <p:cNvPicPr>
            <a:picLocks noGrp="1"/>
          </p:cNvPicPr>
          <p:nvPr>
            <p:ph sz="quarter" idx="21"/>
          </p:nvPr>
        </p:nvPicPr>
        <p:blipFill>
          <a:blip r:embed="rId3"/>
          <a:stretch>
            <a:fillRect/>
          </a:stretch>
        </p:blipFill>
        <p:spPr>
          <a:xfrm>
            <a:off x="3505199" y="4756545"/>
            <a:ext cx="1803492" cy="46315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8E33B2-8C97-4F64-9B56-5690308E865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398086" y="5494049"/>
            <a:ext cx="7289285" cy="483017"/>
          </a:xfrm>
        </p:spPr>
        <p:txBody>
          <a:bodyPr>
            <a:noAutofit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2000" i="1" dirty="0"/>
              <a:t>NOTE: e</a:t>
            </a:r>
            <a:r>
              <a:rPr lang="en-US" sz="2000" i="1" baseline="30000" dirty="0"/>
              <a:t>x</a:t>
            </a:r>
            <a:r>
              <a:rPr lang="en-US" sz="2000" dirty="0"/>
              <a:t> = EXP(x)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83813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CEF5-3766-4C96-A7C5-C9C2F028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Value of Money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73B1-1D53-4425-AF1A-ADCEB7F7A3E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502465"/>
            <a:ext cx="8034338" cy="451733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Because the value of money (normally) increases into the future, money has a “time value” </a:t>
            </a:r>
          </a:p>
          <a:p>
            <a:pPr lvl="1"/>
            <a:r>
              <a:rPr lang="en-US" sz="2000" dirty="0"/>
              <a:t>$100 is worth more today than next year</a:t>
            </a:r>
          </a:p>
          <a:p>
            <a:r>
              <a:rPr lang="en-US" sz="2400" dirty="0"/>
              <a:t>Many financial problems involve comparing cash flows in different periods (and converting from one period to another)</a:t>
            </a:r>
          </a:p>
          <a:p>
            <a:r>
              <a:rPr lang="en-US" sz="2400" dirty="0"/>
              <a:t>For comparison, cash flows cab be “moved” to the same time period</a:t>
            </a:r>
          </a:p>
          <a:p>
            <a:pPr lvl="1"/>
            <a:r>
              <a:rPr lang="en-US" sz="2000" b="1" dirty="0"/>
              <a:t>Compounding</a:t>
            </a:r>
            <a:r>
              <a:rPr lang="en-US" sz="2000" dirty="0"/>
              <a:t> is moving cash flows to a later time period (typically the cash flows get larger)</a:t>
            </a:r>
          </a:p>
          <a:p>
            <a:pPr lvl="1"/>
            <a:r>
              <a:rPr lang="en-US" sz="2000" b="1" dirty="0"/>
              <a:t>Discounting</a:t>
            </a:r>
            <a:r>
              <a:rPr lang="en-US" sz="2000" dirty="0"/>
              <a:t> is moving cash flows to an earlier time period (typically the cash flows get smaller)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22671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Patterns</a:t>
            </a:r>
            <a:r>
              <a:rPr lang="en-US" dirty="0"/>
              <a:t> of Cash Flows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Common cash flow patterns:</a:t>
            </a:r>
          </a:p>
          <a:p>
            <a:pPr lvl="1"/>
            <a:r>
              <a:rPr lang="en-US" sz="2000" b="1" dirty="0"/>
              <a:t>Lump Sums </a:t>
            </a:r>
            <a:r>
              <a:rPr lang="en-US" sz="2000" dirty="0"/>
              <a:t>– Single cash flow at some point in time</a:t>
            </a:r>
          </a:p>
          <a:p>
            <a:pPr lvl="1"/>
            <a:r>
              <a:rPr lang="en-US" sz="2000" b="1" dirty="0"/>
              <a:t>Annuities</a:t>
            </a:r>
            <a:r>
              <a:rPr lang="en-US" sz="2000" dirty="0"/>
              <a:t> – Regular, constant, finite cash flows</a:t>
            </a:r>
          </a:p>
          <a:p>
            <a:pPr lvl="1"/>
            <a:r>
              <a:rPr lang="en-US" sz="2000" b="1" dirty="0"/>
              <a:t>Graduated/Growing Annuities </a:t>
            </a:r>
            <a:r>
              <a:rPr lang="en-US" sz="2000" dirty="0"/>
              <a:t>– Regular, finite cash flows growing at constant rate </a:t>
            </a:r>
          </a:p>
          <a:p>
            <a:pPr lvl="1"/>
            <a:r>
              <a:rPr lang="en-US" sz="2000" b="1" dirty="0"/>
              <a:t>Deferred Annuities </a:t>
            </a:r>
            <a:r>
              <a:rPr lang="en-US" sz="2000" dirty="0"/>
              <a:t>– Annuities where first cash flow occurs after the first period</a:t>
            </a:r>
          </a:p>
          <a:p>
            <a:pPr lvl="1"/>
            <a:r>
              <a:rPr lang="en-US" sz="2000" b="1" dirty="0"/>
              <a:t>Perpetuities</a:t>
            </a:r>
            <a:r>
              <a:rPr lang="en-US" sz="2000" dirty="0"/>
              <a:t> – Regular, constant, </a:t>
            </a:r>
            <a:r>
              <a:rPr lang="en-US" sz="2000" u="sng" dirty="0"/>
              <a:t>in</a:t>
            </a:r>
            <a:r>
              <a:rPr lang="en-US" sz="2000" dirty="0"/>
              <a:t>finite cash flows</a:t>
            </a:r>
          </a:p>
          <a:p>
            <a:pPr lvl="1"/>
            <a:r>
              <a:rPr lang="en-US" sz="2000" b="1" dirty="0"/>
              <a:t>Graduated/Growing Perpetuities </a:t>
            </a:r>
            <a:r>
              <a:rPr lang="en-US" sz="2000" dirty="0"/>
              <a:t>– Regular, </a:t>
            </a:r>
            <a:r>
              <a:rPr lang="en-US" sz="2000" u="sng" dirty="0"/>
              <a:t>in</a:t>
            </a:r>
            <a:r>
              <a:rPr lang="en-US" sz="2000" dirty="0"/>
              <a:t>finite cash flows growing at constant rate </a:t>
            </a:r>
          </a:p>
          <a:p>
            <a:pPr lvl="1"/>
            <a:r>
              <a:rPr lang="en-US" sz="2000" b="1" dirty="0"/>
              <a:t>Uneven Cash Flows </a:t>
            </a:r>
            <a:r>
              <a:rPr lang="en-US" sz="2000" dirty="0"/>
              <a:t>– A series of cash flows whose amounts differ in each period</a:t>
            </a:r>
          </a:p>
        </p:txBody>
      </p:sp>
    </p:spTree>
    <p:extLst>
      <p:ext uri="{BB962C8B-B14F-4D97-AF65-F5344CB8AC3E}">
        <p14:creationId xmlns:p14="http://schemas.microsoft.com/office/powerpoint/2010/main" val="193008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Cash Flow Sign (+/-) Convention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447800"/>
            <a:ext cx="8034338" cy="4593535"/>
          </a:xfrm>
        </p:spPr>
        <p:txBody>
          <a:bodyPr>
            <a:noAutofit/>
          </a:bodyPr>
          <a:lstStyle/>
          <a:p>
            <a:r>
              <a:rPr lang="en-US" sz="2400" dirty="0"/>
              <a:t>Cash flow sign convention:</a:t>
            </a:r>
          </a:p>
          <a:p>
            <a:pPr lvl="1"/>
            <a:r>
              <a:rPr lang="en-US" sz="2400" b="1" dirty="0"/>
              <a:t>Cash inflows </a:t>
            </a:r>
            <a:r>
              <a:rPr lang="en-US" sz="2400" dirty="0"/>
              <a:t>(money you receive) are positive numbers</a:t>
            </a:r>
          </a:p>
          <a:p>
            <a:pPr lvl="1"/>
            <a:r>
              <a:rPr lang="en-US" sz="2400" b="1" dirty="0"/>
              <a:t>Cash outflows </a:t>
            </a:r>
            <a:r>
              <a:rPr lang="en-US" sz="2400" dirty="0"/>
              <a:t>(money you pay) are negative numbers</a:t>
            </a:r>
          </a:p>
          <a:p>
            <a:r>
              <a:rPr lang="en-US" sz="2400" dirty="0"/>
              <a:t>If not followed RATE, NPER, and PMT will return an error or (worse) a wrong answer</a:t>
            </a:r>
          </a:p>
          <a:p>
            <a:r>
              <a:rPr lang="en-US" sz="2400" dirty="0"/>
              <a:t>Example: A firm issues a bond:</a:t>
            </a:r>
          </a:p>
          <a:p>
            <a:pPr lvl="1"/>
            <a:r>
              <a:rPr lang="en-US" sz="2400" dirty="0"/>
              <a:t>Capital Raised		Cash Inflow		Positive</a:t>
            </a:r>
          </a:p>
          <a:p>
            <a:pPr lvl="1"/>
            <a:r>
              <a:rPr lang="en-US" sz="2400" dirty="0"/>
              <a:t>Interest Payment	Cash Outflow	Negative</a:t>
            </a:r>
          </a:p>
          <a:p>
            <a:pPr lvl="1"/>
            <a:r>
              <a:rPr lang="en-US" sz="2400" dirty="0"/>
              <a:t>Principal Repayment	Cash Outflow	Negative</a:t>
            </a:r>
          </a:p>
          <a:p>
            <a:pPr lvl="1"/>
            <a:endParaRPr lang="en-US" sz="1850" dirty="0"/>
          </a:p>
          <a:p>
            <a:pPr lvl="1"/>
            <a:endParaRPr lang="en-US" sz="1850" dirty="0"/>
          </a:p>
        </p:txBody>
      </p:sp>
    </p:spTree>
    <p:extLst>
      <p:ext uri="{BB962C8B-B14F-4D97-AF65-F5344CB8AC3E}">
        <p14:creationId xmlns:p14="http://schemas.microsoft.com/office/powerpoint/2010/main" val="414296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5419-FC38-45C5-8E15-22F4EC75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8250011" cy="504079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Calculator vs Excel Functions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51535-5D0A-4A8D-8D23-3A4FC8C7F5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915188"/>
            <a:ext cx="8034338" cy="504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Comparison of calculator vs Excel financial functions:</a:t>
            </a:r>
            <a:endParaRPr lang="en-IN" sz="2000" dirty="0"/>
          </a:p>
        </p:txBody>
      </p:sp>
      <p:graphicFrame>
        <p:nvGraphicFramePr>
          <p:cNvPr id="6" name="Content Placeholder 5" descr="Table is accessible to screen readers.">
            <a:extLst>
              <a:ext uri="{FF2B5EF4-FFF2-40B4-BE49-F238E27FC236}">
                <a16:creationId xmlns:a16="http://schemas.microsoft.com/office/drawing/2014/main" id="{CA3571E8-2C78-4006-8050-9A1958EE1522}"/>
              </a:ext>
            </a:extLst>
          </p:cNvPr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260588736"/>
              </p:ext>
            </p:extLst>
          </p:nvPr>
        </p:nvGraphicFramePr>
        <p:xfrm>
          <a:off x="762000" y="2742458"/>
          <a:ext cx="7620000" cy="25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9600750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947679359"/>
                    </a:ext>
                  </a:extLst>
                </a:gridCol>
              </a:tblGrid>
              <a:tr h="4240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 Variable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 Function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7947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53250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I/Yr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Guess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54528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5921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43496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35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4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2. Future Value, Present Value</a:t>
            </a:r>
          </a:p>
        </p:txBody>
      </p:sp>
    </p:spTree>
    <p:extLst>
      <p:ext uri="{BB962C8B-B14F-4D97-AF65-F5344CB8AC3E}">
        <p14:creationId xmlns:p14="http://schemas.microsoft.com/office/powerpoint/2010/main" val="2747888972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4F4634-0FC0-40B6-9834-0018D3A0A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FV, PV Graphs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706C8-5244-4965-8E35-75B54B6BA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0" y="1981200"/>
            <a:ext cx="4568590" cy="33743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D0FC62-84F9-4A3B-8C4D-9BB8AA4E1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981200"/>
            <a:ext cx="4079714" cy="340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55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E0E66A7-E2E0-4485-9CF9-36B6FA0FD2B3}">
  <we:reference id="wa104381909" version="3.1.0.0" store="en-US" storeType="OMEX"/>
  <we:alternateReferences>
    <we:reference id="wa104381909" version="3.1.0.0" store="" storeType="OMEX"/>
  </we:alternateReferences>
  <we:properties>
    <we:property name="EQUATION_HISTORY" value="&quot;[{\&quot;mathml\&quot;:\&quot;&lt;math style=\\\&quot;font-family:stix;font-size:16px;\\\&quot; xmlns=\\\&quot;http://www.w3.org/1998/Math/MathML\\\&quot;&gt;&lt;mstyle mathsize=\\\&quot;16px\\\&quot;&gt;&lt;mi&gt;P&lt;/mi&gt;&lt;mi&gt;V&lt;/mi&gt;&lt;mo&gt;=&lt;/mo&gt;&lt;mfrac&gt;&lt;mrow&gt;&lt;mi&gt;P&lt;/mi&gt;&lt;mi&gt;m&lt;/mi&gt;&lt;mi&gt;t&lt;/mi&gt;&lt;/mrow&gt;&lt;mi&gt;r&lt;/mi&gt;&lt;/mfrac&gt;&lt;/mstyle&gt;&lt;/math&gt;\&quot;,\&quot;base64Image\&quot;:\&quot;iVBORw0KGgoAAAANSUhEUgAAAbgAAADQCAYAAAB1GnQwAAAACXBIWXMAAA7EAAAOxAGVKw4bAAAABGJhU0UAAACII0eZjAAAFjdJREFUeNrt3Q+EVtkbwPEjY4wkxkgyEisZSSJZGSNDVpIxIhkjI5HxkzUSyUrGiqxkJEOSJBmSkZVEkmStSEbWypAkGYmVJEns7z7Nfc27t/c957n3nnvf97zv98OhP/Oe895z/zxzzj1/jAGAJQei9G/B6UuUPkfpQ5TeRululGaiNB2lkShti9IyTgUAwKf+KM1G6VWUvpYQ7GxB8HaUxqO0itMCAPCpI0q7o3Q+bnE1Mthdj1IfpwQA4Nu6KC2kDEx/RWksSmsSeS2PW4rSHXk5Sm9S5CnBdgWnAwDg09EUgehRlLpS5D0cB0RN3vNRWs/pAAD4MpQiwG3OkL8MLDmnzF8Gp2zklAAAfNirDD4vc5YzqSxHBsL0cFoAAHkdVAaeaQ9l3VOWdZ3TAgDI66oy6Ax7KGuD0U9ToKsSAJDLnNEN6e/0VN7vygB3kVMDAMiqU9miuuexzFFlgPuH09NQO6J0K0oDVAWAEGlHUB7zWGavKXbUJvJbG6X38TkYpzoAhGjKNOZ9mHYFlb2cotLJtI4/qs7BJqoEQIieKYLMQgHlaldPOcgpKt1F8995iQAQnDXKIHOlgLK10wWOcZpKdSxR/1epEgAh0s5/K6KbUBvgDnGaSvO/GvW/n2oBEKIZRYCREZZdBZStmZogaYTTVIp665GyogyA4MhAgo+KAPOwoPI/KAPcbk5V4eqtE/qUqgEQogFlgDlRQNkdRj9NoItTVZhus7j5bL26/40qAhAi7cLHWwsoe4eybFoQxdluFhfPttX/T1QTgBA9VgSYdwWV/YsywJ3kNHknm8pqti6SpdmWUV0AQtOtDDBFDRHXDjBZ56EsmQoxHAfLG3GrZTRDUDgcpZtmcXUPefh/MosbuZ718D0lkMhoRRn0I1sFfY7LmI/zX+OhHlZF6Xj8S4um7n/nNgEQov3Kh1wRQ8S3Ksu+mSFI/GgWR13KRGWZhvAxZ+CU93+njHswzieTbacF+c4yetE16V3W5OzPGNR+jdITo9/BQZsmuY0ANCPt9IDuAsq+q3yA2paHWmkWR1dKcJB9456leIDPK7/ngHG/o6pO0upKs5yZvAN7niJ/CXJphuzLWpJvPQc131snAYB3mgffHw1sOV5w5KNdx7JWOq/4nicy5n1JWQ+nMub/a4q6HikwuLFXH4CmpO0i9N0F1WeWVqe3pRdm8Z2XzVQcBCVJd6R0Z35SHtceR96Xczz0Xzny7oy/a9b85zyeD9u7uCluEwAh0o5g3O6xzPVReqMoU4LUloxlSHfqU+MeGdhR5/Py78k5YTIoRboq5V3Z6ijdV+RfT1eNz0sreV9c9vIoXVPUjw+bc/4SAABN6YEpd6PRXXF+mnd+eVctGXOUcdvy2VuJllitQR0/ZAxAEsCq3z3KKi4H6gTprAE0jZ8d56GD2wRAaJYb3WCMGQ9lyQi+S8rW4ifjZ0mu/znKmajzueqW031jH1xjy/9Jnc9cN//tgl2fMX9f8xJnLWU84DYBEKK9yoAzmqMM6WKcMvp3Yq9M9m7JpKsm/cCIyURgt01u7jHptxWqHlDy2NhHQnY68r/loY6WOc7NKW4TACHStqgm4hbVqjoP/Mo7o0GzOFx8Im4FvTLpRx2u9Hh8D026ASDVIw2vKfIfdhzPWOLn95j/vm9zDZ7Zboof+ONag3QHtwmAEGkGepSRJBD5XuNSAvEXS5mXa7Q0Ky0Z7aRy1/D+6q5HmYdWefco8/Q0cwoPOfIf8FBPtkFGnwzLcwEIUF+Dg9rnOMhsLej4thj9xOTuqtbmQ6MfVGF7d/UyEWz/jP9dfqlYrcx/poTgYxsJOsttAiBEEw0IahJE5L3UPlP8yLxRo9+0tTJiUlY1SbM6yEdlC/FMVVBKE9Bte+T5GPjT4WjlTnCbAAjRHWVQkvdq0lUmAzZkwd0X8YP3c+Lh+Dl+gMvk7Ufxb//ymZ/j1lLZO0Hb5pBVjwwcN0tD9TekyH+jsoXYb7IN1tnmyP+whzraZbIvjwYATcn1m3sr7L/2t+W4jsc/s94svXdLu5aibY6d1K2MgFwe/0JQ652fi2t5sLUe6uiMKX9rJAAo1JCy9XYm0ONbadybtsr7qycm+1JUtvdjla1lpuO/yyLKaXcit70bm/dUT7Y9AGe4TQCE6LwywO0M9Phs8/veJlpIz0y294G2Eahjcd1V3velHUjjamFPe6ijFcY+yX+M2wRAiDTbsoQ8RPyCsW/a2hcHkLRb2lSsNfbuSdmQtNI1eSJD/rtN8VvTuCb5r+U2ARCaXmXrLeQh4s+MfdPWStfksYz5HzD27skps7RSSRbnjH0EaGfBvwS84DYBEKLDygA3HujxrXQEh8pSXH/mKOO6pYxKcJLW4YaM+c+Z4teGtLXiL3GbAAiRdv+xDYEen20TVZmH9yEOdHk26Fww9bsn5+M/n8yY9yrHeTnuoY5WO8rYy20CIDSuhXVboYtKs0Hp2Rz5b1DkL6uYZJ3I7trlfFvBvwRI8O/mVgEQmkFl62064GN0LfAs60HmWdD5kKL+9uXI/5opfl8+WxlPuU0AhOiMMsANB3p8mvU1f8lZxg1H/s9y5r9gip+bZivjN24TACF6anQ7aXcGenw/K1pvK3KW8cFRxlCBAXrUQx25ulj3cJsACI1rYEEr7OB823Fsv+bM/0dH/s9z5n/Ekf8aD3VkG0Urg2Q6uFUAhGZEGeCOB3p8rtU/pGWad/LyL466+1/O/G3b78x5qidbF+t9bhMAIZpRBritgR6fa33N2x7KsK0PKaNTu3Lk7RrhOuWpnmxdrCe5TQCEyPXuKPQV5C+aYud2dRj72o15J0cPOL7/Lg915NqCZzu3CYDQuN4dVdL1gI/RNjLwH5N/Xc1hR90N5Mx/0tjfjflYF/Soac21RwG0sVPKADcS6PFtdRzXBQ9l2NZufOUh/0em2O5VY+yDcGa5TQCE6JEywPUEenwnC25diXljX38yD9kY1db9OeHh+y8z9kE4R7hNAIRmpePh2QorWPxpOa43HvJ3zR3L++7K1f3pWjdTAvwOx88M5ihDrqE7UfqJ2wlAM3GtbRj67t09juPyMfpwwrg3UM3D1v254PjsmFl6z2iboD+Z4xhumbBH2AJoUVeUAS7U385d8/sGPZRx15L/ZQ/5/2XJ/5rlc/1mqdtxv6OMhybb4KLKzuenuZUANJu3iuDma5ReI9jm9/mY9uCaQJ533U7XCjOH63xuXdW5vaQ4Bls3db0lwCo7i/9twl2+DUCL6le23u4GenwSlD8W3LoaNsUubbXPcW5qvVvrjoOO/L/sTu6aYL7LUUZvjc9sMkt7523mVgLQbKaUAS7UHZxdAyd8LBx8yZL/PQ/5TzuOIdlykgEflUE1b+sEpyTbKNP3NX5e1rx8E///UW4jAM1mhaN143ueWCOcsxzTZ+On2/WNpYxjHvJ/4Dg31aQ7s7IjhJxb7eantvlvD2oEt+fG7/w7APDqN2Vwk3Qj0GN8XvAxbXTUm4+uO9cO631xK+6wWXrnJl2jP3kqQ34R2BD/MiDdpZUVYWRXd3b2BtB0DqYIbj72MWuE9ab4vdOOmeLX7fya8jxJQNqdIv9VGa4FObYfuI0ANAsZ7CDvnFx7otmSzHcaNmGMmLNtbvrVU+vD1n3oa3fttyZd4NmRMv8fU14DMp9uG7cTgGYgD9q5DC0B167esjSVrE/Y36THbZub5mPTVtfyWQc9HYd2nqIMLMmyn5384vNJWYasqbmRWwpAs/i34HSgSVurtuDjY/CHa/j+Wk/HIl2tHxwtKhnJmGfAzBHFeb5seOcGAPBsY9xalkAn79hkoMfNuJXoq7u40n1dKUNGYcoi3LJCSR+nAAAAAAAAAAAAAAAAALCQYcJFD0WWpWdkZI+M8JGJjzLHReb3yEKkst+TTDxcFthx+VzAdtbTd2JtOQCo0h8/YGUSoM/JpFmCoDygx83i8jO+juuN5+8p9SQrQhzyeA5kR2HZMv5jju/12PiZHwQALUkmWMo6aOfjFlcjg53sQutr/oZMtryY8bt8jj8r80zKWOJIjvmUWZwAqvl+sl8UqxMAQAqyo+xCymAgW7OPmcUtGaotj1tU0h15OWWrSoLtCk/HdDrl8byOg2MjrFHU/33j3gwRAFDD0RTB4FHKh+1wHBA1ec97CjTynu9VimMaaXD9XzD2rlKW3gGAjIZSBIMseydJwDmnzF8Gp/joijuZ4pgaver6ect3G+TyBIDs9ioDwcuc5Uwa/QCPnpxl9aUIcI1Wb2uU61yaAJCPdmPFaQ9l3VOW5ePhrt2jqZGku/dLje/03ixubQ8AyOGqMhAMeyhLtlXXTlPI21V5Q1nOmib85eIIlyUA5DdndEP6fb2r+l0ZeC7mLEc7eGZ3A+v+SY3vM8clCQD5dSpbVPc8ljlq9Nuu57FbWc5Yg+q+3jb0bDUPAB5oR1D6XD2j1xQ7arNiuSl/Oa68LdlLXJIA4MeUKed9WJJ2BZW9Oct5ryhjtgH1vrlOi7WHSxIA/HimCAALBZSrXT3lYM5ybhvdtISy3anxPca5HAHAjzXKIHOlgLK10wXydo1q1qaUd5DLSqz3AVN7EWUAgCfa+W97CyhbG+Dyruav3U6nr8R6n6sRYFlIGQA8mlG2bopY6FczNcHHOpHakZTDJdX54RplT3EpAoA/0iWn2ZfsYUHlfzDlzFHrVJbzcwl1LosmvzPfv99cyeUIAP4MKB/8Jwoou8Popwn4aD1qgunVEur8rGm+nQwAoOVoFz7eWkDZO5RlP/VUnmYk5e8F17e840tOqL/PZQgA/j1WPPTfFVT2L8oAd9JTeVdM8aumuNw337/b7OMyBAC/upUBpqhuO+0Ak3WeytOOFi1qqkCt1WJ+5TIEAP/2Kx/4+wsoe6uy7Jsey9SOpNxSwPHKIJcX5vt99bq4DAHAP+30gO4Cyr6rDDabGtBiLWKqwKka5QxxCQJAMTQbgf7RwJbjhQLK/qQo97jnMmVR6eRUjNtcfgBQDG0X4aTncmVAhWbhY+nOW1HAcWtWTvH9zvF6In9ZYPoHLkEAKIZ2BON2j2Wuj9IbRZnSytpS0HFrdi33ueddvyluVGhWO41+/mHoaZZbHWg/D0y5Q+Z3xflp3vkVubP2EcV3+OCxvOQuDc/N4gR3AhwBDkABlhvd7t0zHspaZRY379Q8jD4VHNyM0Y+k7PRQ1niNfHc2wfknwAFoWXuVD4fRHGVIF+OU0Q3qqOzFtqWEY1+t/D47cpZTa73JG01y/glwAFqWtkU1Ebd4pBVWa/JzR9waHDSLQ+vl56/FwSrNQ0i+T5kLDWt2Ec879+9cIj8ZRdlLgCPAASjWG9McDx/ZoWBrA47/keK7nc6Rv+zpluwCPt5E558AB6Al9TX4gSOtp8sNCmwV10yx7x+TA3j+NuXuFE6AI8ABbWmiAQ8Z6bKUhY73mcaPINTWweOMedd6vznAZdcW/iWRSHVTKe4ov4y8VztkFueNyRYyMvH6Q9wC+5JokclAkvdx199s/BnZOFTey/U04YNoWNnSTEtGXr5M5HOF5z4BjkQiFa8jEZyK3n+tWa1TnpC0a3Am15uUoL+K5z4BjkQiFW9I+UXOtMHDSDOScleK/Naa76dEHOGZT4AjkUjlBLjzyi+ysw0eRk8U9TCSIr/kzgxzPO8JcCQSqbwA91zxJaQVsqwNHkaarYLOKfMaMOXsKQcCHIlEgKuhV/kl2mVY9XFFXWinCvyV+NxFnvUAUJ7DygA33ib1oRlJ+UyRT3LxZtljr4fLDQDKc1MZ4Da0SX1sUNSFa6qAjLJM7pBwgEsNAMoj79Q0ix6/aLM60eyosMaSx4XEzz7iUgOAcg0qW2/TbVYvc4o6qbd9zybz/T52G7nUAKBcZ5QBbrjN6kUzkrJel+PDxM+d5TIDgPI9VTzIpQXS2Wb1Mqmol0s1PjeS+BnZnWEFlxkAlEu7weeDNqybfSb9tImuKL022SeENwN2EwDQEkaUD4LjbVg3mxT18irxmeR6k/cDPG4CHICWMKN8EGxtw7rRjKT8apZWdpFFmqvXsJSFq9cT4AhwABrjg+Ih8K6N62deUT998c/OJv59MtBjJsABCN6PyofA9TauI80EeBlduiPxb7LvWxcBjgAHoDFOKR8CI21cR6cV9SM7gCfXmxwK+JgJcACC90j5EGjntRP3K+on2c17O/BjJsABCNpKo1uK6mmb15O2G7d6fcp1XF4A0Nwtk3bZvdtGuyZlJZ3k0gKAxrqifGD/RFV9m+umqSvZMLaD6gKAxnqreGB/Me2xe7fLrDLA7aSqAKCx+pUP7LtU1TfnjL/dvQEABZpSBrhLVNU3ruXMPkapl2oCgMZaET+QNQHuAtWlavEep4oAoPF+M/oRgTeorm86LXU0R/UAQOMdNOknwg5Rbd/UG5SzjaoBgMaQYet7zOLqGllXe7hlFtdb7Gzjeqw1kpJ3lADQADKqT7rP0kxS1uzqPR8/7PvbrD6nE3Xxj2nvJcwAoGGKXsPvQJvV54HE8Y9ziQEAWsGgYX1OAEALkvePn+O0heoAAAAAAAAAAAAAAAAAAAAAAAAAAAAAAAAAAAAAAAAAAAAAAAAAAAAAAAAAAAAAAAAAAAAAAAAAAAAAAAAAAAAAAAAAAAAA2lVnlHZF6WCULkfpXpTep/j85ihNR+l1lL5EaSFKZ6PUTdUCAMqwLErborQ/SueiNBult1H6t0a6r8ivJ0rX6nxe0vP4ZwAA8Gp7lE5GaSZKf0fpqyUYJdMpR94DluBYnaY5DQAA32ZTBLRkGrTkO5IiWH6JW44AAHhtwcm7tdVRWhGlDVEai9J8jqB0IEOw7ONUAADKsCYOYvUC0p06n9uTsTW4jSoHAJTloSUgnajx8xKkPlX9zIMoTRn3ezjpyuykugEAZblnCUrba7T4FsxS9+Vo1f9tdwS4h1Q1AKBM/9QJSNJKq37/Jn/+s+r/h2vkNW0JcANUNQCgLB2WgHQr8bNnq/7vWJ38usz3XZ4fEy09AAAKt9MS4I7W+bmbinxlEMqhKO0zTPAGADTASeMe8SjLbL2J/+01AQsAEIL7pv77t4qLVf++iyoDADQ7ef9WbxWSSjdkf9W/XaXKAAAhGDL1uyePxD/zLP67jLSkaxIAEIQpS4CTbW8OVf19nOoCAITieZ3gJq016b58Hf99jqoCAISi19J6ky11JoxuNwEAAJrKIUuAk+7Il6b2ZG8AAJraTUuAmzRLiyOzvQ0AIBiypuTHOsHtXZSexn++RFUBAEIyYGm9LVS13tZRVQCAkEwa98akF6kmAEBoHisCHO/eAABBWakIbnepJgBAaPYrAtwOqgkAEJorjuA2TxUBAEK04AhwJ6giAEBoNjuCm0wN6KWaAAChOeoIcPeoIgBAiO46AtwYVQQACI1sf/PFEtzk/7qoJgBAaIYcrbdZqggAEKLzjgA3ShUBAEL03NA9CQBoMb2O1hubmgIAgnTIMHoSANCCbLt3y+TubqoIABAa2+7dkh5SRQCAENl275Z0lCoCAITItXv3D1QRACBEtt2756geAECIXLt3n6aKAAAhcu3evZ0qam3/B1oHp3RZ+b5zAAAAwnRFWHRNYXRoTUwAPG1hdGggeG1sbnM9Imh0dHA6Ly93d3cudzMub3JnLzE5OTgvTWF0aC9NYXRoTUwiPjxtc3R5bGUgbWF0aHNpemU9IjE2cHgiPjxtaT5QPC9taT48bWk+VjwvbWk+PG1vPj08L21vPjxtZnJhYz48bXJvdz48bWk+UDwvbWk+PG1pPm08L21pPjxtaT50PC9taT48L21yb3c+PG1pPnI8L21pPjwvbWZyYWM+PC9tc3R5bGU+PC9tYXRoPr/a3YIAAAAASUVORK5CYII=\&quot;,\&quot;slideId\&quot;:403,\&quot;accessibleText\&quot;:\&quot;P V equals fraction numerator P m t over denominator r end fraction\&quot;,\&quot;imageHeight\&quot;:22.486486486486488},{\&quot;mathml\&quot;:\&quot;&lt;math style=\\\&quot;font-family:stix;font-size:16px;\\\&quot; xmlns=\\\&quot;http://www.w3.org/1998/Math/MathML\\\&quot;&gt;&lt;mstyle mathsize=\\\&quot;16px\\\&quot;&gt;&lt;mi&gt;P&lt;/mi&gt;&lt;mi&gt;V&lt;/mi&gt;&lt;mo&gt;&amp;#xA0;&lt;/mo&gt;&lt;mo&gt;=&lt;/mo&gt;&lt;mfrac&gt;&lt;mrow&gt;&lt;mi&gt;P&lt;/mi&gt;&lt;mi&gt;m&lt;/mi&gt;&lt;mi&gt;t&lt;/mi&gt;&lt;/mrow&gt;&lt;mrow&gt;&lt;mi&gt;r&lt;/mi&gt;&lt;mo&gt;-&lt;/mo&gt;&lt;mi&gt;g&lt;/mi&gt;&lt;/mrow&gt;&lt;/mfrac&gt;&lt;/mstyle&gt;&lt;/math&gt;\&quot;,\&quot;base64Image\&quot;:\&quot;iVBORw0KGgoAAAANSUhEUgAAAfoAAADzCAYAAABubdQ1AAAACXBIWXMAAA7EAAAOxAGVKw4bAAAABGJhU0UAAACII0eZjAAAG1VJREFUeNrt3Q+ElNsbwPEja60kkiRJXMnKlUiStRJJkqxIkiSRdSVJJFeyrsiVJFmSlSRLspIkkiRXIlm5kiXJT7IuycpaufQ7z5137PQ2c87zvu85M/PufD88brdmzpn3vO/M8/45f4wBgPI7YON75PhmY8bGlI1JGw9tjNoYtrHPxgYb89gVAACE12djzMYHG/82Iem7Tgbu2xi0sYTdAgBAeF02dti4nFyBtzLp37LRyy4BACCOlTY+ZUzQf9s4aGNZqqz5yZ0DuU0/YuNjhjLlpGMBuwMAgPBOZEjIz2z0ZCh7IDkx0JQ9YWMVuwMAgLB2ZUj0a3OULx3wLirLl058a9glAACEs1uZhN8XrGdIWY90GFzMbgEAIIxDygQ8HKCuR8q6brFbAAAI44Yy+Q4EqGu10Q/v4xY+AAABjBvdULjuQPXdUyb6q+waAACK6VZeYT8KWOd+ZaL/zO5pqc027tropykAoLy0Pe5PBqxzuYnbyx/FrbDxJdkHgzQHAJTXJdOa5+XaGfl2s4uaToZD/lWzD36lSQCgvF4rku2nCPVqZ+M7xC5quqvmx3kNAAAltUyZbK9HqFs7zO4ku6mpTqba/wZNAgDlpR0/H+P2uTbRH2Y3Nc1vddp/L80CAOU1qki00iO/J0LdmiF9EvvYTU3RaL0DZigEgJKSDldfFYn2aaT6p5SJfge7KrpG6xC8omkAoLz6lYn2dIS6u4x+eF0PuyqaRTbuO9r+T5oIAMpLu8DM+gh1b1bWzRVlPJtMZZEiV/tvo5kAoLxeKBLtP5Hq/l2Z6M+wm4JbYHRLBsuUx/NoLgAop0XKRBtraJW2I97KAHXJEMKB5KThdnIVuz9Hcjxi446pzBYnSXDaxt82LgT4nJJQpXe7dI6UJXpnkjomkvKXBWiHJTZOJSdvmra/x9cEAMprr/LHPsbQqvXKuu/kSJYbTaWXvkz4IsP3vhY8gZD+AWeNv9PitMm3sp98Zunt7ps8SOb878uZ3P+w8dLoVwzUxhBfIwBoX9phdYsi1P1QmUhc064uNJXe+JIkZd361xkS2YTyc/Yb/zPs2pCr8CzTBMsz8rcZypdkn2Wom8xVPxk4uYdeshgAEIkmAfzVwjsJVzzlaOfJrxeXFZ/zdM6yrynb4WzO8v/I0Nb7Iib5GGsfAAAC0d46D31rttfMrobminem8kzc5VJyMiAht+nlNv+0crt2esoeKZD8PnjK7k4+a97yxwPuD9ez+kt8TQCgvLQ93jcFrHOVjY+KOiVZr8tZhzxmeGX8Pcm7Grxf/j49plw678ktfHmWvtTGY0X5jfTUeb/cNdmT1D3fxk1F+4SwtuDJEACgjT0xuufBoWxPytP0CSg6C95BTx33He+9m7oyr9f57ZeciVgSeW3fBJkV8ECDk5W8JxJZHPPshy6+JgBQTvONrtPaaIC6pMf3NeXdg2kTZqrb3zz1HG/wvtor6cfG3QnRVf7LBu+5ZX58NLEqZ/mh5jUYc9TxhK8JAJTXbmXi3V+gDrn1fsnon5l/MPlv16fdMNk7kA2lTnBck8QsNtmX863tePfCuHvOd3vKvxugjeZ59s1ZviYAUF7aK+zjyRX2kgaJr/pMeYupDLM6nlwVfzDZe6kvDLh9T022jnK1PdNvKsof8GzPwdTrd5ofn8f7OhluMvE7SPrWONjM1wQAykvTIa4ZIQk59Bz6ckLyzVHnSJ07D9UrW+3kPL5hcbW35GUce7Vvgozz18xJcNhTfn+AdnJ1xpw2THsLAKXV2+LkPpMk2/WRtm+d0U/wsqjm7sNTo+985nq2/T510vE8+Xs5uVqqLH+0CUnYNXJgjK8JAJTX8RYkd0mm8tx6j4nfk3u/cfckr13uttrDXmbJyzLb3FflHYPzNck5y4nNlInbQbLLc9fjOF8TACivB8rkLM/d5RaydGyThU3eJQloJpUkZpJEJpPgPEuuBuU9x5Kr58VN3j7XGPTanuSDZnaI2+oM5a9R3jHoM/k6NW7wlH8kQBttN/mnHQYAtDHfldxcWP/9jWO7TiWvWWVmn8tnnavdNUZf2lZ6zM9PTozq9Qnw8U27uyJAG503zV+SGADQBLuUV/PnS7p9Cz3bJbfP5fn2S5N/ilfX8/Pqkq7Dyf/LYjU9Gct3PTufCNROL0zcRwMAgBa5rEz0W0u6fa75ASZTV8yvTb7+Aq4RCweTtqv2B8ja4dB3x2U4QBstMO7Jkg7yNQGA8tIsh1rmoVVXHNsl/QZ6k0SadSnZqhXGfdt+mZm9ZX86R/k7TPwlYX2TJa3gawIA5bRceTVf5qFVrx3bJUvjVm/Zn8xZ/gHjvm1/yczOfJfHReMeMdAd+WToHV8TACivI8pEP1jS7VvoSZLVKW6fF6jjlqOOapKWuwWrc5Y/buLPPe+6q3ONrwkAlJd2/fPVJd2+vcY9jn8qSfhrCtTxyTS+bT+R/PlMzrKXePbLqQBttNRTx26+JgBQTr4FTObCrdsRxfZdKFD+akX5Mite3gmB9nrK3hD5ZEhOghbxVQGActqivJofLvE2+hbSkfnmiyycc1jRfnsKlH/T89lDcNXxiq8JAJTXeWWiHyjp9mnm7/+9YB23PeW/Llj+JxN/bLurjj/5mgBAeb1SJMJQvbpb4Zjian5BwTqmPHXsiniisj9AG/kePezkawIA5eTrgBW6V3cr3Pds2x8Fy9/oKf9twfKPespfFqCNXKMupDNhF18VACinfcpEf6qk2+ebTU7uVBSdBOZ3T9v9VrB817K344HayfXo4TFfEwAor1Flol9f0u3zzd9/P0AdrvnnZTRDT4GyfSMiLgVqJ9ejhzN8TQCgvHzPlsu+YtlVE3dseJdxzw1fdJKZfs/n3x6gjXxL327iawIA5eR7tlyNWyXeRldP8s+m+Lz9A5626y9Y/pBxPzsPse7ACTM31zYAgI53Vpno95V0+9Z7tutKgDpcc8N/CFD+MxP3sYMx7s6KY3xNAKC8nikT/eKSbt+ZyFfbYsK457cvYr5xPxY4HuDzzzPuzopH+ZoAQDkt9CSRuTAj2nPHdn0MUL5v7HnRZ9u+xwK+efnlRGez5zVbCtQhx9ADG9v4OgFA+/HNnV6N8yXdvsWe7QrRW/24o/zJAOW7Hgt88rz3oJnth+Ca6GiowDbcNeUekQEAc9p1ZaIv69Wab36ALQHqeOgofyRA+X87yr/peF+fmb0dv9dTx1OTrxPm6eQ15/gqAUB7mlQk+VC9ulvBNT9AiOGCvol4iq4L4Jux8EiD962s2bfXFNvgenzTaGrdHcm/vzHlnRYZAOa0PuXV/MOSbp+cnHyNfLU9YOJOGbvHs2/qPXtflCRf+feXxj9Rz3ZPHcvrvOdXU5l7QU4Q1vJVAoD2dEmZ6K+VdPt8HcxCLNByzVH+owDlD3u2IX0lLR3jqp0PJxsk6TTXqIQvdV4vc+p/TP79BF8jAGhPCzxXu6HHmbfCRcc2zZgwjyM+Ouo4GaD8J559U0tu81dXIJR9u0FZh2v8/JM6Sf6tCTt+HwAQwZ/KJC9xu6Tb+DbyNq3xtFuIW9rTnjp6k6v6I2b2mbw8MtgWqA45IVqdnBTJY4TqDIPvTOURAQCgDR3KkORDrKPeCqtM/LXbT5r46wL8m3E/SWLekaH8JTmOBdm2X/gaAUB7kU5h8kzatya7K2S89IApRw/rY8a9JG2Iq1HXbfXRQNsxabIl4M0Zy9+Y8RiQ8fgb+DoBQPuQhDOe48rwuydRypSvMv95X5tut2ts+5MA5fumpT0UaDu08xxIB7wVOU8Ap5V1yJz9a/hKAUB7+R45DrTp3QtXEg7RSc437G1FoG2RRxBTnits6flepGPhUcV+HjE8kwcAIIo1yd0TSfjyDF46xN1J7hqEeoxSfaxTrUN67ctiRzLjXS+7AAAAAAAAAAAAAAAAAAAAtA0ZphJ7KIxMjSg9KqVnpUzEIGNNZZytLJwg6zbLRAjzSrZdIRfcGAv0mZgDGgDwk74k0cikBCEnt8hzMiCJatBUpkcMtV0fA39OaSeZqetwwH1w3MYDo1/so168MGHG6QIA5jCZ8EHmK76cXIG3MunfMuHGUcrkD1dzfpaZ5L0y3rMZU3DKNp81lQkpNJ9P1n1m1igAQGYrzeyKQdr428ZBU1lSsNb85ApbbtOPZLzKlpOOBYG26VzG7flfcpLQCssU7f/YRg+HKgAgrxMZkuKzjElnIDkx0JQ9ESjhSj+ADxm2aV+L2/+KcT9CYGpIAEAhuzIkxTxrIEvivagsXzrxhbhFfSbDNrV6tazLjs+2hcMTAFDUbmVCfF+wniGj7wi3uGBdvRkSfas1WtrzFocmACCEQ8qEOBygrkfKukIkOe1ay60kj0G+1flMX2ws5dAEAIRwQ5kQBwLUtdroh/cVvYV/W1nPsjY8yTrKYQkACGXc6IbChXqWfU+ZgK8WrEfbyXBHC9v+ZZ3PM84hCQAIpVt5hf0oYJ37lQn4c8F6dijrOdiitt/Y4PNs4LAEAISi7XEfcja25SZuL/+q+ab509wWvbNxjUMSABDSJdOc5+Vp2hn5dhes54uijrEWtPvaBncwFnNIAgBCeq1IhJ8i1Kudje9QwXruG91wvmZ7UOdzDHI4AgBCWqZMttcj1K0dZlf0kYFm7nvpozCvie3eb+ovVgMAQFDa8fO7I9StTfRFV4/TLmPb28R2H69zosGCNQCA4EaVV7sxFlTRDOkLMQ+9tuf9QJPa/Eidui9xKAIAQpNb1Zp10Z9Gqn/KNGeMe7eynmNNaHNZnOYf83P/h4UcjgCA0PqVCfB0hLq7jH54XYi7CZqTihtNaPMLpv1WzgMAzFHaBWbWR6h7s7LuV4Hq0/S8vxe5vaUPQHpioscchgCAWF4okt8/ker+XZnozwSq77qJPwufz2Pzc9+HXg5DAEAMi5SJNtbtbG1HvJWB6tOOLog1xK7e7IN/cBgCAGLZq0x8eyPUvV5Z952AdWp73q+LsL3SGfBdqp73Js5IBgAA/qMdVrcoQt0PlUn31xbcwYgxxO5snXp2cQgCAGKaVCS9v1p4J+FKhLqnFfWeClynLN6THsJ4n8MPABCT9tb5UOB6peOZZoEZuc29IMJ2a2biC90n4VaqfFnI5xcOQQBATNoe75sC1rnKxkdFnXLVvS7Sdt9Q1P8oYH19Jt4ogna21ejnSCh7jPFzAqAdPTHNHWq2PSlP0ydgR8TtPqr4DFMB60uvCvjWVCYKItGT6AEgmvnm50lb6sVogLqW2Lim/MGcjpzkjdH3vO8OUNdgnXK3dsgxRqIHgBbarfwB21+gDrn1fsnoOr9V14Jf14RtX6r8PJsL1lNvPvvbHXSMkegBoIW0V9jHkytguSqvN4lMV3J3YIupDEmT199MknaWH0r5PM1c0GXGxJ874GKqPOl1v5xET6IHgGbQdIhrRsiKeOtbsP3PFJ/tXIHyZU359KORUx12jJHoAaBFelv8oyhX0yMtSvBVN03c/gnpjo5vTLxpdUn0JHoA+MHxFvwQyq18WVBmj2mPHueaNniRs+x6/R/6OewQyHeCIEodTfFA+WHkufthUxl3Lku3ygQ2U8kV+bfUFbp0uJNJcJ4lVzfynmOm8tx+cRv+WA4o7zxkJT3136fKuU5uAomeIIhmJfquVJKOvf57u1qp3CFZ5/hPz2cvJz9LyE0g0RME0axEv0v5Qc53wA+mpuf99gzlrTA/DyU8Sl4CiZ4giGYm+svKD9IJk7q8VLTDvgzlpVcCHCcngURPEESzE/1bxYeQq9JO6CGuWaL3orKsftOcNe0BfigJgkTf0HLlh+iUoUKnFG2hHWL3d+p9V8lHAIBmO6JM9IMd0h6anvevFeWkF8mZNO050gAAMMfdUSb61R3SHqsVbeEbYie98tMr8h3gUAMANJs8c9csLvOuw9pEs4LfMkcZV1KvfcahBgBohS3Kq/nhDmuXcUWbNFo299fU6+SkYQ2HGgCgFc4rE/1Ah7WLpud9o1vxT1Ovu8BhBgBolVeKhCZXpN0d1i5Dina5Vud9+1KvkdUAF3CYAQBaYanyav5JB7bNHpN9uGGPjf+Z/BPrdApWrwOAJtmn/LE61YFt86uiXT6k3pOez/4xhxiJnt0NoJU0z6El1ndg22h63v9rZmcKlMVwaufIlwWCVnGIkejZ3QBaaUrxQ/VPB7fPhKJ9epPXjqX+fojDi0RPogfQShuVP1S3OriNNBMJyWiEzam/k3XnezjESPQkegCtdFb5Q9XJncnOKdrnuPl5PvtdHF4kehI9gFZ7pvyh6uS52fcq2if9+OM+hxaJnkQPoNUWGt0Ur686vJ20jzdq579fyeEFACjDlarE+Q5vJ+2c99U4w6EFAGgH15WJaxtN9d9YeU1bvbXRRXMBANrBpCJxfTOzY8Q72Zgy0W+lqQAA7aBPmbge0lT/uahoq1GaCQDQLi4pE/01muo/vmmCv9pYTjMBANrBgiQxaRL9FZrrP747IKdoIgBAu/jT6HuQ36a5/tPtaKNxmgcA0C4OmeyTfTDDW0WjzosbaBoAQCvJcK+dpjJbW96Zve6aynzu3R3cjvV63tOHAQDQMtILXG4rZ5nsxRdS1kSS9Po6rD2HU23x2XT21MAAgBaLPX/3gQ5rzwOp7R/kEAMAYO7YYpj/HwCAOUv6J8wksY7mAAAAAAAAAAAAAAAAAAAAAAAAAAAAAAAAAAAAAAAAAAAAAAAAAAAAAAAAAAAAAAAAAAAAAAAAAAAAAAAAAAAAAAAAAAAAAAAAAAAAAAAAAAAAAAAAAAAAAAAAAAAAAAAAAAAAAAAAAAAAAAAAAAAAAAAAAAAAAAAAAAAAADAndNvYbuOQjREbj2x8yfD+tTaGbfzPxjcbn2xcsLGIpkUDXTZ22hiyccfGaxtfbcwkx5D893NyLF63cdDGCpoNANzm2dhgY6+NizbGbEza+F4nHivKW2zjZoP3S7xNXgNUj789Nu4myfx7jnienJDOozkBwJhNNs7YGLXxxsa/GX5Qz3rK7necJNTGMLuBBG/jhKnc8UkfH3JM3rIxYKOn5vVrkqv9mQbH1TsbB5I7AwDQscZyXjVJbHGUuy/DScM3rr462lYbE46r817P+7flPH7HaHoAnXJFL8/el9pYYGO1qTzrnCiQnA/k+NHtZVd0pEuOY+J6hhPA2yR6AMhmmXE/I33Q4H07c15dbaDJO4qcVD52HA83M5a3m0QPANk9dfxInq7zeknW0zWveZJcsfme08st/m6au2PMt/HMcTy8NNmfq68k0QNAdo8cP5Kb6twB+GRmb+vvr/m3TZ4f3Kc0dUe5Y9yPhFblKHOeyd+fBAA61ucGP5rT5sdnp/Ln5zX/PlCnrGHHj3A/Td0xBj0J+Y8CZbvKvU7TA8CPuhw/mndTr71Q828nG5TXY35+FPA1deWPuU3u+kw5jis5gSwyp4Ir0U/Q/ADwo62OH80TDV53R1GudNY7bCqTojBRTme54EnGVyKdmFZPIgAANc4Yfw95mb72Y/J3/yNxw5OIv3qScV+B8n8x/g6fAIAajxVXRldr/n47TQaHvZ5E/E/B8n3DOr+xCwDgx6uvRrPaVW/P99X83Q2aDB4jnkQ8WrD8457yp9gFADBrl+MH82jymtfJ/0vPfG7Zw+e5JxEfLVi+b2a8J+wCAJjlmpZUlps9XPP/g226DddM/jn8yxBlm2DI93x+R8Hyv3jKv8jXGgBmvW3wYylX73Jbv7rC2HgbbwOJvr34lpwtso78ZkV7MVcDACSWG/dz1Npnoe082xiJvlyJvshSspcNY+gBQO2w4wdTbtO/N/UnzSHRk+hdpjzbk1e3ouyjfK0BYJZrHvIhMzsmud2XlSXRt5eHkRL9b55y3xj9UrcAMOfJD2KjTlMyzvlV8udrJdgWEn178c2KlycZy+3+D8Y9Sc5GvtYAMKvf8aP5qebHcyWJnkSfUZ9ne9bkKPOUp8wTfKUB4EdDigRzlWZCTi8dx1XWxY3kZNM1ZG+E5gaAn71QJPpemgk5bXIcV/czlCO37J+T5AEgm4WKJP+QZkJBrqlq1yrLGHWUcYYmBoD6fIuOSGymmRDAEVN/LYV3prJmfSOLTePe+7KK4laaFgAau26YdATNs87Uv/0+aeOYqUzcJKQ3viyL/IepP82tTMTzp40FNCkAuH3yJPrTNBEikDnuH5jsow4mkwS/jCYEAL+1nh/Vf2uusICQZB35Z8lxJmPib9kYS/48nRx7M6Yyj8M9G+dNZeplJsEBgAxOeBL9I5oIgcnt+NpRHldMsfnuAQAOvulJD9JECOhc6vgao0kAIB65inKtLCb/1kMzIdCxdq/OMbaOpgGAeHZ5rua52kIojUZ2AAAi8q3lvZ8mQgBbHcdYH80DAPG8Ndy2R3z3jHuo3A6aCADCW+65mr9LEyGQaeMfGy/D7PYZet8DQDCHDb3t0RwzRj8ZjtxJkr4hgzZ+pekAIL87xj1JziKaCIHcNdlnv6vGlKksZLOfYxIA9GRmMdd63k9pIgS0OknY3wuGnIDK836e6QOAR7/nB/UETYTApHf9ZIBkX403NnbTrABQ35DnR/QXmgiBbbfxPmCir8ZjGytoXgD40QvHD+c4zYOAZB35UfNjZ7uzNtabyqqILwMk+8+mstgNAMBa6PnRPEcTIRC5tV57u37C1O9JL8vNSi97WUDp35zJ/lty1wAAOt5ezw/mJpoIBS2wcSN1XMniSZpe8/KaIzb+ypHspYPpapofAIB4epMr99oEfD1nWZK0Lxr3CJF6E+8AAIAI5Dn551TiHQlQrjxukg6kmhn2JDazKwAACJ/k04n4SeA6lidl+hL9CLsDAIBwVtW5kpfOcbGGaV70JPrX7BIAAMJ5VifZDkeu86Yj0U+zSwAACGNzg2Qbe5pa6Z3faLGcb+wWAADCuN4g2XY3oe7bpvEwOwAAEMCbBsm2GYYb1P2S3QIAQBjTLUz0VxvUPcxuAQAgjEYd4ppx675Rot/GbgEAIO4VfTPmna/X8/4DuwQAgHAazUl/tgl1v6tT7yF2CQAA4Qw1SPTvIte7y9Rfmx4AAAS00jReWvZYpDplDP2HVF3vbSxhdwAAEN4503g8+8bAdS228bxOkl/BbgAAII55prLefL1k/8XGzkD19Ne5kn/IlTwAAPF12bhhGg+3G7OxLmfZm2zcTZUni+gM0uwAADTXbhsTxr2y3IXkdRts9KTeL/8vt/v3msrEN+me9R9tnDGVNeoBAEALyK38PTbum8oCM98LhiR3WWN+W1I2AABoE3JLX57R/27jlqkMgfvHVDrqzdTElI1JG49sjNo4n5wsrOqUhvo/pw21FHuGe1MAAADydEVYdE1hdGhNTAA8bWF0aCB4bWxucz0iaHR0cDovL3d3dy53My5vcmcvMTk5OC9NYXRoL01hdGhNTCI+PG1zdHlsZSBtYXRoc2l6ZT0iMTZweCI+PG1pPlA8L21pPjxtaT5WPC9taT48bW8+JiN4QTA7PC9tbz48bW8+PTwvbW8+PG1mcmFjPjxtcm93PjxtaT5QPC9taT48bWk+bTwvbWk+PG1pPnQ8L21pPjwvbXJvdz48bXJvdz48bWk+cjwvbWk+PG1vPi08L21vPjxtaT5nPC9taT48L21yb3c+PC9tZnJhYz48L21zdHlsZT48L21hdGg+ETr/QAAAAABJRU5ErkJggg==\&quot;,\&quot;slideId\&quot;:403,\&quot;accessibleText\&quot;:\&quot;P V space equals fraction numerator P m t over denominator r minus g end fraction\&quot;,\&quot;imageHeight\&quot;:26.27027027027027}]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4587</TotalTime>
  <Words>2003</Words>
  <Application>Microsoft Office PowerPoint</Application>
  <PresentationFormat>On-screen Show (4:3)</PresentationFormat>
  <Paragraphs>277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Century Gothic</vt:lpstr>
      <vt:lpstr>Corbel</vt:lpstr>
      <vt:lpstr>Helvetica</vt:lpstr>
      <vt:lpstr>LucidaGrande</vt:lpstr>
      <vt:lpstr>Wingdings</vt:lpstr>
      <vt:lpstr>Contemporary blue</vt:lpstr>
      <vt:lpstr>FIN 470: Financial Analysis in Excel</vt:lpstr>
      <vt:lpstr>Overview</vt:lpstr>
      <vt:lpstr>1. Time Value Basics</vt:lpstr>
      <vt:lpstr>Time Value of Money</vt:lpstr>
      <vt:lpstr>Patterns of Cash Flows</vt:lpstr>
      <vt:lpstr>Cash Flow Sign (+/-) Convention</vt:lpstr>
      <vt:lpstr>Calculator vs Excel Functions</vt:lpstr>
      <vt:lpstr>2. Future Value, Present Value</vt:lpstr>
      <vt:lpstr>FV, PV Graphs</vt:lpstr>
      <vt:lpstr>Single Dollar Problem Types</vt:lpstr>
      <vt:lpstr>Future Value of Lump Sum</vt:lpstr>
      <vt:lpstr>Present Value of Lump Sum</vt:lpstr>
      <vt:lpstr>Question</vt:lpstr>
      <vt:lpstr>3. Periods, Rate, Payment</vt:lpstr>
      <vt:lpstr>Period (NPER) Problems</vt:lpstr>
      <vt:lpstr>Number of Periods of Lump Sum</vt:lpstr>
      <vt:lpstr>Interest Rate (RATE) Problems</vt:lpstr>
      <vt:lpstr>Interest Rate of Lump Sum</vt:lpstr>
      <vt:lpstr>Payment (PMT) Problems</vt:lpstr>
      <vt:lpstr>4. Annuities, Perpetuities, Mixed CFs</vt:lpstr>
      <vt:lpstr>Annuities</vt:lpstr>
      <vt:lpstr>Annuities: PV and FV Versions</vt:lpstr>
      <vt:lpstr>Uses of Annuity: PV</vt:lpstr>
      <vt:lpstr>Uses of Annuity: FV</vt:lpstr>
      <vt:lpstr>Annuity Formulae</vt:lpstr>
      <vt:lpstr>Deferred Annuities</vt:lpstr>
      <vt:lpstr>Annuities Due</vt:lpstr>
      <vt:lpstr>Annuities Due</vt:lpstr>
      <vt:lpstr>(Growing) Perpetuities</vt:lpstr>
      <vt:lpstr>Mixed/Uneven Cash Flows</vt:lpstr>
      <vt:lpstr>Irregular, Uneven Cash Flows</vt:lpstr>
      <vt:lpstr>4. Other Issues</vt:lpstr>
      <vt:lpstr>Financial Net Present Value</vt:lpstr>
      <vt:lpstr>Nonannual Periods</vt:lpstr>
      <vt:lpstr>Question</vt:lpstr>
      <vt:lpstr>Continuous Compounding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559</cp:revision>
  <dcterms:created xsi:type="dcterms:W3CDTF">2004-10-03T21:09:17Z</dcterms:created>
  <dcterms:modified xsi:type="dcterms:W3CDTF">2022-10-04T11:21:45Z</dcterms:modified>
</cp:coreProperties>
</file>