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9"/>
  </p:notesMasterIdLst>
  <p:handoutMasterIdLst>
    <p:handoutMasterId r:id="rId30"/>
  </p:handoutMasterIdLst>
  <p:sldIdLst>
    <p:sldId id="397" r:id="rId2"/>
    <p:sldId id="383" r:id="rId3"/>
    <p:sldId id="384" r:id="rId4"/>
    <p:sldId id="265" r:id="rId5"/>
    <p:sldId id="414" r:id="rId6"/>
    <p:sldId id="266" r:id="rId7"/>
    <p:sldId id="401" r:id="rId8"/>
    <p:sldId id="419" r:id="rId9"/>
    <p:sldId id="415" r:id="rId10"/>
    <p:sldId id="267" r:id="rId11"/>
    <p:sldId id="424" r:id="rId12"/>
    <p:sldId id="420" r:id="rId13"/>
    <p:sldId id="268" r:id="rId14"/>
    <p:sldId id="398" r:id="rId15"/>
    <p:sldId id="399" r:id="rId16"/>
    <p:sldId id="269" r:id="rId17"/>
    <p:sldId id="416" r:id="rId18"/>
    <p:sldId id="418" r:id="rId19"/>
    <p:sldId id="417" r:id="rId20"/>
    <p:sldId id="409" r:id="rId21"/>
    <p:sldId id="400" r:id="rId22"/>
    <p:sldId id="270" r:id="rId23"/>
    <p:sldId id="421" r:id="rId24"/>
    <p:sldId id="271" r:id="rId25"/>
    <p:sldId id="422" r:id="rId26"/>
    <p:sldId id="423" r:id="rId27"/>
    <p:sldId id="272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81" d="100"/>
          <a:sy n="81" d="100"/>
        </p:scale>
        <p:origin x="153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0"/>
            <a:ext cx="8034338" cy="4394200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A786F-FA76-47B4-8448-7AE0EC469E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21129" y="5810250"/>
            <a:ext cx="1634728" cy="222250"/>
          </a:xfrm>
        </p:spPr>
        <p:txBody>
          <a:bodyPr/>
          <a:lstStyle/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481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1"/>
            <a:ext cx="8034338" cy="2185555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A786F-FA76-47B4-8448-7AE0EC469E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21129" y="4424926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38F7608-5024-4F02-9B8D-830DD65148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406629" y="4443398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0DDF79D-91B8-4D53-87C6-92214CE2D3D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54020" y="4429545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698FE42-6AC3-4202-98E3-A033B866FF8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953375" y="4424928"/>
            <a:ext cx="1634728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AAE5B4-DC4E-4220-8401-0D772862736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7213" y="4434164"/>
            <a:ext cx="1333699" cy="1607575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0AC7FFF-E935-4677-95EB-E8C01074BC4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60676" y="4429548"/>
            <a:ext cx="1333699" cy="1607575"/>
          </a:xfrm>
        </p:spPr>
        <p:txBody>
          <a:bodyPr/>
          <a:lstStyle/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699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27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5:59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094577"/>
            <a:ext cx="8458200" cy="1306223"/>
          </a:xfrm>
        </p:spPr>
        <p:txBody>
          <a:bodyPr>
            <a:normAutofit/>
          </a:bodyPr>
          <a:lstStyle/>
          <a:p>
            <a:r>
              <a:rPr lang="en-US" dirty="0"/>
              <a:t>Topic 5.1: Break-Even, Leverage Analysis I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470: Financial Analysis in Excel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AF384D-B2D0-451A-8C45-B2E92CAB05C8}"/>
              </a:ext>
            </a:extLst>
          </p:cNvPr>
          <p:cNvSpPr txBox="1">
            <a:spLocks/>
          </p:cNvSpPr>
          <p:nvPr/>
        </p:nvSpPr>
        <p:spPr>
          <a:xfrm>
            <a:off x="76200" y="5986490"/>
            <a:ext cx="8839200" cy="84902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Century Gothic" pitchFamily="34" charset="0"/>
                <a:cs typeface="Arial" panose="020B0604020202020204" pitchFamily="34" charset="0"/>
              </a:defRPr>
            </a:lvl1pPr>
            <a:lvl2pPr marL="457200" indent="0" algn="ctr" eaLnBrk="1" hangingPunct="1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eaLnBrk="1" hangingPunct="1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eaLnBrk="1" hangingPunct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eaLnBrk="1" hangingPunct="1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The slides for this course are adapted from: Timothy R. Mayes, </a:t>
            </a:r>
            <a:r>
              <a:rPr lang="en-US" sz="1800" i="1" dirty="0"/>
              <a:t>Financial Analysis with Microsoft Excel</a:t>
            </a:r>
            <a:r>
              <a:rPr lang="en-US" sz="1800" dirty="0"/>
              <a:t>, 9</a:t>
            </a:r>
            <a:r>
              <a:rPr lang="en-US" sz="1800" baseline="30000" dirty="0"/>
              <a:t>th</a:t>
            </a:r>
            <a:r>
              <a:rPr lang="en-US" sz="1800" dirty="0"/>
              <a:t> Edition. © 2021 Cengage.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29FB-09C5-49E8-867A-14C6112E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Break-Even Points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E4837-4ABE-4DF5-9E42-C4A5571A45B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662138"/>
            <a:ext cx="8034338" cy="4662462"/>
          </a:xfrm>
        </p:spPr>
        <p:txBody>
          <a:bodyPr>
            <a:noAutofit/>
          </a:bodyPr>
          <a:lstStyle/>
          <a:p>
            <a:r>
              <a:rPr lang="en-US" sz="2000" dirty="0"/>
              <a:t>Break-even points in terms of other profit measures:</a:t>
            </a:r>
          </a:p>
          <a:p>
            <a:pPr lvl="1"/>
            <a:r>
              <a:rPr lang="en-US" sz="1800" b="1" dirty="0"/>
              <a:t>Target EBIT BE</a:t>
            </a:r>
            <a:r>
              <a:rPr lang="en-US" sz="1800" dirty="0"/>
              <a:t>: Unit sales to generate a certain EBIT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b="1" dirty="0"/>
              <a:t>Cash BE</a:t>
            </a:r>
            <a:r>
              <a:rPr lang="en-US" sz="1800" dirty="0"/>
              <a:t>: Unit sales that that generate zero EPS (excluding depreciation)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b="1" dirty="0"/>
              <a:t>Total BE</a:t>
            </a:r>
            <a:r>
              <a:rPr lang="en-US" sz="1800" dirty="0"/>
              <a:t>: Unit sales that generate zero EPS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Also, </a:t>
            </a:r>
            <a:r>
              <a:rPr lang="en-US" sz="2000" b="1" dirty="0"/>
              <a:t>break-even price</a:t>
            </a:r>
            <a:r>
              <a:rPr lang="en-US" sz="2000" dirty="0"/>
              <a:t>: At what price would a profit measure = 0</a:t>
            </a:r>
            <a:endParaRPr lang="en-IN" sz="2000" dirty="0"/>
          </a:p>
        </p:txBody>
      </p:sp>
      <p:pic>
        <p:nvPicPr>
          <p:cNvPr id="10" name="Content Placeholder 3" descr="Target EBIT Break-even = ((F + EBIT_Target)/(P minus V))">
            <a:extLst>
              <a:ext uri="{FF2B5EF4-FFF2-40B4-BE49-F238E27FC236}">
                <a16:creationId xmlns:a16="http://schemas.microsoft.com/office/drawing/2014/main" id="{9C944C9D-8D5A-4BE2-AD17-A6051846957D}"/>
              </a:ext>
            </a:extLst>
          </p:cNvPr>
          <p:cNvPicPr>
            <a:picLocks noGrp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1747101" y="2478982"/>
            <a:ext cx="3902777" cy="599919"/>
          </a:xfrm>
          <a:prstGeom prst="rect">
            <a:avLst/>
          </a:prstGeom>
        </p:spPr>
      </p:pic>
      <p:pic>
        <p:nvPicPr>
          <p:cNvPr id="11" name="Content Placeholder 3" descr="Cash Break-even = ((F minus Depreciation)/(P minus V))">
            <a:extLst>
              <a:ext uri="{FF2B5EF4-FFF2-40B4-BE49-F238E27FC236}">
                <a16:creationId xmlns:a16="http://schemas.microsoft.com/office/drawing/2014/main" id="{48B7FA69-DA8B-47AA-BEFD-C7533D651C15}"/>
              </a:ext>
            </a:extLst>
          </p:cNvPr>
          <p:cNvPicPr>
            <a:picLocks noGrp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01203" y="3902857"/>
            <a:ext cx="3794571" cy="597061"/>
          </a:xfrm>
          <a:prstGeom prst="rect">
            <a:avLst/>
          </a:prstGeom>
        </p:spPr>
      </p:pic>
      <p:pic>
        <p:nvPicPr>
          <p:cNvPr id="12" name="Content Placeholder 3" descr="EPS Break-even = ((F + Interest Exp + (Preferred Divs)/(1 minus t))/(P minus V))">
            <a:extLst>
              <a:ext uri="{FF2B5EF4-FFF2-40B4-BE49-F238E27FC236}">
                <a16:creationId xmlns:a16="http://schemas.microsoft.com/office/drawing/2014/main" id="{90B44DB6-FBFE-4D4E-AF24-FD1E1E1032C7}"/>
              </a:ext>
            </a:extLst>
          </p:cNvPr>
          <p:cNvPicPr>
            <a:picLocks noGrp="1"/>
          </p:cNvPicPr>
          <p:nvPr>
            <p:ph sz="quarter" idx="21"/>
          </p:nvPr>
        </p:nvPicPr>
        <p:blipFill>
          <a:blip r:embed="rId4"/>
          <a:stretch>
            <a:fillRect/>
          </a:stretch>
        </p:blipFill>
        <p:spPr>
          <a:xfrm>
            <a:off x="1747101" y="4964154"/>
            <a:ext cx="5319398" cy="8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29FB-09C5-49E8-867A-14C6112E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Break-Even Point Pattern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E4837-4ABE-4DF5-9E42-C4A5571A45B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662138"/>
            <a:ext cx="8034338" cy="4662462"/>
          </a:xfrm>
        </p:spPr>
        <p:txBody>
          <a:bodyPr>
            <a:noAutofit/>
          </a:bodyPr>
          <a:lstStyle/>
          <a:p>
            <a:r>
              <a:rPr lang="en-US" sz="2800" dirty="0"/>
              <a:t>Pattern: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Find the unit sales where </a:t>
            </a:r>
          </a:p>
          <a:p>
            <a:pPr lvl="1"/>
            <a:r>
              <a:rPr lang="en-US" sz="2650" dirty="0"/>
              <a:t>Sales = adjusted fixed cost + variable costs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13250-4EE3-4C95-A7F8-B761AF242FF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6324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3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29FB-09C5-49E8-867A-14C6112E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9465"/>
            <a:ext cx="876299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Relationships Among Break-Evens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E4837-4ABE-4DF5-9E42-C4A5571A45B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662138"/>
            <a:ext cx="8034338" cy="4662462"/>
          </a:xfrm>
        </p:spPr>
        <p:txBody>
          <a:bodyPr>
            <a:noAutofit/>
          </a:bodyPr>
          <a:lstStyle/>
          <a:p>
            <a:r>
              <a:rPr lang="en-US" sz="2800" dirty="0"/>
              <a:t>Because accounting break-even (ABE) uses non-discounted dollars, ABE will likely be lower than financial break-even (FBE).</a:t>
            </a:r>
          </a:p>
          <a:p>
            <a:endParaRPr lang="en-US" sz="2800" dirty="0"/>
          </a:p>
          <a:p>
            <a:r>
              <a:rPr lang="en-US" sz="2800" dirty="0"/>
              <a:t>Because cash break-even (CBE) treats depreciation as an “add back”, it will be lower than ABE.</a:t>
            </a:r>
          </a:p>
          <a:p>
            <a:endParaRPr lang="en-US" sz="2800" dirty="0"/>
          </a:p>
          <a:p>
            <a:r>
              <a:rPr lang="en-US" sz="2800" dirty="0"/>
              <a:t>CBE &lt; ABE &lt; FBE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5997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84B4-94AF-4402-932E-48BBE0F8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31" y="914400"/>
            <a:ext cx="8163737" cy="504079"/>
          </a:xfrm>
        </p:spPr>
        <p:txBody>
          <a:bodyPr>
            <a:normAutofit fontScale="90000"/>
          </a:bodyPr>
          <a:lstStyle/>
          <a:p>
            <a:r>
              <a:rPr lang="en-US" dirty="0"/>
              <a:t>Goal Seek for Break-Even Points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4077C-C4FF-4F0A-8A85-5D467FB1413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3" y="1635174"/>
            <a:ext cx="5233987" cy="4460826"/>
          </a:xfrm>
        </p:spPr>
        <p:txBody>
          <a:bodyPr>
            <a:noAutofit/>
          </a:bodyPr>
          <a:lstStyle/>
          <a:p>
            <a:r>
              <a:rPr lang="en-US" sz="2000" dirty="0"/>
              <a:t>Goal Seek can calculate break-even points</a:t>
            </a:r>
          </a:p>
          <a:p>
            <a:r>
              <a:rPr lang="en-US" sz="2000" dirty="0"/>
              <a:t>Goal Seek is light version of Solver </a:t>
            </a:r>
          </a:p>
          <a:p>
            <a:pPr lvl="1"/>
            <a:r>
              <a:rPr lang="en-US" sz="2000" dirty="0"/>
              <a:t>Doesn’t allow for constraints</a:t>
            </a:r>
          </a:p>
          <a:p>
            <a:r>
              <a:rPr lang="en-US" sz="2000" dirty="0"/>
              <a:t>Steps: </a:t>
            </a:r>
          </a:p>
          <a:p>
            <a:pPr lvl="1"/>
            <a:r>
              <a:rPr lang="en-US" sz="2000" dirty="0"/>
              <a:t>“Set cell” to cell for value you want</a:t>
            </a:r>
          </a:p>
          <a:p>
            <a:pPr lvl="1"/>
            <a:r>
              <a:rPr lang="en-US" sz="2000" dirty="0"/>
              <a:t>“To value” to value you need</a:t>
            </a:r>
          </a:p>
          <a:p>
            <a:pPr lvl="1"/>
            <a:r>
              <a:rPr lang="en-US" sz="2000" dirty="0"/>
              <a:t>“By changing cell” to the cell to change</a:t>
            </a:r>
          </a:p>
          <a:p>
            <a:r>
              <a:rPr lang="en-US" sz="2000" dirty="0"/>
              <a:t>For example, find EPS break-even point:</a:t>
            </a:r>
          </a:p>
          <a:p>
            <a:pPr lvl="1"/>
            <a:r>
              <a:rPr lang="en-US" sz="2000" dirty="0"/>
              <a:t>“Set cell” </a:t>
            </a:r>
            <a:r>
              <a:rPr lang="en-US" sz="2000" u="sng" dirty="0"/>
              <a:t>EPS ($B$17)</a:t>
            </a:r>
            <a:r>
              <a:rPr lang="en-US" sz="2000" dirty="0"/>
              <a:t> “To value”</a:t>
            </a:r>
            <a:r>
              <a:rPr lang="en-US" sz="2000" u="sng" dirty="0"/>
              <a:t> 0</a:t>
            </a:r>
            <a:r>
              <a:rPr lang="en-US" sz="2000" dirty="0"/>
              <a:t>, “By changing cell” </a:t>
            </a:r>
            <a:r>
              <a:rPr lang="en-US" sz="2000" u="sng" dirty="0"/>
              <a:t>unit sales ($B$17</a:t>
            </a:r>
            <a:r>
              <a:rPr lang="en-US" sz="2000" dirty="0"/>
              <a:t>), then click OK.</a:t>
            </a:r>
            <a:endParaRPr lang="en-IN" sz="2000" dirty="0"/>
          </a:p>
        </p:txBody>
      </p:sp>
      <p:pic>
        <p:nvPicPr>
          <p:cNvPr id="5" name="Content Placeholder 4" descr="A dialog box for Goal Seek Tool displays three edit box options Set cell, To Value, and By changing cell. The Set cell edit box option consists of a formula $B $17. The Value option edit box consists of the value 0. By changing cell option consists of the value $B $21. There are two buttons at the bottom labeled, OK and Cancel. The OK button is enabled.">
            <a:extLst>
              <a:ext uri="{FF2B5EF4-FFF2-40B4-BE49-F238E27FC236}">
                <a16:creationId xmlns:a16="http://schemas.microsoft.com/office/drawing/2014/main" id="{8B7384FC-942A-46EC-ABB6-EB71B745CDD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2514600"/>
            <a:ext cx="2848787" cy="19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3606800"/>
            <a:ext cx="85344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kern="0" dirty="0">
                <a:solidFill>
                  <a:sysClr val="windowText" lastClr="000000"/>
                </a:solidFill>
              </a:rPr>
              <a:t>2. Leverage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79215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370A-1DB8-42F4-B483-7891757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4ED0-9A14-4582-885F-103AB9D9D9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530035"/>
          </a:xfrm>
        </p:spPr>
        <p:txBody>
          <a:bodyPr>
            <a:normAutofit/>
          </a:bodyPr>
          <a:lstStyle/>
          <a:p>
            <a:r>
              <a:rPr lang="en-US" sz="2800" dirty="0"/>
              <a:t>Use of “fixed cost” items resulting in greater earnings volatility/risk.</a:t>
            </a:r>
          </a:p>
          <a:p>
            <a:r>
              <a:rPr lang="en-US" sz="2800" dirty="0"/>
              <a:t>Effects fixed costs have on the returns that shareholders earn</a:t>
            </a:r>
          </a:p>
          <a:p>
            <a:r>
              <a:rPr lang="en-US" sz="2800" dirty="0"/>
              <a:t>Higher leverage generally results in higher, but more volatile returns</a:t>
            </a:r>
          </a:p>
          <a:p>
            <a:endParaRPr lang="en-US" sz="2800" dirty="0"/>
          </a:p>
          <a:p>
            <a:r>
              <a:rPr lang="en-US" sz="2800" b="1" dirty="0"/>
              <a:t>Capital structure </a:t>
            </a:r>
            <a:r>
              <a:rPr lang="en-US" sz="2800" dirty="0"/>
              <a:t>is the mix of long-term debt and equity maintained by the firm.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5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370A-1DB8-42F4-B483-7891757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Analysis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4ED0-9A14-4582-885F-103AB9D9D9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53003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Firms face three types of risk:</a:t>
            </a:r>
          </a:p>
          <a:p>
            <a:pPr lvl="1"/>
            <a:r>
              <a:rPr lang="en-US" sz="2400" b="1" dirty="0"/>
              <a:t>Business Risk </a:t>
            </a:r>
            <a:r>
              <a:rPr lang="en-US" sz="2400" dirty="0"/>
              <a:t>– Risk from your type of business</a:t>
            </a:r>
          </a:p>
          <a:p>
            <a:pPr lvl="1"/>
            <a:r>
              <a:rPr lang="en-US" sz="2400" b="1" dirty="0"/>
              <a:t>Operational Risk  </a:t>
            </a:r>
            <a:r>
              <a:rPr lang="en-US" sz="2400" dirty="0"/>
              <a:t>– Risk from production decisions</a:t>
            </a:r>
          </a:p>
          <a:p>
            <a:pPr lvl="1"/>
            <a:r>
              <a:rPr lang="en-US" sz="2400" b="1" dirty="0"/>
              <a:t>Financial Risk </a:t>
            </a:r>
            <a:r>
              <a:rPr lang="en-US" sz="2400" dirty="0"/>
              <a:t>– Risk from using financial leverage</a:t>
            </a:r>
          </a:p>
          <a:p>
            <a:endParaRPr lang="en-US" sz="2800" dirty="0"/>
          </a:p>
          <a:p>
            <a:r>
              <a:rPr lang="en-US" sz="2800" dirty="0"/>
              <a:t>Combining these:</a:t>
            </a:r>
          </a:p>
          <a:p>
            <a:pPr lvl="1"/>
            <a:r>
              <a:rPr lang="en-US" sz="2250" dirty="0"/>
              <a:t>Firm Risk = Business + Operational Risk</a:t>
            </a:r>
          </a:p>
          <a:p>
            <a:pPr lvl="1"/>
            <a:r>
              <a:rPr lang="en-US" sz="2250" dirty="0"/>
              <a:t>Equity Risk = Business + Operational + Financial Risk</a:t>
            </a:r>
          </a:p>
          <a:p>
            <a:pPr lvl="1"/>
            <a:endParaRPr lang="en-US" sz="2250" dirty="0"/>
          </a:p>
          <a:p>
            <a:r>
              <a:rPr lang="en-US" sz="2400" dirty="0"/>
              <a:t>NOTE: Other categorizations are also used.</a:t>
            </a:r>
            <a:endParaRPr lang="en-IN" sz="2400" dirty="0"/>
          </a:p>
          <a:p>
            <a:pPr lvl="1"/>
            <a:endParaRPr lang="en-IN" sz="2250" dirty="0"/>
          </a:p>
        </p:txBody>
      </p:sp>
    </p:spTree>
    <p:extLst>
      <p:ext uri="{BB962C8B-B14F-4D97-AF65-F5344CB8AC3E}">
        <p14:creationId xmlns:p14="http://schemas.microsoft.com/office/powerpoint/2010/main" val="33417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370A-1DB8-42F4-B483-7891757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Business Risk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4ED0-9A14-4582-885F-103AB9D9D9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530035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Business risk results from the environment in which the firm operates. </a:t>
            </a:r>
          </a:p>
          <a:p>
            <a:pPr lvl="1"/>
            <a:r>
              <a:rPr lang="en-US" sz="2650" dirty="0"/>
              <a:t>Competitive position of the firm in its industry, </a:t>
            </a:r>
          </a:p>
          <a:p>
            <a:pPr lvl="1"/>
            <a:r>
              <a:rPr lang="en-US" sz="2650" dirty="0"/>
              <a:t>State of its labor relations, and </a:t>
            </a:r>
          </a:p>
          <a:p>
            <a:pPr lvl="1"/>
            <a:r>
              <a:rPr lang="en-US" sz="2650" dirty="0"/>
              <a:t>State of the economy</a:t>
            </a:r>
          </a:p>
          <a:p>
            <a:r>
              <a:rPr lang="en-US" sz="2800" b="1" dirty="0"/>
              <a:t>NOTE</a:t>
            </a:r>
            <a:r>
              <a:rPr lang="en-US" sz="2800" dirty="0"/>
              <a:t>: Business risk is largely beyond the control of managers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61527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370A-1DB8-42F4-B483-7891757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Operating Risk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4ED0-9A14-4582-885F-103AB9D9D9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530035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Operating risk results from the production methods used by the firm: </a:t>
            </a:r>
          </a:p>
          <a:p>
            <a:pPr lvl="1"/>
            <a:r>
              <a:rPr lang="en-US" sz="2650" dirty="0"/>
              <a:t>Production technology</a:t>
            </a:r>
          </a:p>
          <a:p>
            <a:pPr lvl="1"/>
            <a:r>
              <a:rPr lang="en-US" sz="2650" dirty="0"/>
              <a:t>Fixed (as opposed to variable) costs</a:t>
            </a:r>
          </a:p>
          <a:p>
            <a:r>
              <a:rPr lang="en-US" sz="2800" dirty="0"/>
              <a:t>General Tradeoff:  </a:t>
            </a:r>
          </a:p>
          <a:p>
            <a:pPr lvl="1"/>
            <a:r>
              <a:rPr lang="en-US" sz="2650" dirty="0"/>
              <a:t>Higher fixed costs, Lower variable costs.</a:t>
            </a:r>
          </a:p>
          <a:p>
            <a:pPr lvl="1"/>
            <a:r>
              <a:rPr lang="en-US" sz="2650" dirty="0"/>
              <a:t>Example:  automation</a:t>
            </a:r>
          </a:p>
          <a:p>
            <a:r>
              <a:rPr lang="en-US" sz="2800" dirty="0"/>
              <a:t>Not influenced by financial leverage</a:t>
            </a:r>
          </a:p>
          <a:p>
            <a:pPr lvl="1"/>
            <a:endParaRPr lang="en-US" sz="2650" dirty="0"/>
          </a:p>
        </p:txBody>
      </p:sp>
    </p:spTree>
    <p:extLst>
      <p:ext uri="{BB962C8B-B14F-4D97-AF65-F5344CB8AC3E}">
        <p14:creationId xmlns:p14="http://schemas.microsoft.com/office/powerpoint/2010/main" val="2822516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370A-1DB8-42F4-B483-7891757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Financial Risk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4ED0-9A14-4582-885F-103AB9D9D9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530035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Probability that the firm will be unable to meet its fixed financing obligations </a:t>
            </a:r>
          </a:p>
          <a:p>
            <a:pPr lvl="1"/>
            <a:r>
              <a:rPr lang="en-US" sz="2650" dirty="0"/>
              <a:t>Interest payments</a:t>
            </a:r>
          </a:p>
          <a:p>
            <a:pPr lvl="1"/>
            <a:r>
              <a:rPr lang="en-US" sz="2650" dirty="0"/>
              <a:t>Preferred dividends</a:t>
            </a:r>
          </a:p>
          <a:p>
            <a:r>
              <a:rPr lang="en-US" sz="2800" dirty="0"/>
              <a:t>Interest and preferred dividends are fixed cost</a:t>
            </a:r>
          </a:p>
          <a:p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907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740EF9-33E0-4228-803A-63CD327DF142}"/>
              </a:ext>
            </a:extLst>
          </p:cNvPr>
          <p:cNvSpPr txBox="1">
            <a:spLocks/>
          </p:cNvSpPr>
          <p:nvPr/>
        </p:nvSpPr>
        <p:spPr>
          <a:xfrm>
            <a:off x="610171" y="1371600"/>
            <a:ext cx="8229600" cy="4906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ysClr val="windowText" lastClr="000000"/>
                </a:solidFill>
              </a:rPr>
              <a:t>Break-Even Analysis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kern="0" dirty="0">
                <a:solidFill>
                  <a:sysClr val="windowText" lastClr="000000"/>
                </a:solidFill>
              </a:rPr>
              <a:t>Leverage Analysis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Extended Example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Linking Break-Even and Leverage</a:t>
            </a: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Scenario Manager/Data Tables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370A-1DB8-42F4-B483-7891757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Calculations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4ED0-9A14-4582-885F-103AB9D9D9B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530035"/>
          </a:xfrm>
        </p:spPr>
        <p:txBody>
          <a:bodyPr>
            <a:normAutofit/>
          </a:bodyPr>
          <a:lstStyle/>
          <a:p>
            <a:r>
              <a:rPr lang="en-US" sz="2800" dirty="0"/>
              <a:t>The Degree of Operating Leverage (DOL)</a:t>
            </a:r>
          </a:p>
          <a:p>
            <a:pPr lvl="1"/>
            <a:r>
              <a:rPr lang="en-US" sz="2800" dirty="0"/>
              <a:t>%Sales → %EBIT</a:t>
            </a:r>
          </a:p>
          <a:p>
            <a:r>
              <a:rPr lang="en-US" sz="2800" dirty="0"/>
              <a:t>The Degree of Financial Leverage (DFN)</a:t>
            </a:r>
          </a:p>
          <a:p>
            <a:pPr lvl="1"/>
            <a:r>
              <a:rPr lang="en-US" sz="2800" dirty="0"/>
              <a:t>% EBIT→ %EPS</a:t>
            </a:r>
          </a:p>
          <a:p>
            <a:r>
              <a:rPr lang="en-US" sz="2800" dirty="0"/>
              <a:t>The Degree of Combined Leverage (DCL)</a:t>
            </a:r>
          </a:p>
          <a:p>
            <a:pPr lvl="1"/>
            <a:r>
              <a:rPr lang="en-US" sz="2800" dirty="0"/>
              <a:t>%Sales → % EPS</a:t>
            </a:r>
          </a:p>
          <a:p>
            <a:endParaRPr lang="en-US" sz="2800" dirty="0"/>
          </a:p>
          <a:p>
            <a:r>
              <a:rPr lang="en-US" sz="2800" dirty="0"/>
              <a:t>Why no Degree of Business (Risk) Leverage?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1439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2962-68B6-48D0-A79B-F7DE0936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DOL, DFL, DCL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CEB7-6E3E-4C56-9622-860C4403439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1800" y="1502466"/>
            <a:ext cx="2971800" cy="42125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u="sng" dirty="0"/>
              <a:t>Income Statement</a:t>
            </a:r>
          </a:p>
          <a:p>
            <a:pPr marL="0" indent="0">
              <a:buNone/>
            </a:pPr>
            <a:r>
              <a:rPr lang="en-US" sz="2200" dirty="0"/>
              <a:t>	Sales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   .</a:t>
            </a:r>
          </a:p>
          <a:p>
            <a:pPr marL="0" indent="0">
              <a:buNone/>
            </a:pPr>
            <a:r>
              <a:rPr lang="en-US" sz="2200" b="1" dirty="0"/>
              <a:t>	   .</a:t>
            </a:r>
          </a:p>
          <a:p>
            <a:pPr marL="0" indent="0">
              <a:buNone/>
            </a:pPr>
            <a:r>
              <a:rPr lang="en-US" sz="2200" b="1" dirty="0"/>
              <a:t>	   .</a:t>
            </a:r>
          </a:p>
          <a:p>
            <a:pPr marL="0" indent="0">
              <a:buNone/>
            </a:pPr>
            <a:r>
              <a:rPr lang="en-US" sz="2200" dirty="0"/>
              <a:t>	EBIT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   .</a:t>
            </a:r>
          </a:p>
          <a:p>
            <a:pPr marL="0" indent="0">
              <a:buNone/>
            </a:pPr>
            <a:r>
              <a:rPr lang="en-US" sz="2200" b="1" dirty="0"/>
              <a:t>	   .</a:t>
            </a:r>
          </a:p>
          <a:p>
            <a:pPr marL="0" indent="0">
              <a:buNone/>
            </a:pPr>
            <a:r>
              <a:rPr lang="en-US" sz="2200" b="1" dirty="0"/>
              <a:t>	   .</a:t>
            </a:r>
          </a:p>
          <a:p>
            <a:pPr marL="0" indent="0">
              <a:buNone/>
            </a:pPr>
            <a:r>
              <a:rPr lang="en-US" sz="2200" dirty="0"/>
              <a:t>	EPS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IN" sz="2000" dirty="0"/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ABD42F4E-FAE5-4DA1-BBF9-CB2BA5AA8822}"/>
              </a:ext>
            </a:extLst>
          </p:cNvPr>
          <p:cNvSpPr/>
          <p:nvPr/>
        </p:nvSpPr>
        <p:spPr>
          <a:xfrm flipH="1" flipV="1">
            <a:off x="2400300" y="1904997"/>
            <a:ext cx="1143000" cy="3568371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59FAD393-946E-4454-A665-7260D1973758}"/>
              </a:ext>
            </a:extLst>
          </p:cNvPr>
          <p:cNvSpPr/>
          <p:nvPr/>
        </p:nvSpPr>
        <p:spPr>
          <a:xfrm flipV="1">
            <a:off x="5181030" y="1904998"/>
            <a:ext cx="1142999" cy="1905002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48DDD45D-7406-40AD-8A16-4F5107AC1481}"/>
              </a:ext>
            </a:extLst>
          </p:cNvPr>
          <p:cNvSpPr/>
          <p:nvPr/>
        </p:nvSpPr>
        <p:spPr>
          <a:xfrm flipV="1">
            <a:off x="5159034" y="3352800"/>
            <a:ext cx="1142999" cy="2120568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0B088E-6374-4C67-9852-7B61D789EE35}"/>
              </a:ext>
            </a:extLst>
          </p:cNvPr>
          <p:cNvSpPr txBox="1">
            <a:spLocks/>
          </p:cNvSpPr>
          <p:nvPr/>
        </p:nvSpPr>
        <p:spPr>
          <a:xfrm>
            <a:off x="6515100" y="2195473"/>
            <a:ext cx="2211512" cy="121827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218700" indent="-218700" eaLnBrk="1" hangingPunct="1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7100" indent="-240300" eaLnBrk="1" hangingPunct="1">
              <a:spcBef>
                <a:spcPts val="750"/>
              </a:spcBef>
              <a:buClr>
                <a:srgbClr val="C00000"/>
              </a:buClr>
              <a:buChar char="–"/>
              <a:defRPr sz="16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ts val="750"/>
              </a:spcBef>
              <a:buClr>
                <a:srgbClr val="000000"/>
              </a:buClr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1" hangingPunct="1">
              <a:spcBef>
                <a:spcPts val="750"/>
              </a:spcBef>
              <a:buClr>
                <a:srgbClr val="000000"/>
              </a:buClr>
              <a:buChar char="–"/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eaLnBrk="1" hangingPunct="1">
              <a:spcBef>
                <a:spcPts val="750"/>
              </a:spcBef>
              <a:buChar char="»"/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b="1" kern="0" dirty="0">
                <a:solidFill>
                  <a:sysClr val="windowText" lastClr="000000"/>
                </a:solidFill>
              </a:rPr>
              <a:t>DOL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kern="0" dirty="0">
                <a:solidFill>
                  <a:sysClr val="windowText" lastClr="000000"/>
                </a:solidFill>
              </a:rPr>
              <a:t>Sensitivity of EBIT to Sales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kern="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kern="0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IN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F70C7DA-4A2F-4CD6-A2A6-E00CA8663528}"/>
              </a:ext>
            </a:extLst>
          </p:cNvPr>
          <p:cNvSpPr txBox="1">
            <a:spLocks/>
          </p:cNvSpPr>
          <p:nvPr/>
        </p:nvSpPr>
        <p:spPr>
          <a:xfrm>
            <a:off x="6542632" y="3886200"/>
            <a:ext cx="2211512" cy="1218277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218700" indent="-218700" eaLnBrk="1" hangingPunct="1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7100" indent="-240300" eaLnBrk="1" hangingPunct="1">
              <a:spcBef>
                <a:spcPts val="750"/>
              </a:spcBef>
              <a:buClr>
                <a:srgbClr val="C00000"/>
              </a:buClr>
              <a:buChar char="–"/>
              <a:defRPr sz="16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ts val="750"/>
              </a:spcBef>
              <a:buClr>
                <a:srgbClr val="000000"/>
              </a:buClr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1" hangingPunct="1">
              <a:spcBef>
                <a:spcPts val="750"/>
              </a:spcBef>
              <a:buClr>
                <a:srgbClr val="000000"/>
              </a:buClr>
              <a:buChar char="–"/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eaLnBrk="1" hangingPunct="1">
              <a:spcBef>
                <a:spcPts val="750"/>
              </a:spcBef>
              <a:buChar char="»"/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b="1" kern="0" dirty="0">
                <a:solidFill>
                  <a:sysClr val="windowText" lastClr="000000"/>
                </a:solidFill>
              </a:rPr>
              <a:t>DFL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kern="0" dirty="0">
                <a:solidFill>
                  <a:sysClr val="windowText" lastClr="000000"/>
                </a:solidFill>
              </a:rPr>
              <a:t>Sensitivity of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kern="0" dirty="0">
                <a:solidFill>
                  <a:sysClr val="windowText" lastClr="000000"/>
                </a:solidFill>
              </a:rPr>
              <a:t>EPS to EBIT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kern="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kern="0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IN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5E5CA5-1036-4A8A-B2A4-9344FEC7D601}"/>
              </a:ext>
            </a:extLst>
          </p:cNvPr>
          <p:cNvSpPr txBox="1">
            <a:spLocks/>
          </p:cNvSpPr>
          <p:nvPr/>
        </p:nvSpPr>
        <p:spPr>
          <a:xfrm>
            <a:off x="5536" y="3057771"/>
            <a:ext cx="2211512" cy="1218277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218700" indent="-218700" eaLnBrk="1" hangingPunct="1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7100" indent="-240300" eaLnBrk="1" hangingPunct="1">
              <a:spcBef>
                <a:spcPts val="750"/>
              </a:spcBef>
              <a:buClr>
                <a:srgbClr val="C00000"/>
              </a:buClr>
              <a:buChar char="–"/>
              <a:defRPr sz="16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ts val="750"/>
              </a:spcBef>
              <a:buClr>
                <a:srgbClr val="000000"/>
              </a:buClr>
              <a:buChar char="•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1" hangingPunct="1">
              <a:spcBef>
                <a:spcPts val="750"/>
              </a:spcBef>
              <a:buClr>
                <a:srgbClr val="000000"/>
              </a:buClr>
              <a:buChar char="–"/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eaLnBrk="1" hangingPunct="1">
              <a:spcBef>
                <a:spcPts val="750"/>
              </a:spcBef>
              <a:buChar char="»"/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200" b="1" kern="0" dirty="0">
                <a:solidFill>
                  <a:sysClr val="windowText" lastClr="000000"/>
                </a:solidFill>
              </a:rPr>
              <a:t>DCL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kern="0" dirty="0">
                <a:solidFill>
                  <a:sysClr val="windowText" lastClr="000000"/>
                </a:solidFill>
              </a:rPr>
              <a:t>Sensitivity of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kern="0" dirty="0">
                <a:solidFill>
                  <a:sysClr val="windowText" lastClr="000000"/>
                </a:solidFill>
              </a:rPr>
              <a:t>EPS to Sales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kern="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200" kern="0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IN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33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2962-68B6-48D0-A79B-F7DE0936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of Operating Leverage (DOL)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CEB7-6E3E-4C56-9622-860C4403439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422106"/>
            <a:ext cx="8034338" cy="227320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Risk from specific production decisions</a:t>
            </a:r>
          </a:p>
          <a:p>
            <a:r>
              <a:rPr lang="en-US" sz="2000" dirty="0"/>
              <a:t>More fixed operating costs, E</a:t>
            </a:r>
            <a:r>
              <a:rPr lang="en-US" sz="300" dirty="0"/>
              <a:t> </a:t>
            </a:r>
            <a:r>
              <a:rPr lang="en-US" sz="2000" dirty="0"/>
              <a:t>B</a:t>
            </a:r>
            <a:r>
              <a:rPr lang="en-US" sz="300" dirty="0"/>
              <a:t> </a:t>
            </a:r>
            <a:r>
              <a:rPr lang="en-US" sz="2000" dirty="0"/>
              <a:t>I</a:t>
            </a:r>
            <a:r>
              <a:rPr lang="en-US" sz="300" dirty="0"/>
              <a:t> </a:t>
            </a:r>
            <a:r>
              <a:rPr lang="en-US" sz="2000" dirty="0"/>
              <a:t>T will vary more with sales</a:t>
            </a:r>
          </a:p>
          <a:p>
            <a:r>
              <a:rPr lang="en-US" sz="2000" dirty="0"/>
              <a:t>DOL is a function of the mix of variable and fixed operating costs</a:t>
            </a:r>
          </a:p>
          <a:p>
            <a:r>
              <a:rPr lang="en-US" sz="2000" dirty="0"/>
              <a:t>DOL measures how much (proportionately) EBIT changes for a percentage change in Sales.</a:t>
            </a:r>
          </a:p>
          <a:p>
            <a:r>
              <a:rPr lang="en-US" sz="2000" dirty="0"/>
              <a:t>DOL is how sensitive EBIT is to a change in Sales</a:t>
            </a:r>
          </a:p>
        </p:txBody>
      </p:sp>
      <p:pic>
        <p:nvPicPr>
          <p:cNvPr id="4" name="Content Placeholder 3" descr="DOL = (% Delta EBIT)/(% Delta Sales) or DOL = (Q(P minus V)/(Q(P minus V)minus F)) = ((Sales minus Variable Costs)/EBIT)">
            <a:extLst>
              <a:ext uri="{FF2B5EF4-FFF2-40B4-BE49-F238E27FC236}">
                <a16:creationId xmlns:a16="http://schemas.microsoft.com/office/drawing/2014/main" id="{4E0AFDCC-61D3-4996-A66B-37EB2D61C985}"/>
              </a:ext>
            </a:extLst>
          </p:cNvPr>
          <p:cNvPicPr>
            <a:picLocks noGrp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2403456" y="3844326"/>
            <a:ext cx="4337087" cy="156925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5C3EAF-BBC6-446A-B625-21DBD8B9143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7212" y="5562600"/>
            <a:ext cx="8034338" cy="457200"/>
          </a:xfrm>
        </p:spPr>
        <p:txBody>
          <a:bodyPr>
            <a:normAutofit/>
          </a:bodyPr>
          <a:lstStyle/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Higher operating leverage generally causes greater firm risk</a:t>
            </a:r>
          </a:p>
        </p:txBody>
      </p:sp>
    </p:spTree>
    <p:extLst>
      <p:ext uri="{BB962C8B-B14F-4D97-AF65-F5344CB8AC3E}">
        <p14:creationId xmlns:p14="http://schemas.microsoft.com/office/powerpoint/2010/main" val="252320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funnel chart&#10;&#10;Description automatically generated">
            <a:extLst>
              <a:ext uri="{FF2B5EF4-FFF2-40B4-BE49-F238E27FC236}">
                <a16:creationId xmlns:a16="http://schemas.microsoft.com/office/drawing/2014/main" id="{86738B57-8BB2-4AD2-B13C-3282C9E9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71" y="1857217"/>
            <a:ext cx="8229600" cy="401192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92962-68B6-48D0-A79B-F7DE0936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01213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DOL and Break-Even</a:t>
            </a:r>
            <a:endParaRPr lang="en-IN" sz="3700" dirty="0"/>
          </a:p>
        </p:txBody>
      </p:sp>
    </p:spTree>
    <p:extLst>
      <p:ext uri="{BB962C8B-B14F-4D97-AF65-F5344CB8AC3E}">
        <p14:creationId xmlns:p14="http://schemas.microsoft.com/office/powerpoint/2010/main" val="2524469397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A12E-F2FE-488C-85CB-36EB78B9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of Financial Leverage (DFL)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51E2-3C42-4476-A6E1-C785402658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1836" y="1395460"/>
            <a:ext cx="8385620" cy="4395740"/>
          </a:xfrm>
        </p:spPr>
        <p:txBody>
          <a:bodyPr>
            <a:normAutofit/>
          </a:bodyPr>
          <a:lstStyle/>
          <a:p>
            <a:r>
              <a:rPr lang="en-US" sz="2000" dirty="0"/>
              <a:t>Risk from using financial leverage</a:t>
            </a:r>
          </a:p>
          <a:p>
            <a:r>
              <a:rPr lang="en-US" sz="2000" dirty="0"/>
              <a:t>More fixed financing costs, then EPS will vary more with EBIT </a:t>
            </a:r>
          </a:p>
          <a:p>
            <a:r>
              <a:rPr lang="en-US" sz="2000" dirty="0"/>
              <a:t>DFL is a function of the mix of variable and fixed (interest expense and preferred dividends) financing costs</a:t>
            </a:r>
          </a:p>
          <a:p>
            <a:r>
              <a:rPr lang="en-US" sz="2000" dirty="0"/>
              <a:t>DFL measures how much (proportionately) EPS changes for a percentage change in EBIT</a:t>
            </a:r>
          </a:p>
          <a:p>
            <a:r>
              <a:rPr lang="en-US" sz="2000" dirty="0"/>
              <a:t>DFL is how sensitive EPS is to a change in EBIT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			</a:t>
            </a:r>
            <a:r>
              <a:rPr lang="en-US" sz="2000" dirty="0"/>
              <a:t>or</a:t>
            </a:r>
          </a:p>
          <a:p>
            <a:endParaRPr lang="en-US" sz="200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2907E81-CC11-4B55-BB77-DCDA8F4B6231}"/>
              </a:ext>
            </a:extLst>
          </p:cNvPr>
          <p:cNvSpPr txBox="1">
            <a:spLocks/>
          </p:cNvSpPr>
          <p:nvPr/>
        </p:nvSpPr>
        <p:spPr>
          <a:xfrm>
            <a:off x="554831" y="5791200"/>
            <a:ext cx="8034338" cy="457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218700" indent="-218700" fontAlgn="auto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</a:rPr>
              <a:t>Higher financial leverage generally causes greater equity risk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60A8F-1957-4B9D-863F-46D0EC1A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495800"/>
            <a:ext cx="1890156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1108F7-2069-4533-A4F9-14C8DE83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651" y="4121889"/>
            <a:ext cx="5335320" cy="15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A12E-F2FE-488C-85CB-36EB78B9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DOL and DFL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51E2-3C42-4476-A6E1-C785402658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6629" y="1676400"/>
            <a:ext cx="8385620" cy="439574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Both can enhance results while increasing variation</a:t>
            </a:r>
          </a:p>
          <a:p>
            <a:r>
              <a:rPr lang="en-US" sz="2600" dirty="0"/>
              <a:t>Financial leverage substitutes debt for equity in the capital structure</a:t>
            </a:r>
          </a:p>
          <a:p>
            <a:r>
              <a:rPr lang="en-US" sz="2600" dirty="0"/>
              <a:t>Operating leverage substitutes fixed for variable costs in cost structure</a:t>
            </a:r>
          </a:p>
          <a:p>
            <a:r>
              <a:rPr lang="en-US" sz="2600" dirty="0"/>
              <a:t>Both substitutes fixed cash outflows for variable cash outflows</a:t>
            </a:r>
          </a:p>
          <a:p>
            <a:r>
              <a:rPr lang="en-US" sz="2600" dirty="0"/>
              <a:t>Both respective risks larger as leverage increases</a:t>
            </a:r>
          </a:p>
          <a:p>
            <a:r>
              <a:rPr lang="en-US" sz="2600" dirty="0"/>
              <a:t>No financial risk if no debt is, but business risk even if no operating leverage</a:t>
            </a:r>
          </a:p>
          <a:p>
            <a:r>
              <a:rPr lang="en-US" sz="2600" dirty="0"/>
              <a:t>Financial leverage is more controllable than operating leverage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7009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A12E-F2FE-488C-85CB-36EB78B9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Compounding Effect of</a:t>
            </a:r>
            <a:r>
              <a:rPr lang="en-US" dirty="0"/>
              <a:t> DOL and DFL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51E2-3C42-4476-A6E1-C7854026583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771" y="1502465"/>
            <a:ext cx="8385620" cy="482213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Both can enhance results while increasing variation</a:t>
            </a:r>
          </a:p>
          <a:p>
            <a:r>
              <a:rPr lang="en-US" sz="2600" dirty="0"/>
              <a:t>Financial leverage substitutes debt for equity in the capital structure</a:t>
            </a:r>
          </a:p>
          <a:p>
            <a:r>
              <a:rPr lang="en-US" sz="2600" dirty="0"/>
              <a:t>Operating leverage substitutes fixed for variable costs in cost structure</a:t>
            </a:r>
          </a:p>
          <a:p>
            <a:r>
              <a:rPr lang="en-US" sz="2600" dirty="0"/>
              <a:t>Both substitutes fixed cash outflows for variable cash outflows</a:t>
            </a:r>
          </a:p>
          <a:p>
            <a:r>
              <a:rPr lang="en-US" sz="2600" dirty="0"/>
              <a:t>Both respective risks larger as leverage increases</a:t>
            </a:r>
          </a:p>
          <a:p>
            <a:r>
              <a:rPr lang="en-US" sz="2600" dirty="0"/>
              <a:t>No financial risk if no debt is, but business risk even if no operating leverage</a:t>
            </a:r>
          </a:p>
          <a:p>
            <a:r>
              <a:rPr lang="en-US" sz="2600" dirty="0"/>
              <a:t>Financial leverage is more controllable than operating leverage</a:t>
            </a:r>
          </a:p>
          <a:p>
            <a:r>
              <a:rPr lang="en-US" sz="2600" dirty="0"/>
              <a:t>Financial and operating leverage </a:t>
            </a:r>
            <a:r>
              <a:rPr lang="en-US" sz="2600" u="sng" dirty="0"/>
              <a:t>compound one another</a:t>
            </a:r>
          </a:p>
          <a:p>
            <a:endParaRPr lang="en-US" sz="2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60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2962-68B6-48D0-A79B-F7DE0936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of Combined Leverage (DCL)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CEB7-6E3E-4C56-9622-860C4403439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6"/>
            <a:ext cx="8034338" cy="17741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DCL combines operating and financial leverage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DCL measures how much (proportionately) EPS changes for a percentage change in Sales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DCL is how sensitive EPS is to a change in Sales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Also called (Degree of) Total Leverage</a:t>
            </a:r>
          </a:p>
          <a:p>
            <a:endParaRPr lang="en-IN" sz="2000" dirty="0"/>
          </a:p>
        </p:txBody>
      </p:sp>
      <p:pic>
        <p:nvPicPr>
          <p:cNvPr id="4" name="Content Placeholder 3" descr="DCL = ((% Delta EPS)/(% Delta Sales)) or DCL = (% Delta EBIT)/(% Delta Sales) times (% Delta EPS)/(% Delta EBIT). DCL = DOL times DFL">
            <a:extLst>
              <a:ext uri="{FF2B5EF4-FFF2-40B4-BE49-F238E27FC236}">
                <a16:creationId xmlns:a16="http://schemas.microsoft.com/office/drawing/2014/main" id="{4E0AFDCC-61D3-4996-A66B-37EB2D61C985}"/>
              </a:ext>
            </a:extLst>
          </p:cNvPr>
          <p:cNvPicPr>
            <a:picLocks noGrp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2590800" y="3434499"/>
            <a:ext cx="3581400" cy="2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1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3606800"/>
            <a:ext cx="8534400" cy="1470025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Break-Even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B599-64A3-403C-AEFA-D7F0E431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Break-Even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EA1F9-00E0-461C-9BCB-CEFBE6E9205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Sales (units/dollars) at which </a:t>
            </a:r>
            <a:r>
              <a:rPr lang="en-US" sz="2800" u="sng" dirty="0"/>
              <a:t>some profit measure</a:t>
            </a:r>
            <a:r>
              <a:rPr lang="en-US" sz="2800" dirty="0"/>
              <a:t> equals zero</a:t>
            </a:r>
          </a:p>
          <a:p>
            <a:r>
              <a:rPr lang="en-US" sz="2800" dirty="0"/>
              <a:t>Relationship among fixed costs, variable costs, sales volume, and profits.  </a:t>
            </a:r>
          </a:p>
          <a:p>
            <a:r>
              <a:rPr lang="en-US" sz="2800" dirty="0"/>
              <a:t>Determines level of sales a firm must achieve to stay in business in the long run</a:t>
            </a:r>
          </a:p>
          <a:p>
            <a:r>
              <a:rPr lang="en-US" sz="2800" dirty="0"/>
              <a:t>Also called cost/volume/profit (C/V/P) analysis. </a:t>
            </a:r>
          </a:p>
          <a:p>
            <a:r>
              <a:rPr lang="en-US" sz="2800" dirty="0"/>
              <a:t>NOTE: “profits” refers to operating profits before taxes (i.e., EBIT) (excludes interest and dividends)</a:t>
            </a:r>
          </a:p>
        </p:txBody>
      </p:sp>
    </p:spTree>
    <p:extLst>
      <p:ext uri="{BB962C8B-B14F-4D97-AF65-F5344CB8AC3E}">
        <p14:creationId xmlns:p14="http://schemas.microsoft.com/office/powerpoint/2010/main" val="408695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B599-64A3-403C-AEFA-D7F0E431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Costs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EA1F9-00E0-461C-9BCB-CEFBE6E9205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Two main types of costs:</a:t>
            </a:r>
          </a:p>
          <a:p>
            <a:pPr lvl="1"/>
            <a:r>
              <a:rPr lang="en-US" sz="2400" b="1" dirty="0"/>
              <a:t>Variable costs </a:t>
            </a:r>
            <a:r>
              <a:rPr lang="en-US" sz="2400" dirty="0"/>
              <a:t>– Costs that change with sales</a:t>
            </a:r>
          </a:p>
          <a:p>
            <a:pPr lvl="2"/>
            <a:r>
              <a:rPr lang="en-US" sz="2250" dirty="0"/>
              <a:t>Economies of scale</a:t>
            </a:r>
          </a:p>
          <a:p>
            <a:pPr lvl="1"/>
            <a:r>
              <a:rPr lang="en-US" sz="2400" b="1" dirty="0"/>
              <a:t>Fixed costs </a:t>
            </a:r>
            <a:r>
              <a:rPr lang="en-US" sz="2400" dirty="0"/>
              <a:t>– Costs that are constant</a:t>
            </a:r>
          </a:p>
          <a:p>
            <a:pPr lvl="2"/>
            <a:r>
              <a:rPr lang="en-US" sz="2250" dirty="0"/>
              <a:t>Over some range of production/time period</a:t>
            </a:r>
          </a:p>
          <a:p>
            <a:pPr lvl="2"/>
            <a:r>
              <a:rPr lang="en-US" sz="2250" dirty="0"/>
              <a:t>Often ‘lumpy’</a:t>
            </a:r>
          </a:p>
          <a:p>
            <a:r>
              <a:rPr lang="en-US" sz="2800" dirty="0"/>
              <a:t>The relative amounts of each cost can affect</a:t>
            </a:r>
          </a:p>
          <a:p>
            <a:pPr lvl="1"/>
            <a:r>
              <a:rPr lang="en-US" sz="2650" dirty="0"/>
              <a:t>Financing</a:t>
            </a:r>
          </a:p>
          <a:p>
            <a:pPr lvl="1"/>
            <a:r>
              <a:rPr lang="en-US" sz="2650" dirty="0"/>
              <a:t>Production</a:t>
            </a:r>
          </a:p>
          <a:p>
            <a:pPr lvl="1"/>
            <a:r>
              <a:rPr lang="en-US" sz="2650" dirty="0"/>
              <a:t>Pricing</a:t>
            </a:r>
            <a:endParaRPr lang="en-IN" sz="2650" dirty="0"/>
          </a:p>
        </p:txBody>
      </p:sp>
    </p:spTree>
    <p:extLst>
      <p:ext uri="{BB962C8B-B14F-4D97-AF65-F5344CB8AC3E}">
        <p14:creationId xmlns:p14="http://schemas.microsoft.com/office/powerpoint/2010/main" val="290435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2962-68B6-48D0-A79B-F7DE0936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vs Variable Costs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CEB7-6E3E-4C56-9622-860C4403439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771" y="1502466"/>
            <a:ext cx="8229600" cy="1012134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Short term distinction</a:t>
            </a:r>
          </a:p>
          <a:p>
            <a:pPr lvl="0"/>
            <a:r>
              <a:rPr lang="en-US" sz="2400" dirty="0"/>
              <a:t>Linear or non-linear</a:t>
            </a:r>
            <a:endParaRPr lang="en-IN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AE3315-FAC2-473B-87F3-6DE1DEAC9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66" y="2438400"/>
            <a:ext cx="4886467" cy="36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6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2962-68B6-48D0-A79B-F7DE0936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Break-Even Points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CEB7-6E3E-4C56-9622-860C4403439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771" y="1502465"/>
            <a:ext cx="8229600" cy="4996069"/>
          </a:xfrm>
        </p:spPr>
        <p:txBody>
          <a:bodyPr>
            <a:normAutofit fontScale="70000" lnSpcReduction="20000"/>
          </a:bodyPr>
          <a:lstStyle/>
          <a:p>
            <a:r>
              <a:rPr lang="en-US" sz="2900" u="sng" dirty="0"/>
              <a:t>Operating</a:t>
            </a:r>
            <a:r>
              <a:rPr lang="en-US" sz="2900" dirty="0"/>
              <a:t> Break-Even Point</a:t>
            </a:r>
          </a:p>
          <a:p>
            <a:pPr lvl="1"/>
            <a:r>
              <a:rPr lang="en-US" sz="2900" dirty="0"/>
              <a:t>Sales (units/dollars) at which EBIT = 0</a:t>
            </a:r>
          </a:p>
          <a:p>
            <a:r>
              <a:rPr lang="en-US" sz="2900" u="sng" dirty="0"/>
              <a:t>Total</a:t>
            </a:r>
            <a:r>
              <a:rPr lang="en-US" sz="2900" dirty="0"/>
              <a:t> Break-Even Point</a:t>
            </a:r>
          </a:p>
          <a:p>
            <a:pPr lvl="1"/>
            <a:r>
              <a:rPr lang="en-US" sz="2900" dirty="0"/>
              <a:t>Sales (units/dollars) at which EPS = 0</a:t>
            </a:r>
          </a:p>
          <a:p>
            <a:r>
              <a:rPr lang="en-US" sz="2900" u="sng" dirty="0"/>
              <a:t>Accounting</a:t>
            </a:r>
            <a:r>
              <a:rPr lang="en-US" sz="2900" dirty="0"/>
              <a:t> Break-Even Point</a:t>
            </a:r>
          </a:p>
          <a:p>
            <a:pPr lvl="1"/>
            <a:r>
              <a:rPr lang="en-US" sz="2900" dirty="0"/>
              <a:t>Sales (units/dollars) at which NI = 0</a:t>
            </a:r>
          </a:p>
          <a:p>
            <a:r>
              <a:rPr lang="en-US" sz="2900" u="sng" dirty="0"/>
              <a:t>Financial</a:t>
            </a:r>
            <a:r>
              <a:rPr lang="en-US" sz="2900" dirty="0"/>
              <a:t> Break-Even Point</a:t>
            </a:r>
          </a:p>
          <a:p>
            <a:pPr lvl="1"/>
            <a:r>
              <a:rPr lang="en-US" sz="2900" dirty="0"/>
              <a:t>Sales (units/dollars) at which NPV = 0</a:t>
            </a:r>
          </a:p>
          <a:p>
            <a:r>
              <a:rPr lang="en-US" sz="2900" u="sng" dirty="0"/>
              <a:t>Target EBIT</a:t>
            </a:r>
            <a:r>
              <a:rPr lang="en-US" sz="2900" dirty="0"/>
              <a:t> Break-Even</a:t>
            </a:r>
          </a:p>
          <a:p>
            <a:pPr lvl="1"/>
            <a:r>
              <a:rPr lang="en-US" sz="2900" dirty="0"/>
              <a:t>Sales (units/dollars) at which EBIT = target EBIT </a:t>
            </a:r>
          </a:p>
          <a:p>
            <a:r>
              <a:rPr lang="en-US" sz="3050" u="sng" dirty="0"/>
              <a:t>Cash</a:t>
            </a:r>
            <a:r>
              <a:rPr lang="en-US" sz="3050" dirty="0"/>
              <a:t> Break-Even Point</a:t>
            </a:r>
          </a:p>
          <a:p>
            <a:pPr lvl="1"/>
            <a:r>
              <a:rPr lang="en-US" sz="2900" dirty="0"/>
              <a:t>Sales (units/dollars) at which EBIT = 0 (excluding depreciation) </a:t>
            </a:r>
          </a:p>
          <a:p>
            <a:r>
              <a:rPr lang="en-US" sz="2900" dirty="0"/>
              <a:t>Break-Even </a:t>
            </a:r>
            <a:r>
              <a:rPr lang="en-US" sz="2900" u="sng" dirty="0"/>
              <a:t>Price</a:t>
            </a:r>
          </a:p>
          <a:p>
            <a:pPr lvl="1"/>
            <a:r>
              <a:rPr lang="en-US" sz="2900" dirty="0"/>
              <a:t>Price at which a profit measure = zero</a:t>
            </a:r>
          </a:p>
          <a:p>
            <a:endParaRPr lang="en-US" sz="1800" dirty="0"/>
          </a:p>
          <a:p>
            <a:pPr lvl="1"/>
            <a:endParaRPr lang="en-IN" sz="1850" dirty="0"/>
          </a:p>
        </p:txBody>
      </p:sp>
    </p:spTree>
    <p:extLst>
      <p:ext uri="{BB962C8B-B14F-4D97-AF65-F5344CB8AC3E}">
        <p14:creationId xmlns:p14="http://schemas.microsoft.com/office/powerpoint/2010/main" val="203797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2962-68B6-48D0-A79B-F7DE0936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Break-Even Point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6CEB7-6E3E-4C56-9622-860C4403439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771" y="150246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/>
              <a:t>Operating break-even point</a:t>
            </a:r>
            <a:r>
              <a:rPr lang="en-US" sz="2000" dirty="0"/>
              <a:t>: unit sales for EBIT to equal zero</a:t>
            </a:r>
            <a:endParaRPr lang="en-IN" sz="2000" dirty="0"/>
          </a:p>
        </p:txBody>
      </p:sp>
      <p:pic>
        <p:nvPicPr>
          <p:cNvPr id="4" name="Content Placeholder 3" descr="Q* = (F/(P minus V))"/>
          <p:cNvPicPr>
            <a:picLocks noGrp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3870491" y="2277570"/>
            <a:ext cx="1403018" cy="73579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5C3EAF-BBC6-446A-B625-21DBD8B9143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3592" y="3238079"/>
            <a:ext cx="8133779" cy="2399385"/>
          </a:xfrm>
        </p:spPr>
        <p:txBody>
          <a:bodyPr>
            <a:noAutofit/>
          </a:bodyPr>
          <a:lstStyle/>
          <a:p>
            <a:pPr marL="0" indent="0">
              <a:buClr>
                <a:srgbClr val="004A78"/>
              </a:buClr>
              <a:buNone/>
            </a:pPr>
            <a:r>
              <a:rPr lang="en-US" sz="1800" dirty="0"/>
              <a:t>	Where: </a:t>
            </a:r>
          </a:p>
          <a:p>
            <a:pPr marL="0" indent="0">
              <a:buClr>
                <a:srgbClr val="004A78"/>
              </a:buClr>
              <a:buNone/>
            </a:pPr>
            <a:r>
              <a:rPr lang="en-US" sz="1800" dirty="0"/>
              <a:t>		Q* =operating break-even point in units</a:t>
            </a:r>
          </a:p>
          <a:p>
            <a:pPr marL="0" indent="0">
              <a:buClr>
                <a:srgbClr val="004A78"/>
              </a:buClr>
              <a:buNone/>
            </a:pPr>
            <a:r>
              <a:rPr lang="en-US" sz="1800" i="1" dirty="0"/>
              <a:t>		F</a:t>
            </a:r>
            <a:r>
              <a:rPr lang="en-US" sz="1800" dirty="0"/>
              <a:t> = total fixed costs</a:t>
            </a:r>
          </a:p>
          <a:p>
            <a:pPr marL="0" indent="0">
              <a:buClr>
                <a:srgbClr val="004A78"/>
              </a:buClr>
              <a:buNone/>
            </a:pPr>
            <a:r>
              <a:rPr lang="en-US" sz="1800" i="1" dirty="0"/>
              <a:t>		P</a:t>
            </a:r>
            <a:r>
              <a:rPr lang="en-US" sz="1800" dirty="0"/>
              <a:t> = price per unit</a:t>
            </a:r>
          </a:p>
          <a:p>
            <a:pPr marL="0" indent="0">
              <a:buClr>
                <a:srgbClr val="004A78"/>
              </a:buClr>
              <a:buNone/>
            </a:pPr>
            <a:r>
              <a:rPr lang="en-US" sz="1800" i="1" dirty="0"/>
              <a:t>		V</a:t>
            </a:r>
            <a:r>
              <a:rPr lang="en-US" sz="1800" dirty="0"/>
              <a:t> = variable cost per unit</a:t>
            </a:r>
          </a:p>
          <a:p>
            <a:pPr marL="0" indent="0">
              <a:buClr>
                <a:srgbClr val="004A78"/>
              </a:buClr>
              <a:buNone/>
            </a:pPr>
            <a:endParaRPr lang="en-US" sz="2000" i="1" dirty="0"/>
          </a:p>
          <a:p>
            <a:pPr algn="l">
              <a:buClr>
                <a:srgbClr val="004A78"/>
              </a:buClr>
            </a:pPr>
            <a:r>
              <a:rPr lang="en-US" sz="2000" dirty="0"/>
              <a:t>P − V is the </a:t>
            </a:r>
            <a:r>
              <a:rPr lang="en-US" sz="2000" b="1" dirty="0"/>
              <a:t>contribution margin per unit</a:t>
            </a:r>
          </a:p>
          <a:p>
            <a:pPr marL="218700" indent="-218700">
              <a:buClr>
                <a:srgbClr val="004A78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Operating break-even point in dollars:</a:t>
            </a:r>
            <a:endParaRPr lang="en-IN" sz="2000" dirty="0"/>
          </a:p>
        </p:txBody>
      </p:sp>
      <p:pic>
        <p:nvPicPr>
          <p:cNvPr id="10" name="Content Placeholder 3" descr="dollar B E = (P times Q*)">
            <a:extLst>
              <a:ext uri="{FF2B5EF4-FFF2-40B4-BE49-F238E27FC236}">
                <a16:creationId xmlns:a16="http://schemas.microsoft.com/office/drawing/2014/main" id="{4E0AFDCC-61D3-4996-A66B-37EB2D61C985}"/>
              </a:ext>
            </a:extLst>
          </p:cNvPr>
          <p:cNvPicPr>
            <a:picLocks noGrp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3543300" y="5715000"/>
            <a:ext cx="2057400" cy="4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2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>
            <a:extLst>
              <a:ext uri="{FF2B5EF4-FFF2-40B4-BE49-F238E27FC236}">
                <a16:creationId xmlns:a16="http://schemas.microsoft.com/office/drawing/2014/main" id="{7E691E3C-EA79-4EEC-B3EF-DED82D1549DB}"/>
              </a:ext>
            </a:extLst>
          </p:cNvPr>
          <p:cNvSpPr>
            <a:spLocks/>
          </p:cNvSpPr>
          <p:nvPr/>
        </p:nvSpPr>
        <p:spPr bwMode="auto">
          <a:xfrm>
            <a:off x="1905000" y="3429000"/>
            <a:ext cx="2973388" cy="2058988"/>
          </a:xfrm>
          <a:custGeom>
            <a:avLst/>
            <a:gdLst>
              <a:gd name="T0" fmla="*/ 0 w 1873"/>
              <a:gd name="T1" fmla="*/ 528 h 1297"/>
              <a:gd name="T2" fmla="*/ 0 w 1873"/>
              <a:gd name="T3" fmla="*/ 1296 h 1297"/>
              <a:gd name="T4" fmla="*/ 1872 w 1873"/>
              <a:gd name="T5" fmla="*/ 0 h 1297"/>
              <a:gd name="T6" fmla="*/ 0 w 1873"/>
              <a:gd name="T7" fmla="*/ 528 h 1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3" h="1297">
                <a:moveTo>
                  <a:pt x="0" y="528"/>
                </a:moveTo>
                <a:lnTo>
                  <a:pt x="0" y="1296"/>
                </a:lnTo>
                <a:lnTo>
                  <a:pt x="1872" y="0"/>
                </a:lnTo>
                <a:lnTo>
                  <a:pt x="0" y="528"/>
                </a:lnTo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3">
            <a:extLst>
              <a:ext uri="{FF2B5EF4-FFF2-40B4-BE49-F238E27FC236}">
                <a16:creationId xmlns:a16="http://schemas.microsoft.com/office/drawing/2014/main" id="{6EFE4BAB-3C6D-402E-83AC-1DA10E362A53}"/>
              </a:ext>
            </a:extLst>
          </p:cNvPr>
          <p:cNvSpPr>
            <a:spLocks/>
          </p:cNvSpPr>
          <p:nvPr/>
        </p:nvSpPr>
        <p:spPr bwMode="auto">
          <a:xfrm>
            <a:off x="4876800" y="1524000"/>
            <a:ext cx="2820988" cy="1906588"/>
          </a:xfrm>
          <a:custGeom>
            <a:avLst/>
            <a:gdLst>
              <a:gd name="T0" fmla="*/ 1728 w 1777"/>
              <a:gd name="T1" fmla="*/ 720 h 1201"/>
              <a:gd name="T2" fmla="*/ 0 w 1777"/>
              <a:gd name="T3" fmla="*/ 1200 h 1201"/>
              <a:gd name="T4" fmla="*/ 1776 w 1777"/>
              <a:gd name="T5" fmla="*/ 0 h 1201"/>
              <a:gd name="T6" fmla="*/ 1728 w 1777"/>
              <a:gd name="T7" fmla="*/ 720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7" h="1201">
                <a:moveTo>
                  <a:pt x="1728" y="720"/>
                </a:moveTo>
                <a:lnTo>
                  <a:pt x="0" y="1200"/>
                </a:lnTo>
                <a:lnTo>
                  <a:pt x="1776" y="0"/>
                </a:lnTo>
                <a:lnTo>
                  <a:pt x="1728" y="720"/>
                </a:lnTo>
              </a:path>
            </a:pathLst>
          </a:cu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4DC74979-36F9-405F-93DE-4FC6CD91E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371600"/>
            <a:ext cx="4724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385334E7-05DD-4112-9FD7-96C6763EC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943600"/>
            <a:ext cx="7772400" cy="304800"/>
          </a:xfrm>
          <a:noFill/>
          <a:ln/>
        </p:spPr>
        <p:txBody>
          <a:bodyPr>
            <a:normAutofit fontScale="92500" lnSpcReduction="20000"/>
          </a:bodyPr>
          <a:lstStyle/>
          <a:p>
            <a:pPr algn="ctr">
              <a:buFont typeface="Monotype Sorts" pitchFamily="2" charset="2"/>
              <a:buNone/>
            </a:pPr>
            <a:r>
              <a:rPr lang="en-US" alt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QUANTITY PRODUCED AND SOLD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4D4EBE12-AC00-4DF3-B369-3EE6C809A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5540375"/>
            <a:ext cx="5705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/>
              <a:t>0    1,000   2,000   3,000 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4,000</a:t>
            </a:r>
            <a:r>
              <a:rPr lang="en-US" altLang="en-US"/>
              <a:t>   5,000   6,000   7,000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577D3976-54E4-4A1E-BAFD-717DFE329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0" cy="358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C337A6FF-68F3-4995-BDFA-A539139037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5486400"/>
            <a:ext cx="5486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5A377904-29B5-4211-81B8-88DD3B5B07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114800"/>
            <a:ext cx="5715000" cy="1371600"/>
          </a:xfrm>
          <a:prstGeom prst="line">
            <a:avLst/>
          </a:prstGeom>
          <a:noFill/>
          <a:ln w="12700">
            <a:solidFill>
              <a:srgbClr val="B760F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1E822C6D-5B49-4D46-AF52-D5F5283E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267200"/>
            <a:ext cx="5638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817A6AC4-FFF3-4F77-A84A-11192AC2D0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667000"/>
            <a:ext cx="5715000" cy="1600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99E13931-455E-41AE-A83F-C26969E5E6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429000"/>
            <a:ext cx="0" cy="20574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CA2F580E-5369-4A39-8D45-63B511EAFE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429000"/>
            <a:ext cx="2971800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9CF01BBF-9A4A-40D1-B3B6-028FEE22F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1806575"/>
            <a:ext cx="1870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Revenues</a:t>
            </a:r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EEABB7C2-F6AB-4160-9369-AFCB978D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074862"/>
            <a:ext cx="900889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Profits/</a:t>
            </a:r>
          </a:p>
          <a:p>
            <a:pPr algn="l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EBIT</a:t>
            </a:r>
          </a:p>
        </p:txBody>
      </p:sp>
      <p:sp>
        <p:nvSpPr>
          <p:cNvPr id="13330" name="Rectangle 18">
            <a:extLst>
              <a:ext uri="{FF2B5EF4-FFF2-40B4-BE49-F238E27FC236}">
                <a16:creationId xmlns:a16="http://schemas.microsoft.com/office/drawing/2014/main" id="{FB652CC3-E508-4094-BCF8-1FB16357E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3940175"/>
            <a:ext cx="1476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Fixed Costs</a:t>
            </a: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18C8D19D-DDCF-4AF1-AA0C-E8085E216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4473575"/>
            <a:ext cx="1768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>
                <a:solidFill>
                  <a:srgbClr val="B760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Costs</a:t>
            </a:r>
          </a:p>
        </p:txBody>
      </p:sp>
      <p:sp>
        <p:nvSpPr>
          <p:cNvPr id="13332" name="Rectangle 20">
            <a:extLst>
              <a:ext uri="{FF2B5EF4-FFF2-40B4-BE49-F238E27FC236}">
                <a16:creationId xmlns:a16="http://schemas.microsoft.com/office/drawing/2014/main" id="{0B71432A-E2C5-49B3-8041-6C67AC1E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4321175"/>
            <a:ext cx="968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Losses</a:t>
            </a:r>
          </a:p>
        </p:txBody>
      </p:sp>
      <p:sp>
        <p:nvSpPr>
          <p:cNvPr id="13333" name="Rectangle 21">
            <a:extLst>
              <a:ext uri="{FF2B5EF4-FFF2-40B4-BE49-F238E27FC236}">
                <a16:creationId xmlns:a16="http://schemas.microsoft.com/office/drawing/2014/main" id="{5092F600-A40A-4846-A86B-A33C4851D6B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30237" y="3406775"/>
            <a:ext cx="2847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REVENUES AND COSTS</a:t>
            </a:r>
          </a:p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($ thousands)</a:t>
            </a: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43EEE165-369F-47FD-A53A-507B6573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3254375"/>
            <a:ext cx="561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175</a:t>
            </a:r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id="{640E4AB6-84CB-4CB2-9F62-025D5766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416175"/>
            <a:ext cx="561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/>
              <a:t>250</a:t>
            </a:r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4235DCDA-9569-4C98-BA08-2233DE34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4016375"/>
            <a:ext cx="561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/>
              <a:t>100</a:t>
            </a:r>
          </a:p>
        </p:txBody>
      </p:sp>
      <p:sp>
        <p:nvSpPr>
          <p:cNvPr id="13337" name="Rectangle 25">
            <a:extLst>
              <a:ext uri="{FF2B5EF4-FFF2-40B4-BE49-F238E27FC236}">
                <a16:creationId xmlns:a16="http://schemas.microsoft.com/office/drawing/2014/main" id="{A623C326-7C22-4ED7-8896-2573C4F83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4702175"/>
            <a:ext cx="561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/>
              <a:t>  50</a:t>
            </a:r>
          </a:p>
        </p:txBody>
      </p:sp>
      <p:sp>
        <p:nvSpPr>
          <p:cNvPr id="13338" name="Rectangle 26">
            <a:extLst>
              <a:ext uri="{FF2B5EF4-FFF2-40B4-BE49-F238E27FC236}">
                <a16:creationId xmlns:a16="http://schemas.microsoft.com/office/drawing/2014/main" id="{A92F907F-ED4E-45D5-89C7-BD4A23320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113" y="3025775"/>
            <a:ext cx="1425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Costs</a:t>
            </a:r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6D492A98-2322-4790-A6DF-CB40C78144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1524000"/>
            <a:ext cx="5791200" cy="3962400"/>
          </a:xfrm>
          <a:prstGeom prst="line">
            <a:avLst/>
          </a:prstGeom>
          <a:noFill/>
          <a:ln w="25400">
            <a:solidFill>
              <a:srgbClr val="42B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47B03F7-0844-4442-8173-8FD0BF9A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</p:spPr>
        <p:txBody>
          <a:bodyPr/>
          <a:lstStyle/>
          <a:p>
            <a:r>
              <a:rPr lang="en-US" dirty="0"/>
              <a:t>Break-Even Graph</a:t>
            </a:r>
            <a:endParaRPr lang="en-IN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1D855D0-7273-42ED-BE4D-68C426E7E9B4}">
  <we:reference id="wa104381909" version="3.1.0.0" store="en-US" storeType="OMEX"/>
  <we:alternateReferences>
    <we:reference id="wa104381909" version="3.1.0.0" store="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i&gt;X&lt;/mi&gt;&lt;mi&gt;B&lt;/mi&gt;&lt;mi&gt;r&lt;/mi&gt;&lt;mi&gt;e&lt;/mi&gt;&lt;mi&gt;a&lt;/mi&gt;&lt;mi&gt;k&lt;/mi&gt;&lt;mo&gt;-&lt;/mo&gt;&lt;mi&gt;E&lt;/mi&gt;&lt;mi&gt;v&lt;/mi&gt;&lt;mi&gt;e&lt;/mi&gt;&lt;mi&gt;n&lt;/mi&gt;&lt;mo&gt;=&lt;/mo&gt;&lt;mfrac&gt;&lt;mrow&gt;&lt;mi&gt;F&lt;/mi&gt;&lt;mo&gt;&amp;#xA0;&lt;/mo&gt;&lt;mo&gt;+&lt;/mo&gt;&lt;mfenced&gt;&lt;mo&gt;-&lt;/mo&gt;&lt;/mfenced&gt;&lt;mo&gt;&amp;#xA0;&lt;/mo&gt;&lt;mi&gt;A&lt;/mi&gt;&lt;mi&gt;d&lt;/mi&gt;&lt;mi&gt;j&lt;/mi&gt;&lt;mi&gt;u&lt;/mi&gt;&lt;mi&gt;s&lt;/mi&gt;&lt;mi&gt;t&lt;/mi&gt;&lt;mi&gt;m&lt;/mi&gt;&lt;mi&gt;e&lt;/mi&gt;&lt;mi&gt;n&lt;/mi&gt;&lt;mi&gt;t&lt;/mi&gt;&lt;/mrow&gt;&lt;mrow&gt;&lt;mi&gt;P&lt;/mi&gt;&lt;mo&gt;-&lt;/mo&gt;&lt;mi&gt;V&lt;/mi&gt;&lt;/mrow&gt;&lt;/mfrac&gt;&lt;/mstyle&gt;&lt;/math&gt;\&quot;,\&quot;base64Image\&quot;:\&quot;iVBORw0KGgoAAAANSUhEUgAABdYAAADRCAYAAADBseDUAAAACXBIWXMAAA7EAAAOxAGVKw4bAAAABGJhU0UAAACBWpshKAAATChJREFUeNrt3Q+EFd3/wPGPrJUkkmTlEUlWkkjySBJJkiSykiSRJEkiyUoSeSRJHpIkWZGsJIkkSRJJkiSSJEkkK2slnt/9/O7Md2enOX9m5szcu/e+Xxy/3/dp7zkzZ86de+/nnPkcEQAAAAAAAHSrnkZZ1Sh7G+Vao+ynSwAAAAAAADBZLG2UM3TDpHe4UTbTDWgzUxqlr1E2NMpAdK+52SgfGuV3o/yXKGfpLgAAAAAAALS7qdIMcsVBrYV0yaS1IHEdhxtlNl2CFtIV6M8aZUT+DJ7byka6DgAAAACAyeV6jh/+7VB+cslQ0rJGeRuNp1FhpXMn0BXBI9E1/doo6+mSttUv4wHn0x14fgekuSL9h/gH1vXveku0qWlljjXKu0b5Ff3fwww1AAAAAACqtalRLjXKjUZ5KflW2LWiDHPJUMKhxBjXwNdKuqRjLGmUz4l7xUm6pC09TFyjm11wvn81ygnH59qTEvVrQP6Rod7bDDcAAAAAAOqjK990Be8bac/AOsEyFDFdmpMy8Tj63igr6JaOM1fGn0bQcie69mgPm1P3849ddO4vLZ9rZVbuDzo+M/cw7AAAAAAAqJduuOa7ev1boxyRZqDS9jj7lOjfNdCl6QDWSTPQsqNRLjbKA2k+xm5ri7QdyEuDra9kYlB9Kd3SsTTHejK4/kLIu94O9N7/Qf5MgTKlS87/juVzrUzqog+Oz8yXDD0AAAAAAOr3XdxBdQ2Eh9z4UYMvuy3BAgJkyGOxTEwPonm4Wane+Wan7iGac7qPbmmp44Z7+t9dcv7PLJ+hPSXqdU1GjzH0AAAAAACo31dxB9avVtT2TPkzEPGVS4IclsvEySFdHbuObukaf6XuYe+FiblWXosxw2fIQBecv67KNwXAH5Ss+5PjM/oLww8AAAAAgPqNiDuwvqXC9uen2rrBJYGndFBdy266pSvHwWhiDOjeETPpltrdtHyGnOuC819mOf/BknWfdnxGn2L4AQAAAABQrx5xB9V1BfC0io/jUaK9o1wWeNDURN9SY/UC3dK1dqfGwkPpnrze7WC143NkuAv64JDl/FeXrFv3LDGlmXkmbN4LAAAAAEDtVok7sP6ohuO4lGhvA5cFDprqI50aQTfv66FrutpQakxcpEtqoRMYr4VUJaaNS8ckzCTPVGmufNdNe3XCW/eV0JXq0xiCAAAAAADU74C4A+t1rCA/mGhvahdfD9NExx2G6v9ogOqx/Bm4WkjXdL0ZMnETWy076ZbKHfL4HNHS28F9oJN6pvzqtxkiXUkXCZylG8DYBQAAADrXLXEHQ5bVcBxxGof3XX49CKy7XcjonyN0CyKbUmPjpzDpUqVZ8uc+B1WlQ2ln6y3nfZhh0nX+jq79L7oCjF0AAACgM00R8wq7uHyr6Vj2Re0Ndfk1IbButzGjb97QLUh5JH/moEY1LopfUF3L9g7uh7OW817OMOkqunHyRz67wdgFAAAAOttacQdCrtZ0LHGO9QNdfk0IrNt/8H3J6Bty8iPtb2HVcB2Wyp8pmWyfJ52c896UY/47w6SraEqgB4nrf5AuAWMXAAAA6ExnxB1Y31bTsWjQ60WjrOnya0Jg3exSRr+wEhkm6Tz8mhLmL7olqGeJ/tX+HnZ8ngx3aD/0Wc75OsOkq1xPXf/FdAkYuwAAAEBnein2IMhvaa4SRn0IrGdbZuiXAYYMDAaEIGeVtsufQZhzjs+UkQ7ti13SnelvMNFVaU0qPYCxCwAAANRsjrhXqz+lm2pHYD3b04w+0bQwUxgyMNCxMSKt2Yy5001vlM/yZ4qXAY/Pld4O7I/rlvOdy3DpeD2GMTBE14CxCwAAAHSmbeIOgJykm2pHYP1P6wx9co7hAoerGePmEd1S2ulEf/5olFnRf1/h8bmyvgP7Y8Rwrq8ZKh1vtvy5WXLdqfQAxi4AAABQM9sKu7j8HaAdVhTnQ2D9T08MfbKG4QKHLRXe27rVQmmmCYv78lDqfv/b8bmys8P6wzaZwORf539ef7Jc/z66CIxdAAAAoDP9EHvw42eANnSjwF/SXN0I/x87BNbHmXKrjwqTNnCbJtmB3rt0TWF3Ev34JuN9+Nbx2XKpw/rjuOVcN1bcNpvxtoamQjrrGOc8rQDGLgAAANChfB7XD7HJ36Worr10uTcC6xNdMfTHTYYKPD01jKEFdE1uG8Wd1sX1NNS9Nj4/nYjZ2iiXpZkiQVO86OTwWKN8iD7T+lOveWw4T31dT6DjmtooGxpld3RPfBQdU8g2FjXKnuj6fZok43FG9P3ihjRz/sd9otdNJ8+OZVyv5Gv1NYM52tOg5EFp7u/h+g4V+mmFedJ8AudM9B56nuO1OkZ2RZ+bI4k+ut0oa0sc02ppptv6GNU5Gh3b6haOiZ7ovaILOoajazWaOL53jXJNminmqrAwuofovhPPpBnE9jU3Go8Ppbm4RcezbiKq+c6XljyuVo5dAAAAoOMc9/hivSPAj4t4pegcutwbgfVx06Ifw1n9cZihAk//GsbQP3RNLhqweu9xT3J9voy04bmtlGZA+ZfHZ6MGu+IJheliTn1zP+cx6Kauyxtlc6MckGbA8p6Y87dreVzwfPuidvRaabD1Z6reZwH6VAO5uzPK2gB161MSxzKO21ReSnPPGJ0YWh3933hCZMCjvX3SnMz47dmeq/zraG92dH1OSTM4/LNAHTH9LvfJcTyDOftfJ2GeOOrc24L38NXo/el7HZ6U/H6qk7M62XE2eq+OZrSxwaOeGVEdrvvPrgLHWPfYBQAAALrCQ48vz2XzK94p+cO/WxFYnxgQMI3PDQwVeDJt1KwrAUkn5O9oou80SGNa8b/Z4/NlZpuc0zLJXnGuq4E1MNgfjREtm6S52lX//bs0g+pbLOfoO/mnK2d9AvpZxSfNmu4noAH0q9Fn/6hHvWdL9usiqW41rAads55C0WujAfN4Bf/0aCzedZzrKkd7lyVMQNK0cGFGdNwa3L4Z3Zd86tjsOG59jw3nOCbffScOi1+Q9reYnxYISd8/z1Jt66rsY9E4jN+/Ohn2OeM4NXXVVM9xtzl6z932fB+NeXzGaL9/8rxGv6Nz8lX12AUAAAC60nSPH0UvAwayDtLluRBYH2cLCkxlqMDTMss4Wkf3eNGJ1uSqWdtq/wXiDs60emJslmSnmdKc8bYV1RqsjIPrGni3Ba58UzdooOxComgA/JH4Bbl8crhrnToREKcACRG0dTkt1eSd1/v+84w6NWA62/I6nRQxBUJ7HW36rorPU5Ljf6TA6387PgPnJ8apb7nu0fc3pX1WN+t95r5kT9xMN7zGNBF2xNHW+oLX2ZWybpfkX0meZ4+KqscuAAAA0JW2eHxxLpMiYUXqhyKbq+VDYL1piiUINMIwQc6xZApeXKZ7vAzJxNWgMxx/70rHsKeF56KB86+SvUq71+P1q6O/17zeppWm3wIcp36W2gJjvz2PN6veN456Z5Q89k+WusvkhD9jqPeAx2s3B/4sWW3pw2M5zymeVNH7kSvFipZHlvqWGMa3q/yw1Dld/Cd70k8RVOFgxj1Gr+Umx+t6DcfpylevfXotes/fFf+A9W5LnUelWGD7Y4D+CzV2AQAAgK7k82ho0Ryoe1I/OF7Q3bkRWG9aaxmfdxkmyMkU6PtK1zitlPxB8aeOz5irLTqXk5I/AJZFg1vfLed3LdDxXrO0USYPuu0pjlcV3rsflqhXJ+lNE2S+GxEPpV73oMTxDEr5tComWx3vnxOG1/XLxKD6y6guncyYkXH+6c12s+hK9WRQXce9BoX1KRadtDwr9lQoIc2U8TSD/6WOybfPs45ztMCxrBH3RqCm/O1HUv1+NnpPan/qkxf3Clyndhm7AAAAQMf77PghMCr+eYfnSnOFkD72/V7yP16LPxFYd//wu8owQU63pXzKjm71SvKnCbvq+Jx5UPM5aHDwloRbPe/KXb0t0HFflGryoM+R6tJ32K798Yo+E3zNC/hZ8iDAdygbW9qerLzwGuiOA72/Dd+/Zlnq/Gk4juT7RlOvpFPu9Di+T4Yy3/A9c0zcefJjphXrRYPVhyX/xNfu1P00a1JooVQ7WVH12AUAAAA6Vr+4V6vrD7ObUeBAiwak7kRFfwR8i36A+eSFXEiX50ZgvckWuPqHYYKcbMG+A3SP0V4ptprxgLgncOuiq1xN6TVOFazzuuP8ZgU6dls7ZfKg2zaY3VKi3mliDwivLlH3fSkfWFfJoOJgwWPpsZzncIDr7gpWp4OfmqrltYyv3jb18xTJl14m+YSHbSLHVOfnQO8DW3qbgRz1rA58nDsl3yTShsS/64TF1AJ9+j3A2Kpy7AIAAAAdzRXsCFle0d2FEFhv+mEZWzsYJsjpH8t4ukH3ZNKA9Dfx39wwaYPHZ8ScGs5B01+Y0tLcKlHvDalu8++kV5Z2yuRBP2Gpd2aJendLmKfhstg2+Zyeo549Uiwom2TbzDLEhu0rJN+GmHF6FA0+L7bUa1tckd5vYpO4U8/E77Gim3f60KC6Ke3SuZx1nQz8GXDBcu7LUn+7MPG9xtUvvVJdKryqxy4AAADQ0W5LfYH1E3R3IQTWm6u4bGNrC8MEOdlWFn6kezKdl4lB0bk5XjvT4zNiQw33EdOGi5pSokxg2vZZGuqJGl1ZanoyrOzE9V1Dva9L1mvbeLPsaljbU3Ibc9SzSOwpVXycEv+AahHbLPXvTf1tnCJHg+oLS9SbTF+k+ezjYLbrqY6NljoPl+yHeWJeqf5a8m2Eq5M6pr02dhU8vudifvIzSSd+3iW+y7kmmJZLdanwqh67AAAAQMeyPf6ZDDDpKiXd7EpXBevqM83TqatyNNfrpahciX4kf7TUtZguL4TAun3zOy3rGSbIybUZYC9dNMEiKZ8b+6ejz6teHWnKqa4B2rIBpGeW81oX6PjXSDV50DWoN2ao91KJehc4rnfZlEujlrrP56xrrOT7/rFUk6YjZsut35/xWamr+Zd71Puvpd6/En8XT5D4BHFtTz+UeZ/p5Nw7S93Lc9a331CPPpUzteDx/ef5PorvRS/E7+mKAUvd+0uOrarHLgAAANCx1ot7BeHlAvVqzsr0hqjv6O7CCKzbf1RqWcMwQU4bHWNqJV00QXKl9wcpFni66+jzKjchPmlp92SA+k1pSXTyOtTmf0ekmqd2Vlrq3Vqi3jOO67044JjMCo7mCZI/iK5hEdqOafX89UDX3rTyP/l0jW4iGq/m9p1sNqVF+pD4m6PRf9Nj8FkRbgrUjpTsg1viH7h2mS0T01qFmPCxfU9J7n+wT8afKPB96uefir7/1DF2AQAAgI51VtyB9aKboaXzgZ6muwsjsG7P05teWQf4WFfRva8TpdNFFA22XnT0+dOKjt+W3/2t5EsfkcWW/zjkffqmVLM5qi1gXzTvvfbpN7EHvss6LuFWxOtnTNE0JbaNX/cEOE+dmDE9XXgl8XdxXvVDOa6RKagaL6roj9r+6jkWqgrU7rf0sT4J05ezvnuGuh6XOMYhMU+u9ST6M37SIk9A/I5Us09B1WMXAAAA6GivHD9K9cfR1BL1J1fwraC7CyOwbn9cXcs0hglyWukYU7voov+n761kHuIygacdjj4fq+D4bStTQz3tUtfmf6ZUOm9L1mt6kuB9iTp3Oa51iNWwrlQzn0t+h/FlW6TQX/G9Kn5SYa/k33TTNuEUTyy+iP73Ws86qwjU6nW2pf3J+8TJact4KbOB8hdDvbejf5+S+N6dJ5WWLVXTcJuPXQAAAKBj9Yl7tfqjkm3EPyA+dUF/Xpf6NoGtq6xto/69Ip2dD3tth4yZb5Ooz12baV7gY+L/pVcFl0nfscpjDIV++sS2yjvU5OQ+qX5vkaWWNq6UqNe2GrpMap7njuu8I1C/uNILHa/hPfJCzIHaEA6IefGD3sd0Q09dyKAp96bnqNeUHileYX04+t9nctR53nItFhQ8/4eWOvVYZ+eo66iYNxddUOIaLRH3hEIc0H+Ys27bxqV723zsAgAAAB3LtZpMy2DJNuJcn+e6oD8JrFdrSAisE1gPa7qE31+i08yXiSslL5asr1eqSz+WZZOjrUUV3/+/BjwXWyqMgRL1rq6g3pVS3wTKUkc7GnhdWOF7ZIal7WuB2jBNDj2L/v2+NIPsS3LW+0DMK6z1va+rxF9LvlX/pichPxY89y2O65vnnnTOUIee47yS1+iQ5Rh1IUscHNcNQfOuij8s1awqr2PsAgAAAB3LJxBcNn1LHJBZRX8SWK+4fwmsE1jPyxVYvypIbhb4Q8rl8Y59cvT74UDHritu30u1qUhiX2sYQzcs5zK3RL2DFdTrWkX+PvA4vepoz3fTzSJsgd9tgdr4YahfV0DH+48cLfD+MD2poAsvNAe5BuvzPHExJ/D9VJ+meOu4tks96tFxbFr1PiT5VvmbmHK2v4jO440U32TYNAHycRKMXQAAAKAj6Zf8EcePlR8l25gq4VfstTMC663tXwLrBNaL3qP+swRcutm6Fo2hUP1+yNHOkkDt2FZMDwS8Ht8NbXwoWa8pIFg0aLfc4xpfCjxWZ1v6p+qJMtv+H3MrHl/bo/Musumv6TNHg+lxvva8Ty0OBH4vbHdc01ce33UPSfbEhE7wbQo0BmyTFCeiUnQM2jaYvdLmYxcAAADoWH97/PAtu5pvQ0U/oNsVgfXW9i+BdQLrebnSknTzivXkCsu6y4tA1/arpY2HAfvquJgDlLMCtbFIqknZYAsIFq1X+3bUcY23VDBmt3qMrYMVtGt6n4RalW9KAaTXbSj6v0VSGpnyq+vmxJ+j88q7yt+2F0qR98ILx/U8ZHjd9KjfPmS8RheV6IRByE1tbZvA7ozuBdqnMwvUvbnC91HVYxcAAADoWMc9foBuD/RjcG2X9CmB9WpdEwLrBNbDIhWM2eEWjqGxAMd/wNHG1oB9Zcop/TxgG7sr+qy23XeKbC66MXrtsKVeDTLOqGjcXnJcd217RcD2bKlPQu3RYMqvHq/QP1Gw3sdi3heg6Oe/Kc3T6wJ1LfW4lslc5ToZuF6awf0xyV6hfkTCpH1JM+Vu1w1Rn0b//4aCdZ+v6H1Ux9gFAAAAOtZjj+BGX8k2dKXTpujHDspZZbhGd7qoDy47xut0hglycgXWL3Vpv2jAJZkq7Ezg+jd4fP70l2zDlpf5e8DPJdtK8pMB+8w2cbugRL0nAtarffpOmqtgT0q1TySYTBX3KuePAT8vbKlPQqzK1z61rf7/IsVWXutrflvqvVegzoWW+s4XqO+c4zrq9x9NV7I9en/8lOxV/TrJs77i76KvDccYX7sbFdzLnrb52AUAAAA61nTHDyqfvJWoF4F1+wZ7/0U/6oE8ZjrG1Oku7ZfkJFaoDUvz9LuWzSXqXyn1TZictbSzOmA7prQ2X0rW+yhgvYOJ835m6Zd/Kh6/uijgm2MMXAjUli31ycwA9a9ynMf+gvVulvIbgqbtDvx+dm1yPCbmiZPLUZs9Ndwv+zyOs2i+8rlS3cRd1WMXAAAA6FgDHkGNc3RTWyGw7t7EbA3DBDm59prY0YV9kk6/cKSidsYcfT9You5/HXWvD3QO08S8CbiuVA21Qta2ErjMXii2TRGHChzjWPS6mTX1v80Oj+85ITavfS/VLk6wpe37XGKMXZSwq9VFzE9V6BjLm6qtX/zSRv2Ivgfpd1ZN79SKDTd3OY7xVEV1r2nzsQsAAAB0LFdKjbp++MIfgXV3+ogNDBPktE6qWzU9WSXTaOiK0ar2Lngo1W2e/dlSr6aGCBXwPijVbf6dZAuu7anonro7Z12aXk5T7OjTDQOO/u+paSw/d4yx2yXr/0vCpj4x9aupjaMl6rWlSir6pIVpkulJgbp2O67dPWmffVVsaZrGpNwTP6a6y07c1TF2AQAAgI71xfGDJWTgAWEQWLdvtEVOUBSx0TGmVnZZf6SDWbsqbOuqo+9fF6zXtdL1XqDj1+DwR6km4J02ZGlnUYl6T0uYHPfHUuPFlmLifo3j2fVEStn89LZV8SEm5XRjyt+W72mzC9ZrSy/ytmCdto1GT1Zwf9jZRvfNEanu6U9T3cMl66167AIAAAAdy+fx2jt0U9shsN5kSx+xg2GCnLY67oW9XdQXmr4jmce76nQAhxx9rwHFIhO8rrQMofLmH3S081fAvjKtwP9est5HAepdFl2rh4n/ZsuNfazmcX3PcZ3KHE/I1CdZbCv/yzwRYVsNfqiC93ORlCV3HddtWZvcN5dLdXu/rLDUu6/kcVc9dgEAAICO5QoG/Bf9DdoLgfWm+8JGkwhnp2U8feqyvjiXOv91Fbfn2jxRy+IC9bpWuoZ4skUnIWybY74L2E/zLO3cKFGvLb+6b9BWN0LXPM064Rmv/J7v6P+/CxyrrobeGPizMy53S/Sh6em/J4GuvS3FSJn3500xB1XnFKzzjoR9AvK747r1tMl985jlGJ+WrNuWX7+/ZN1Vj10AAACgY7lWb5V9tBzVILDedMYybq8yTBBwPN3oon5Ykjr3hzW06fP01NYC9bpWui6veNxo+TdgP22Talat2vKr7/WsI05Rczjx32wpJkYLHqsGmIs+waDeW45ppGCdtg1lQ0zy6rn+MNT/tURf6Ot+Gup9UKLOX4G/o7g2N24XDwO8j/LW/bFkvVWPXQAAAKBj9Vh+/IT6wo5qEFhv2iSkMEI41yR8SoTJ6Fnq3JfU0KYG4347Po9OFajXtdK1bJqDZeKeENhc0xgtkw7jlKVen+sfpxN5luN4bxY81vslz9d2rr8K1mlLpxJi8/fVUs3mkmsk/L4AtjoPF6zTdW9oB1Mtx6n/vcympdMsdV8pedxVj10AAACgY23wCAhcoZvaEoH1pl7Lj80fDBPkdEeqXdk8GaSDLHU++fHO8XlU5KmBKle6arDrbXSvMa0mduUo1vQpeTadNK22Hi15Lqb86j4ruPW98Svq64Wex+tawdtn+bd4A8ei+2jYNikeK1inKU2L9ostTYnvtT9rOebVJa77aQkfCD5R8D5qe5+4FoFMaYN7py2d1d2Sddv2/9hSsE/rGrsAAABAxzon9a60QzgE1sfZHr1m0y3kYQqOjnTJ+WugJLnCW4Nr82psf1jCP0FV5UrXKzL+NIOpfluOYg0Gajq2N+IXGOyT8Ku/lS2/uqtezcEd52fen/q36Y6+n2+osz96zx029Fn8+msFz3eG5Zi+FqzT9GSELZ3KpqjffdLtvQt8vLFXhnoflajzsaHOn457j+5jsdPw718dYyn0fWqL5VhMLlqOb3fJ4zE9+aHjZ6bjnnqsxWMXAAAA6FhvHT9U9EvzVLqpLRFYH7dfqtnQDd2l1zKOrnVJHwy1+Lx9Jnvzfia5VqwX3fTwgIwHIG1Pf9lyFMfBMt+g24BUk6rIlrrjgOV1Gjh/LuYVubYVvO8tdcZPAczN+PdkPugyQWXTcQ0XqGuxpb5Bw2sWROfo8xSGbf+BSyX6wDZRc6RgnbZJmhuW1zyJ/sYUBHZNuu0IeB8ajOr8IPlWwr+TatLAiJgnfZ9ZXnPU43th1WMXAAAA6FgLPQIYD+mmtkVgfdxsyw/5/QwVlHxPadnUBeefFRxeWfMx7PT4XNqYs85vjvqKnOMWGU83pStlDxY43jjPd55A7hVLOytK9Lttxb0pdYdORMWbn3+V7LQQxyR/mrlb0b9vN/x7Oo3LqoLnHDKgvNdSX9bxaQqhV1G/+QRcD1vqX1viuttyay8uWKctzY5pkuaix3fOQcf7+EGA+88MGQ/g63s7z2rsBZZje1zyuFZY6v7HcT//5BhjVY9dAAAAoGMd8QhgnKab2haB9YnuGfrjOkMFnvYYxpA+Jj+lw89dUwl8SZ33lxYcx4DH59LJnHXedtQ3mLO+bYnXbo3+23VL/dMz6ogDpR/EnsYhzbQidrTkGL0h+XJX61MDd2V8Na4px7etX7Zm/P0Jj/v2jlQ9QwXOd6rluBYG7D/Tdbkp+SaJbPnvy1z3m4Z6y7z3bRvDbsj4+33Rv30We87uJR73hjUljntJ4v01KvknbPZI+A1bY7ZJhawxpGP4R/Te/LvFYxcAAADoWK40MP9FAQS0JwLrE5lSDnxlqMDTkGEMne+Cc8/atLUVk1LbPT6XXuWs87ijPg3oTfesK7kpY3Li+Yn4B6bjSW0NiuZZETvH0kbZ+75tg9F06h1Nz/JU/J4KemGp96/U38YTFppHf4alzvQmnho8XJDzfE2pb24X7D9T/u+s9Dgno38751n3bKkmRZWOy1FDvWU2LLZNZE1L/W28qlrTNS3zqPuJx3u5r0A/aOA63hxV+6RICrmbluPqr+D+bJq40/HyQdybA9cxdgEAAICOtcMjeKFlH13Vtgis//nj+KOhT9hcCz6+SDVBkXZ3UsLnbi7qgudn07IcdfZ71HdL7Ct/9R6SDCanJx1+Wuo+GP2NBpKTkzfrc/bNVksbx0r2+y+xp5rQvtG0D7ryNpnr+YKj3lHx2zQ2nhj1CbBmrYK/F2DM/yr4WTFP/APfccodDRD75va3pWsps7m8La/+QIl6Rzyv+QYZ3//A9zxWebyXP4v/ynUNoL+RiU8nFUktZJukeBfgvujbpzr59irH/bvqsQsAAAB0pMXRjwef4IX+4JhOl7UlAut/MuWhPcxwgUN/l76fjlru/89bcA1+en426YZ9eTYxve1Rp66u1gBfb/SaGdH/Tr9Wg/DpwNIvz+MuE7i8KNWkwChy/L654X+LPX+zfr9IBrl9NqB8IOUmFzT1Tlbe/QMF+8424fEyOkedlIgnjTTwOydH/bcMdf9KjNUizliOe3aJem1jZn7UF8l0Mbty1n/ec3zqZIs+BZHcAFf7S1Oj6FMjr1J//1ryP/ng+j4WanW37X20M/obnaj7FP23+20ydgEAAICOMisKovgGLuKij5TuT/04QesRWP/TNEPA5CnDBQ6mSZmlHXq+OsF6V/yCp4srPhZN3aCBrh85P5v0fb3csw1dLT4i+YPH6fKvof7fnq/XYOiWgv30ylJn2T0APuTshyHPNr/nqPOE57HaruMpx3HpZEzWfhz/lOi7MznOUdNu5Mnh3iPmSY+yn/Wm8fSqZL2jOd4LRdINTvG8d+Up5+XPNDV5nJBqNpeNfc5xLrqifHobjF0AAACgI+hmTPrY9MscP/xtZST6QaN1LqN7W4rAejbTCtwFDBlYvJTs9CCdRtNKvClw79cJKw2ya3qAsk8xLY7q0ZXgXwN8Ln2Pjs31ZMoaKR5c1za25Rw/WRtCrirYZzMs9d4PMC7O5+iLPJu9XvWs87hnfVNSr/spfy4W0JXHmlt6fuJ1uspWV0an95bRVCRlU96d8jxHTVWWNzC5yVLf3hLH3Cf5J4983av4vRCPg/MB7h0ahA4xefpMqtlUOPav+K/Sn94mYxcAAADoCBsk7KqeULk9UR6B9Wz6qHfW6q5TDBkYLMsYL0U2RJwMLgW4989q088ln3ufBoce5ahTg7a6mnmmo94tljp0LF30qKNo/UcCjAsNtLomOTRgvTJnva70Pq4Ji6z64tWzyacVpkX13Jd8qWxC7J+gY8q1Snuo4PW/bKmzzFOEVeVtFzFvJJ58L8wKdD9bLfYNck0r5W9IucB+km3SK9QG0HMc70/t1xNtNnYBAAAAoK0RWDfbntEvmmaC/QKQ5VrGeDlJt3Q0DcqelWaQXVexj0VF7xMPG+WKNIPZeXJYb5TmytXRqGiqGg12zQtwvLZNXUOl6umL2vkU9YWew7uoL9aVqFeP71ain0eiPtYJgbwBu41RHRssf6MbkJ6JrsXPxLXVVdI3pflkw7zA40nbHEqco/adBnzPSfWplNqR5v1+k+iLxwHfC1mWRfdsHWffE9d8NBrPw9GY2Czl8tK3kr4/L0b3qLFobOuK+1Ml+5WxCwAAAKArEVi3eyjVrOxEZ9EVe+k0WRpMnErXoI2YUs18omsAAAAAAADyIbBup2k80o8460o2HmlG0nDGe2gF3YI2Yks1cY7uAQAAAAAAyEdz3Y5llFt0zf/sFwJRMFuXMT6O0S1oM7b86qvoHgAAAAAAAFRBV/Cng1HL6Zaup/n2P6bGxW26BW3ItOEsaWAAAEDXmtIoaxrlgDQ3nAAAAEB4mvolHUAlhzaGUmPilbC5LdrTe8kOrPMbEgAAdAX9kq47l+9tlKvS3Hzmd+rHHQAAAKqxqFF+yMSg1BW6pWvtTo2Fz43SR7egDfWLOQ3MfLoHAAB0kiWNMtAoJ6QZQH/YKCOWL0NxuUjXAQAAVGpto/xKfQfbQ7d0nZWpcfC1URbSLWhThw2/H+/RNQCQzyxxB+fKlAuex3E9UHtjjnY2VHiuv6P2f0ZfpO5E56Ub1WwSHgFEcVcLjsktdF3XC3VvrauMcskAAJPQ5ozfBavplq6xIPr9R1Adk8UTYdNSAAhCg703GuW5/LnSokzR1bQaWN7peRz7GmW4UT6UbPeBo50l0fnq3/2UegNG+gX7sTRzX89g6CEHfcx4bVTWR++rRx7jjXEG/aF/OdD9tY5yn0sGAJjEn7nJlHzfG2Ux3dLxNNXLp8R11+9b8+gW1Ej32NouzaeVB6WZ5sVmruF7+BO6EgDK35DXNcpdKRYQeS3NXM9/lTwO/SJyQfIFrPXvi6wKmC3NIOVrqX9Vpm4Kwip2lHHHMsae0T3IoBut6UTmV2nPwPoFLhEAYBLT31LJxTv6eUu+4s6lQfX3qe/fs+kW1Eg3S36UER/ZYHnNUcP38OV0JwCEs1XyrWDXAN+UwMdwWvxWqIf4sqofSC9ynO9J+XMjGj3/aY2yRpqBq3sycdVKVtENbXhMFEXttYytf+geWCzwuD/F5W2j7Ihe02OpU++BvdKcMNSJTn26Qlfv6eTl5ehLv6vNrVwaAMAktyz6jp/8vk9wvfPoYrLk04BD0W9KoE4nDN+pP1pe8zbj74foSgAIb5v4B5qryMW1ztHm4cDt7fc81ys56tQv0XfEveJ+gOGGAi5ZxtV6ugcOrnRC8b4VswK2qemJdOLxk6G9RVwWAEAHmCPNzeaTK9f5jOscei0/J37LHaBL0CK2VI9ZC2Ky9pz7Gvj7PgAg4bb4BZtnVtD2RjHnb19bQXsDnue6tEDdPqvv1zLckNOwYSz9EvvKYkC5Jv20XK+obQ2wP5Z8m08DADDZHJfxp7U05zpPqk5+a6Jrqdf0XcHfhkAoY5bfg1kZBV4QhwCAevWLX7C5itWx1zLa+Vbhl5edHuf5sUT9riAWM8XIy5Qnmw0g4eO5xz1vV4Xt98nElGMPuSQAgA6kqWFeyniwi40tJ68lMj5Rck7YLwut997wHf58xt/uzvi7g3QhAFTvgbiDL8cDt7kqo43v0ZeZqvhsmHq5RP3zxZ1f+AzDDZ5mWcbRMboHHsY87nlzKz6GG4m2LnJJAAAdSleOHpHmU6yY3PRpvpV0A9rEKcN3+Gmpv9ONSX9KtTEcAIDBFnEHX14FbE9XMX5J1a8fAisqPs9hj/PcXLKN+476R4VNb1D+ffk33QOHOR73u9c1HMfxRHvbuCwAAACAN02vmJVnfUP077oYS1elj8jE2MoOug4A6qMrLL5INbnHsz4YXktrNmIcEfcmo2WD3oc9+pGNTOHD9ITFKF0DDz4TpudqOI5dgT9DAAAAgG6iT5g+E78UvrqYcD5dBgD1O+lxk/63ZBsawL+XUe/uGs5vkcf5hcj/u1mqTTeD7vHSMH5u0jXwcMbjXrSxhuOIcz2OSfYGSwAAAADc9Lu7pir6GH231vJDmnu96VOiC+giAGgd3WTHFYTRlbLTSrRxJaPOUzWd30GP8zsSoJ21Hu3cYbjBwZbGYy/dAw8vHfch3Vytp4bjiJ/iecwlAQAAAAAAnequuIPC+wrWPZhR1/Uaz+2e1JPqZpVHO18ZanAYsIyfRXQPHHzyq9+v6VguCk/qAAAAAACADqcbYLiCMS8K1LtNstOu9NR0XtrOL6kn2L3aow9HGGpwuCZMyqC4bR73ocM1HcuQsHEpAAAAAADoAp/EHZBZnqM+DTSng9pvGmVmjee0yeOcrgZqa6NHW98ZZnAwbSY8RNfAw3Wp5wkdH5pXXVfQz+KyAAAAAACATpaVsiVdLnnWtVCaQeT0itu5NZ/TOY9z2hKorR0ebT1gmMGi3zJ2ttM98PDDcQ/6RhcBAAAAAACE1dcov8W96d10Rz2z5c/V75oCZVkLzumt43z0fGcEauuauAPr5BqGzT7L2JlL98BhudT3hA4AAAAAAAASbok7MLPf8vppjfI84zXrW3Aucz3O5XGgtjTlwReP9jYxxGBx0zBu3tE18HDM4x5EvnMAAAAAAIAKrBV3YOaV5fV3Mv5+d4vOZbfHuQwGamuLR1u6in8KQwwGOjZGDWPnIt0DDw897kOzAozT141ylu4GAAAAAACY6L24gzN/Z7zuQsbfnWrhedz0OI8VAdqJA02utvYGPLceaW4Oq5MHVxrlqfhvbrlTmiv1xxrlpzTT08yp8DrosW5olNONMizNlf0aQP4V/V9dja1pdNa1YIzoUw17or57nTounUC6ZBgj2veHor7Tc3oZvaZMHvSVUv0+AOhc+rSQK5XXiwDtbIvqOl/ReWg6G02JdCd6T50MUOdA9H7W9/ZnaU4KzK75+rT6Pqj7nmyV5iTdM8k3MaL3SZ2Efhh9Zuhnx7fovrmUtx4AAAAAAOOOSP5c4Qcz/uZ6C8/Btvo39CZ+J6TaTUs1B7wGZA5HfaoBmKwA2kFHPUukGQDOOj4NNoUONGmgWPM5j3n0T1yeSLVB/pim5HmY47g0EDYz8XrTOS0vcUymNB6ufQAORMdXtKzlltcRfJ6a+SdAO3GqrxDpveZFx63Hdc/wvnpbso2thr74Et0Tq9aK++CCqF/PRv2a9Vm4wfOzR+v45TjeXbz9AAAAAABo0gCrzyamcbBvc8a/a9Cyp4XnsFrcwYsQgf/tHu28kXzpF+bL+KrGb+IfjLEFdXeIO7BzLlDf64rLZ/JnEEsDx4ukOemhRQNznyU7kDa1onGxMboeWRMfupJ/gYyn69FVmrqfQLwRr55TrzRXaFYxUfPAUO8zx+viwPrtnOPlY/S61dzyOsIlj2tedjX0msT9f0qJ49SxPppjrE4vccz3xJ6ea0ZF16Ou++Ds6DP4dHQP8OnXMY/r97f8uQm5bRPwRbwFAQAAAABoGvL4MX0w+vE9mhEQmNni4z8l1W/id9CjDQ2s5F0JviN6rT5y/138VjqOWuobFL/gyPeS/aFB6fuSHbA3BcZMq2yPBB4PGiTPyv+vK0MXO16rkyLxSn/tS1Pu/jITNToJZZrMyrvKeJ/YJ8QueJwzJp+P4p4MLbvHwwsZf4KjKH3a6VJULhvuGUVWVxftlxOBr0Od98H14j85kSw3HfXuEvfkerpc4i0IAAAAAECTz4pvTUnyNfXf9H/PbYPjfy7uFXZFN/HTwMk9j/7RQEpvgfo1yJoOgOkExgfJHyg5KvmCI0WfMtBJhvQEwIg0U67Y9BqO43nAsaCpIH5ktHE05zX/HY1v06TTjhLHuNFyTdYXGD9Z9ehq1vnc2jpSv8d7+3bJNpITNnsCH//f0f3CdOyHS9R93eNzLJS674Oaykbzst9olLvSnIz1uc/bNhTP+5mRfAIGAAAAAABE3ub8Ya0/6pe1wXHP9DjWpwXq1eCPBjFcK/l0FXQVG7oNWNo8kPH3uyR/cGRKgb7OWgn+XbI3uM2SdwV+HucMdW8sUNddGU/5knXMZSaUzop5lXHeyY4DqTp0UmEHt7OOtt/jvb2/RP0rZOKTSVVMnh6QatJ2LRP3Sv4Qnzntch/UdD1fHOdsyt9+JNUvZ6P+088FffLqXsX96HJdigX927ls5vYFAAAAAJ3JJ9VJmZW1VRnwONaTjjo0kKA5yzVdjG4891ncqViu5AiiFLHW0v6yjOBKPAGgOcVXRoER20r+VzmPR1c/v5fs/L2rPOswrdQsG6SZJtmBrjEpvlnnOUvfvS95vKZNZe/nrEdX1idX/ur1/otbWce75XHP6y9Yt6YpST7x8aKic9B7rmnS6kOFn2U/S9bdjvfBw2JPT5YlmeLqZXQvSVso9rztVSOwDgAAAACYNGZEP+x9fhzuaaPj9vnxrQHHOxlFAyQj4rdZm65M1xV9OqFQx0atGwzHMpL6Ow2kxgGqJzJxc75FYl5xfzDHsWgKgq+GegZy1GNKOfS55Lh9UkEQw5a7vEx+4VmWeo/lqGe2TAzwaf7qXm5jHa/H4z79MUddfdG9RoOzLyT/pGQZly3327L32EOGuh+XqLNd74M7LWPhuOOzRSdpbJumVrVHR6jPdgLrAAAAAIC2ccXjh+FQmx3z14p/CD+QZoC6btsNx3Mj8Te66vOZjOcOztpEdr+jDpclURDFlFc+j5Me55SHbg74VKrZpPCCZUxsKVGv7QkL3ycgkhusatnHratrrJd6A4FVPpVjey+sDlD/mQD3rMlwH7Tdq9JPN+kq9PiJBNempr2Weu/WMNYJrAMAAAAAJpW/PX4Yvmqj410m9f0g1pWOG2s8N9NqzmQQ9bSMP5a/xFLXOmlOmvwb/f++5ol54uK15FtVqpMAnwx17SrQP9r2A0N99yrsfy0zS9Rrmrzyza88O3oPxqtG13Lb6ipna7znfav4XOZKtU9FTc+od02Betr5PqhMKb++ZPTHu+jf7oh7j43llutztYaxTmAdAAAAADDpvJLWrmLM45jHsW6LAgpa5kSBFV31uUmaq8JPRD/gfc47zjm8rIXXIQ6gr0z8t70VtK/B43eWfliesz7ThosavJta4PiuijlFwZwA5z9suf5lmIJqNz1eq/mdP8h4nvcF3K64P1dY6gie/qyw7SmpOj914H3Qtnl3OmXVrcQ9bLpH3bYnCvbXMDYIrOf3H4VCoVAoFAqFQqF0UWlLhz0O/HKbHOtDcedGz5N3WlcDHxXzI/+u3LWhzBZ7Xls9p7cSbnV2lls5AjY+52PaqPBAgWOzbU64o+IA5tkSddo2A3RNjuhESrxq9nHUp+gufR73paeedWkQd7E00xpdMNzzttRwTnfEvC9GWeknmgY77D7oCn4ng7jxnhF6D5nrWfc/lrrX8HZsS3yxplAoFAqFQqFQKATWWxy4+exx4Lp53vQWH2uvmDfmjMvDgnXPEfPj9ckyXNG5mYIl16N/Px79b13t+VcF7e+3nPPPaJzkcU/CbSS4wnLdnwQ6/ymWNjaVqHePpV8XOcbDWGLMsUlpd9rlcU8qureArnx+LRMnJafVcE6mlEtjAeo+mPrMyjsZ1c73wdiQ5TM6TlHTL81UU3kD4qZJj1Fxp5EBgXUKhUKhUCgUCoVC6arA+jTPYHK7bJi42eMYB0vUr4GmNx5tVJEuwZSHe28USI+DrEcqaHtBIgiTVU7mrO+0oZ7Pkj9li47R95ZjWxqoD1ZKmCcg0m4a6v3q2X9nBd3MJzXGihL1H5Hyk5IhJwv6S9b9pMR7p53vg0lfDPXeTkwSxk/f5HnKakric6auCWUQWKdQKBQKhUKhUCiUSRtYv5Pz4Fu9ieklj2Msmwu+X9yr4rXsDnxupmDJIhnPLf5Gqlk1aEuvk3fV51Exb6pXJD/4ecux3QjYB4ekmhXxpnzS1zL+dkYUHCubKqIqazvkJvxNJo+Ris9lW6KuwzWd0wapJh91v0xcXT67g+6DsSXi3vz1dMGJEtvGpXsFBNYpFAqFQqFQKBQKhcD6/5wzBGlcJ7C8hcf83nFsPwO1c9ajHzQ/8cxA7fVbgmbJf6six+0Wx3leLDmmtGi6iXkFjm2p49j6A/aDKWXD6RJ1rrAc+7bU3+oESrxhoq6a3STth8B6vVZ4nMtQyTYGKno/2fxlOZ8yk0kXEvUc7aD7oM8EoJa+RHC8yIbOh2u614LAOoVCoVAoFAqFQqFM6sD6PkMA0Sef76UWHfNCj2O7HqiteZ4XczBQewct5xOvVr9bQZ/q6ve3jnP0SbWiG+M9tAT+iubmt6UpuhmwHzTdzC9DOxtL1HvMcvzJzQS3ycSV7bvaNIBDYL1exz3OZaBkGzujet7XeF62/QyKbpLdl3gP67n0dNB90GcC8EV0HnEqsyKb0D4w1P2R2DUAAAAAAE1Zj+HHAWkNRrhWrY9KazYx3S/uINOegO098WjvXaC2bos5p+/vqFSxYnC7lEv9o4EcXUH5I+O1n6TcquutUt+TEzvEnF+9p0S99xzjRuu+IH5pYtoBgfV6PXach47Psk/NxKmWztV8bj8kbC7v5FNG6zroPpik9wvTBOCJqBTdA6RHzJMdV/jaBAAAAABAMz9rOmfvA5kYPDwj7sBUK/Kt3vI4rnkB2/tH/IJ0C0q2YwuWxAH3yxX16QvHuR0yvE4nVnSi40PGa3R86Ur+qSWPzbaJ7LPA/WBaqfm4ouuqaSU0HYZpRb6+bk4b3j8IrNdH32OuvR4eB2hnWIoFo8u6K+Z0KXnNT/TVUIfdB5Nsuel3Rn2gG6MWmWyxbQy+RQAAAAAA6HJ90Y/udBAj/SN8gbgDUy9qPnZbkDIuoVMZDIhfkG5zyXbWizm4qulBNFgyv4I+deUv13aTwd0p0bHq6sUxyV6ZeUTCPM2wUerbONaW9ud0Bdc1Dqx/l3rSDIVEYL0+W6SeVFR6Lx+VajZFtrku5iei8oonIHVj0FkddB9MM+Vu1/N+Gv3/GwrWfd5y/jP4+gQAAAAA6Gb6Iz+9OlaD7HMNf/9A3EGdpTUe/3qpP/e7T5sh8mG7NkqtarX6OUe7d6LxoWkSNAj2U7KD/8NRX4UMzD2yHJe2GXIVqO3JhI0V1euzWfAnqT/YifZx2WP8hEqH1NuC87tkOa884z65irvIJGc73wfTXot5MkL/740SdZtyzD/lrQgAAAAA6Hbpx+41F+xiy9/7rJb8t8bjP+txPKEfV/ddnXu2ZDuvHPUvqqhPPznaHRPzRnYa9NMgVk8Fx+V6YuJGwLZ0wumnVJNf/bnjPF5KMx3MIyEFA/702TF+vk7y89trOTffNEi66fB7KZ4Cpp3vg2l9Hsc5t2Ddcy31nuStCAAAAADoZv/KnwHDNY7X6Ko7V2BHV8lNrekcXMHnKh5X9w2snyjRhitYcr+i/uz3PDedgNEVm7qqUzcTnVvDtT7uOKZtAdsatLRTZqXmDMc5XEu8d3Zb/u4Rt6+u5PP+vDrJz9GWamutZx3xanP9rJpVUT+36j6YtstxjKcqqnsNb0cAAAAAQLc6mPFDebvna0+IO+Cwp4Zz6PM4jicVtLtR/IIuO0u0scNR96aK+nS3o9170pr0EMq2kWDICRQNxP2Qap5E2Cr+EzHazz+l/icW0L4OeNx3Bib5Odrurz4pmFZL/kD8ZLoPpl0X+2r1WRXU3U659ydz2cwtDQAAAAA6I3BxLMfrNU3Fb8cPxmc1nIdrpV5Vj6tvr+FHsy2I8LnCoMZVqW6yoIw5Ut8Eiiu9UJlJDVt+7JkZf/+vtEfKJbSH2+J+QmdmC48vRLDZtmnoVsdr9dzjFC5lVmq3630wy4jlOM9VVPdwC86TwDoAAAAAoOV0U7tRKb+55x1p/SamPj+0q3hc/YLnj+YFJdqwrZg+VWGf3nWc07IWjdutjuM6H6gdXQXumjQqszL+vaHOF4a/XyL2lEszuKV1Dc3X/UtaP6FpopN9T6NSZuJvmhQPaN+S8XRNZY6hXe+DWZ/ntuNcWKLuFZZ697XgXAmsAwAAAABaap40N7ZL/rC7U7CudR4/Gs9XeC4aNBkRd673KlZ2P/M4929tGixx+e5ou6dFY/e847i2BmrHtbHo6xJ12zZftaWXeWp53WFua11jvcd951QLj+9MdAwPAtzbTec3aHndERnfvLVsrvN2vQ+mHZNq9oJQtj0t+ltwrgTWAQAAAAAto4/Iv5Y/VzdOK1HnB8ePRs0PXVUe2lUeP1qreFz9L88fzJdKtGELlryseJyMOc6rVYYdx7UyQBtHo7reiXnS5kqJ+m15m225o2359j9K/bmO0RpnPe47a1t0bMn0YtsD1DdqOL+Lhr9Pbigd4imldr0Ppj20HOPeiur+2KJzJbAOAAAAAGgJDW4/Sv2g06D47JL1HvX44bi7onM67tH2gRa1WzbQawuWHKl4rLjSoLSKaxKn7ASOplz5FZ3/TqlmY0hTYEjbta2A1cD5Z5kc+Z5RnVeO98Avac0kiz6JEa/w/h7oGEwrxrMmtvoTf3+ow++DSVMtx6n/vcympdMsdV9p0fkSWAcAAAAAtER6ta8+Kj8/QL2zPQIQTys6pyceP1oXB25TV/3/8Gi3zDlPc/TpvIrHiiuHc6tWR49KdYGu6dJcpa716MTJPqkmb75pFfxDj9faJnRec4vreH0e9537LTgu/QxI7hsQKv2XaXLxeurvdFPjeLPSa11wH0zabDm+uyXrtu1pscXyul7eqgAAAACATnJR/sw7vjJg/UNSf4BbN2x0BfS/V9CXl8VvFdrfJdrYIvVPUiR9dZxb6MC+nq/PimtXoKuMmzIxwH3T0MaIpQ4NKJ2QZqqgLLa8+YMexzjb0Qc+OeY1OPsuOhZMLrs87juDNR+T3ofT+02E2rD6trjTe+mK7HgVv060hsx73q73Qdtne8gnxa6JeSX8TMvr9Poc4+0KAAAAAOgEWatctwZuY624Az7nArc54NHmjcBt7hS/oHrZc70krUsDo1y5zHcEbGtQxtMSuVaAunIeFw2qnYxer6lWZkfH8dPQxk1LPbfEvmniYcuxr/I81nOWOt54vH4oZ3toHz5pMNbXeDz6Xklv9Ps8YP03DOcYb7adDOqHSGs2We6DSe+kmjQwyvRk1jPLa45KuQ3RAQAAAABoG1mBvCpyo2og4Ju4NzGdHrBNnyDT4YDtbRK/oPpjKb9q8r2l/v4axs2g4xwfBGhDg2Jx4EoDOIs8XuNKwbOswHEckPGnOOLXF1lZrk8yaODf9qTCXUOdo+IfTNNVsrYnNWybFa6UMCkiUD8dHyOO8f9bwq7YttFx/injGPYFbGPIco+dFv3fkGnNJst9MLbA8TlUxgpL3f8YXrMh+ncdF7N4ywIAAAAAJrODkh14+aui9uoMdGvw6KdHe9sDteezQWu8km9mybYWSrkVySEs8TjXNSXrj1daalDZd/X0bccx7SvxHkluIHfA0sbGjHpORf+2zTFmTWlchnMety39g05wZa3c7Y3Gj94DFnB7nHRWe7wnv9VwHPo0humJGh3fMwK2dUXMKb7uy3hqpuVddh+M7anws3Yw5z1QP7d+RPeXv3m7AgAAAAAmM9OP4io3tjso7iDEFwkTePHJNazlcsl2NPDxzLMtffQ9xIr8vZY2TtY4hlwbw2ralL6cdU6JxmYcYNZg0rocrz/hOKZXOY7jfOJ1e1L/ftPSxpzU38ZPhbhyW9vSJR3M2Y/zxJ5rPWtFerw3wBluj5PSRY970PcK218ejSHbuLsWuM1LjvP9lfP+0Sn3QZ/7VNknm+5Y6k5/zulE3gdxPzEDAAAAAEBb01WxtgDMtQrbPiB+Aeiyx6Arb995tqWr5zbkrF+DHrqJ3D3PNjT9R8iUM7a8vnWuBFzlce4aVPJdsamBozcyMQiYd4XmYo9jOu1RRzIv9P6Mv7Gl4kmKA/0+EzinLHUuKXB9/nH0g6bR0ACYpmSIA5QfJGw6JtSjT9z7C8RlZ6A2p0TvbZ3Me+3Z9urA5/2vo70tXXofjK/PqOF43gU47xHPe6BONMabx17irQoAAAAAmKw0vYNrdfXrCtv3XdmtRQMmRXIBazDheo52kpuYbpY/VxvrMWhOW82frsHxm5ZgRVbRY5kXsA/1/EwrQr+2YEyd9+wHnYTQNCjJTTt1AkQnAnSz1VcZ47BoOpK74vf0wLroGNTU6PonN0P8JebULbZVuWej8RKnorhd8v1RNH3HTHHvaxAybQVaQ8fug5zXWd8j26P331RDvXrv0zzlS6W54aluaH2oUa5Kc5X2r5xtfqjg3C9Y2tvf5fdBW8A/xEbhtn0c4skbHTdxnv37vFUBAAAAAJOR/jDXYJ9vIESDiyHzrK+Q8SBj3kCM5i73Wa2rwaHtGYGJVhTN7a4TA1VsIrrG0u6VFowtDfTfDdx/GqSaVuKYdCJjpOQxaEoi2yrRPAHMXo9j1lXipkDV9RJ9sT3Hsf7DrXJS0cC3BrtftsE9z6cMVtAHpsD6ae6D1rRYawOc8+cc5/JEeBIGAAAAADDJaC7TMoFmXS2nQXYN2O7wbFPz7F6NXqfB9FEJE2QYi36cp4OMmnta03b8ltYGjb5ExzYgxVba+7KlC9nconGWzkdetOj1XRromHQComhwXVOkzHbU/0X8nlbwHQtbLPXsKtkXQx7Hepvb5aQQv9f03vpLJkdAvcpNsbMC65e5D/4/0xMwo9GxlvWv+K/SJ6gOAAAAAJh0rkq4wIhvbtQBqT5IkzRcQ3sawNLAvgZqNTetBiE1D7yuwNRg9twar+lzyzH2tni8af7kFwX6VidhVlVwPPrEwJMcx6LpNFZ41n1a7JNAh3Ieq20TxrIBSX2aw7YfgI7lHm6Xk0KvTJ5gejq4WoUzqXaG2+AatcN9cIbYJ/xC0LRpX8U+mXKCtywAAAAAAIC/ZdLc0PCWNDfeG4uKrpTUfLsa/NKAmE5K1DEZsFKaqytfRscQH8tHaebM1011i+TBPy7NiZa4Pq1fnyiY26bXRYP9b2V8kkgniNYzXDGJ6dMcyRRm3AfrpZvm6mboP6Jz0zRoT6L74DyGJwAAAAAAAAC0H91/Q4O6x+gKAAAAAAAAAAAAAAAAAAAAAAAAAAAAAAAAAAAAAAAAAAAAAAAAAAAAAAAAAAAAAAAAAAAAAAAAAAAAAAAAAAAAAAAAAAAAAAAAAAAAAAAAAAAAAAAAAAAAAAAAAAAAAAAAAAAAAAAAAAAAAAAAAAAAAAAAAAAAAAAAAAAAAAAAAAAAAAAAAAAAAAAAAAAAAAAAAAAAAAAAAAAAAAAAAACAEr41yn8VlF+NMtYoI43yqVFuN8rVRjnWKJsaZQZd35FmVTSedgQ4tuGSxzDC5QUAAAAAAACgLjXKU2kGwv+rubxolMFGmcdl6BjTpRnAfh9ojHyM6lsV4NgONsp9aU745D2Od41ymcsLAAAAAAAAIGlKo6xolJPSXJlbZ4D9d6Ncb5QFXIaOohMm1wqMh1uNsrlReisc66sb5YbHsfxolK1cSgAAAAAAAAAuGhD9Lv6B0DONslSaAcvYVGkG6gekudLXJ+WMBtgH6f6OcyPHWNpV87GdshzLz0ZZzuUDAAAAAAAA4Oui+AVCd3vWp0H3vY3y1aPOu9IMzKMz/CXNSROf1EB165dq87oDAAAAAAAA6CIaMHcFQj8UqHdOozz3qPsel6Cj3PW45ldbcFzrxDy5AwAAAAAAAAC5aHoXVyD0fMG6Z0pzM0hX/aSF6Rz7Pa73pRYc17GM49CNfMn3DwAAAAAAACA3n7zYG0rUv9qj/rFGmcul6AhLPa739RYcV9bTEye4XAAAAAAAAACK+Cj2IKiu6u0p2cYjcQdb/+FSdATNsT/muNbPaz6mJZKd3oj8/gAAAAAAAABymyXugPedAO345HH/wuXoGA/F/YRCnf7NOIZNXCYAAAAAAAAARWwVd8B7X4B2/vJoR8tCLklHuOJxrWfWdCyaYuiXhJ8sAgAAAAAAANClLos7ANofqK0xj7Y2c0k6wi6Pa72+pmM5K3+mNprPJQIAAAAAAABQ1HuxBz/fB2zrq7iDrdu5JB1hg8e13lHDceiTEunV6se5PAAAAAAAAACK0pXoruDnhYDt3Zf2CLaier0e1/pcDcdxVf7csLSXywMAAAAAAACgqANSb2qWR8KK9W4y4rjW1ytuf6mwYSkAAAAAAACAwG6LPfCpKTR6Arb3Xcix3k3uOK71q4rbfyxsWAoAAAAAAAAgIA2Yp3NPp0voQORvcQfW53FpOoZrY9yxCtveltEWG5YCAAAAAAAAKMVnc8mDAdtb4NHeZy5LR9nlcc37Kmh3aqN8SrUzyOUAAAAAAAAAUJZuHOkKevYHbG+31LtRKlrPZ/JmQwXtHk+18V7YsBQAAAAAAABAAG/FHvD8ELi9e+IOsi7nsnSUmR7XfEfgNjWV0FiqjXVcCgAAAAAAAABl+aRl+Tdgews92nvCZelIY47rfilwe8Op+oe5BAAAAAAAAABC2CPuQPfmgO1d92hvJZelIz1wXPeQge9VqbpHG+UvLgEAAAAAAACAENKretPlV6P0BGprs7iD6le5JB3rquPafwzY1utU3cfofgAAAAAAAAAhTJFm4NwW7LwfqK0VjTLiaEs3lpzBZelYBxzX/3c0Jsvan6pX9xDoofsBAAAAAAAAhLBW3CvIDwVoZ02j/HC0861RFnFJOprPEwsLS7ahm6R+T9W5lq4HAAAAAAAAEMoZcQc6ywS7pzXKKY82vjbKUi5Hx5vrMRY2lmzjfKq+G3Q7AAAAAAAAgJBeiT3I+aFgvbMb5UijfBF3IPVFo8zjUnSNMcd42F+ibp0E+p2o66c0g/kAAAAAAAAAEESfuIPeTxplgzSDk1m5r3ujf1vXKAPSXAH/SCYGN01F03UckjA5tTF5PHOMi0sl6n6YqusI3Q0AAAAAAAAgpF3iDn5XUT5KM+A5nUvQla47xsdwwXrT+dvfCJM2AAAAAAAAAAJzBThDFk05c7ZRVtPtXe+YY6x8KVCnPjnxXtiwFAAAAAAAAECFdCWv5p+2BTifSjMIqgH4u43yLXqN5sj+Ff3N7+h/63/X1C4PpLniWNN57JFmGpleuhsJmx3j7rfkX2l+XNiwFAAAAAAAAEDFVol7lflhugkV6PcYe4tz1Kd7BSQnidiwFAAAAAAAAEAlTog7uLmUbkIFdDW6a3PbzTnqGxI2LAUAAAAAAABQg+diD2x+69DzXiut2bA1dJns1+eN4/wOedazUtiwFAAAAAAAAEANZoo7cHu9Q8+dwHp7uOE4v6ue9bxIvY7NcQEAAAAAAABUYkDcgdttHXruBNbbw0nH+d31qGNP6jVDvLUBAAAAAAAAVEVXo7sCt30deu4E1tuDa3JnxPH66Y3yVSZuWNrHWxsAAAAAAABAVTQoawtqvurgcyew3h5WeJxjr+X1/wgblgIAAAAAAACoyXJxBzTPdfD5E1hvD7rB6G/HOa40vLY/9Vo2LAUAAAAAAABQqePiDtpupJtQg4+OcbjF8Lo7qb9bRVcCAAAAAAAAqNJjsQczfzVKD92EGgw7xuJgxms2ChuWAgAAAAAAAKiRbvjoSr9xn25CTc47xuLV1N9rupd3iX//0Shz6EYAAAAAAAAAVRoQdxqYw3QTarLNMRYfpv7+SOrfD9GFAAAAAAAAAKp2RdyB9WV0E2qyyjEWRxJ/2xf97/jfXtJ9AAAAAAAAAOrwReyBzG90EWrUK+6Jnt7oby+n/vvfdB8AAAAAAACAqi0RdxDzOt2Emv1wjMk1jbI09d+u0G0AAAAAAAAA6qC5012B9e10E2p2xzEmdV+A5zJxw9LZdBsAAAAAAACAOjwQd2C9j25CzS45xuTr1P/eT5cBAAAAAAAAqENPo/wWewDzDd2EFtgh7gkfNiwFAAAAAAAAULvN4g5anqeb0AIbxD+wvpzuAgAAAAAAAFAXV7oNLZvoJrTAdPELql+iqwAAAAAAAADU6bPYg5aaJmYq3YQW+ekYn98bZRbdBAAAAAAAAKAumj7DtRr4Pd2EFrrnGJ/76CIAAAAAAAAAdbog7sD6HboJLXRV2LAUAAAAAAAAQJvoa5QxcQfW39BVaKH9woalAAAAAAAAANrAjEZ5LH4bQ2rZTpehRTYKG5YCAAAAAAAAaKGZjbKnUT6If1A9LkONsqZRptCNqNEcYcNSAAAAAAAAAC1wXZopXX5L/oB6uvxqlCeNco1uRU3SKYv20iUAAAAAAAAAqvZfBWWMbkVNnibG3Qu6AwAAAAAAAAAAO01DFAfWl9IdAAAAAAAAAADYHZTmExIX6AoAaK3/AyU7sljZWC3nAAAB0nRFWHRNYXRoTUwAPG1hdGggeG1sbnM9Imh0dHA6Ly93d3cudzMub3JnLzE5OTgvTWF0aC9NYXRoTUwiPjxtc3R5bGUgbWF0aHNpemU9IjE2cHgiPjxtaT5YPC9taT48bWk+QjwvbWk+PG1pPnI8L21pPjxtaT5lPC9taT48bWk+YTwvbWk+PG1pPms8L21pPjxtbz4tPC9tbz48bWk+RTwvbWk+PG1pPnY8L21pPjxtaT5lPC9taT48bWk+bjwvbWk+PG1vPj08L21vPjxtZnJhYz48bXJvdz48bWk+RjwvbWk+PG1vPiYjeEEwOzwvbW8+PG1vPis8L21vPjxtZmVuY2VkPjxtbz4tPC9tbz48L21mZW5jZWQ+PG1vPiYjeEEwOzwvbW8+PG1pPkE8L21pPjxtaT5kPC9taT48bWk+ajwvbWk+PG1pPnU8L21pPjxtaT5zPC9taT48bWk+dDwvbWk+PG1pPm08L21pPjxtaT5lPC9taT48bWk+bjwvbWk+PG1pPnQ8L21pPjwvbXJvdz48bXJvdz48bWk+UDwvbWk+PG1vPi08L21vPjxtaT5WPC9taT48L21yb3c+PC9tZnJhYz48L21zdHlsZT48L21hdGg+dNw3ygAAAABJRU5ErkJggg==\&quot;,\&quot;slideId\&quot;:424,\&quot;accessibleText\&quot;:\&quot;X B r e a k minus E v e n equals fraction numerator F space plus open parentheses minus close parentheses space A d j u s t m e n t over denominator P minus V end fraction\&quot;,\&quot;imageHeight\&quot;:24.073298429319372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</TotalTime>
  <Words>1325</Words>
  <Application>Microsoft Office PowerPoint</Application>
  <PresentationFormat>On-screen Show (4:3)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Corbel</vt:lpstr>
      <vt:lpstr>Helvetica</vt:lpstr>
      <vt:lpstr>LucidaGrande</vt:lpstr>
      <vt:lpstr>Monotype Sorts</vt:lpstr>
      <vt:lpstr>Contemporary blue</vt:lpstr>
      <vt:lpstr>FIN 470: Financial Analysis in Excel</vt:lpstr>
      <vt:lpstr>Overview</vt:lpstr>
      <vt:lpstr>Break-Even Analysis</vt:lpstr>
      <vt:lpstr>Break-Even Analysis</vt:lpstr>
      <vt:lpstr>Two Types of Costs</vt:lpstr>
      <vt:lpstr>Fixed vs Variable Costs</vt:lpstr>
      <vt:lpstr>Types of Break-Even Points</vt:lpstr>
      <vt:lpstr>Operating Break-Even Point</vt:lpstr>
      <vt:lpstr>Break-Even Graph</vt:lpstr>
      <vt:lpstr>Other Break-Even Points</vt:lpstr>
      <vt:lpstr>Break-Even Point Pattern</vt:lpstr>
      <vt:lpstr>Relationships Among Break-Evens</vt:lpstr>
      <vt:lpstr>Goal Seek for Break-Even Points</vt:lpstr>
      <vt:lpstr>2. Leverage Analysis</vt:lpstr>
      <vt:lpstr>Leverage</vt:lpstr>
      <vt:lpstr>Leverage Analysis</vt:lpstr>
      <vt:lpstr>Business Risk</vt:lpstr>
      <vt:lpstr>Operating Risk</vt:lpstr>
      <vt:lpstr>Financial Risk</vt:lpstr>
      <vt:lpstr>Leverage Calculations</vt:lpstr>
      <vt:lpstr>DOL, DFL, DCL</vt:lpstr>
      <vt:lpstr>Degree of Operating Leverage (DOL)</vt:lpstr>
      <vt:lpstr>DOL and Break-Even</vt:lpstr>
      <vt:lpstr>Degree of Financial Leverage (DFL)</vt:lpstr>
      <vt:lpstr>Comparing DOL and DFL</vt:lpstr>
      <vt:lpstr>Compounding Effect of DOL and DFL</vt:lpstr>
      <vt:lpstr>Degree of Combined Leverage (DCL)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570</cp:revision>
  <dcterms:created xsi:type="dcterms:W3CDTF">2004-10-03T21:09:17Z</dcterms:created>
  <dcterms:modified xsi:type="dcterms:W3CDTF">2022-09-23T23:18:06Z</dcterms:modified>
</cp:coreProperties>
</file>