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18"/>
  </p:notesMasterIdLst>
  <p:handoutMasterIdLst>
    <p:handoutMasterId r:id="rId19"/>
  </p:handoutMasterIdLst>
  <p:sldIdLst>
    <p:sldId id="397" r:id="rId2"/>
    <p:sldId id="383" r:id="rId3"/>
    <p:sldId id="399" r:id="rId4"/>
    <p:sldId id="272" r:id="rId5"/>
    <p:sldId id="273" r:id="rId6"/>
    <p:sldId id="274" r:id="rId7"/>
    <p:sldId id="275" r:id="rId8"/>
    <p:sldId id="276" r:id="rId9"/>
    <p:sldId id="277" r:id="rId10"/>
    <p:sldId id="401" r:id="rId11"/>
    <p:sldId id="278" r:id="rId12"/>
    <p:sldId id="617" r:id="rId13"/>
    <p:sldId id="279" r:id="rId14"/>
    <p:sldId id="280" r:id="rId15"/>
    <p:sldId id="616" r:id="rId16"/>
    <p:sldId id="619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B3C3D3"/>
    <a:srgbClr val="002B5C"/>
    <a:srgbClr val="ADC6D7"/>
    <a:srgbClr val="00BEB9"/>
    <a:srgbClr val="00CAC5"/>
    <a:srgbClr val="00CFC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6163" autoAdjust="0"/>
  </p:normalViewPr>
  <p:slideViewPr>
    <p:cSldViewPr>
      <p:cViewPr varScale="1">
        <p:scale>
          <a:sx n="81" d="100"/>
          <a:sy n="81" d="100"/>
        </p:scale>
        <p:origin x="153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714"/>
    </p:cViewPr>
  </p:sorterViewPr>
  <p:notesViewPr>
    <p:cSldViewPr>
      <p:cViewPr varScale="1">
        <p:scale>
          <a:sx n="87" d="100"/>
          <a:sy n="87" d="100"/>
        </p:scale>
        <p:origin x="384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3F7FA54-1521-4DD7-9404-29EC1BA7038B}" type="datetimeFigureOut">
              <a:rPr lang="en-US"/>
              <a:pPr>
                <a:defRPr/>
              </a:pPr>
              <a:t>8/27/2022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BFD8F90-EA37-43C3-8ED6-D915013D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0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CAE60C-72A0-D14D-8733-C13212F694A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52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CAE60C-72A0-D14D-8733-C13212F694A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60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181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FCE23-AF64-4B06-9BAD-B6606BBFB7D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57212" y="1638300"/>
            <a:ext cx="8034338" cy="4394200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200150" lvl="3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LucidaGrande" charset="0"/>
              <a:buChar char="▶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Font typeface="Helvetica" charset="0"/>
              <a:buChar char="⁃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790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4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01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554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8613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FCE23-AF64-4B06-9BAD-B6606BBFB7D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57212" y="1638300"/>
            <a:ext cx="8034338" cy="4394200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200150" lvl="3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LucidaGrande" charset="0"/>
              <a:buChar char="▶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Font typeface="Helvetica" charset="0"/>
              <a:buChar char="⁃"/>
            </a:pPr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EA786F-FA76-47B4-8448-7AE0EC469E9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121129" y="5810250"/>
            <a:ext cx="1634728" cy="222250"/>
          </a:xfrm>
        </p:spPr>
        <p:txBody>
          <a:bodyPr/>
          <a:lstStyle/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0162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FCE23-AF64-4B06-9BAD-B6606BBFB7D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57212" y="1638301"/>
            <a:ext cx="8034338" cy="2185555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200150" lvl="3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LucidaGrande" charset="0"/>
              <a:buChar char="▶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Font typeface="Helvetica" charset="0"/>
              <a:buChar char="⁃"/>
            </a:pPr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EA786F-FA76-47B4-8448-7AE0EC469E9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121129" y="4424926"/>
            <a:ext cx="1634728" cy="1607575"/>
          </a:xfrm>
        </p:spPr>
        <p:txBody>
          <a:bodyPr/>
          <a:lstStyle/>
          <a:p>
            <a:pPr lvl="0"/>
            <a:endParaRPr lang="en-IN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A38F7608-5024-4F02-9B8D-830DD65148E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406629" y="4443398"/>
            <a:ext cx="1634728" cy="1607575"/>
          </a:xfrm>
        </p:spPr>
        <p:txBody>
          <a:bodyPr/>
          <a:lstStyle/>
          <a:p>
            <a:pPr lvl="0"/>
            <a:endParaRPr lang="en-IN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60DDF79D-91B8-4D53-87C6-92214CE2D3D3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654020" y="4429545"/>
            <a:ext cx="1634728" cy="1607575"/>
          </a:xfrm>
        </p:spPr>
        <p:txBody>
          <a:bodyPr/>
          <a:lstStyle/>
          <a:p>
            <a:pPr lvl="0"/>
            <a:endParaRPr lang="en-IN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6698FE42-6AC3-4202-98E3-A033B866FF86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1953375" y="4424928"/>
            <a:ext cx="1634728" cy="1607575"/>
          </a:xfrm>
        </p:spPr>
        <p:txBody>
          <a:bodyPr/>
          <a:lstStyle/>
          <a:p>
            <a:pPr lvl="0"/>
            <a:endParaRPr lang="en-IN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AAE5B4-DC4E-4220-8401-0D772862736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57213" y="4434164"/>
            <a:ext cx="1333699" cy="1607575"/>
          </a:xfrm>
        </p:spPr>
        <p:txBody>
          <a:bodyPr/>
          <a:lstStyle/>
          <a:p>
            <a:pPr lvl="0"/>
            <a:endParaRPr lang="en-IN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90AC7FFF-E935-4677-95EB-E8C01074BC4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60676" y="4429548"/>
            <a:ext cx="1333699" cy="1607575"/>
          </a:xfrm>
        </p:spPr>
        <p:txBody>
          <a:bodyPr/>
          <a:lstStyle/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6230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771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571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16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5371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6:22 PM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71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2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Arial" panose="020B0604020202020204" pitchFamily="34" charset="0"/>
          <a:cs typeface="Arial" panose="020B0604020202020204" pitchFamily="34" charset="0"/>
        </a:defRPr>
      </a:lvl1pPr>
      <a:lvl2pPr marL="742950" indent="-285750" eaLnBrk="1" hangingPunct="1">
        <a:buChar char="–"/>
        <a:defRPr sz="2800"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eaLnBrk="1" hangingPunct="1">
        <a:buChar char="•"/>
        <a:defRPr sz="2400"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eaLnBrk="1" hangingPunct="1">
        <a:buChar char="–"/>
        <a:defRPr sz="2000"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eaLnBrk="1" hangingPunct="1">
        <a:buChar char="»"/>
        <a:defRPr sz="1800"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8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r>
              <a:rPr lang="en-US" dirty="0"/>
              <a:t>Topic 4.2: Time Series Forecasting II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470: Financial Analysis in Excel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3AF384D-B2D0-451A-8C45-B2E92CAB05C8}"/>
              </a:ext>
            </a:extLst>
          </p:cNvPr>
          <p:cNvSpPr txBox="1">
            <a:spLocks/>
          </p:cNvSpPr>
          <p:nvPr/>
        </p:nvSpPr>
        <p:spPr>
          <a:xfrm>
            <a:off x="76200" y="5986490"/>
            <a:ext cx="8839200" cy="849023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Century Gothic" pitchFamily="34" charset="0"/>
                <a:cs typeface="Arial" panose="020B0604020202020204" pitchFamily="34" charset="0"/>
              </a:defRPr>
            </a:lvl1pPr>
            <a:lvl2pPr marL="457200" indent="0" algn="ctr" eaLnBrk="1" hangingPunct="1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 eaLnBrk="1" hangingPunct="1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 eaLnBrk="1" hangingPunct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 eaLnBrk="1" hangingPunct="1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The slides for this course are adapted from: Timothy R. Mayes, </a:t>
            </a:r>
            <a:r>
              <a:rPr lang="en-US" sz="1800" i="1" dirty="0"/>
              <a:t>Financial Analysis with Microsoft Excel</a:t>
            </a:r>
            <a:r>
              <a:rPr lang="en-US" sz="1800" dirty="0"/>
              <a:t>, 9</a:t>
            </a:r>
            <a:r>
              <a:rPr lang="en-US" sz="1800" baseline="30000" dirty="0"/>
              <a:t>th</a:t>
            </a:r>
            <a:r>
              <a:rPr lang="en-US" sz="1800" dirty="0"/>
              <a:t> Edition. © 2021 Cengage.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376058667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4. Time Series Using Regression</a:t>
            </a:r>
          </a:p>
        </p:txBody>
      </p:sp>
    </p:spTree>
    <p:extLst>
      <p:ext uri="{BB962C8B-B14F-4D97-AF65-F5344CB8AC3E}">
        <p14:creationId xmlns:p14="http://schemas.microsoft.com/office/powerpoint/2010/main" val="934324811"/>
      </p:ext>
    </p:ext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C3560-8CD7-4B70-800F-43159E57F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743795"/>
          </a:xfrm>
        </p:spPr>
        <p:txBody>
          <a:bodyPr>
            <a:normAutofit fontScale="90000"/>
          </a:bodyPr>
          <a:lstStyle/>
          <a:p>
            <a:r>
              <a:rPr lang="en-US" dirty="0"/>
              <a:t>Time Series Forecasting Using Regression Analysis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08835-3FAC-45FA-827F-4F29A8C20807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Use regression to forecast time series with time trend and seasonality</a:t>
            </a:r>
          </a:p>
          <a:p>
            <a:endParaRPr lang="en-US" sz="2800" dirty="0"/>
          </a:p>
          <a:p>
            <a:r>
              <a:rPr lang="en-US" sz="2800" dirty="0"/>
              <a:t>For seasonality, use dummy variables for each quarter</a:t>
            </a:r>
          </a:p>
          <a:p>
            <a:pPr lvl="1"/>
            <a:r>
              <a:rPr lang="en-US" sz="2800" dirty="0"/>
              <a:t>Use three dummy variables</a:t>
            </a:r>
          </a:p>
          <a:p>
            <a:pPr lvl="1"/>
            <a:r>
              <a:rPr lang="en-US" sz="2800" dirty="0"/>
              <a:t>All dummy variables zero indicates Q4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609963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C3560-8CD7-4B70-800F-43159E57F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743795"/>
          </a:xfrm>
        </p:spPr>
        <p:txBody>
          <a:bodyPr>
            <a:normAutofit fontScale="90000"/>
          </a:bodyPr>
          <a:lstStyle/>
          <a:p>
            <a:pPr marL="0" indent="0">
              <a:buClr>
                <a:srgbClr val="004A78"/>
              </a:buClr>
              <a:buNone/>
            </a:pPr>
            <a:r>
              <a:rPr lang="en-US" sz="4400" dirty="0"/>
              <a:t>Seasonal Dummy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08835-3FAC-45FA-827F-4F29A8C20807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lnSpcReduction="10000"/>
          </a:bodyPr>
          <a:lstStyle/>
          <a:p>
            <a:pPr marL="0" indent="0">
              <a:buClr>
                <a:srgbClr val="004A78"/>
              </a:buClr>
              <a:buNone/>
            </a:pPr>
            <a:r>
              <a:rPr lang="en-US" sz="2800" i="1" dirty="0"/>
              <a:t>X</a:t>
            </a:r>
            <a:r>
              <a:rPr lang="en-US" sz="2800" baseline="-25000" dirty="0"/>
              <a:t>2,</a:t>
            </a:r>
            <a:r>
              <a:rPr lang="en-US" sz="2800" i="1" baseline="-25000" dirty="0"/>
              <a:t>t</a:t>
            </a:r>
            <a:r>
              <a:rPr lang="en-US" sz="2800" i="1" dirty="0"/>
              <a:t>  = 1; X</a:t>
            </a:r>
            <a:r>
              <a:rPr lang="en-US" sz="2800" baseline="-25000" dirty="0"/>
              <a:t>3,</a:t>
            </a:r>
            <a:r>
              <a:rPr lang="en-US" sz="2800" i="1" baseline="-25000" dirty="0"/>
              <a:t>t</a:t>
            </a:r>
            <a:r>
              <a:rPr lang="en-US" sz="2800" i="1" dirty="0"/>
              <a:t>  = 0; X</a:t>
            </a:r>
            <a:r>
              <a:rPr lang="en-US" sz="2800" baseline="-25000" dirty="0"/>
              <a:t>4,</a:t>
            </a:r>
            <a:r>
              <a:rPr lang="en-US" sz="2800" i="1" baseline="-25000" dirty="0"/>
              <a:t>t</a:t>
            </a:r>
            <a:r>
              <a:rPr lang="en-US" sz="2800" i="1" dirty="0"/>
              <a:t> = 0 	</a:t>
            </a:r>
            <a:r>
              <a:rPr lang="en-US" sz="2800" dirty="0"/>
              <a:t>indicates Q1</a:t>
            </a:r>
          </a:p>
          <a:p>
            <a:pPr marL="0" indent="0">
              <a:buClr>
                <a:srgbClr val="004A78"/>
              </a:buClr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i="1" dirty="0"/>
              <a:t>X</a:t>
            </a:r>
            <a:r>
              <a:rPr lang="en-US" sz="2800" baseline="-25000" dirty="0"/>
              <a:t>2,</a:t>
            </a:r>
            <a:r>
              <a:rPr lang="en-US" sz="2800" i="1" baseline="-25000" dirty="0"/>
              <a:t>t</a:t>
            </a:r>
            <a:r>
              <a:rPr lang="en-US" sz="2800" i="1" dirty="0"/>
              <a:t>  = 0; X</a:t>
            </a:r>
            <a:r>
              <a:rPr lang="en-US" sz="2800" baseline="-25000" dirty="0"/>
              <a:t>3,</a:t>
            </a:r>
            <a:r>
              <a:rPr lang="en-US" sz="2800" i="1" baseline="-25000" dirty="0"/>
              <a:t>t</a:t>
            </a:r>
            <a:r>
              <a:rPr lang="en-US" sz="2800" i="1" dirty="0"/>
              <a:t>  = 1; X</a:t>
            </a:r>
            <a:r>
              <a:rPr lang="en-US" sz="2800" baseline="-25000" dirty="0"/>
              <a:t>4,</a:t>
            </a:r>
            <a:r>
              <a:rPr lang="en-US" sz="2800" i="1" baseline="-25000" dirty="0"/>
              <a:t>t</a:t>
            </a:r>
            <a:r>
              <a:rPr lang="en-US" sz="2800" i="1" dirty="0"/>
              <a:t> = 0 	</a:t>
            </a:r>
            <a:r>
              <a:rPr lang="en-US" sz="2800" dirty="0"/>
              <a:t>indicates Q2</a:t>
            </a:r>
          </a:p>
          <a:p>
            <a:pPr marL="0" indent="0">
              <a:buClr>
                <a:srgbClr val="004A78"/>
              </a:buClr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i="1" dirty="0"/>
              <a:t>X</a:t>
            </a:r>
            <a:r>
              <a:rPr lang="en-US" sz="2800" baseline="-25000" dirty="0"/>
              <a:t>2,</a:t>
            </a:r>
            <a:r>
              <a:rPr lang="en-US" sz="2800" i="1" baseline="-25000" dirty="0"/>
              <a:t>t</a:t>
            </a:r>
            <a:r>
              <a:rPr lang="en-US" sz="2800" i="1" dirty="0"/>
              <a:t>  = 0; X</a:t>
            </a:r>
            <a:r>
              <a:rPr lang="en-US" sz="2800" baseline="-25000" dirty="0"/>
              <a:t>3,</a:t>
            </a:r>
            <a:r>
              <a:rPr lang="en-US" sz="2800" i="1" baseline="-25000" dirty="0"/>
              <a:t>t</a:t>
            </a:r>
            <a:r>
              <a:rPr lang="en-US" sz="2800" i="1" dirty="0"/>
              <a:t>  = 0; X</a:t>
            </a:r>
            <a:r>
              <a:rPr lang="en-US" sz="2800" baseline="-25000" dirty="0"/>
              <a:t>4,</a:t>
            </a:r>
            <a:r>
              <a:rPr lang="en-US" sz="2800" i="1" baseline="-25000" dirty="0"/>
              <a:t>t</a:t>
            </a:r>
            <a:r>
              <a:rPr lang="en-US" sz="2800" i="1" dirty="0"/>
              <a:t> = 1 	</a:t>
            </a:r>
            <a:r>
              <a:rPr lang="en-US" sz="2800" dirty="0"/>
              <a:t>indicates Q3</a:t>
            </a:r>
          </a:p>
          <a:p>
            <a:pPr marL="0" indent="0">
              <a:buClr>
                <a:srgbClr val="004A78"/>
              </a:buClr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i="1" dirty="0"/>
              <a:t>X</a:t>
            </a:r>
            <a:r>
              <a:rPr lang="en-US" sz="2800" baseline="-25000" dirty="0"/>
              <a:t>2,</a:t>
            </a:r>
            <a:r>
              <a:rPr lang="en-US" sz="2800" i="1" baseline="-25000" dirty="0"/>
              <a:t>t</a:t>
            </a:r>
            <a:r>
              <a:rPr lang="en-US" sz="2800" i="1" dirty="0"/>
              <a:t>  = 0; X</a:t>
            </a:r>
            <a:r>
              <a:rPr lang="en-US" sz="2800" baseline="-25000" dirty="0"/>
              <a:t>3,</a:t>
            </a:r>
            <a:r>
              <a:rPr lang="en-US" sz="2800" i="1" baseline="-25000" dirty="0"/>
              <a:t>t</a:t>
            </a:r>
            <a:r>
              <a:rPr lang="en-US" sz="2800" i="1" dirty="0"/>
              <a:t>  = 0; X</a:t>
            </a:r>
            <a:r>
              <a:rPr lang="en-US" sz="2800" baseline="-25000" dirty="0"/>
              <a:t>4,</a:t>
            </a:r>
            <a:r>
              <a:rPr lang="en-US" sz="2800" i="1" baseline="-25000" dirty="0"/>
              <a:t>t</a:t>
            </a:r>
            <a:r>
              <a:rPr lang="en-US" sz="2800" i="1" dirty="0"/>
              <a:t> = 0 	</a:t>
            </a:r>
            <a:r>
              <a:rPr lang="en-US" sz="2800" dirty="0"/>
              <a:t>indicates Q4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Binary Variables (= 0 or 1) for Categorical Data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Clr>
                <a:srgbClr val="004A78"/>
              </a:buCl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4138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BFD89-DC5A-4A05-B1F3-4E6CCEAA1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Regression with Trend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2DABF-5838-4AD4-88A7-B97B70826E6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3" y="1526751"/>
            <a:ext cx="8291820" cy="2199850"/>
          </a:xfrm>
        </p:spPr>
        <p:txBody>
          <a:bodyPr>
            <a:normAutofit/>
          </a:bodyPr>
          <a:lstStyle/>
          <a:p>
            <a:r>
              <a:rPr lang="en-US" sz="2400" dirty="0"/>
              <a:t>Dependent variable is sales; single independent variable is time </a:t>
            </a:r>
          </a:p>
          <a:p>
            <a:r>
              <a:rPr lang="en-US" sz="2400" dirty="0"/>
              <a:t>Slope of regression line is trend </a:t>
            </a:r>
          </a:p>
          <a:p>
            <a:r>
              <a:rPr lang="en-US" sz="2400" dirty="0"/>
              <a:t>Forecast for the next period’s sales is given by:</a:t>
            </a:r>
            <a:endParaRPr lang="en-IN" sz="2400" dirty="0"/>
          </a:p>
        </p:txBody>
      </p:sp>
      <p:pic>
        <p:nvPicPr>
          <p:cNvPr id="11" name="Content Placeholder 10" descr="Sales_t = alpha + beta(X_1, t) + (e-tilde_t)"/>
          <p:cNvPicPr>
            <a:picLocks noGrp="1"/>
          </p:cNvPicPr>
          <p:nvPr>
            <p:ph sz="quarter" idx="21"/>
          </p:nvPr>
        </p:nvPicPr>
        <p:blipFill>
          <a:blip r:embed="rId2"/>
          <a:stretch>
            <a:fillRect/>
          </a:stretch>
        </p:blipFill>
        <p:spPr>
          <a:xfrm>
            <a:off x="3200400" y="3347070"/>
            <a:ext cx="2743199" cy="479312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7FE06EB-7894-41DB-AC70-2F9A51BC54A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1905000" y="3962401"/>
            <a:ext cx="5010303" cy="1490182"/>
          </a:xfrm>
        </p:spPr>
        <p:txBody>
          <a:bodyPr>
            <a:normAutofit fontScale="92500" lnSpcReduction="20000"/>
          </a:bodyPr>
          <a:lstStyle/>
          <a:p>
            <a:pPr marL="0" indent="0">
              <a:buClr>
                <a:srgbClr val="004A78"/>
              </a:buClr>
              <a:buNone/>
            </a:pPr>
            <a:r>
              <a:rPr lang="en-US" sz="1800" dirty="0"/>
              <a:t>Where: 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1800" i="1" dirty="0"/>
              <a:t>	</a:t>
            </a:r>
            <a:r>
              <a:rPr lang="en-US" sz="1800" dirty="0" err="1"/>
              <a:t>Sales</a:t>
            </a:r>
            <a:r>
              <a:rPr lang="en-US" sz="1800" baseline="-25000" dirty="0" err="1"/>
              <a:t>t</a:t>
            </a:r>
            <a:r>
              <a:rPr lang="en-US" sz="1800" dirty="0"/>
              <a:t> = Sales at t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1800" i="1" dirty="0"/>
              <a:t>	X</a:t>
            </a:r>
            <a:r>
              <a:rPr lang="en-US" sz="1800" baseline="-25000" dirty="0"/>
              <a:t>1,</a:t>
            </a:r>
            <a:r>
              <a:rPr lang="en-US" sz="1800" i="1" baseline="-25000" dirty="0"/>
              <a:t>t</a:t>
            </a:r>
            <a:r>
              <a:rPr lang="en-US" sz="1800" dirty="0"/>
              <a:t> = time period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1800" i="1" dirty="0"/>
              <a:t>	</a:t>
            </a:r>
            <a:r>
              <a:rPr lang="el-GR" sz="1800" i="1" dirty="0"/>
              <a:t>α</a:t>
            </a:r>
            <a:r>
              <a:rPr lang="en-US" sz="1800" dirty="0"/>
              <a:t> = intercept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1800" i="1" dirty="0"/>
              <a:t>	</a:t>
            </a:r>
            <a:r>
              <a:rPr lang="el-GR" sz="1800" i="1" dirty="0"/>
              <a:t>β</a:t>
            </a:r>
            <a:r>
              <a:rPr lang="en-US" sz="1800" dirty="0"/>
              <a:t> = slope (trend), and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1800" dirty="0"/>
              <a:t>	    =random error in period </a:t>
            </a:r>
            <a:r>
              <a:rPr lang="en-US" sz="1800" i="1" dirty="0"/>
              <a:t>t</a:t>
            </a:r>
            <a:endParaRPr lang="en-IN" sz="1800" i="1" dirty="0"/>
          </a:p>
        </p:txBody>
      </p:sp>
      <p:pic>
        <p:nvPicPr>
          <p:cNvPr id="10" name="Content Placeholder 9" descr="(e-tilde_t)"/>
          <p:cNvPicPr>
            <a:picLocks noGrp="1"/>
          </p:cNvPicPr>
          <p:nvPr>
            <p:ph sz="quarter" idx="23"/>
          </p:nvPr>
        </p:nvPicPr>
        <p:blipFill>
          <a:blip r:embed="rId3"/>
          <a:stretch>
            <a:fillRect/>
          </a:stretch>
        </p:blipFill>
        <p:spPr>
          <a:xfrm>
            <a:off x="2895600" y="4953839"/>
            <a:ext cx="263252" cy="388538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346418-2D93-4622-831C-18A411C5ECC9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557213" y="5360584"/>
            <a:ext cx="7886700" cy="770872"/>
          </a:xfrm>
        </p:spPr>
        <p:txBody>
          <a:bodyPr>
            <a:normAutofit lnSpcReduction="10000"/>
          </a:bodyPr>
          <a:lstStyle/>
          <a:p>
            <a:pPr marL="257175" indent="-257175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After parameters determined by regression, use equation to forecast sales in later periods</a:t>
            </a:r>
            <a:endParaRPr lang="en-IN" sz="2400" i="1" dirty="0"/>
          </a:p>
        </p:txBody>
      </p:sp>
    </p:spTree>
    <p:extLst>
      <p:ext uri="{BB962C8B-B14F-4D97-AF65-F5344CB8AC3E}">
        <p14:creationId xmlns:p14="http://schemas.microsoft.com/office/powerpoint/2010/main" val="2486782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BFD89-DC5A-4A05-B1F3-4E6CCEAA1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Regression with Trend and Seasonality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2DABF-5838-4AD4-88A7-B97B70826E6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81001" y="1502466"/>
            <a:ext cx="8468032" cy="859734"/>
          </a:xfrm>
        </p:spPr>
        <p:txBody>
          <a:bodyPr>
            <a:normAutofit/>
          </a:bodyPr>
          <a:lstStyle/>
          <a:p>
            <a:r>
              <a:rPr lang="en-US" sz="2400" dirty="0"/>
              <a:t>Add seasonality to regression by adding (dummy) variables for quarters:</a:t>
            </a:r>
          </a:p>
        </p:txBody>
      </p:sp>
      <p:pic>
        <p:nvPicPr>
          <p:cNvPr id="11" name="Content Placeholder 10" descr="Sales_t = alpha + beta_1 X_1, t + beta_2 X_2, t + beta_3 X_3, t + beta_4 X_4, t e-tilde_t ">
            <a:extLst>
              <a:ext uri="{FF2B5EF4-FFF2-40B4-BE49-F238E27FC236}">
                <a16:creationId xmlns:a16="http://schemas.microsoft.com/office/drawing/2014/main" id="{73AEA8FB-35E0-4FD7-9363-2546A1D8B0E3}"/>
              </a:ext>
            </a:extLst>
          </p:cNvPr>
          <p:cNvPicPr>
            <a:picLocks noGrp="1"/>
          </p:cNvPicPr>
          <p:nvPr>
            <p:ph sz="quarter" idx="21"/>
          </p:nvPr>
        </p:nvPicPr>
        <p:blipFill>
          <a:blip r:embed="rId2"/>
          <a:stretch>
            <a:fillRect/>
          </a:stretch>
        </p:blipFill>
        <p:spPr>
          <a:xfrm>
            <a:off x="1270014" y="2513751"/>
            <a:ext cx="6603972" cy="543785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7FE06EB-7894-41DB-AC70-2F9A51BC54A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381001" y="3224800"/>
            <a:ext cx="8421444" cy="2795000"/>
          </a:xfrm>
        </p:spPr>
        <p:txBody>
          <a:bodyPr>
            <a:normAutofit/>
          </a:bodyPr>
          <a:lstStyle/>
          <a:p>
            <a:pPr marL="0" indent="0">
              <a:buClr>
                <a:srgbClr val="004A78"/>
              </a:buClr>
              <a:buNone/>
            </a:pPr>
            <a:r>
              <a:rPr lang="en-US" sz="2000" dirty="0"/>
              <a:t>	</a:t>
            </a:r>
            <a:r>
              <a:rPr lang="en-US" sz="2400" dirty="0"/>
              <a:t>Where: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2400" dirty="0"/>
              <a:t>		</a:t>
            </a:r>
            <a:r>
              <a:rPr lang="en-US" sz="2400" i="1" dirty="0"/>
              <a:t>X</a:t>
            </a:r>
            <a:r>
              <a:rPr lang="en-US" sz="2400" baseline="-25000" dirty="0"/>
              <a:t>1,</a:t>
            </a:r>
            <a:r>
              <a:rPr lang="en-US" sz="2400" i="1" baseline="-25000" dirty="0"/>
              <a:t>t</a:t>
            </a:r>
            <a:r>
              <a:rPr lang="en-US" sz="2400" dirty="0"/>
              <a:t> = time period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sz="2400" i="1" dirty="0"/>
              <a:t>		X</a:t>
            </a:r>
            <a:r>
              <a:rPr lang="en-US" sz="2400" baseline="-25000" dirty="0"/>
              <a:t>2,</a:t>
            </a:r>
            <a:r>
              <a:rPr lang="en-US" sz="2400" i="1" baseline="-25000" dirty="0"/>
              <a:t>t</a:t>
            </a:r>
            <a:r>
              <a:rPr lang="en-US" sz="2400" i="1" dirty="0"/>
              <a:t>, X</a:t>
            </a:r>
            <a:r>
              <a:rPr lang="en-US" sz="2400" baseline="-25000" dirty="0"/>
              <a:t>3,</a:t>
            </a:r>
            <a:r>
              <a:rPr lang="en-US" sz="2400" i="1" baseline="-25000" dirty="0"/>
              <a:t>t </a:t>
            </a:r>
            <a:r>
              <a:rPr lang="en-US" sz="2400" dirty="0"/>
              <a:t>and </a:t>
            </a:r>
            <a:r>
              <a:rPr lang="en-US" sz="2400" i="1" dirty="0"/>
              <a:t>X</a:t>
            </a:r>
            <a:r>
              <a:rPr lang="en-US" sz="2400" baseline="-25000" dirty="0"/>
              <a:t>4,</a:t>
            </a:r>
            <a:r>
              <a:rPr lang="en-US" sz="2400" i="1" baseline="-25000" dirty="0"/>
              <a:t>t  </a:t>
            </a:r>
            <a:r>
              <a:rPr lang="en-US" sz="2400" dirty="0"/>
              <a:t>= seasonal dummy variables</a:t>
            </a:r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For forecast, plug in period number and dummy variables values</a:t>
            </a:r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Results not as good as the other models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533514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0D9B87E-99BB-459B-93F9-C54D80521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80346E-718F-45AE-9765-EFE6C4266B49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09600" y="1699884"/>
            <a:ext cx="8358188" cy="4288735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600"/>
              </a:spcBef>
            </a:pPr>
            <a:r>
              <a:rPr lang="en-US" sz="5900" dirty="0" err="1"/>
              <a:t>Y</a:t>
            </a:r>
            <a:r>
              <a:rPr lang="en-US" sz="5900" baseline="-25000" dirty="0" err="1"/>
              <a:t>t</a:t>
            </a:r>
            <a:r>
              <a:rPr lang="en-US" sz="5900" baseline="-25000" dirty="0"/>
              <a:t> </a:t>
            </a:r>
            <a:r>
              <a:rPr lang="en-US" sz="5900" dirty="0"/>
              <a:t>= Actual Value at </a:t>
            </a:r>
            <a:r>
              <a:rPr lang="en-US" sz="5900" i="1" dirty="0"/>
              <a:t>t</a:t>
            </a:r>
          </a:p>
          <a:p>
            <a:pPr>
              <a:spcBef>
                <a:spcPts val="600"/>
              </a:spcBef>
            </a:pPr>
            <a:r>
              <a:rPr lang="en-US" sz="5900" dirty="0"/>
              <a:t>   = Forecast value at </a:t>
            </a:r>
            <a:r>
              <a:rPr lang="en-US" sz="5900" i="1" dirty="0"/>
              <a:t>t</a:t>
            </a:r>
          </a:p>
          <a:p>
            <a:pPr>
              <a:spcBef>
                <a:spcPts val="600"/>
              </a:spcBef>
            </a:pPr>
            <a:r>
              <a:rPr lang="en-US" sz="5900" dirty="0"/>
              <a:t>    = Average value of range 1 of Y’s</a:t>
            </a:r>
          </a:p>
          <a:p>
            <a:pPr>
              <a:spcBef>
                <a:spcPts val="600"/>
              </a:spcBef>
            </a:pPr>
            <a:r>
              <a:rPr lang="en-US" sz="5900" dirty="0"/>
              <a:t>S</a:t>
            </a:r>
            <a:r>
              <a:rPr lang="en-US" sz="5900" baseline="-25000" dirty="0"/>
              <a:t>t</a:t>
            </a:r>
            <a:r>
              <a:rPr lang="en-US" sz="5900" dirty="0"/>
              <a:t> = Seasonal Factor at t</a:t>
            </a:r>
          </a:p>
          <a:p>
            <a:pPr>
              <a:spcBef>
                <a:spcPts val="600"/>
              </a:spcBef>
            </a:pPr>
            <a:r>
              <a:rPr lang="en-US" sz="5900" i="1" dirty="0"/>
              <a:t>L</a:t>
            </a:r>
            <a:r>
              <a:rPr lang="en-US" sz="5900" i="1" baseline="-25000" dirty="0"/>
              <a:t>t</a:t>
            </a:r>
            <a:r>
              <a:rPr lang="en-US" sz="5900" dirty="0"/>
              <a:t> = Level at t</a:t>
            </a:r>
          </a:p>
          <a:p>
            <a:pPr>
              <a:spcBef>
                <a:spcPts val="600"/>
              </a:spcBef>
            </a:pPr>
            <a:r>
              <a:rPr lang="en-US" sz="5900" dirty="0"/>
              <a:t>I</a:t>
            </a:r>
            <a:r>
              <a:rPr lang="en-US" sz="5900" baseline="-25000" dirty="0"/>
              <a:t>t</a:t>
            </a:r>
            <a:r>
              <a:rPr lang="en-US" sz="5900" dirty="0"/>
              <a:t> = Irregular Factor at </a:t>
            </a:r>
            <a:r>
              <a:rPr lang="en-US" sz="5900" i="1" dirty="0"/>
              <a:t>t</a:t>
            </a:r>
          </a:p>
          <a:p>
            <a:pPr>
              <a:spcBef>
                <a:spcPts val="600"/>
              </a:spcBef>
            </a:pPr>
            <a:r>
              <a:rPr lang="en-US" sz="5900" dirty="0"/>
              <a:t>   = Error Term, </a:t>
            </a:r>
          </a:p>
          <a:p>
            <a:pPr>
              <a:spcBef>
                <a:spcPts val="600"/>
              </a:spcBef>
            </a:pPr>
            <a:r>
              <a:rPr lang="el-GR" sz="5900" i="1" dirty="0"/>
              <a:t>α</a:t>
            </a:r>
            <a:r>
              <a:rPr lang="en-US" sz="5900" i="1" dirty="0"/>
              <a:t> </a:t>
            </a:r>
            <a:r>
              <a:rPr lang="en-US" sz="5900" dirty="0"/>
              <a:t>= Smoothing Constant for Level</a:t>
            </a:r>
          </a:p>
          <a:p>
            <a:pPr>
              <a:spcBef>
                <a:spcPts val="600"/>
              </a:spcBef>
            </a:pPr>
            <a:r>
              <a:rPr lang="el-GR" sz="5900" i="1" dirty="0"/>
              <a:t>β</a:t>
            </a:r>
            <a:r>
              <a:rPr lang="en-US" sz="5900" dirty="0"/>
              <a:t> = Smoothing Constant for Trend</a:t>
            </a:r>
          </a:p>
          <a:p>
            <a:pPr>
              <a:spcBef>
                <a:spcPts val="600"/>
              </a:spcBef>
            </a:pPr>
            <a:r>
              <a:rPr lang="el-GR" sz="5900" i="1" dirty="0"/>
              <a:t>γ</a:t>
            </a:r>
            <a:r>
              <a:rPr lang="en-US" sz="5900" i="1" dirty="0"/>
              <a:t> </a:t>
            </a:r>
            <a:r>
              <a:rPr lang="en-US" sz="5900" dirty="0"/>
              <a:t>= Smoothing Constant for Seasonality</a:t>
            </a:r>
          </a:p>
          <a:p>
            <a:pPr>
              <a:spcBef>
                <a:spcPts val="600"/>
              </a:spcBef>
            </a:pPr>
            <a:endParaRPr lang="en-US" sz="8000" dirty="0"/>
          </a:p>
          <a:p>
            <a:pPr>
              <a:spcBef>
                <a:spcPts val="600"/>
              </a:spcBef>
            </a:pPr>
            <a:endParaRPr lang="en-US" sz="4800" dirty="0"/>
          </a:p>
          <a:p>
            <a:pPr>
              <a:spcBef>
                <a:spcPts val="600"/>
              </a:spcBef>
            </a:pPr>
            <a:endParaRPr lang="en-US" sz="2800" dirty="0"/>
          </a:p>
          <a:p>
            <a:pPr>
              <a:spcBef>
                <a:spcPts val="600"/>
              </a:spcBef>
            </a:pPr>
            <a:endParaRPr lang="en-US" sz="2800" dirty="0"/>
          </a:p>
          <a:p>
            <a:pPr>
              <a:spcBef>
                <a:spcPts val="600"/>
              </a:spcBef>
            </a:pPr>
            <a:endParaRPr lang="en-IN" sz="2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0BE0813-20A2-4449-A3DF-C604F0E23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4202081"/>
            <a:ext cx="312447" cy="3505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742B84F-3B7B-4CFE-AD39-2DAF58407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4173217"/>
            <a:ext cx="995388" cy="51164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3F62468-68C1-48B0-95EF-6BDF8F42D8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226" y="2005008"/>
            <a:ext cx="342901" cy="4756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1CDF08F-6547-4FF8-A779-6B8D0B0201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3450" y="2475146"/>
            <a:ext cx="320068" cy="47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229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18291-4761-48ED-AECE-FA1537764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8A197-A7EF-4CDE-A30A-2F3CDD75A8DF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381000" y="1502464"/>
            <a:ext cx="8659761" cy="466973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100" u="sng" dirty="0"/>
              <a:t>Decomposition</a:t>
            </a:r>
          </a:p>
          <a:p>
            <a:pPr>
              <a:lnSpc>
                <a:spcPct val="150000"/>
              </a:lnSpc>
            </a:pPr>
            <a:r>
              <a:rPr lang="en-US" sz="3100" dirty="0"/>
              <a:t>Simple Exponential Smoothing (SES)</a:t>
            </a:r>
          </a:p>
          <a:p>
            <a:pPr>
              <a:lnSpc>
                <a:spcPct val="150000"/>
              </a:lnSpc>
            </a:pPr>
            <a:r>
              <a:rPr lang="en-US" sz="3100" u="sng" dirty="0"/>
              <a:t>Holt’s Linear Trend Exponential Smoothing Model (LES)</a:t>
            </a:r>
          </a:p>
          <a:p>
            <a:pPr>
              <a:lnSpc>
                <a:spcPct val="150000"/>
              </a:lnSpc>
            </a:pPr>
            <a:r>
              <a:rPr lang="en-US" sz="3100" dirty="0"/>
              <a:t>Holt-Winters Additive Seasonal Model (HWAS)</a:t>
            </a:r>
          </a:p>
          <a:p>
            <a:pPr>
              <a:lnSpc>
                <a:spcPct val="150000"/>
              </a:lnSpc>
            </a:pPr>
            <a:r>
              <a:rPr lang="en-US" sz="3100" dirty="0"/>
              <a:t>Holt-Winters Multiplicative Seasonal Model (HWMS)</a:t>
            </a:r>
          </a:p>
          <a:p>
            <a:pPr>
              <a:lnSpc>
                <a:spcPct val="150000"/>
              </a:lnSpc>
            </a:pPr>
            <a:r>
              <a:rPr lang="en-US" sz="3100" u="sng" dirty="0"/>
              <a:t>Holt-Winters Additive Seasonal Model (HWAS) (Using ETS)</a:t>
            </a:r>
          </a:p>
          <a:p>
            <a:pPr>
              <a:lnSpc>
                <a:spcPct val="150000"/>
              </a:lnSpc>
            </a:pPr>
            <a:r>
              <a:rPr lang="en-US" sz="3100" u="sng" dirty="0"/>
              <a:t>Regression Analysis (with Trend)</a:t>
            </a:r>
          </a:p>
          <a:p>
            <a:pPr>
              <a:lnSpc>
                <a:spcPct val="150000"/>
              </a:lnSpc>
            </a:pPr>
            <a:r>
              <a:rPr lang="en-US" sz="3100" dirty="0"/>
              <a:t>Regression Analysis (with Trend and Seasonality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2300" dirty="0"/>
              <a:t>(Underlining indicates a model we will do in Excel and for which you are responsible of the Assignment.)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754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What is Time Series Forecasting?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Time Series Decomposition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b="1" dirty="0"/>
              <a:t>Exponential Smoothing Methods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b="1" dirty="0"/>
              <a:t>Time Series Using Regression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544689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en-US" dirty="0"/>
            </a:br>
            <a:r>
              <a:rPr lang="en-US" dirty="0"/>
              <a:t>3. Exponential Smoothing Methods</a:t>
            </a:r>
          </a:p>
        </p:txBody>
      </p:sp>
    </p:spTree>
    <p:extLst>
      <p:ext uri="{BB962C8B-B14F-4D97-AF65-F5344CB8AC3E}">
        <p14:creationId xmlns:p14="http://schemas.microsoft.com/office/powerpoint/2010/main" val="1440499414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C0CE7-9910-4FC9-9F3C-640B57A70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Exponential Smoothing Methods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F1EB4-7E68-445B-B841-54342440DE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02465"/>
            <a:ext cx="8262323" cy="451733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800" dirty="0"/>
              <a:t>Greater weight on more recent data (declining exponentially)</a:t>
            </a:r>
          </a:p>
          <a:p>
            <a:pPr>
              <a:spcBef>
                <a:spcPts val="600"/>
              </a:spcBef>
            </a:pPr>
            <a:r>
              <a:rPr lang="en-US" sz="2550" dirty="0"/>
              <a:t>For Stationary Data (No Trend/Seasonality)</a:t>
            </a:r>
          </a:p>
          <a:p>
            <a:pPr lvl="1">
              <a:spcBef>
                <a:spcPts val="600"/>
              </a:spcBef>
            </a:pPr>
            <a:r>
              <a:rPr lang="en-US" sz="2150" dirty="0"/>
              <a:t>Simple Exponential Smoothing (SES)</a:t>
            </a:r>
          </a:p>
          <a:p>
            <a:pPr lvl="1">
              <a:spcBef>
                <a:spcPts val="600"/>
              </a:spcBef>
            </a:pPr>
            <a:r>
              <a:rPr lang="en-US" sz="2150" dirty="0"/>
              <a:t>Holt’s Linear Trend Exponential Smoothing Model (LES)</a:t>
            </a:r>
          </a:p>
          <a:p>
            <a:pPr>
              <a:spcBef>
                <a:spcPts val="600"/>
              </a:spcBef>
            </a:pPr>
            <a:r>
              <a:rPr lang="en-US" sz="2550" dirty="0"/>
              <a:t>For Data with a Trend and Seasonality</a:t>
            </a:r>
          </a:p>
          <a:p>
            <a:pPr lvl="1">
              <a:spcBef>
                <a:spcPts val="600"/>
              </a:spcBef>
            </a:pPr>
            <a:r>
              <a:rPr lang="en-US" sz="2150" dirty="0"/>
              <a:t>Holt-Winters Additive Seasonal Model (HWAS)</a:t>
            </a:r>
          </a:p>
          <a:p>
            <a:pPr lvl="1">
              <a:spcBef>
                <a:spcPts val="600"/>
              </a:spcBef>
            </a:pPr>
            <a:r>
              <a:rPr lang="en-US" sz="2150" dirty="0"/>
              <a:t>Holt-Winters Multiplicative Seasonal Model (HWMS)</a:t>
            </a:r>
          </a:p>
          <a:p>
            <a:pPr lvl="1">
              <a:spcBef>
                <a:spcPts val="600"/>
              </a:spcBef>
            </a:pPr>
            <a:r>
              <a:rPr lang="en-US" sz="2150" dirty="0"/>
              <a:t>Excel’s Built-In ETS Function (ETS)</a:t>
            </a:r>
            <a:r>
              <a:rPr lang="en-US" sz="1550" dirty="0"/>
              <a:t>	</a:t>
            </a:r>
            <a:endParaRPr lang="en-IN" sz="1750" dirty="0"/>
          </a:p>
        </p:txBody>
      </p:sp>
    </p:spTree>
    <p:extLst>
      <p:ext uri="{BB962C8B-B14F-4D97-AF65-F5344CB8AC3E}">
        <p14:creationId xmlns:p14="http://schemas.microsoft.com/office/powerpoint/2010/main" val="2979447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4C36C-D7A8-4AF8-8CA3-C0A34880E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770" y="359465"/>
            <a:ext cx="8381429" cy="1143000"/>
          </a:xfrm>
        </p:spPr>
        <p:txBody>
          <a:bodyPr>
            <a:noAutofit/>
          </a:bodyPr>
          <a:lstStyle/>
          <a:p>
            <a:r>
              <a:rPr lang="en-US" sz="3600" dirty="0"/>
              <a:t>Simple Exponential Smoothing (SES)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5FA31-3565-4484-B78C-F9930EB6C3A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81571" y="1607274"/>
            <a:ext cx="8209979" cy="982780"/>
          </a:xfrm>
        </p:spPr>
        <p:txBody>
          <a:bodyPr>
            <a:normAutofit/>
          </a:bodyPr>
          <a:lstStyle/>
          <a:p>
            <a:r>
              <a:rPr lang="en-US" sz="2800" dirty="0"/>
              <a:t>Forecast next period from previous period’s actual and forecast value:</a:t>
            </a:r>
            <a:endParaRPr lang="en-IN" sz="2800" dirty="0"/>
          </a:p>
        </p:txBody>
      </p:sp>
      <p:pic>
        <p:nvPicPr>
          <p:cNvPr id="10" name="Content Placeholder 9" descr="Y-hat_t+1 = Y-hat_t + alpha(Y_t minus Y-hat_t)"/>
          <p:cNvPicPr>
            <a:picLocks noGrp="1"/>
          </p:cNvPicPr>
          <p:nvPr>
            <p:ph sz="quarter" idx="24"/>
          </p:nvPr>
        </p:nvPicPr>
        <p:blipFill>
          <a:blip r:embed="rId2"/>
          <a:stretch>
            <a:fillRect/>
          </a:stretch>
        </p:blipFill>
        <p:spPr>
          <a:xfrm>
            <a:off x="3407732" y="2648802"/>
            <a:ext cx="2154868" cy="551598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9B97778-32E4-4EEA-BBF4-0E8CABC6E4D0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381571" y="3429000"/>
            <a:ext cx="8381429" cy="2590800"/>
          </a:xfrm>
        </p:spPr>
        <p:txBody>
          <a:bodyPr>
            <a:normAutofit lnSpcReduction="10000"/>
          </a:bodyPr>
          <a:lstStyle/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Forecast value (</a:t>
            </a:r>
            <a:r>
              <a:rPr lang="en-US" sz="2800" i="1" dirty="0"/>
              <a:t>t</a:t>
            </a:r>
            <a:r>
              <a:rPr lang="en-US" sz="2800" dirty="0"/>
              <a:t>+1) = Prior forecast value (</a:t>
            </a:r>
            <a:r>
              <a:rPr lang="en-US" sz="2800" i="1" dirty="0"/>
              <a:t>t</a:t>
            </a:r>
            <a:r>
              <a:rPr lang="en-US" sz="2800" dirty="0"/>
              <a:t>) plus fraction (</a:t>
            </a:r>
            <a:r>
              <a:rPr lang="en-US" sz="2800" dirty="0">
                <a:latin typeface="Symbol" panose="05050102010706020507" pitchFamily="18" charset="2"/>
              </a:rPr>
              <a:t>a</a:t>
            </a:r>
            <a:r>
              <a:rPr lang="en-US" sz="2800" dirty="0"/>
              <a:t>) of previous forecast error</a:t>
            </a:r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Second term is correction factor; </a:t>
            </a:r>
            <a:r>
              <a:rPr lang="en-US" sz="2800" dirty="0">
                <a:latin typeface="Symbol" panose="05050102010706020507" pitchFamily="18" charset="2"/>
              </a:rPr>
              <a:t>a</a:t>
            </a:r>
            <a:r>
              <a:rPr lang="en-US" sz="2800" dirty="0"/>
              <a:t> is smoothing parameter</a:t>
            </a:r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800" u="sng" dirty="0"/>
              <a:t>Not appropriate for data with trend</a:t>
            </a:r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Use Solver to find optimal </a:t>
            </a:r>
            <a:r>
              <a:rPr lang="el-GR" sz="2800" i="1" dirty="0"/>
              <a:t>α</a:t>
            </a:r>
            <a:endParaRPr lang="en-IN" sz="2800" i="1" dirty="0"/>
          </a:p>
        </p:txBody>
      </p:sp>
    </p:spTree>
    <p:extLst>
      <p:ext uri="{BB962C8B-B14F-4D97-AF65-F5344CB8AC3E}">
        <p14:creationId xmlns:p14="http://schemas.microsoft.com/office/powerpoint/2010/main" val="1590206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4C36C-D7A8-4AF8-8CA3-C0A34880E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Holt’s Linear Trend Exponential Smoothing Model (LES)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5FA31-3565-4484-B78C-F9930EB6C3A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690881"/>
            <a:ext cx="8034338" cy="899919"/>
          </a:xfrm>
        </p:spPr>
        <p:txBody>
          <a:bodyPr>
            <a:normAutofit/>
          </a:bodyPr>
          <a:lstStyle/>
          <a:p>
            <a:r>
              <a:rPr lang="en-US" sz="2400" dirty="0"/>
              <a:t>L</a:t>
            </a:r>
            <a:r>
              <a:rPr lang="en-US" sz="400" dirty="0"/>
              <a:t> </a:t>
            </a:r>
            <a:r>
              <a:rPr lang="en-US" sz="2400" dirty="0"/>
              <a:t>E</a:t>
            </a:r>
            <a:r>
              <a:rPr lang="en-US" sz="400" dirty="0"/>
              <a:t> </a:t>
            </a:r>
            <a:r>
              <a:rPr lang="en-US" sz="2400" dirty="0"/>
              <a:t>S allows for estimate of 1) level and 2) trend</a:t>
            </a:r>
          </a:p>
        </p:txBody>
      </p:sp>
      <p:pic>
        <p:nvPicPr>
          <p:cNvPr id="10" name="Content Placeholder 9" descr="(L_t) = alpha(Y_t) + (1 minus alpha)((L_t minus 1) + (T_t minus 1)). (T_t) = beta((L_t) + (L_t minus 1)) + (1 minus beta)(T_t). (Y-hat_t+n) = (L_t) + n(T_t)">
            <a:extLst>
              <a:ext uri="{FF2B5EF4-FFF2-40B4-BE49-F238E27FC236}">
                <a16:creationId xmlns:a16="http://schemas.microsoft.com/office/drawing/2014/main" id="{EC42E82D-3190-40C6-82B2-3C2CFC0D7F1C}"/>
              </a:ext>
            </a:extLst>
          </p:cNvPr>
          <p:cNvPicPr>
            <a:picLocks noGrp="1"/>
          </p:cNvPicPr>
          <p:nvPr>
            <p:ph sz="quarter" idx="24"/>
          </p:nvPr>
        </p:nvPicPr>
        <p:blipFill>
          <a:blip r:embed="rId2"/>
          <a:stretch>
            <a:fillRect/>
          </a:stretch>
        </p:blipFill>
        <p:spPr>
          <a:xfrm>
            <a:off x="2940844" y="2362200"/>
            <a:ext cx="3262312" cy="1496615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9B97778-32E4-4EEA-BBF4-0E8CABC6E4D0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57212" y="4087415"/>
            <a:ext cx="7958138" cy="2043305"/>
          </a:xfrm>
        </p:spPr>
        <p:txBody>
          <a:bodyPr>
            <a:normAutofit fontScale="55000" lnSpcReduction="20000"/>
          </a:bodyPr>
          <a:lstStyle/>
          <a:p>
            <a:pPr marL="0" indent="0">
              <a:buClr>
                <a:srgbClr val="004A78"/>
              </a:buClr>
              <a:buNone/>
            </a:pPr>
            <a:r>
              <a:rPr lang="en-US" dirty="0"/>
              <a:t>	Where</a:t>
            </a:r>
            <a:r>
              <a:rPr lang="en-US" i="1" dirty="0"/>
              <a:t>: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i="1" dirty="0"/>
              <a:t>		L</a:t>
            </a:r>
            <a:r>
              <a:rPr lang="en-US" i="1" baseline="-25000" dirty="0"/>
              <a:t>t</a:t>
            </a:r>
            <a:r>
              <a:rPr lang="en-US" dirty="0"/>
              <a:t> = level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i="1" dirty="0"/>
              <a:t>		T</a:t>
            </a:r>
            <a:r>
              <a:rPr lang="en-US" i="1" baseline="-25000" dirty="0"/>
              <a:t>t</a:t>
            </a:r>
            <a:r>
              <a:rPr lang="en-US" i="1" dirty="0"/>
              <a:t> </a:t>
            </a:r>
            <a:r>
              <a:rPr lang="en-US" dirty="0"/>
              <a:t>= trend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i="1" dirty="0"/>
              <a:t>		</a:t>
            </a:r>
            <a:r>
              <a:rPr lang="el-GR" i="1" dirty="0"/>
              <a:t>α</a:t>
            </a:r>
            <a:r>
              <a:rPr lang="en-US" i="1" dirty="0"/>
              <a:t> </a:t>
            </a:r>
            <a:r>
              <a:rPr lang="en-US" dirty="0"/>
              <a:t>= smoothing constant for level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i="1" dirty="0"/>
              <a:t>		</a:t>
            </a:r>
            <a:r>
              <a:rPr lang="el-GR" i="1" dirty="0"/>
              <a:t>β</a:t>
            </a:r>
            <a:r>
              <a:rPr lang="en-US" dirty="0"/>
              <a:t> = smoothing constant for trend</a:t>
            </a:r>
          </a:p>
          <a:p>
            <a:pPr marL="0" indent="0">
              <a:buClr>
                <a:srgbClr val="004A78"/>
              </a:buClr>
              <a:buNone/>
            </a:pPr>
            <a:r>
              <a:rPr lang="en-US" i="1" dirty="0"/>
              <a:t>		n </a:t>
            </a:r>
            <a:r>
              <a:rPr lang="en-US" dirty="0"/>
              <a:t>= number of periods ahead</a:t>
            </a:r>
            <a:endParaRPr lang="en-IN" dirty="0"/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4400" dirty="0"/>
              <a:t>Use Solver to find optimal values for </a:t>
            </a:r>
            <a:r>
              <a:rPr lang="el-GR" sz="4400" dirty="0"/>
              <a:t>α </a:t>
            </a:r>
            <a:r>
              <a:rPr lang="en-US" sz="4400" dirty="0"/>
              <a:t>and </a:t>
            </a:r>
            <a:r>
              <a:rPr lang="el-GR" sz="4400" dirty="0"/>
              <a:t>β</a:t>
            </a:r>
            <a:endParaRPr lang="en-IN" sz="4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BE098D-1A63-4AAB-8019-0609B68678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3291427"/>
            <a:ext cx="1966718" cy="49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214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4C36C-D7A8-4AF8-8CA3-C0A34880E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59465"/>
            <a:ext cx="8762999" cy="1143000"/>
          </a:xfrm>
        </p:spPr>
        <p:txBody>
          <a:bodyPr>
            <a:noAutofit/>
          </a:bodyPr>
          <a:lstStyle/>
          <a:p>
            <a:r>
              <a:rPr lang="en-US" sz="4000" dirty="0"/>
              <a:t>Holt-Winters Additive Seasonal Model (HWAS)</a:t>
            </a:r>
            <a:endParaRPr lang="en-IN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5FA31-3565-4484-B78C-F9930EB6C3A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43901"/>
            <a:ext cx="8284445" cy="1351699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H</a:t>
            </a:r>
            <a:r>
              <a:rPr lang="en-US" sz="300" dirty="0"/>
              <a:t> </a:t>
            </a:r>
            <a:r>
              <a:rPr lang="en-US" sz="2000" dirty="0"/>
              <a:t>W</a:t>
            </a:r>
            <a:r>
              <a:rPr lang="en-US" sz="300" dirty="0"/>
              <a:t> </a:t>
            </a:r>
            <a:r>
              <a:rPr lang="en-US" sz="2000" dirty="0"/>
              <a:t>A</a:t>
            </a:r>
            <a:r>
              <a:rPr lang="en-US" sz="300" dirty="0"/>
              <a:t> </a:t>
            </a:r>
            <a:r>
              <a:rPr lang="en-US" sz="2000" dirty="0"/>
              <a:t>S is like LES except </a:t>
            </a:r>
          </a:p>
          <a:p>
            <a:pPr lvl="1"/>
            <a:r>
              <a:rPr lang="en-US" sz="2000" dirty="0"/>
              <a:t>Additive model</a:t>
            </a:r>
            <a:endParaRPr lang="en-IN" sz="2000" dirty="0"/>
          </a:p>
          <a:p>
            <a:pPr lvl="1"/>
            <a:r>
              <a:rPr lang="en-US" sz="2000" dirty="0"/>
              <a:t>Level is adjusted for seasonality, and </a:t>
            </a:r>
          </a:p>
          <a:p>
            <a:pPr lvl="1"/>
            <a:r>
              <a:rPr lang="en-US" sz="2000" dirty="0"/>
              <a:t>Third smoothing parameter to account for seasonality</a:t>
            </a:r>
            <a:endParaRPr lang="en-IN" sz="2000" dirty="0"/>
          </a:p>
        </p:txBody>
      </p:sp>
      <p:pic>
        <p:nvPicPr>
          <p:cNvPr id="10" name="Content Placeholder 9" descr="(L_t) = alpha((Y_t) minus (S_t minus p)) + (1 minus alpha)((L_t minus 1) + (T_t minus 1)). (T_t) = beta((L_t) minus (L_t minus 1)) + (1 minus beta)(T_t minus 1). S_t = gamma(Y_t minus L_t) + (1 minus gamma)(S_t minus p). (Y-hat_t+n) = (L_t) + n(T_t) + (S_t + n minus p)">
            <a:extLst>
              <a:ext uri="{FF2B5EF4-FFF2-40B4-BE49-F238E27FC236}">
                <a16:creationId xmlns:a16="http://schemas.microsoft.com/office/drawing/2014/main" id="{EC42E82D-3190-40C6-82B2-3C2CFC0D7F1C}"/>
              </a:ext>
            </a:extLst>
          </p:cNvPr>
          <p:cNvPicPr>
            <a:picLocks noGrp="1"/>
          </p:cNvPicPr>
          <p:nvPr>
            <p:ph sz="quarter" idx="24"/>
          </p:nvPr>
        </p:nvPicPr>
        <p:blipFill>
          <a:blip r:embed="rId3"/>
          <a:stretch>
            <a:fillRect/>
          </a:stretch>
        </p:blipFill>
        <p:spPr>
          <a:xfrm>
            <a:off x="2929450" y="2971800"/>
            <a:ext cx="3539968" cy="18676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09B97778-32E4-4EEA-BBF4-0E8CABC6E4D0}"/>
                  </a:ext>
                </a:extLst>
              </p:cNvPr>
              <p:cNvSpPr>
                <a:spLocks noGrp="1"/>
              </p:cNvSpPr>
              <p:nvPr>
                <p:ph sz="quarter" idx="23"/>
              </p:nvPr>
            </p:nvSpPr>
            <p:spPr>
              <a:xfrm>
                <a:off x="542286" y="4605303"/>
                <a:ext cx="7958138" cy="929148"/>
              </a:xfrm>
            </p:spPr>
            <p:txBody>
              <a:bodyPr>
                <a:noAutofit/>
              </a:bodyPr>
              <a:lstStyle/>
              <a:p>
                <a:pPr marL="0" indent="0">
                  <a:buClr>
                    <a:srgbClr val="004A78"/>
                  </a:buClr>
                  <a:buNone/>
                </a:pPr>
                <a:r>
                  <a:rPr lang="en-US" sz="2000" dirty="0"/>
                  <a:t>	Where:</a:t>
                </a:r>
                <a:endParaRPr lang="en-US" sz="1800" i="1" dirty="0"/>
              </a:p>
              <a:p>
                <a:pPr marL="0" indent="0">
                  <a:buClr>
                    <a:srgbClr val="004A78"/>
                  </a:buClr>
                  <a:buNone/>
                </a:pPr>
                <a:r>
                  <a:rPr lang="en-US" sz="1800" i="1" dirty="0"/>
                  <a:t>		S</a:t>
                </a:r>
                <a:r>
                  <a:rPr lang="en-US" sz="1800" i="1" baseline="-25000" dirty="0"/>
                  <a:t>t </a:t>
                </a:r>
                <a:r>
                  <a:rPr lang="en-US" sz="2000" dirty="0"/>
                  <a:t>= seasonality</a:t>
                </a:r>
              </a:p>
              <a:p>
                <a:pPr marL="0" indent="0">
                  <a:buClr>
                    <a:srgbClr val="004A78"/>
                  </a:buClr>
                  <a:buNone/>
                </a:pPr>
                <a:r>
                  <a:rPr lang="en-US" sz="2000" i="1" dirty="0"/>
                  <a:t>		</a:t>
                </a:r>
                <a:r>
                  <a:rPr lang="en-US" sz="2000" dirty="0"/>
                  <a:t> </a:t>
                </a:r>
                <a:r>
                  <a:rPr lang="el-GR" sz="2000" i="1" dirty="0"/>
                  <a:t>γ</a:t>
                </a:r>
                <a:r>
                  <a:rPr lang="en-US" sz="2000" i="1" dirty="0"/>
                  <a:t> </a:t>
                </a:r>
                <a:r>
                  <a:rPr lang="en-US" sz="2000" dirty="0"/>
                  <a:t>= smoothing constant for seasonality</a:t>
                </a:r>
              </a:p>
              <a:p>
                <a:pPr marL="0" indent="0">
                  <a:buClr>
                    <a:srgbClr val="004A78"/>
                  </a:buClr>
                  <a:buNone/>
                </a:pPr>
                <a:r>
                  <a:rPr lang="en-US" sz="2000" i="1" dirty="0"/>
                  <a:t>		p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= periodicity of seasonality</a:t>
                </a:r>
              </a:p>
              <a:p>
                <a:pPr>
                  <a:buClr>
                    <a:srgbClr val="004A78"/>
                  </a:buClr>
                </a:pPr>
                <a:r>
                  <a:rPr lang="en-US" sz="2000" dirty="0"/>
                  <a:t>Use Solver to find optimal values for </a:t>
                </a:r>
                <a:r>
                  <a:rPr lang="el-GR" sz="2000" i="1" dirty="0"/>
                  <a:t>α</a:t>
                </a:r>
                <a:r>
                  <a:rPr lang="en-US" sz="2000" dirty="0">
                    <a:latin typeface="Symbol" panose="05050102010706020507" pitchFamily="18" charset="2"/>
                  </a:rPr>
                  <a:t>,</a:t>
                </a:r>
                <a:r>
                  <a:rPr lang="en-US" sz="2000" dirty="0"/>
                  <a:t> </a:t>
                </a:r>
                <a:r>
                  <a:rPr lang="el-GR" sz="2000" i="1" dirty="0"/>
                  <a:t>β</a:t>
                </a:r>
                <a:r>
                  <a:rPr lang="en-US" sz="2000" dirty="0">
                    <a:latin typeface="Symbol" panose="05050102010706020507" pitchFamily="18" charset="2"/>
                  </a:rPr>
                  <a:t>, </a:t>
                </a:r>
                <a:r>
                  <a:rPr lang="en-US" sz="2000" dirty="0"/>
                  <a:t>and </a:t>
                </a:r>
                <a:r>
                  <a:rPr lang="el-GR" sz="2000" i="1" dirty="0"/>
                  <a:t>γ</a:t>
                </a:r>
                <a:endParaRPr lang="en-IN" sz="2000" i="1" dirty="0"/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09B97778-32E4-4EEA-BBF4-0E8CABC6E4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3"/>
              </p:nvPr>
            </p:nvSpPr>
            <p:spPr>
              <a:xfrm>
                <a:off x="542286" y="4605303"/>
                <a:ext cx="7958138" cy="929148"/>
              </a:xfrm>
              <a:blipFill>
                <a:blip r:embed="rId4"/>
                <a:stretch>
                  <a:fillRect l="-690" t="-2614" b="-85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5960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4C36C-D7A8-4AF8-8CA3-C0A34880E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Holt-Winters Multiplicative Seasonal Model (HWMS)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5FA31-3565-4484-B78C-F9930EB6C3A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722667"/>
            <a:ext cx="8284445" cy="855405"/>
          </a:xfrm>
        </p:spPr>
        <p:txBody>
          <a:bodyPr>
            <a:normAutofit/>
          </a:bodyPr>
          <a:lstStyle/>
          <a:p>
            <a:r>
              <a:rPr lang="en-US" sz="2800" dirty="0"/>
              <a:t>H</a:t>
            </a:r>
            <a:r>
              <a:rPr lang="en-US" sz="400" dirty="0"/>
              <a:t> </a:t>
            </a:r>
            <a:r>
              <a:rPr lang="en-US" sz="2800" dirty="0"/>
              <a:t>W</a:t>
            </a:r>
            <a:r>
              <a:rPr lang="en-US" sz="400" dirty="0"/>
              <a:t> </a:t>
            </a:r>
            <a:r>
              <a:rPr lang="en-US" sz="2800" dirty="0"/>
              <a:t>M</a:t>
            </a:r>
            <a:r>
              <a:rPr lang="en-US" sz="400" dirty="0"/>
              <a:t> </a:t>
            </a:r>
            <a:r>
              <a:rPr lang="en-US" sz="2800" dirty="0"/>
              <a:t>S is multiplicative version of H</a:t>
            </a:r>
            <a:r>
              <a:rPr lang="en-US" sz="400" dirty="0"/>
              <a:t> </a:t>
            </a:r>
            <a:r>
              <a:rPr lang="en-US" sz="2800" dirty="0"/>
              <a:t>W</a:t>
            </a:r>
            <a:r>
              <a:rPr lang="en-US" sz="400" dirty="0"/>
              <a:t> </a:t>
            </a:r>
            <a:r>
              <a:rPr lang="en-US" sz="2800" dirty="0"/>
              <a:t>A</a:t>
            </a:r>
            <a:r>
              <a:rPr lang="en-US" sz="400" dirty="0"/>
              <a:t> </a:t>
            </a:r>
            <a:r>
              <a:rPr lang="en-US" sz="2800" dirty="0"/>
              <a:t>S</a:t>
            </a:r>
            <a:endParaRPr lang="en-IN" sz="2650" dirty="0"/>
          </a:p>
        </p:txBody>
      </p:sp>
      <p:pic>
        <p:nvPicPr>
          <p:cNvPr id="9" name="Content Placeholder 9" descr="(L_t) = alpha((Y_t)/(S_t minus p)) + (1 minus alpha)((L_t minus 1) + (T_t minus 1)). (T_t) = beta((L_t) minus (L_t minus 1)) + (1 minus beta)(T_t minus 1). S_t = gamma((Y_t)/(L_t)) + (1 minus gamma)(S_t minus p). (Y-hat_t+n) = ((L_t) + n(T_t))(S_t + n minus p)">
            <a:extLst>
              <a:ext uri="{FF2B5EF4-FFF2-40B4-BE49-F238E27FC236}">
                <a16:creationId xmlns:a16="http://schemas.microsoft.com/office/drawing/2014/main" id="{EC42E82D-3190-40C6-82B2-3C2CFC0D7F1C}"/>
              </a:ext>
            </a:extLst>
          </p:cNvPr>
          <p:cNvPicPr>
            <a:picLocks noGrp="1"/>
          </p:cNvPicPr>
          <p:nvPr>
            <p:ph sz="quarter" idx="24"/>
          </p:nvPr>
        </p:nvPicPr>
        <p:blipFill>
          <a:blip r:embed="rId3"/>
          <a:stretch>
            <a:fillRect/>
          </a:stretch>
        </p:blipFill>
        <p:spPr>
          <a:xfrm>
            <a:off x="2966700" y="2438400"/>
            <a:ext cx="3465468" cy="2747491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9B97778-32E4-4EEA-BBF4-0E8CABC6E4D0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92931" y="5579805"/>
            <a:ext cx="7958138" cy="609600"/>
          </a:xfrm>
        </p:spPr>
        <p:txBody>
          <a:bodyPr>
            <a:noAutofit/>
          </a:bodyPr>
          <a:lstStyle/>
          <a:p>
            <a:pPr marL="218700" indent="-218700">
              <a:buClr>
                <a:srgbClr val="004A78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Use Solver to find optimal values for </a:t>
            </a:r>
            <a:r>
              <a:rPr lang="el-GR" sz="2400" i="1" dirty="0"/>
              <a:t>α</a:t>
            </a:r>
            <a:r>
              <a:rPr lang="en-US" sz="2400" dirty="0">
                <a:latin typeface="Symbol" panose="05050102010706020507" pitchFamily="18" charset="2"/>
              </a:rPr>
              <a:t>,</a:t>
            </a:r>
            <a:r>
              <a:rPr lang="en-US" sz="2400" dirty="0"/>
              <a:t> </a:t>
            </a:r>
            <a:r>
              <a:rPr lang="el-GR" sz="2400" i="1" dirty="0"/>
              <a:t>β</a:t>
            </a:r>
            <a:r>
              <a:rPr lang="en-US" sz="2400" dirty="0">
                <a:latin typeface="Symbol" panose="05050102010706020507" pitchFamily="18" charset="2"/>
              </a:rPr>
              <a:t>, </a:t>
            </a:r>
            <a:r>
              <a:rPr lang="en-US" sz="2400" dirty="0"/>
              <a:t>and </a:t>
            </a:r>
            <a:r>
              <a:rPr lang="el-GR" sz="2400" i="1" dirty="0"/>
              <a:t>γ</a:t>
            </a:r>
            <a:endParaRPr lang="en-IN" sz="2400" i="1" dirty="0"/>
          </a:p>
        </p:txBody>
      </p:sp>
    </p:spTree>
    <p:extLst>
      <p:ext uri="{BB962C8B-B14F-4D97-AF65-F5344CB8AC3E}">
        <p14:creationId xmlns:p14="http://schemas.microsoft.com/office/powerpoint/2010/main" val="1725474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B2944-6F32-4B1A-A8CB-49FED8809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Excel’s ETS Model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D9388-E117-465C-B970-C22FF97CE83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02466"/>
            <a:ext cx="8034338" cy="4441134"/>
          </a:xfrm>
        </p:spPr>
        <p:txBody>
          <a:bodyPr>
            <a:normAutofit/>
          </a:bodyPr>
          <a:lstStyle/>
          <a:p>
            <a:r>
              <a:rPr lang="en-US" sz="2800" dirty="0"/>
              <a:t>ETZ (error, trend, seasonal) forecasting model is more advanced version of HWAS</a:t>
            </a:r>
          </a:p>
          <a:p>
            <a:pPr marL="342900" lvl="1" indent="0">
              <a:buNone/>
            </a:pPr>
            <a:r>
              <a:rPr lang="en-US" sz="2400" dirty="0"/>
              <a:t>FORECAST.ETS(Target_Date, Values, Timeline, Seasonality, Data_Completion, Aggregation)</a:t>
            </a:r>
          </a:p>
          <a:p>
            <a:r>
              <a:rPr lang="en-US" sz="2800" dirty="0"/>
              <a:t>User-interface (</a:t>
            </a:r>
            <a:r>
              <a:rPr lang="en-US" sz="2800" u="sng" dirty="0"/>
              <a:t>Not available on the Mac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r>
              <a:rPr lang="en-US" sz="2800" dirty="0"/>
              <a:t>	Data tab &gt; Forecast Sheet</a:t>
            </a:r>
          </a:p>
          <a:p>
            <a:pPr marL="741150" lvl="1" indent="-514350">
              <a:buFont typeface="+mj-lt"/>
              <a:buAutoNum type="arabicPeriod"/>
            </a:pPr>
            <a:r>
              <a:rPr lang="en-US" sz="2650" dirty="0"/>
              <a:t>Select Data tab</a:t>
            </a:r>
          </a:p>
          <a:p>
            <a:pPr marL="741150" lvl="1" indent="-514350">
              <a:buFont typeface="+mj-lt"/>
              <a:buAutoNum type="arabicPeriod"/>
            </a:pPr>
            <a:r>
              <a:rPr lang="en-US" sz="2650" dirty="0"/>
              <a:t>Click Forecast Sheet button, and </a:t>
            </a:r>
          </a:p>
          <a:p>
            <a:pPr marL="741150" lvl="1" indent="-514350">
              <a:buFont typeface="+mj-lt"/>
              <a:buAutoNum type="arabicPeriod"/>
            </a:pPr>
            <a:r>
              <a:rPr lang="en-US" sz="2650" dirty="0"/>
              <a:t>Set the options to get a forecast sheet</a:t>
            </a:r>
            <a:endParaRPr lang="en-IN" sz="2650" dirty="0"/>
          </a:p>
        </p:txBody>
      </p:sp>
    </p:spTree>
    <p:extLst>
      <p:ext uri="{BB962C8B-B14F-4D97-AF65-F5344CB8AC3E}">
        <p14:creationId xmlns:p14="http://schemas.microsoft.com/office/powerpoint/2010/main" val="28732376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4256</TotalTime>
  <Words>857</Words>
  <Application>Microsoft Office PowerPoint</Application>
  <PresentationFormat>On-screen Show (4:3)</PresentationFormat>
  <Paragraphs>119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 Math</vt:lpstr>
      <vt:lpstr>Century Gothic</vt:lpstr>
      <vt:lpstr>Helvetica</vt:lpstr>
      <vt:lpstr>LucidaGrande</vt:lpstr>
      <vt:lpstr>Symbol</vt:lpstr>
      <vt:lpstr>Contemporary blue</vt:lpstr>
      <vt:lpstr>FIN 470: Financial Analysis in Excel</vt:lpstr>
      <vt:lpstr>Overview</vt:lpstr>
      <vt:lpstr> 3. Exponential Smoothing Methods</vt:lpstr>
      <vt:lpstr>Exponential Smoothing Methods</vt:lpstr>
      <vt:lpstr>Simple Exponential Smoothing (SES)</vt:lpstr>
      <vt:lpstr>Holt’s Linear Trend Exponential Smoothing Model (LES)</vt:lpstr>
      <vt:lpstr>Holt-Winters Additive Seasonal Model (HWAS)</vt:lpstr>
      <vt:lpstr>Holt-Winters Multiplicative Seasonal Model (HWMS)</vt:lpstr>
      <vt:lpstr>Excel’s ETS Model</vt:lpstr>
      <vt:lpstr>4. Time Series Using Regression</vt:lpstr>
      <vt:lpstr>Time Series Forecasting Using Regression Analysis</vt:lpstr>
      <vt:lpstr>Seasonal Dummy Variables</vt:lpstr>
      <vt:lpstr>Regression with Trend</vt:lpstr>
      <vt:lpstr>Regression with Trend and Seasonality</vt:lpstr>
      <vt:lpstr>Variables</vt:lpstr>
      <vt:lpstr>Models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Schrenk, Lawrence</cp:lastModifiedBy>
  <cp:revision>535</cp:revision>
  <dcterms:created xsi:type="dcterms:W3CDTF">2004-10-03T21:09:17Z</dcterms:created>
  <dcterms:modified xsi:type="dcterms:W3CDTF">2022-08-27T23:43:57Z</dcterms:modified>
</cp:coreProperties>
</file>