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17"/>
  </p:notesMasterIdLst>
  <p:handoutMasterIdLst>
    <p:handoutMasterId r:id="rId18"/>
  </p:handoutMasterIdLst>
  <p:sldIdLst>
    <p:sldId id="397" r:id="rId2"/>
    <p:sldId id="383" r:id="rId3"/>
    <p:sldId id="265" r:id="rId4"/>
    <p:sldId id="398" r:id="rId5"/>
    <p:sldId id="399" r:id="rId6"/>
    <p:sldId id="400"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3C3D3"/>
    <a:srgbClr val="002B5C"/>
    <a:srgbClr val="ADC6D7"/>
    <a:srgbClr val="00BEB9"/>
    <a:srgbClr val="00CAC5"/>
    <a:srgbClr val="00CFC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6163" autoAdjust="0"/>
  </p:normalViewPr>
  <p:slideViewPr>
    <p:cSldViewPr>
      <p:cViewPr varScale="1">
        <p:scale>
          <a:sx n="109" d="100"/>
          <a:sy n="109" d="100"/>
        </p:scale>
        <p:origin x="1734" y="108"/>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25" d="100"/>
        <a:sy n="125" d="100"/>
      </p:scale>
      <p:origin x="0" y="-3714"/>
    </p:cViewPr>
  </p:sorterViewPr>
  <p:notesViewPr>
    <p:cSldViewPr>
      <p:cViewPr varScale="1">
        <p:scale>
          <a:sx n="87" d="100"/>
          <a:sy n="87" d="100"/>
        </p:scale>
        <p:origin x="38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endParaRPr lang="en-US"/>
          </a:p>
        </p:txBody>
      </p:sp>
    </p:spTree>
    <p:extLst>
      <p:ext uri="{BB962C8B-B14F-4D97-AF65-F5344CB8AC3E}">
        <p14:creationId xmlns:p14="http://schemas.microsoft.com/office/powerpoint/2010/main" val="20295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fld id="{03F7FA54-1521-4DD7-9404-29EC1BA7038B}" type="datetimeFigureOut">
              <a:rPr lang="en-US"/>
              <a:pPr>
                <a:defRPr/>
              </a:pPr>
              <a:t>8/23/2022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EBFD8F90-EA37-43C3-8ED6-D915013D749C}" type="slidenum">
              <a:rPr lang="en-US"/>
              <a:pPr>
                <a:defRPr/>
              </a:pPr>
              <a:t>‹#›</a:t>
            </a:fld>
            <a:endParaRPr lang="en-US"/>
          </a:p>
        </p:txBody>
      </p:sp>
    </p:spTree>
    <p:extLst>
      <p:ext uri="{BB962C8B-B14F-4D97-AF65-F5344CB8AC3E}">
        <p14:creationId xmlns:p14="http://schemas.microsoft.com/office/powerpoint/2010/main" val="266802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572618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43641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31559801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99099554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92858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9888613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728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0"/>
            <a:ext cx="8034338" cy="4394200"/>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6" name="Content Placeholder 5">
            <a:extLst>
              <a:ext uri="{FF2B5EF4-FFF2-40B4-BE49-F238E27FC236}">
                <a16:creationId xmlns:a16="http://schemas.microsoft.com/office/drawing/2014/main" id="{E1EA786F-FA76-47B4-8448-7AE0EC469E97}"/>
              </a:ext>
            </a:extLst>
          </p:cNvPr>
          <p:cNvSpPr>
            <a:spLocks noGrp="1"/>
          </p:cNvSpPr>
          <p:nvPr>
            <p:ph sz="quarter" idx="19"/>
          </p:nvPr>
        </p:nvSpPr>
        <p:spPr>
          <a:xfrm>
            <a:off x="7121129" y="5810250"/>
            <a:ext cx="1634728" cy="222250"/>
          </a:xfrm>
        </p:spPr>
        <p:txBody>
          <a:bodyPr/>
          <a:lstStyle/>
          <a:p>
            <a:pPr lvl="0"/>
            <a:endParaRPr lang="en-IN" dirty="0"/>
          </a:p>
        </p:txBody>
      </p:sp>
    </p:spTree>
    <p:extLst>
      <p:ext uri="{BB962C8B-B14F-4D97-AF65-F5344CB8AC3E}">
        <p14:creationId xmlns:p14="http://schemas.microsoft.com/office/powerpoint/2010/main" val="170697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1"/>
            <a:ext cx="8034338" cy="2185555"/>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6" name="Content Placeholder 5">
            <a:extLst>
              <a:ext uri="{FF2B5EF4-FFF2-40B4-BE49-F238E27FC236}">
                <a16:creationId xmlns:a16="http://schemas.microsoft.com/office/drawing/2014/main" id="{E1EA786F-FA76-47B4-8448-7AE0EC469E97}"/>
              </a:ext>
            </a:extLst>
          </p:cNvPr>
          <p:cNvSpPr>
            <a:spLocks noGrp="1"/>
          </p:cNvSpPr>
          <p:nvPr>
            <p:ph sz="quarter" idx="19"/>
          </p:nvPr>
        </p:nvSpPr>
        <p:spPr>
          <a:xfrm>
            <a:off x="7121129" y="4424926"/>
            <a:ext cx="1634728" cy="1607575"/>
          </a:xfrm>
        </p:spPr>
        <p:txBody>
          <a:bodyPr/>
          <a:lstStyle/>
          <a:p>
            <a:pPr lvl="0"/>
            <a:endParaRPr lang="en-IN" dirty="0"/>
          </a:p>
        </p:txBody>
      </p:sp>
      <p:sp>
        <p:nvSpPr>
          <p:cNvPr id="7" name="Content Placeholder 5">
            <a:extLst>
              <a:ext uri="{FF2B5EF4-FFF2-40B4-BE49-F238E27FC236}">
                <a16:creationId xmlns:a16="http://schemas.microsoft.com/office/drawing/2014/main" id="{A38F7608-5024-4F02-9B8D-830DD65148E1}"/>
              </a:ext>
            </a:extLst>
          </p:cNvPr>
          <p:cNvSpPr>
            <a:spLocks noGrp="1"/>
          </p:cNvSpPr>
          <p:nvPr>
            <p:ph sz="quarter" idx="20"/>
          </p:nvPr>
        </p:nvSpPr>
        <p:spPr>
          <a:xfrm>
            <a:off x="5406629" y="4443398"/>
            <a:ext cx="1634728" cy="1607575"/>
          </a:xfrm>
        </p:spPr>
        <p:txBody>
          <a:bodyPr/>
          <a:lstStyle/>
          <a:p>
            <a:pPr lvl="0"/>
            <a:endParaRPr lang="en-IN" dirty="0"/>
          </a:p>
        </p:txBody>
      </p:sp>
      <p:sp>
        <p:nvSpPr>
          <p:cNvPr id="8" name="Content Placeholder 5">
            <a:extLst>
              <a:ext uri="{FF2B5EF4-FFF2-40B4-BE49-F238E27FC236}">
                <a16:creationId xmlns:a16="http://schemas.microsoft.com/office/drawing/2014/main" id="{60DDF79D-91B8-4D53-87C6-92214CE2D3D3}"/>
              </a:ext>
            </a:extLst>
          </p:cNvPr>
          <p:cNvSpPr>
            <a:spLocks noGrp="1"/>
          </p:cNvSpPr>
          <p:nvPr>
            <p:ph sz="quarter" idx="21"/>
          </p:nvPr>
        </p:nvSpPr>
        <p:spPr>
          <a:xfrm>
            <a:off x="3654020" y="4429545"/>
            <a:ext cx="1634728" cy="1607575"/>
          </a:xfrm>
        </p:spPr>
        <p:txBody>
          <a:bodyPr/>
          <a:lstStyle/>
          <a:p>
            <a:pPr lvl="0"/>
            <a:endParaRPr lang="en-IN" dirty="0"/>
          </a:p>
        </p:txBody>
      </p:sp>
    </p:spTree>
    <p:extLst>
      <p:ext uri="{BB962C8B-B14F-4D97-AF65-F5344CB8AC3E}">
        <p14:creationId xmlns:p14="http://schemas.microsoft.com/office/powerpoint/2010/main" val="391766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1" cstate="print">
            <a:duotone>
              <a:schemeClr val="accent1"/>
              <a:srgbClr val="FFFFFF"/>
            </a:duotone>
          </a:blip>
          <a:stretch>
            <a:fillRect/>
          </a:stretch>
        </p:blipFill>
        <p:spPr>
          <a:xfrm>
            <a:off x="1142" y="428"/>
            <a:ext cx="9142858" cy="6857143"/>
          </a:xfrm>
          <a:prstGeom prst="rect">
            <a:avLst/>
          </a:prstGeom>
          <a:noFill/>
          <a:ln>
            <a:noFill/>
          </a:ln>
        </p:spPr>
      </p:pic>
      <p:pic>
        <p:nvPicPr>
          <p:cNvPr id="9" name="image6.png"/>
          <p:cNvPicPr>
            <a:picLocks noChangeAspect="1"/>
          </p:cNvPicPr>
          <p:nvPr/>
        </p:nvPicPr>
        <p:blipFill>
          <a:blip r:embed="rId12" cstate="print"/>
          <a:stretch>
            <a:fillRect/>
          </a:stretch>
        </p:blipFill>
        <p:spPr>
          <a:xfrm>
            <a:off x="1142" y="428"/>
            <a:ext cx="9142858" cy="6857143"/>
          </a:xfrm>
          <a:prstGeom prst="rect">
            <a:avLst/>
          </a:prstGeom>
          <a:noFill/>
        </p:spPr>
      </p:pic>
      <p:sp>
        <p:nvSpPr>
          <p:cNvPr id="30" name="Rectangle 30"/>
          <p:cNvSpPr>
            <a:spLocks noGrp="1"/>
          </p:cNvSpPr>
          <p:nvPr>
            <p:ph type="title"/>
          </p:nvPr>
        </p:nvSpPr>
        <p:spPr>
          <a:xfrm>
            <a:off x="457771"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771"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571" y="6324600"/>
            <a:ext cx="1066800" cy="369332"/>
          </a:xfrm>
          <a:prstGeom prst="rect">
            <a:avLst/>
          </a:prstGeom>
          <a:noFill/>
        </p:spPr>
        <p:txBody>
          <a:bodyPr wrap="square" rtlCol="0">
            <a:spAutoFit/>
          </a:bodyPr>
          <a:lstStyle/>
          <a:p>
            <a:pPr algn="r"/>
            <a:fld id="{5142B5BB-0271-4951-9864-F5338956FB89}" type="slidenum">
              <a:rPr lang="en-US" smtClean="0">
                <a:latin typeface="Arial" panose="020B0604020202020204" pitchFamily="34" charset="0"/>
                <a:cs typeface="Arial" panose="020B0604020202020204" pitchFamily="34" charset="0"/>
              </a:rPr>
              <a:pPr algn="r"/>
              <a:t>‹#›</a:t>
            </a:fld>
            <a:r>
              <a:rPr lang="en-US" dirty="0">
                <a:latin typeface="Arial" panose="020B0604020202020204" pitchFamily="34" charset="0"/>
                <a:cs typeface="Arial" panose="020B0604020202020204" pitchFamily="34" charset="0"/>
              </a:rPr>
              <a:t> of 13</a:t>
            </a:r>
          </a:p>
        </p:txBody>
      </p:sp>
      <p:sp>
        <p:nvSpPr>
          <p:cNvPr id="13" name="TextBox 12"/>
          <p:cNvSpPr txBox="1"/>
          <p:nvPr userDrawn="1"/>
        </p:nvSpPr>
        <p:spPr>
          <a:xfrm>
            <a:off x="305371" y="6324600"/>
            <a:ext cx="1447800" cy="369332"/>
          </a:xfrm>
          <a:prstGeom prst="rect">
            <a:avLst/>
          </a:prstGeom>
          <a:noFill/>
        </p:spPr>
        <p:txBody>
          <a:bodyPr wrap="square" rtlCol="0">
            <a:spAutoFit/>
          </a:bodyPr>
          <a:lstStyle/>
          <a:p>
            <a:fld id="{49EF39E9-0DEB-488D-A1FF-A8C274C77028}" type="datetime12">
              <a:rPr lang="en-US" smtClean="0">
                <a:latin typeface="Arial" panose="020B0604020202020204" pitchFamily="34" charset="0"/>
                <a:cs typeface="Arial" panose="020B0604020202020204" pitchFamily="34" charset="0"/>
              </a:rPr>
              <a:pPr/>
              <a:t>10:33 AM</a:t>
            </a:fld>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962971" y="6157813"/>
            <a:ext cx="1219200" cy="668107"/>
          </a:xfrm>
          <a:prstGeom prst="rect">
            <a:avLst/>
          </a:prstGeom>
        </p:spPr>
      </p:pic>
    </p:spTree>
    <p:extLst>
      <p:ext uri="{BB962C8B-B14F-4D97-AF65-F5344CB8AC3E}">
        <p14:creationId xmlns:p14="http://schemas.microsoft.com/office/powerpoint/2010/main" val="20791234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Arial" panose="020B0604020202020204" pitchFamily="34" charset="0"/>
          <a:cs typeface="Arial" panose="020B0604020202020204"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849023"/>
          </a:xfrm>
        </p:spPr>
        <p:txBody>
          <a:bodyPr>
            <a:normAutofit lnSpcReduction="10000"/>
          </a:bodyPr>
          <a:lstStyle/>
          <a:p>
            <a:r>
              <a:rPr lang="en-US" dirty="0"/>
              <a:t>Topic 2.2: Financial Statements, Excel</a:t>
            </a:r>
          </a:p>
          <a:p>
            <a:r>
              <a:rPr lang="en-US" sz="2400" dirty="0"/>
              <a:t>Larry Schrenk, Instructor</a:t>
            </a:r>
          </a:p>
        </p:txBody>
      </p:sp>
      <p:sp>
        <p:nvSpPr>
          <p:cNvPr id="2" name="Title 1"/>
          <p:cNvSpPr>
            <a:spLocks noGrp="1"/>
          </p:cNvSpPr>
          <p:nvPr>
            <p:ph type="ctrTitle"/>
          </p:nvPr>
        </p:nvSpPr>
        <p:spPr/>
        <p:txBody>
          <a:bodyPr/>
          <a:lstStyle/>
          <a:p>
            <a:r>
              <a:rPr lang="en-US" dirty="0"/>
              <a:t>FIN 470: Financial Analysis in Excel</a:t>
            </a:r>
          </a:p>
        </p:txBody>
      </p:sp>
      <p:sp>
        <p:nvSpPr>
          <p:cNvPr id="4" name="Subtitle 2">
            <a:extLst>
              <a:ext uri="{FF2B5EF4-FFF2-40B4-BE49-F238E27FC236}">
                <a16:creationId xmlns:a16="http://schemas.microsoft.com/office/drawing/2014/main" id="{D57E5C4B-2214-49E8-8A1B-F046A77992F7}"/>
              </a:ext>
            </a:extLst>
          </p:cNvPr>
          <p:cNvSpPr txBox="1">
            <a:spLocks/>
          </p:cNvSpPr>
          <p:nvPr/>
        </p:nvSpPr>
        <p:spPr>
          <a:xfrm>
            <a:off x="76200" y="5986490"/>
            <a:ext cx="8839200" cy="849023"/>
          </a:xfrm>
          <a:prstGeom prst="rect">
            <a:avLst/>
          </a:prstGeom>
        </p:spPr>
        <p:txBody>
          <a:bodyPr>
            <a:noAutofit/>
          </a:bodyPr>
          <a:lstStyle>
            <a:defPPr>
              <a:defRPr>
                <a:solidFill>
                  <a:schemeClr val="tx1"/>
                </a:solidFill>
                <a:latin typeface="+mn-lt"/>
                <a:ea typeface="+mn-ea"/>
                <a:cs typeface="+mn-cs"/>
              </a:defRPr>
            </a:defPPr>
            <a:lvl1pPr marL="0" indent="0" algn="r" eaLnBrk="1" hangingPunct="1">
              <a:buNone/>
              <a:defRPr sz="2800">
                <a:latin typeface="Century Gothic" pitchFamily="34" charset="0"/>
                <a:cs typeface="Arial" panose="020B0604020202020204" pitchFamily="34" charset="0"/>
              </a:defRPr>
            </a:lvl1pPr>
            <a:lvl2pPr marL="457200" indent="0" algn="ctr" eaLnBrk="1" hangingPunct="1">
              <a:buNone/>
              <a:defRPr sz="2800">
                <a:latin typeface="Arial" panose="020B0604020202020204" pitchFamily="34" charset="0"/>
                <a:cs typeface="Arial" panose="020B0604020202020204" pitchFamily="34" charset="0"/>
              </a:defRPr>
            </a:lvl2pPr>
            <a:lvl3pPr marL="914400" indent="0" algn="ctr" eaLnBrk="1" hangingPunct="1">
              <a:buNone/>
              <a:defRPr sz="2400">
                <a:latin typeface="Arial" panose="020B0604020202020204" pitchFamily="34" charset="0"/>
                <a:cs typeface="Arial" panose="020B0604020202020204" pitchFamily="34" charset="0"/>
              </a:defRPr>
            </a:lvl3pPr>
            <a:lvl4pPr marL="1371600" indent="0" algn="ctr" eaLnBrk="1" hangingPunct="1">
              <a:buNone/>
              <a:defRPr sz="2000">
                <a:latin typeface="Arial" panose="020B0604020202020204" pitchFamily="34" charset="0"/>
                <a:cs typeface="Arial" panose="020B0604020202020204" pitchFamily="34" charset="0"/>
              </a:defRPr>
            </a:lvl4pPr>
            <a:lvl5pPr marL="1828800" indent="0" algn="ctr" eaLnBrk="1" hangingPunct="1">
              <a:buNone/>
              <a:defRPr sz="1800">
                <a:latin typeface="Arial" panose="020B0604020202020204" pitchFamily="34" charset="0"/>
                <a:cs typeface="Arial" panose="020B0604020202020204" pitchFamily="34" charset="0"/>
              </a:defRPr>
            </a:lvl5pPr>
            <a:lvl6pPr marL="2286000" indent="0" algn="ctr" eaLnBrk="1" hangingPunct="1">
              <a:buNone/>
              <a:defRPr sz="2000"/>
            </a:lvl6pPr>
            <a:lvl7pPr marL="2743200" indent="0" algn="ctr" eaLnBrk="1" hangingPunct="1">
              <a:buNone/>
              <a:defRPr sz="2000"/>
            </a:lvl7pPr>
            <a:lvl8pPr marL="3200400" indent="0" algn="ctr" eaLnBrk="1" hangingPunct="1">
              <a:buNone/>
              <a:defRPr sz="2000"/>
            </a:lvl8pPr>
            <a:lvl9pPr marL="3657600" indent="0" algn="ctr" eaLnBrk="1" hangingPunct="1">
              <a:buNone/>
              <a:defRPr sz="2000"/>
            </a:lvl9pPr>
          </a:lstStyle>
          <a:p>
            <a:pPr marL="0" indent="0">
              <a:spcBef>
                <a:spcPts val="600"/>
              </a:spcBef>
              <a:buNone/>
            </a:pPr>
            <a:r>
              <a:rPr lang="en-US" sz="1800" dirty="0"/>
              <a:t>The slides for this course are adapted from: Timothy R. Mayes, </a:t>
            </a:r>
            <a:r>
              <a:rPr lang="en-US" sz="1800" i="1" dirty="0"/>
              <a:t>Financial Analysis with Microsoft Excel</a:t>
            </a:r>
            <a:r>
              <a:rPr lang="en-US" sz="1800" dirty="0"/>
              <a:t>, 9</a:t>
            </a:r>
            <a:r>
              <a:rPr lang="en-US" sz="1800" baseline="30000" dirty="0"/>
              <a:t>th</a:t>
            </a:r>
            <a:r>
              <a:rPr lang="en-US" sz="1800" dirty="0"/>
              <a:t> Edition. © 2021 Cengage. All Rights Reserved. </a:t>
            </a:r>
          </a:p>
        </p:txBody>
      </p:sp>
    </p:spTree>
    <p:extLst>
      <p:ext uri="{BB962C8B-B14F-4D97-AF65-F5344CB8AC3E}">
        <p14:creationId xmlns:p14="http://schemas.microsoft.com/office/powerpoint/2010/main" val="376058667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lstStyle/>
          <a:p>
            <a:r>
              <a:rPr lang="en-US" dirty="0"/>
              <a:t>Statement of Cash Flows II</a:t>
            </a:r>
            <a:endParaRPr lang="en-IN" sz="1800" b="0" dirty="0"/>
          </a:p>
        </p:txBody>
      </p:sp>
      <p:graphicFrame>
        <p:nvGraphicFramePr>
          <p:cNvPr id="7" name="Content Placeholder 6" descr="Table is accessible to screen readers.">
            <a:extLst>
              <a:ext uri="{FF2B5EF4-FFF2-40B4-BE49-F238E27FC236}">
                <a16:creationId xmlns:a16="http://schemas.microsoft.com/office/drawing/2014/main" id="{B0C209E4-8EBD-4F03-B8F0-F7A6F81AEA72}"/>
              </a:ext>
            </a:extLst>
          </p:cNvPr>
          <p:cNvGraphicFramePr>
            <a:graphicFrameLocks noGrp="1"/>
          </p:cNvGraphicFramePr>
          <p:nvPr>
            <p:ph sz="quarter" idx="18"/>
          </p:nvPr>
        </p:nvGraphicFramePr>
        <p:xfrm>
          <a:off x="601457" y="2852893"/>
          <a:ext cx="4251961" cy="1389888"/>
        </p:xfrm>
        <a:graphic>
          <a:graphicData uri="http://schemas.openxmlformats.org/drawingml/2006/table">
            <a:tbl>
              <a:tblPr firstRow="1" bandRow="1">
                <a:tableStyleId>{5C22544A-7EE6-4342-B048-85BDC9FD1C3A}</a:tableStyleId>
              </a:tblPr>
              <a:tblGrid>
                <a:gridCol w="960120">
                  <a:extLst>
                    <a:ext uri="{9D8B030D-6E8A-4147-A177-3AD203B41FA5}">
                      <a16:colId xmlns:a16="http://schemas.microsoft.com/office/drawing/2014/main" val="4032911646"/>
                    </a:ext>
                  </a:extLst>
                </a:gridCol>
                <a:gridCol w="1097280">
                  <a:extLst>
                    <a:ext uri="{9D8B030D-6E8A-4147-A177-3AD203B41FA5}">
                      <a16:colId xmlns:a16="http://schemas.microsoft.com/office/drawing/2014/main" val="1278644657"/>
                    </a:ext>
                  </a:extLst>
                </a:gridCol>
                <a:gridCol w="1020866">
                  <a:extLst>
                    <a:ext uri="{9D8B030D-6E8A-4147-A177-3AD203B41FA5}">
                      <a16:colId xmlns:a16="http://schemas.microsoft.com/office/drawing/2014/main" val="224407367"/>
                    </a:ext>
                  </a:extLst>
                </a:gridCol>
                <a:gridCol w="1173695">
                  <a:extLst>
                    <a:ext uri="{9D8B030D-6E8A-4147-A177-3AD203B41FA5}">
                      <a16:colId xmlns:a16="http://schemas.microsoft.com/office/drawing/2014/main" val="1537891849"/>
                    </a:ext>
                  </a:extLst>
                </a:gridCol>
              </a:tblGrid>
              <a:tr h="393192">
                <a:tc>
                  <a:txBody>
                    <a:bodyPr/>
                    <a:lstStyle/>
                    <a:p>
                      <a:endParaRPr lang="en-IN" sz="1200" dirty="0">
                        <a:solidFill>
                          <a:srgbClr val="000000"/>
                        </a:solidFill>
                        <a:latin typeface="Arial" panose="020B0604020202020204" pitchFamily="34" charset="0"/>
                        <a:cs typeface="Arial" panose="020B0604020202020204" pitchFamily="34" charset="0"/>
                      </a:endParaRPr>
                    </a:p>
                  </a:txBody>
                  <a:tcPr marL="68580" marR="68580" marT="13716" marB="137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rgbClr val="000000"/>
                          </a:solidFill>
                          <a:latin typeface="Arial" panose="020B0604020202020204" pitchFamily="34" charset="0"/>
                          <a:cs typeface="Arial" panose="020B0604020202020204" pitchFamily="34" charset="0"/>
                        </a:rPr>
                        <a:t>Direction of Change</a:t>
                      </a:r>
                    </a:p>
                  </a:txBody>
                  <a:tcPr marL="68580" marR="68580" marT="13716" marB="137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panose="020B0604020202020204" pitchFamily="34" charset="0"/>
                          <a:cs typeface="Arial" panose="020B0604020202020204" pitchFamily="34" charset="0"/>
                        </a:rPr>
                        <a:t>Direction of Change</a:t>
                      </a:r>
                    </a:p>
                  </a:txBody>
                  <a:tcPr marL="68580" marR="68580" marT="13716" marB="137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rgbClr val="000000"/>
                          </a:solidFill>
                          <a:latin typeface="Arial" panose="020B0604020202020204" pitchFamily="34" charset="0"/>
                          <a:cs typeface="Arial" panose="020B0604020202020204" pitchFamily="34" charset="0"/>
                        </a:rPr>
                        <a:t>Order of Subtraction</a:t>
                      </a:r>
                      <a:endParaRPr lang="en-IN" sz="1200" dirty="0">
                        <a:solidFill>
                          <a:srgbClr val="000000"/>
                        </a:solidFill>
                        <a:latin typeface="Arial" panose="020B0604020202020204" pitchFamily="34" charset="0"/>
                        <a:cs typeface="Arial" panose="020B0604020202020204" pitchFamily="34" charset="0"/>
                      </a:endParaRPr>
                    </a:p>
                  </a:txBody>
                  <a:tcPr marL="68580" marR="68580" marT="13716" marB="137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4299384"/>
                  </a:ext>
                </a:extLst>
              </a:tr>
              <a:tr h="39319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rPr>
                        <a:t>Type of Item</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rPr>
                        <a:t>Increase</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rPr>
                        <a:t>Decrease</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Arial" panose="020B0604020202020204" pitchFamily="34" charset="0"/>
                        <a:cs typeface="Arial" panose="020B0604020202020204" pitchFamily="34" charset="0"/>
                      </a:endParaRP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0156724"/>
                  </a:ext>
                </a:extLst>
              </a:tr>
              <a:tr h="2103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panose="020B0604020202020204" pitchFamily="34" charset="0"/>
                          <a:cs typeface="Arial" panose="020B0604020202020204" pitchFamily="34" charset="0"/>
                        </a:rPr>
                        <a:t>Asset</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IN" sz="1200" dirty="0">
                          <a:solidFill>
                            <a:srgbClr val="000000"/>
                          </a:solidFill>
                          <a:latin typeface="Arial" panose="020B0604020202020204" pitchFamily="34" charset="0"/>
                          <a:cs typeface="Arial" panose="020B0604020202020204" pitchFamily="34" charset="0"/>
                        </a:rPr>
                        <a:t>−</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IN" sz="1200" dirty="0">
                          <a:solidFill>
                            <a:srgbClr val="000000"/>
                          </a:solidFill>
                          <a:latin typeface="Arial" panose="020B0604020202020204" pitchFamily="34" charset="0"/>
                          <a:cs typeface="Arial" panose="020B0604020202020204" pitchFamily="34" charset="0"/>
                        </a:rPr>
                        <a:t>+</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panose="020B0604020202020204" pitchFamily="34" charset="0"/>
                          <a:cs typeface="Arial" panose="020B0604020202020204" pitchFamily="34" charset="0"/>
                        </a:rPr>
                        <a:t>Older </a:t>
                      </a:r>
                      <a:r>
                        <a:rPr lang="en-IN" sz="1200" dirty="0">
                          <a:solidFill>
                            <a:srgbClr val="000000"/>
                          </a:solidFill>
                          <a:latin typeface="Arial" panose="020B0604020202020204" pitchFamily="34" charset="0"/>
                          <a:cs typeface="Arial" panose="020B0604020202020204" pitchFamily="34" charset="0"/>
                        </a:rPr>
                        <a:t>−</a:t>
                      </a:r>
                      <a:r>
                        <a:rPr lang="en-US" sz="1200" dirty="0">
                          <a:solidFill>
                            <a:srgbClr val="000000"/>
                          </a:solidFill>
                          <a:latin typeface="Arial" panose="020B0604020202020204" pitchFamily="34" charset="0"/>
                          <a:cs typeface="Arial" panose="020B0604020202020204" pitchFamily="34" charset="0"/>
                        </a:rPr>
                        <a:t> Newer</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0239248"/>
                  </a:ext>
                </a:extLst>
              </a:tr>
              <a:tr h="393192">
                <a:tc>
                  <a:txBody>
                    <a:bodyPr/>
                    <a:lstStyle/>
                    <a:p>
                      <a:r>
                        <a:rPr lang="en-US" sz="1200" dirty="0">
                          <a:solidFill>
                            <a:srgbClr val="000000"/>
                          </a:solidFill>
                          <a:latin typeface="Arial" panose="020B0604020202020204" pitchFamily="34" charset="0"/>
                          <a:cs typeface="Arial" panose="020B0604020202020204" pitchFamily="34" charset="0"/>
                        </a:rPr>
                        <a:t>Liability or Equity</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IN" sz="1200" dirty="0">
                          <a:solidFill>
                            <a:srgbClr val="000000"/>
                          </a:solidFill>
                          <a:latin typeface="Arial" panose="020B0604020202020204" pitchFamily="34" charset="0"/>
                          <a:cs typeface="Arial" panose="020B0604020202020204" pitchFamily="34" charset="0"/>
                        </a:rPr>
                        <a:t>+</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IN" sz="1200" dirty="0">
                          <a:solidFill>
                            <a:srgbClr val="000000"/>
                          </a:solidFill>
                          <a:latin typeface="Arial" panose="020B0604020202020204" pitchFamily="34" charset="0"/>
                          <a:cs typeface="Arial" panose="020B0604020202020204" pitchFamily="34" charset="0"/>
                        </a:rPr>
                        <a:t>−</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Arial" panose="020B0604020202020204" pitchFamily="34" charset="0"/>
                          <a:cs typeface="Arial" panose="020B0604020202020204" pitchFamily="34" charset="0"/>
                        </a:rPr>
                        <a:t>Newer </a:t>
                      </a:r>
                      <a:r>
                        <a:rPr lang="en-IN" sz="1200" dirty="0">
                          <a:solidFill>
                            <a:srgbClr val="000000"/>
                          </a:solidFill>
                          <a:latin typeface="Arial" panose="020B0604020202020204" pitchFamily="34" charset="0"/>
                          <a:cs typeface="Arial" panose="020B0604020202020204" pitchFamily="34" charset="0"/>
                        </a:rPr>
                        <a:t>−</a:t>
                      </a:r>
                      <a:r>
                        <a:rPr lang="en-US" sz="1200" dirty="0">
                          <a:solidFill>
                            <a:srgbClr val="000000"/>
                          </a:solidFill>
                          <a:latin typeface="Arial" panose="020B0604020202020204" pitchFamily="34" charset="0"/>
                          <a:cs typeface="Arial" panose="020B0604020202020204" pitchFamily="34" charset="0"/>
                        </a:rPr>
                        <a:t> Older</a:t>
                      </a:r>
                    </a:p>
                  </a:txBody>
                  <a:tcPr marL="68580" marR="68580" marT="13716" marB="1371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2072027"/>
                  </a:ext>
                </a:extLst>
              </a:tr>
            </a:tbl>
          </a:graphicData>
        </a:graphic>
      </p:graphicFrame>
      <p:pic>
        <p:nvPicPr>
          <p:cNvPr id="6" name="Content Placeholder 5" descr="An excel output worksheet for Cash Flow Statement. The statement displays a three-line heading consisting of the name of the company, Elvis Products International, the type of the statement, Statement of Cash Flows, and the date for which the statement is prepared, For the Year Ended December 31, 2020 ($ in 000’s). The worksheet has three titled sections namely Cash Flows from Operations, Cash Flows from Investing, and Cash Flows from Financing. There are three column, the first displaying account names and other two are numeric columns.&#10;The first section titled Cash flows from operations. The following account names with their respective value in first numeric columns are as follows,&#10;Net Income, 55.28; Depreciation Expense, 20.00;  Change in Accounts Receivable, negative 50.80; Change in Inventories, negative 120; Change in Accounts Payable, 29.60; Change in Other Current Liabilities, 4.00. The amounts are totaled as negative 62.73 which appear in the second numeric column with the account name in the first column as: Total Cash Flows from Operations.&#10;&#10;The second section titled Cash flows from investing. The following account names with their respective value in first numeric columns: Change in Plant &amp; Equipment, Negative 36.00. The amounts are totaled as negative 36.00 which appear in the second numeric column with the account name in the first column as: Total Cash Flows from investing.&#10;&#10;The third section titled Cash flows from financing. The following account names with their respective value in first numeric columns: Change in Short-term Notes Payable, 25.00; Change in Long-term Debt, 101.18; Change in Common Stock, 0.00; Cash Dividends Paid to Shareholders, Negative 33.06. The amounts are totaled as 93.13 which appear in the second numeric column with the account name in the first column as: Total Cash Flows from Financing.&#10;The values in the second numeric column are totaled as negative 5.60 with the account name in the first column as: Net Change in Cash Balance.">
            <a:extLst>
              <a:ext uri="{FF2B5EF4-FFF2-40B4-BE49-F238E27FC236}">
                <a16:creationId xmlns:a16="http://schemas.microsoft.com/office/drawing/2014/main" id="{023EB00A-62EB-46D1-9098-829F33D8B5EC}"/>
              </a:ext>
              <a:ext uri="{C183D7F6-B498-43B3-948B-1728B52AA6E4}">
                <adec:decorative xmlns:adec="http://schemas.microsoft.com/office/drawing/2017/decorative" val="0"/>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4921266" y="1984104"/>
            <a:ext cx="3728213" cy="3380126"/>
          </a:xfrm>
          <a:prstGeom prst="rect">
            <a:avLst/>
          </a:prstGeom>
        </p:spPr>
      </p:pic>
    </p:spTree>
    <p:extLst>
      <p:ext uri="{BB962C8B-B14F-4D97-AF65-F5344CB8AC3E}">
        <p14:creationId xmlns:p14="http://schemas.microsoft.com/office/powerpoint/2010/main" val="152882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9B9A-E348-4BDE-A448-6E49195C1720}"/>
              </a:ext>
            </a:extLst>
          </p:cNvPr>
          <p:cNvSpPr>
            <a:spLocks noGrp="1"/>
          </p:cNvSpPr>
          <p:nvPr>
            <p:ph type="title"/>
          </p:nvPr>
        </p:nvSpPr>
        <p:spPr/>
        <p:txBody>
          <a:bodyPr>
            <a:normAutofit fontScale="90000"/>
          </a:bodyPr>
          <a:lstStyle/>
          <a:p>
            <a:r>
              <a:rPr lang="en-US" dirty="0"/>
              <a:t>Common-Size Financial Statements</a:t>
            </a:r>
            <a:endParaRPr lang="en-IN" dirty="0"/>
          </a:p>
        </p:txBody>
      </p:sp>
      <p:sp>
        <p:nvSpPr>
          <p:cNvPr id="3" name="Content Placeholder 2">
            <a:extLst>
              <a:ext uri="{FF2B5EF4-FFF2-40B4-BE49-F238E27FC236}">
                <a16:creationId xmlns:a16="http://schemas.microsoft.com/office/drawing/2014/main" id="{7B6B251B-4CBD-4AA4-9971-413AC9EDE621}"/>
              </a:ext>
            </a:extLst>
          </p:cNvPr>
          <p:cNvSpPr>
            <a:spLocks noGrp="1"/>
          </p:cNvSpPr>
          <p:nvPr>
            <p:ph sz="quarter" idx="18"/>
          </p:nvPr>
        </p:nvSpPr>
        <p:spPr>
          <a:xfrm>
            <a:off x="557212" y="1638300"/>
            <a:ext cx="8034338" cy="4533900"/>
          </a:xfrm>
        </p:spPr>
        <p:txBody>
          <a:bodyPr>
            <a:normAutofit lnSpcReduction="10000"/>
          </a:bodyPr>
          <a:lstStyle/>
          <a:p>
            <a:pPr lvl="0"/>
            <a:r>
              <a:rPr lang="en-US" sz="2800" dirty="0"/>
              <a:t>Item as percentage of a base value:</a:t>
            </a:r>
          </a:p>
          <a:p>
            <a:pPr lvl="1"/>
            <a:r>
              <a:rPr lang="en-US" sz="2400" dirty="0"/>
              <a:t>Income statement – Items are percentage of </a:t>
            </a:r>
            <a:r>
              <a:rPr lang="en-US" sz="2400" u="sng" dirty="0"/>
              <a:t>sales</a:t>
            </a:r>
          </a:p>
          <a:p>
            <a:pPr lvl="1"/>
            <a:r>
              <a:rPr lang="en-US" sz="2400" dirty="0"/>
              <a:t>Balance sheet – Items are percentage of </a:t>
            </a:r>
            <a:r>
              <a:rPr lang="en-US" sz="2400" u="sng" dirty="0"/>
              <a:t>total assets</a:t>
            </a:r>
          </a:p>
          <a:p>
            <a:pPr lvl="1"/>
            <a:r>
              <a:rPr lang="en-US" sz="2400" dirty="0"/>
              <a:t>Statement of cash flows – Items are percentage of </a:t>
            </a:r>
            <a:r>
              <a:rPr lang="en-US" sz="2400" u="sng" dirty="0"/>
              <a:t>either sales or beginning cash balance </a:t>
            </a:r>
          </a:p>
          <a:p>
            <a:pPr lvl="2"/>
            <a:r>
              <a:rPr lang="en-US" sz="2000" dirty="0"/>
              <a:t>Use Choose function in the denominator to toggle between different base values</a:t>
            </a:r>
          </a:p>
          <a:p>
            <a:r>
              <a:rPr lang="en-US" sz="2800" dirty="0"/>
              <a:t>Common-size statements</a:t>
            </a:r>
          </a:p>
          <a:p>
            <a:pPr lvl="1"/>
            <a:r>
              <a:rPr lang="en-US" sz="2000" dirty="0"/>
              <a:t>See trends over time</a:t>
            </a:r>
          </a:p>
          <a:p>
            <a:pPr lvl="1"/>
            <a:r>
              <a:rPr lang="en-US" sz="2400" dirty="0"/>
              <a:t>Compare financial statements across companies</a:t>
            </a:r>
          </a:p>
          <a:p>
            <a:r>
              <a:rPr lang="en-US" sz="2400" dirty="0"/>
              <a:t>Excel: Construct in Excel (Not in A2)</a:t>
            </a:r>
            <a:endParaRPr lang="en-IN" sz="2400" dirty="0"/>
          </a:p>
          <a:p>
            <a:endParaRPr lang="en-IN" sz="2150" dirty="0"/>
          </a:p>
        </p:txBody>
      </p:sp>
    </p:spTree>
    <p:extLst>
      <p:ext uri="{BB962C8B-B14F-4D97-AF65-F5344CB8AC3E}">
        <p14:creationId xmlns:p14="http://schemas.microsoft.com/office/powerpoint/2010/main" val="423203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normAutofit fontScale="90000"/>
          </a:bodyPr>
          <a:lstStyle/>
          <a:p>
            <a:r>
              <a:rPr lang="en-US" dirty="0"/>
              <a:t>Common-Size Income Statement</a:t>
            </a:r>
            <a:endParaRPr lang="en-IN" dirty="0"/>
          </a:p>
        </p:txBody>
      </p:sp>
      <p:sp>
        <p:nvSpPr>
          <p:cNvPr id="6" name="Content Placeholder 5">
            <a:extLst>
              <a:ext uri="{FF2B5EF4-FFF2-40B4-BE49-F238E27FC236}">
                <a16:creationId xmlns:a16="http://schemas.microsoft.com/office/drawing/2014/main" id="{2283EFBB-E11E-4441-83E8-6696F63B2CBC}"/>
              </a:ext>
            </a:extLst>
          </p:cNvPr>
          <p:cNvSpPr>
            <a:spLocks noGrp="1"/>
          </p:cNvSpPr>
          <p:nvPr>
            <p:ph sz="quarter" idx="18"/>
          </p:nvPr>
        </p:nvSpPr>
        <p:spPr>
          <a:xfrm>
            <a:off x="557213" y="1502465"/>
            <a:ext cx="3764064" cy="4745935"/>
          </a:xfrm>
        </p:spPr>
        <p:txBody>
          <a:bodyPr>
            <a:normAutofit lnSpcReduction="10000"/>
          </a:bodyPr>
          <a:lstStyle/>
          <a:p>
            <a:pPr marL="214313" indent="-214313"/>
            <a:r>
              <a:rPr lang="en-US" sz="2400" dirty="0"/>
              <a:t>E</a:t>
            </a:r>
            <a:r>
              <a:rPr lang="en-US" sz="300" dirty="0"/>
              <a:t> </a:t>
            </a:r>
            <a:r>
              <a:rPr lang="en-US" sz="2400" dirty="0"/>
              <a:t>P</a:t>
            </a:r>
            <a:r>
              <a:rPr lang="en-US" sz="300" dirty="0"/>
              <a:t> </a:t>
            </a:r>
            <a:r>
              <a:rPr lang="en-US" sz="2400" dirty="0"/>
              <a:t>I’s common-size income statements 2019-2020 </a:t>
            </a:r>
          </a:p>
          <a:p>
            <a:pPr marL="214313" indent="-214313"/>
            <a:r>
              <a:rPr lang="en-US" sz="2400" dirty="0"/>
              <a:t>Each item is percentage of that year’s sales</a:t>
            </a:r>
          </a:p>
          <a:p>
            <a:pPr marL="214313" indent="-214313"/>
            <a:r>
              <a:rPr lang="en-US" sz="2400" dirty="0"/>
              <a:t>Contribution (to NI change) analysis (difference)</a:t>
            </a:r>
          </a:p>
          <a:p>
            <a:pPr marL="214313" indent="-214313"/>
            <a:r>
              <a:rPr lang="en-US" sz="2400" dirty="0"/>
              <a:t>Some of the profitability ratios can be read directly from this statement</a:t>
            </a:r>
          </a:p>
        </p:txBody>
      </p:sp>
      <p:pic>
        <p:nvPicPr>
          <p:cNvPr id="10" name="Content Placeholder 9" descr="An excel output worksheet for Income Statement. The statement displays a three-line heading consisting of the name of the company, Elvis Products International, the type of the statement, Common-size Income Statement, and the date for which the statement is prepared, For the Year Ended December 31, 2020. There are 4 columns, the first column displaying the account names and the other three column headers are 2020, 2019, and Contribution. The data are as follows:&#10;Sales: 2020, 100.00 percent; 2019, 100.00 percent; Contribution, No Data.&#10;Cost of Goods Sold: 2020, 84.42 percent; 2019, 83.45 percent; Contribution, negative 0.97 percent.&#10;Gross Profit: 2020, 15.58 percent; 2019, 16.55; Contribution, No Data.&#10;Selling and G and A Expenses: 2020, 8.58 percent; 2019, 6.99 percent; Contribution, negative 1.59 percent.&#10;Fixed Expenses: 2020, 2.60 percent; 2019, 2.91 percent; Contribution, 0.32 percent.&#10;Depreciation Expense: 2020, 0.52 percent; 2019, 0.55 percent; Contribution, 0.03 percent.&#10;E B I T: 2020, 3.89 percent; 2019, 6.09 percent; Contribution, No Data.&#10;Interest Expense: 2020, 1.97 percent; 2019, 1.82 percent; Contribution, negative 0.15 percent.&#10;Earnings before Taxes: 2020, 1.91 percent; 2019, 4.27 percent; Contribution, No Data.&#10;Taxes: 2020, 0.48 percent; 2019, 1.07 percent; Contribution, 0.59 percent.&#10;Net Income: 2020, 1.44 percent; 2019, 3.20 percent; Contribution, negative 1.77 percent.&#10;">
            <a:extLst>
              <a:ext uri="{FF2B5EF4-FFF2-40B4-BE49-F238E27FC236}">
                <a16:creationId xmlns:a16="http://schemas.microsoft.com/office/drawing/2014/main" id="{B11C8559-AF8D-47AB-9DA0-B0C9E7A88785}"/>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4576774" y="2220346"/>
            <a:ext cx="4363809" cy="2672486"/>
          </a:xfrm>
          <a:prstGeom prst="rect">
            <a:avLst/>
          </a:prstGeom>
        </p:spPr>
      </p:pic>
    </p:spTree>
    <p:extLst>
      <p:ext uri="{BB962C8B-B14F-4D97-AF65-F5344CB8AC3E}">
        <p14:creationId xmlns:p14="http://schemas.microsoft.com/office/powerpoint/2010/main" val="138813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lstStyle/>
          <a:p>
            <a:r>
              <a:rPr lang="en-US" dirty="0"/>
              <a:t>Common-Size Balance Sheet</a:t>
            </a:r>
            <a:endParaRPr lang="en-IN" dirty="0"/>
          </a:p>
        </p:txBody>
      </p:sp>
      <p:sp>
        <p:nvSpPr>
          <p:cNvPr id="6" name="Content Placeholder 5">
            <a:extLst>
              <a:ext uri="{FF2B5EF4-FFF2-40B4-BE49-F238E27FC236}">
                <a16:creationId xmlns:a16="http://schemas.microsoft.com/office/drawing/2014/main" id="{2283EFBB-E11E-4441-83E8-6696F63B2CBC}"/>
              </a:ext>
            </a:extLst>
          </p:cNvPr>
          <p:cNvSpPr>
            <a:spLocks noGrp="1"/>
          </p:cNvSpPr>
          <p:nvPr>
            <p:ph sz="quarter" idx="18"/>
          </p:nvPr>
        </p:nvSpPr>
        <p:spPr>
          <a:xfrm>
            <a:off x="557213" y="1676401"/>
            <a:ext cx="4154897" cy="3791338"/>
          </a:xfrm>
        </p:spPr>
        <p:txBody>
          <a:bodyPr>
            <a:normAutofit/>
          </a:bodyPr>
          <a:lstStyle/>
          <a:p>
            <a:pPr marL="214313" indent="-214313"/>
            <a:r>
              <a:rPr lang="en-US" sz="2400" dirty="0"/>
              <a:t>E</a:t>
            </a:r>
            <a:r>
              <a:rPr lang="en-US" sz="300" dirty="0"/>
              <a:t> </a:t>
            </a:r>
            <a:r>
              <a:rPr lang="en-US" sz="2400" dirty="0"/>
              <a:t>P</a:t>
            </a:r>
            <a:r>
              <a:rPr lang="en-US" sz="300" dirty="0"/>
              <a:t> </a:t>
            </a:r>
            <a:r>
              <a:rPr lang="en-US" sz="2400" dirty="0"/>
              <a:t>I common-size balance sheet 2019-2020</a:t>
            </a:r>
          </a:p>
          <a:p>
            <a:pPr marL="214313" indent="-214313"/>
            <a:endParaRPr lang="en-US" sz="2400" dirty="0"/>
          </a:p>
          <a:p>
            <a:pPr marL="214313" indent="-214313"/>
            <a:r>
              <a:rPr lang="en-US" sz="2400" dirty="0"/>
              <a:t>Each item is percentage of the year’s total assets</a:t>
            </a:r>
          </a:p>
        </p:txBody>
      </p:sp>
      <p:pic>
        <p:nvPicPr>
          <p:cNvPr id="7" name="Content Placeholder 6" descr="An excel output worksheet for Balance Sheet. The statement displays a three-line heading consisting of the name of the company, Elvis Products International, the type of the statement, Common-size Balance Sheet, and the date for which the statement is prepared, As of December 31, 2020. The worksheet has two titled sections namely Assets and Liabilities and Owner’s Equity. There are three columns, the first column displaying the account names and the other three column headers are 2020 and 2019. The data in the asset sections are,&#10;Cash and Equivalents: 2020, 3.15 percent; 2019, 3.92 percent.&#10;Accounts Receivable: 2020, 24.35 percent; 2019, 23.91 percent.&#10;Inventory: 2020, 50.64 percent; 2019, 48.69 percent.&#10;Total Current Assets: 2020, 78.14 percent; 2019, 76.53 percent. The values of total current assets are derived by adding the Cash and equivalents, accounts receivable and inventory. &#10;Plant and Equipment: 2020, 31.92 percent; 2019, 33.43 percent.&#10;Accumulated Depreciation: 2020, 10.07 percent; 2019, 9.95 percent.&#10;Net Fixed Assets: 2020, 21.86 percent; 2019, 23.47 percent. The values of Net fixed assets are derived by subtracting the accumulated depreciation from plant and equipment. &#10;Total Assets: 2020, 100.00 percent; 2019, 100.00 percent. The values of total assets are derived by adding total current assets and net fixed assets. &#10;&#10;The data in the Liabilities and Owner’s Equity section are,&#10;Accounts Payable: 2020, 10.61 percent; 2019, 9.91 percent.&#10;Short-term Notes Payable: 2020, 13.63 percent; 2019, 13.62 percent.&#10;Other Current Liabilities: 2020, 8.48 percent; 2019, 9.26 percent.&#10;Total Current Liabilities: 2020, 32.72 percent; 2019, 32.79 percent. The values of total current liabilities are derived by adding the accounts payable, short-term notes payable and other current liabilities.&#10;Long-term Debt: 2020, 25.72 percent; 2019, 22.02 percent.&#10;Total Liabilities: 2020, 58.45 percent; 2019, 54.81 percent. The values of total liabilities are derived by adding the total current liabilities and long-term debt.&#10;Common Stock: 2020, 27.87 percent; 2019, 31.32 percent.&#10;Retained Earnings: 2020, 13.69 percent; 2019, 13.87 percent.&#10;Total Shareholder’s Equity: 2020, 41.55 percent; 2019, 45.19 percent. The values of Total Shareholder’s Equity are derived by subtracting the Common stock and retained earnings from total liabilities.&#10;Total Liabilities and Owner’s Equity: 2020, 100.00 percent; 2019, 100.00 percent.">
            <a:extLst>
              <a:ext uri="{FF2B5EF4-FFF2-40B4-BE49-F238E27FC236}">
                <a16:creationId xmlns:a16="http://schemas.microsoft.com/office/drawing/2014/main" id="{EB91D430-FCCA-4C0F-B44B-C2D0C60439DC}"/>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078170" y="1983331"/>
            <a:ext cx="3503702" cy="3381764"/>
          </a:xfrm>
          <a:prstGeom prst="rect">
            <a:avLst/>
          </a:prstGeom>
        </p:spPr>
      </p:pic>
    </p:spTree>
    <p:extLst>
      <p:ext uri="{BB962C8B-B14F-4D97-AF65-F5344CB8AC3E}">
        <p14:creationId xmlns:p14="http://schemas.microsoft.com/office/powerpoint/2010/main" val="1265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normAutofit fontScale="90000"/>
          </a:bodyPr>
          <a:lstStyle/>
          <a:p>
            <a:r>
              <a:rPr lang="en-US" dirty="0"/>
              <a:t>Common-Size Statement of Cash Flows</a:t>
            </a:r>
            <a:endParaRPr lang="en-IN" dirty="0"/>
          </a:p>
        </p:txBody>
      </p:sp>
      <p:sp>
        <p:nvSpPr>
          <p:cNvPr id="6" name="Content Placeholder 5">
            <a:extLst>
              <a:ext uri="{FF2B5EF4-FFF2-40B4-BE49-F238E27FC236}">
                <a16:creationId xmlns:a16="http://schemas.microsoft.com/office/drawing/2014/main" id="{2283EFBB-E11E-4441-83E8-6696F63B2CBC}"/>
              </a:ext>
            </a:extLst>
          </p:cNvPr>
          <p:cNvSpPr>
            <a:spLocks noGrp="1"/>
          </p:cNvSpPr>
          <p:nvPr>
            <p:ph sz="quarter" idx="18"/>
          </p:nvPr>
        </p:nvSpPr>
        <p:spPr>
          <a:xfrm>
            <a:off x="557213" y="2085976"/>
            <a:ext cx="4154897" cy="3476624"/>
          </a:xfrm>
        </p:spPr>
        <p:txBody>
          <a:bodyPr>
            <a:normAutofit/>
          </a:bodyPr>
          <a:lstStyle/>
          <a:p>
            <a:pPr marL="214313" indent="-214313"/>
            <a:r>
              <a:rPr lang="en-US" sz="2400" dirty="0"/>
              <a:t>E P I common-size statement of cash flows 2020</a:t>
            </a:r>
          </a:p>
          <a:p>
            <a:pPr marL="214313" indent="-214313"/>
            <a:endParaRPr lang="en-US" sz="2400" dirty="0"/>
          </a:p>
          <a:p>
            <a:pPr marL="214313" indent="-214313"/>
            <a:r>
              <a:rPr lang="en-US" sz="2400" dirty="0"/>
              <a:t>Each item is percentage of the year’s total sales</a:t>
            </a:r>
          </a:p>
          <a:p>
            <a:pPr marL="214313" indent="-214313"/>
            <a:endParaRPr lang="en-US" sz="2000" dirty="0"/>
          </a:p>
        </p:txBody>
      </p:sp>
      <p:pic>
        <p:nvPicPr>
          <p:cNvPr id="8" name="Content Placeholder 7" descr="An excel output worksheet for Cash Flow Statement. The statement displays a three-line heading consisting of the name of the company, Elvis Products International, the type of the statement, Statement of Cash Flows, and the date for which the statement is prepared, For the Year Ended December 31, 2020. The worksheet has three titled sections namely Cash Flows from Operations, Cash Flows from Investing, and Cash Flows from Financing. There are three column, the first displaying account names, the second column displaying percent of sales and other last column displaying the totals.&#10;The first section titled Cash flows from operations. The following account names with their respective value in percent of sales column: Net Income, 1.44 percent; Depreciation Expense, 0.52 percent; Change in Accounts Receivable, Negative 1.32 percent; Change in Inventories, Negative 3.14 percent; &#10;Change in Accounts Payable, 0.77 percent; Change in Other Current Liabilities, 0.10 percent. The amounts are totaled as negative 1.63 percent which appears in the last column and the label appear in the first column as: Total Cash Flows from Operations.&#10;&#10;The second section titled Cash flows from investing. The following account names with their respective value in percent of sales columns: Change in Plant &amp; Equipment, Negative 0.94 percent. The amounts are totaled as negative 0.94 percent which appears in the last column with the account name in the first column as: Total Cash Flows from investing.&#10;&#10;The third section titled Cash flows from financing. The following account names with their respective value in percent of sales columns: Change in Short-term Notes Payable, 0.65 percent; Change in Long-term Debt, 2.63 percent; Change in Common Stock, 0.00 percent;  Cash Dividends Paid to Shareholders, Negative 0.86 percent. The amounts are totaled as 2.42 percent which appears in the last column with the account name in the first column as: Total Cash Flows from Financing. The values in the numeric column are totaled as negative 0.15 percent with the account name in the first column as: Net Change in Cash Balance.">
            <a:extLst>
              <a:ext uri="{FF2B5EF4-FFF2-40B4-BE49-F238E27FC236}">
                <a16:creationId xmlns:a16="http://schemas.microsoft.com/office/drawing/2014/main" id="{0F6FE963-5D03-4C15-A87B-1F3C820B8AD9}"/>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4948005" y="2064775"/>
            <a:ext cx="3736648" cy="3337589"/>
          </a:xfrm>
          <a:prstGeom prst="rect">
            <a:avLst/>
          </a:prstGeom>
        </p:spPr>
      </p:pic>
    </p:spTree>
    <p:extLst>
      <p:ext uri="{BB962C8B-B14F-4D97-AF65-F5344CB8AC3E}">
        <p14:creationId xmlns:p14="http://schemas.microsoft.com/office/powerpoint/2010/main" val="348519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6ACE7-0B17-48A0-A979-625AC4C36D52}"/>
              </a:ext>
            </a:extLst>
          </p:cNvPr>
          <p:cNvSpPr>
            <a:spLocks noGrp="1"/>
          </p:cNvSpPr>
          <p:nvPr>
            <p:ph type="title"/>
          </p:nvPr>
        </p:nvSpPr>
        <p:spPr/>
        <p:txBody>
          <a:bodyPr/>
          <a:lstStyle/>
          <a:p>
            <a:r>
              <a:rPr lang="en-US" dirty="0"/>
              <a:t>Excel Tools Used</a:t>
            </a:r>
            <a:endParaRPr lang="en-IN" dirty="0"/>
          </a:p>
        </p:txBody>
      </p:sp>
      <p:sp>
        <p:nvSpPr>
          <p:cNvPr id="3" name="Content Placeholder 2">
            <a:extLst>
              <a:ext uri="{FF2B5EF4-FFF2-40B4-BE49-F238E27FC236}">
                <a16:creationId xmlns:a16="http://schemas.microsoft.com/office/drawing/2014/main" id="{010066A1-D6E9-4400-A762-A6A0363D65C7}"/>
              </a:ext>
            </a:extLst>
          </p:cNvPr>
          <p:cNvSpPr>
            <a:spLocks noGrp="1"/>
          </p:cNvSpPr>
          <p:nvPr>
            <p:ph sz="quarter" idx="18"/>
          </p:nvPr>
        </p:nvSpPr>
        <p:spPr>
          <a:xfrm>
            <a:off x="557212" y="1502464"/>
            <a:ext cx="8034338" cy="4212535"/>
          </a:xfrm>
        </p:spPr>
        <p:txBody>
          <a:bodyPr>
            <a:normAutofit/>
          </a:bodyPr>
          <a:lstStyle/>
          <a:p>
            <a:r>
              <a:rPr lang="en-US" sz="2800" dirty="0"/>
              <a:t>Excel tools used:</a:t>
            </a:r>
          </a:p>
          <a:p>
            <a:pPr lvl="1"/>
            <a:r>
              <a:rPr lang="en-US" sz="2400" dirty="0"/>
              <a:t>Outline Tool – Show or hide sections of a worksheet</a:t>
            </a:r>
          </a:p>
          <a:p>
            <a:pPr lvl="2"/>
            <a:r>
              <a:rPr lang="en-US" sz="2400" dirty="0"/>
              <a:t> </a:t>
            </a:r>
            <a:r>
              <a:rPr lang="en-US" sz="2250" dirty="0"/>
              <a:t>Used to hide parts of the statement of cash flows</a:t>
            </a:r>
          </a:p>
          <a:p>
            <a:pPr lvl="2"/>
            <a:r>
              <a:rPr lang="en-US" sz="2250" dirty="0"/>
              <a:t> Could be used to hide excess detail on the other statements</a:t>
            </a:r>
          </a:p>
          <a:p>
            <a:pPr lvl="1"/>
            <a:r>
              <a:rPr lang="en-US" sz="2400" dirty="0"/>
              <a:t>Data Validation Tool – Makes sure that only acceptable values are entered into a cell</a:t>
            </a:r>
          </a:p>
          <a:p>
            <a:r>
              <a:rPr lang="en-US" sz="2800" dirty="0"/>
              <a:t>Both tools are useful in many situations; not just for financial statements</a:t>
            </a:r>
            <a:endParaRPr lang="en-IN" sz="2800" dirty="0"/>
          </a:p>
        </p:txBody>
      </p:sp>
    </p:spTree>
    <p:extLst>
      <p:ext uri="{BB962C8B-B14F-4D97-AF65-F5344CB8AC3E}">
        <p14:creationId xmlns:p14="http://schemas.microsoft.com/office/powerpoint/2010/main" val="196690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10000"/>
          </a:bodyPr>
          <a:lstStyle/>
          <a:p>
            <a:pPr marL="742950" indent="-742950">
              <a:buFont typeface="+mj-lt"/>
              <a:buAutoNum type="arabicPeriod"/>
            </a:pPr>
            <a:r>
              <a:rPr lang="en-US" sz="3600" dirty="0"/>
              <a:t>Financial Statements</a:t>
            </a:r>
          </a:p>
          <a:p>
            <a:pPr marL="742950" indent="-742950">
              <a:buFont typeface="+mj-lt"/>
              <a:buAutoNum type="arabicPeriod"/>
            </a:pPr>
            <a:endParaRPr lang="en-US" sz="3600" dirty="0"/>
          </a:p>
          <a:p>
            <a:pPr marL="742950" indent="-742950">
              <a:buFont typeface="+mj-lt"/>
              <a:buAutoNum type="arabicPeriod"/>
            </a:pPr>
            <a:r>
              <a:rPr lang="en-US" dirty="0"/>
              <a:t>Income Statement</a:t>
            </a:r>
          </a:p>
          <a:p>
            <a:pPr marL="742950" indent="-742950">
              <a:buFont typeface="+mj-lt"/>
              <a:buAutoNum type="arabicPeriod"/>
            </a:pPr>
            <a:endParaRPr lang="en-US" dirty="0"/>
          </a:p>
          <a:p>
            <a:pPr marL="742950" indent="-742950">
              <a:buFont typeface="+mj-lt"/>
              <a:buAutoNum type="arabicPeriod"/>
            </a:pPr>
            <a:r>
              <a:rPr lang="en-US" dirty="0"/>
              <a:t>Balance Sheet</a:t>
            </a:r>
          </a:p>
          <a:p>
            <a:pPr marL="742950" indent="-742950">
              <a:buFont typeface="+mj-lt"/>
              <a:buAutoNum type="arabicPeriod"/>
            </a:pPr>
            <a:endParaRPr lang="en-US" dirty="0"/>
          </a:p>
          <a:p>
            <a:pPr marL="742950" indent="-742950">
              <a:buFont typeface="+mj-lt"/>
              <a:buAutoNum type="arabicPeriod"/>
            </a:pPr>
            <a:r>
              <a:rPr lang="en-US" dirty="0"/>
              <a:t>Statement of Cash Flows</a:t>
            </a:r>
          </a:p>
          <a:p>
            <a:pPr marL="742950" indent="-742950">
              <a:buFont typeface="+mj-lt"/>
              <a:buAutoNum type="arabicPeriod"/>
            </a:pPr>
            <a:endParaRPr lang="en-US" dirty="0"/>
          </a:p>
          <a:p>
            <a:pPr marL="742950" indent="-742950">
              <a:buFont typeface="+mj-lt"/>
              <a:buAutoNum type="arabicPeriod"/>
            </a:pPr>
            <a:r>
              <a:rPr lang="en-US" dirty="0"/>
              <a:t>Common-Size Financial Statements</a:t>
            </a:r>
          </a:p>
          <a:p>
            <a:pPr marL="742950" indent="-742950">
              <a:buFont typeface="+mj-lt"/>
              <a:buAutoNum type="arabicPeriod"/>
            </a:pPr>
            <a:endParaRPr lang="en-US" dirty="0"/>
          </a:p>
          <a:p>
            <a:pPr marL="0" indent="0">
              <a:buNone/>
            </a:pPr>
            <a:endParaRPr lang="en-US" dirty="0"/>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154468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22BB-F122-4995-A2C7-211D5DEE6997}"/>
              </a:ext>
            </a:extLst>
          </p:cNvPr>
          <p:cNvSpPr>
            <a:spLocks noGrp="1"/>
          </p:cNvSpPr>
          <p:nvPr>
            <p:ph type="title"/>
          </p:nvPr>
        </p:nvSpPr>
        <p:spPr/>
        <p:txBody>
          <a:bodyPr/>
          <a:lstStyle/>
          <a:p>
            <a:r>
              <a:rPr lang="en-US" dirty="0"/>
              <a:t>The Financial Statements</a:t>
            </a:r>
            <a:endParaRPr lang="en-IN" dirty="0"/>
          </a:p>
        </p:txBody>
      </p:sp>
      <p:sp>
        <p:nvSpPr>
          <p:cNvPr id="3" name="Content Placeholder 2">
            <a:extLst>
              <a:ext uri="{FF2B5EF4-FFF2-40B4-BE49-F238E27FC236}">
                <a16:creationId xmlns:a16="http://schemas.microsoft.com/office/drawing/2014/main" id="{CF6281F4-011B-452D-9223-71EC545E8936}"/>
              </a:ext>
            </a:extLst>
          </p:cNvPr>
          <p:cNvSpPr>
            <a:spLocks noGrp="1"/>
          </p:cNvSpPr>
          <p:nvPr>
            <p:ph sz="quarter" idx="18"/>
          </p:nvPr>
        </p:nvSpPr>
        <p:spPr>
          <a:xfrm>
            <a:off x="557212" y="1447800"/>
            <a:ext cx="8358188" cy="4572000"/>
          </a:xfrm>
        </p:spPr>
        <p:txBody>
          <a:bodyPr>
            <a:normAutofit fontScale="92500" lnSpcReduction="10000"/>
          </a:bodyPr>
          <a:lstStyle/>
          <a:p>
            <a:pPr lvl="0"/>
            <a:r>
              <a:rPr lang="en-US" sz="2800" dirty="0"/>
              <a:t>We cover three basic financial statements:</a:t>
            </a:r>
          </a:p>
          <a:p>
            <a:pPr lvl="1"/>
            <a:r>
              <a:rPr lang="en-US" sz="2400" b="1" dirty="0"/>
              <a:t>Income Statement </a:t>
            </a:r>
            <a:r>
              <a:rPr lang="en-US" sz="2400" dirty="0"/>
              <a:t>– Operations </a:t>
            </a:r>
            <a:r>
              <a:rPr lang="en-US" sz="2400" u="sng" dirty="0"/>
              <a:t>over some time period</a:t>
            </a:r>
          </a:p>
          <a:p>
            <a:pPr lvl="1"/>
            <a:r>
              <a:rPr lang="en-US" sz="2400" b="1" dirty="0"/>
              <a:t>Balance Sheet </a:t>
            </a:r>
            <a:r>
              <a:rPr lang="en-US" sz="2400" dirty="0"/>
              <a:t>– Assets, liabilities, and equity </a:t>
            </a:r>
            <a:r>
              <a:rPr lang="en-US" sz="2400" u="sng" dirty="0"/>
              <a:t>at a given point in time</a:t>
            </a:r>
          </a:p>
          <a:p>
            <a:pPr lvl="1"/>
            <a:r>
              <a:rPr lang="en-US" sz="2400" b="1" dirty="0"/>
              <a:t>Statement of Cash Flows </a:t>
            </a:r>
            <a:r>
              <a:rPr lang="en-US" sz="2400" dirty="0"/>
              <a:t>– Cash inflows and outflows </a:t>
            </a:r>
            <a:r>
              <a:rPr lang="en-US" sz="2400" u="sng" dirty="0"/>
              <a:t>over some time period</a:t>
            </a:r>
          </a:p>
          <a:p>
            <a:pPr lvl="1"/>
            <a:endParaRPr lang="en-US" sz="2400" dirty="0"/>
          </a:p>
          <a:p>
            <a:r>
              <a:rPr lang="en-US" sz="2800" dirty="0"/>
              <a:t>Quarterly (10-Q) and annual (10-K)</a:t>
            </a:r>
          </a:p>
          <a:p>
            <a:r>
              <a:rPr lang="en-US" sz="2800" dirty="0"/>
              <a:t>Performance of the firm and value of the company</a:t>
            </a:r>
          </a:p>
          <a:p>
            <a:r>
              <a:rPr lang="en-US" sz="2800" dirty="0"/>
              <a:t>Excel: Each on its own worksheet or one worksheet per period</a:t>
            </a:r>
            <a:endParaRPr lang="en-IN" sz="2800" dirty="0"/>
          </a:p>
        </p:txBody>
      </p:sp>
    </p:spTree>
    <p:extLst>
      <p:ext uri="{BB962C8B-B14F-4D97-AF65-F5344CB8AC3E}">
        <p14:creationId xmlns:p14="http://schemas.microsoft.com/office/powerpoint/2010/main" val="416170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22BB-F122-4995-A2C7-211D5DEE6997}"/>
              </a:ext>
            </a:extLst>
          </p:cNvPr>
          <p:cNvSpPr>
            <a:spLocks noGrp="1"/>
          </p:cNvSpPr>
          <p:nvPr>
            <p:ph type="title"/>
          </p:nvPr>
        </p:nvSpPr>
        <p:spPr/>
        <p:txBody>
          <a:bodyPr/>
          <a:lstStyle/>
          <a:p>
            <a:r>
              <a:rPr lang="en-US" dirty="0"/>
              <a:t>Assignment Details</a:t>
            </a:r>
            <a:endParaRPr lang="en-IN" dirty="0"/>
          </a:p>
        </p:txBody>
      </p:sp>
      <p:sp>
        <p:nvSpPr>
          <p:cNvPr id="3" name="Content Placeholder 2">
            <a:extLst>
              <a:ext uri="{FF2B5EF4-FFF2-40B4-BE49-F238E27FC236}">
                <a16:creationId xmlns:a16="http://schemas.microsoft.com/office/drawing/2014/main" id="{CF6281F4-011B-452D-9223-71EC545E8936}"/>
              </a:ext>
            </a:extLst>
          </p:cNvPr>
          <p:cNvSpPr>
            <a:spLocks noGrp="1"/>
          </p:cNvSpPr>
          <p:nvPr>
            <p:ph sz="quarter" idx="18"/>
          </p:nvPr>
        </p:nvSpPr>
        <p:spPr>
          <a:xfrm>
            <a:off x="557212" y="1447800"/>
            <a:ext cx="8358188" cy="4572000"/>
          </a:xfrm>
        </p:spPr>
        <p:txBody>
          <a:bodyPr>
            <a:normAutofit lnSpcReduction="10000"/>
          </a:bodyPr>
          <a:lstStyle/>
          <a:p>
            <a:pPr lvl="0"/>
            <a:r>
              <a:rPr lang="en-US" sz="2800" dirty="0"/>
              <a:t>Two financial statements:</a:t>
            </a:r>
          </a:p>
          <a:p>
            <a:pPr lvl="1"/>
            <a:r>
              <a:rPr lang="en-US" sz="2400" dirty="0"/>
              <a:t>Income Statement</a:t>
            </a:r>
            <a:endParaRPr lang="en-US" sz="2400" u="sng" dirty="0"/>
          </a:p>
          <a:p>
            <a:pPr lvl="1"/>
            <a:r>
              <a:rPr lang="en-US" sz="2400" dirty="0"/>
              <a:t>Balance Sheet </a:t>
            </a:r>
          </a:p>
          <a:p>
            <a:r>
              <a:rPr lang="en-US" sz="2950" dirty="0"/>
              <a:t>CapIQ</a:t>
            </a:r>
          </a:p>
          <a:p>
            <a:pPr lvl="1"/>
            <a:r>
              <a:rPr lang="en-US" sz="2800" dirty="0"/>
              <a:t>Most Recent Quarterly Data</a:t>
            </a:r>
          </a:p>
          <a:p>
            <a:pPr lvl="1"/>
            <a:r>
              <a:rPr lang="en-US" sz="2800" dirty="0"/>
              <a:t>Two Decimal Points</a:t>
            </a:r>
          </a:p>
          <a:p>
            <a:r>
              <a:rPr lang="en-US" sz="2800" dirty="0"/>
              <a:t>No Supplemental Data</a:t>
            </a:r>
          </a:p>
          <a:p>
            <a:r>
              <a:rPr lang="en-US" sz="2800" dirty="0"/>
              <a:t>Two Decimal Number Format</a:t>
            </a:r>
          </a:p>
          <a:p>
            <a:r>
              <a:rPr lang="en-US" sz="2800" dirty="0"/>
              <a:t>Original Line Items</a:t>
            </a:r>
            <a:endParaRPr lang="en-IN" sz="2800" dirty="0"/>
          </a:p>
        </p:txBody>
      </p:sp>
    </p:spTree>
    <p:extLst>
      <p:ext uri="{BB962C8B-B14F-4D97-AF65-F5344CB8AC3E}">
        <p14:creationId xmlns:p14="http://schemas.microsoft.com/office/powerpoint/2010/main" val="291659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22BB-F122-4995-A2C7-211D5DEE6997}"/>
              </a:ext>
            </a:extLst>
          </p:cNvPr>
          <p:cNvSpPr>
            <a:spLocks noGrp="1"/>
          </p:cNvSpPr>
          <p:nvPr>
            <p:ph type="title"/>
          </p:nvPr>
        </p:nvSpPr>
        <p:spPr/>
        <p:txBody>
          <a:bodyPr/>
          <a:lstStyle/>
          <a:p>
            <a:r>
              <a:rPr lang="en-US" dirty="0"/>
              <a:t>CapIQ Details I</a:t>
            </a:r>
            <a:endParaRPr lang="en-IN" dirty="0"/>
          </a:p>
        </p:txBody>
      </p:sp>
      <p:sp>
        <p:nvSpPr>
          <p:cNvPr id="3" name="Content Placeholder 2">
            <a:extLst>
              <a:ext uri="{FF2B5EF4-FFF2-40B4-BE49-F238E27FC236}">
                <a16:creationId xmlns:a16="http://schemas.microsoft.com/office/drawing/2014/main" id="{CF6281F4-011B-452D-9223-71EC545E8936}"/>
              </a:ext>
            </a:extLst>
          </p:cNvPr>
          <p:cNvSpPr>
            <a:spLocks noGrp="1"/>
          </p:cNvSpPr>
          <p:nvPr>
            <p:ph sz="quarter" idx="18"/>
          </p:nvPr>
        </p:nvSpPr>
        <p:spPr>
          <a:xfrm>
            <a:off x="557212" y="1447800"/>
            <a:ext cx="8358188" cy="4572000"/>
          </a:xfrm>
        </p:spPr>
        <p:txBody>
          <a:bodyPr>
            <a:normAutofit lnSpcReduction="10000"/>
          </a:bodyPr>
          <a:lstStyle/>
          <a:p>
            <a:pPr lvl="0"/>
            <a:r>
              <a:rPr lang="en-US" sz="2800" dirty="0"/>
              <a:t>Main Functions</a:t>
            </a:r>
          </a:p>
          <a:p>
            <a:pPr lvl="1"/>
            <a:r>
              <a:rPr lang="en-US" sz="2650" dirty="0"/>
              <a:t>Collects Data</a:t>
            </a:r>
          </a:p>
          <a:p>
            <a:pPr lvl="1"/>
            <a:r>
              <a:rPr lang="en-US" sz="2650" dirty="0"/>
              <a:t>Standardizes Data</a:t>
            </a:r>
          </a:p>
          <a:p>
            <a:pPr lvl="0"/>
            <a:r>
              <a:rPr lang="en-US" sz="2800" dirty="0"/>
              <a:t>Login (‘New User?’)</a:t>
            </a:r>
          </a:p>
          <a:p>
            <a:pPr lvl="0"/>
            <a:r>
              <a:rPr lang="en-US" sz="2800" dirty="0"/>
              <a:t>Left Navigation Bar</a:t>
            </a:r>
          </a:p>
          <a:p>
            <a:pPr lvl="0"/>
            <a:r>
              <a:rPr lang="en-US" sz="2800" dirty="0"/>
              <a:t>Company: </a:t>
            </a:r>
            <a:r>
              <a:rPr lang="it-IT" sz="2800" dirty="0"/>
              <a:t>Domino's Pizza, Inc. (NYSE:DPZ)</a:t>
            </a:r>
          </a:p>
          <a:p>
            <a:pPr lvl="0"/>
            <a:r>
              <a:rPr lang="en-US" sz="2800" dirty="0"/>
              <a:t>Quarterly (10-Q vs 10-K)</a:t>
            </a:r>
          </a:p>
          <a:p>
            <a:pPr lvl="0"/>
            <a:r>
              <a:rPr lang="en-US" sz="2800" dirty="0"/>
              <a:t>Latest on Left/Slider</a:t>
            </a:r>
          </a:p>
          <a:p>
            <a:pPr lvl="0"/>
            <a:r>
              <a:rPr lang="en-US" sz="2800" dirty="0"/>
              <a:t>More Options &gt; Decimals 2 (Display Only)</a:t>
            </a:r>
          </a:p>
          <a:p>
            <a:pPr lvl="0"/>
            <a:endParaRPr lang="en-US" sz="2800" dirty="0"/>
          </a:p>
          <a:p>
            <a:pPr lvl="0"/>
            <a:endParaRPr lang="en-IN" sz="2800" dirty="0"/>
          </a:p>
        </p:txBody>
      </p:sp>
    </p:spTree>
    <p:extLst>
      <p:ext uri="{BB962C8B-B14F-4D97-AF65-F5344CB8AC3E}">
        <p14:creationId xmlns:p14="http://schemas.microsoft.com/office/powerpoint/2010/main" val="358079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22BB-F122-4995-A2C7-211D5DEE6997}"/>
              </a:ext>
            </a:extLst>
          </p:cNvPr>
          <p:cNvSpPr>
            <a:spLocks noGrp="1"/>
          </p:cNvSpPr>
          <p:nvPr>
            <p:ph type="title"/>
          </p:nvPr>
        </p:nvSpPr>
        <p:spPr/>
        <p:txBody>
          <a:bodyPr/>
          <a:lstStyle/>
          <a:p>
            <a:r>
              <a:rPr lang="en-US" dirty="0"/>
              <a:t>CapIQ Details I</a:t>
            </a:r>
            <a:endParaRPr lang="en-IN" dirty="0"/>
          </a:p>
        </p:txBody>
      </p:sp>
      <p:sp>
        <p:nvSpPr>
          <p:cNvPr id="3" name="Content Placeholder 2">
            <a:extLst>
              <a:ext uri="{FF2B5EF4-FFF2-40B4-BE49-F238E27FC236}">
                <a16:creationId xmlns:a16="http://schemas.microsoft.com/office/drawing/2014/main" id="{CF6281F4-011B-452D-9223-71EC545E8936}"/>
              </a:ext>
            </a:extLst>
          </p:cNvPr>
          <p:cNvSpPr>
            <a:spLocks noGrp="1"/>
          </p:cNvSpPr>
          <p:nvPr>
            <p:ph sz="quarter" idx="18"/>
          </p:nvPr>
        </p:nvSpPr>
        <p:spPr>
          <a:xfrm>
            <a:off x="557212" y="1447800"/>
            <a:ext cx="8358188" cy="4572000"/>
          </a:xfrm>
        </p:spPr>
        <p:txBody>
          <a:bodyPr>
            <a:normAutofit/>
          </a:bodyPr>
          <a:lstStyle/>
          <a:p>
            <a:pPr lvl="0"/>
            <a:r>
              <a:rPr lang="en-US" sz="2800" dirty="0"/>
              <a:t>+/- (Download Only Visible) </a:t>
            </a:r>
          </a:p>
          <a:p>
            <a:pPr lvl="1"/>
            <a:r>
              <a:rPr lang="en-US" sz="2650" dirty="0"/>
              <a:t>Original (-) for Assignment</a:t>
            </a:r>
          </a:p>
          <a:p>
            <a:pPr lvl="0"/>
            <a:r>
              <a:rPr lang="en-US" sz="2800" dirty="0"/>
              <a:t>Number Details	(E.g., Revenue, COGS)</a:t>
            </a:r>
          </a:p>
          <a:p>
            <a:pPr lvl="1"/>
            <a:r>
              <a:rPr lang="en-US" sz="2650" dirty="0"/>
              <a:t>Raw</a:t>
            </a:r>
          </a:p>
          <a:p>
            <a:pPr lvl="1"/>
            <a:r>
              <a:rPr lang="en-US" sz="2650" dirty="0"/>
              <a:t>Calculation</a:t>
            </a:r>
          </a:p>
          <a:p>
            <a:pPr lvl="1"/>
            <a:r>
              <a:rPr lang="en-US" sz="2650" dirty="0"/>
              <a:t>10-Q</a:t>
            </a:r>
          </a:p>
          <a:p>
            <a:pPr lvl="0"/>
            <a:r>
              <a:rPr lang="en-US" sz="2800" dirty="0"/>
              <a:t>Supplemental (Not for assignment</a:t>
            </a:r>
          </a:p>
          <a:p>
            <a:pPr lvl="0"/>
            <a:r>
              <a:rPr lang="en-US" sz="2800" dirty="0"/>
              <a:t>Download Financials Button (All Financials)</a:t>
            </a:r>
          </a:p>
          <a:p>
            <a:pPr lvl="0"/>
            <a:endParaRPr lang="en-IN" sz="2800" dirty="0"/>
          </a:p>
        </p:txBody>
      </p:sp>
    </p:spTree>
    <p:extLst>
      <p:ext uri="{BB962C8B-B14F-4D97-AF65-F5344CB8AC3E}">
        <p14:creationId xmlns:p14="http://schemas.microsoft.com/office/powerpoint/2010/main" val="2624863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lstStyle/>
          <a:p>
            <a:r>
              <a:rPr lang="en-US" dirty="0"/>
              <a:t>The Income Statement</a:t>
            </a:r>
            <a:endParaRPr lang="en-IN" dirty="0"/>
          </a:p>
        </p:txBody>
      </p:sp>
      <p:sp>
        <p:nvSpPr>
          <p:cNvPr id="6" name="Content Placeholder 5">
            <a:extLst>
              <a:ext uri="{FF2B5EF4-FFF2-40B4-BE49-F238E27FC236}">
                <a16:creationId xmlns:a16="http://schemas.microsoft.com/office/drawing/2014/main" id="{2283EFBB-E11E-4441-83E8-6696F63B2CBC}"/>
              </a:ext>
            </a:extLst>
          </p:cNvPr>
          <p:cNvSpPr>
            <a:spLocks noGrp="1"/>
          </p:cNvSpPr>
          <p:nvPr>
            <p:ph sz="quarter" idx="18"/>
          </p:nvPr>
        </p:nvSpPr>
        <p:spPr>
          <a:xfrm>
            <a:off x="557212" y="1502466"/>
            <a:ext cx="4700587" cy="2599432"/>
          </a:xfrm>
        </p:spPr>
        <p:txBody>
          <a:bodyPr>
            <a:normAutofit fontScale="92500" lnSpcReduction="10000"/>
          </a:bodyPr>
          <a:lstStyle/>
          <a:p>
            <a:pPr marL="214313" indent="-214313"/>
            <a:r>
              <a:rPr lang="en-US" sz="2400" dirty="0"/>
              <a:t>EPI income statements 2019-2020</a:t>
            </a:r>
          </a:p>
          <a:p>
            <a:pPr marL="214313" indent="-214313"/>
            <a:r>
              <a:rPr lang="en-US" sz="2400" dirty="0"/>
              <a:t>Sales = revenue over </a:t>
            </a:r>
            <a:r>
              <a:rPr lang="en-US" sz="2400"/>
              <a:t>the period</a:t>
            </a:r>
            <a:endParaRPr lang="en-US" sz="2400" dirty="0"/>
          </a:p>
          <a:p>
            <a:pPr marL="214313" indent="-214313"/>
            <a:r>
              <a:rPr lang="en-US" sz="2400" dirty="0"/>
              <a:t>Other lines </a:t>
            </a:r>
          </a:p>
          <a:p>
            <a:pPr marL="462713" lvl="1" indent="-214313"/>
            <a:r>
              <a:rPr lang="en-US" sz="2000" dirty="0"/>
              <a:t>categories of expenses or </a:t>
            </a:r>
          </a:p>
          <a:p>
            <a:pPr marL="462713" lvl="1" indent="-214313"/>
            <a:r>
              <a:rPr lang="en-US" sz="2000" dirty="0"/>
              <a:t>intermediate profit measures/earnings</a:t>
            </a:r>
          </a:p>
          <a:p>
            <a:pPr marL="214313" indent="-214313"/>
            <a:r>
              <a:rPr lang="en-US" sz="2150" dirty="0"/>
              <a:t>Excel: Construct in Excel (A2)</a:t>
            </a:r>
          </a:p>
        </p:txBody>
      </p:sp>
      <p:pic>
        <p:nvPicPr>
          <p:cNvPr id="10" name="Content Placeholder 9" descr="An Income Statement for Elvis Products International is shown. A three-line heading is centered at the top of the income statement. The first line lists the company name, Elvis Products International. The second line lists the type of financial statement, Income Statement. The third line lists the date, For the year ended December 31, 2020. Below the statement heading are three columns, the first column displays the account titles and other two columns are numeric columns with the column headers as 2020, and 2019. Below the statement are two account titles with corresponding balances:">
            <a:extLst>
              <a:ext uri="{FF2B5EF4-FFF2-40B4-BE49-F238E27FC236}">
                <a16:creationId xmlns:a16="http://schemas.microsoft.com/office/drawing/2014/main" id="{12D4920B-98DB-4A24-AC45-FA5166EAE89B}"/>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390237" y="1904991"/>
            <a:ext cx="3534142" cy="3461165"/>
          </a:xfrm>
          <a:prstGeom prst="rect">
            <a:avLst/>
          </a:prstGeom>
        </p:spPr>
      </p:pic>
      <p:sp>
        <p:nvSpPr>
          <p:cNvPr id="9" name="Content Placeholder 8">
            <a:extLst>
              <a:ext uri="{FF2B5EF4-FFF2-40B4-BE49-F238E27FC236}">
                <a16:creationId xmlns:a16="http://schemas.microsoft.com/office/drawing/2014/main" id="{BF23A6A9-330E-4BC3-A2AF-784ABB593634}"/>
              </a:ext>
            </a:extLst>
          </p:cNvPr>
          <p:cNvSpPr>
            <a:spLocks noGrp="1"/>
          </p:cNvSpPr>
          <p:nvPr>
            <p:ph sz="quarter" idx="20"/>
          </p:nvPr>
        </p:nvSpPr>
        <p:spPr>
          <a:xfrm>
            <a:off x="381000" y="4257975"/>
            <a:ext cx="5009237" cy="1838025"/>
          </a:xfrm>
        </p:spPr>
        <p:txBody>
          <a:bodyPr>
            <a:normAutofit lnSpcReduction="10000"/>
          </a:bodyPr>
          <a:lstStyle/>
          <a:p>
            <a:pPr marL="0" indent="0">
              <a:buNone/>
            </a:pPr>
            <a:r>
              <a:rPr lang="en-IN" sz="1800" dirty="0"/>
              <a:t>Gross Profit = Sales − Cost of Goods </a:t>
            </a:r>
          </a:p>
          <a:p>
            <a:pPr marL="0" indent="0">
              <a:buNone/>
            </a:pPr>
            <a:endParaRPr lang="en-IN" sz="1800" dirty="0"/>
          </a:p>
          <a:p>
            <a:pPr indent="0">
              <a:buNone/>
            </a:pPr>
            <a:r>
              <a:rPr lang="en-IN" sz="1800" dirty="0"/>
              <a:t>E</a:t>
            </a:r>
            <a:r>
              <a:rPr lang="en-IN" sz="300" dirty="0"/>
              <a:t> </a:t>
            </a:r>
            <a:r>
              <a:rPr lang="en-IN" sz="1800" dirty="0"/>
              <a:t>B</a:t>
            </a:r>
            <a:r>
              <a:rPr lang="en-IN" sz="300" dirty="0"/>
              <a:t> </a:t>
            </a:r>
            <a:r>
              <a:rPr lang="en-IN" sz="1800" dirty="0"/>
              <a:t>I</a:t>
            </a:r>
            <a:r>
              <a:rPr lang="en-IN" sz="300" dirty="0"/>
              <a:t> </a:t>
            </a:r>
            <a:r>
              <a:rPr lang="en-IN" sz="1800" dirty="0"/>
              <a:t>T = Gross Profit − Operating Expenses </a:t>
            </a:r>
          </a:p>
          <a:p>
            <a:pPr indent="0">
              <a:buNone/>
            </a:pPr>
            <a:endParaRPr lang="en-IN" sz="1800" dirty="0"/>
          </a:p>
          <a:p>
            <a:pPr indent="0">
              <a:buNone/>
            </a:pPr>
            <a:r>
              <a:rPr lang="en-IN" sz="1800" dirty="0"/>
              <a:t> E</a:t>
            </a:r>
            <a:r>
              <a:rPr lang="en-IN" sz="300" dirty="0"/>
              <a:t> </a:t>
            </a:r>
            <a:r>
              <a:rPr lang="en-IN" sz="1800" dirty="0"/>
              <a:t>B</a:t>
            </a:r>
            <a:r>
              <a:rPr lang="en-IN" sz="300" dirty="0"/>
              <a:t> </a:t>
            </a:r>
            <a:r>
              <a:rPr lang="en-IN" sz="1800" dirty="0"/>
              <a:t>T = E</a:t>
            </a:r>
            <a:r>
              <a:rPr lang="en-IN" sz="300" dirty="0"/>
              <a:t> </a:t>
            </a:r>
            <a:r>
              <a:rPr lang="en-IN" sz="1800" dirty="0"/>
              <a:t>B</a:t>
            </a:r>
            <a:r>
              <a:rPr lang="en-IN" sz="300" dirty="0"/>
              <a:t> </a:t>
            </a:r>
            <a:r>
              <a:rPr lang="en-IN" sz="1800" dirty="0"/>
              <a:t>I</a:t>
            </a:r>
            <a:r>
              <a:rPr lang="en-IN" sz="300" dirty="0"/>
              <a:t> </a:t>
            </a:r>
            <a:r>
              <a:rPr lang="en-IN" sz="1800" dirty="0"/>
              <a:t>T − Interest Expense</a:t>
            </a:r>
          </a:p>
          <a:p>
            <a:pPr indent="0">
              <a:buNone/>
            </a:pPr>
            <a:endParaRPr lang="en-IN" sz="1800" dirty="0"/>
          </a:p>
          <a:p>
            <a:pPr indent="0">
              <a:buNone/>
            </a:pPr>
            <a:r>
              <a:rPr lang="en-IN" sz="1800" dirty="0"/>
              <a:t>Net Income = E</a:t>
            </a:r>
            <a:r>
              <a:rPr lang="en-IN" sz="300" dirty="0"/>
              <a:t> </a:t>
            </a:r>
            <a:r>
              <a:rPr lang="en-IN" sz="1800" dirty="0"/>
              <a:t>B</a:t>
            </a:r>
            <a:r>
              <a:rPr lang="en-IN" sz="300" dirty="0"/>
              <a:t> </a:t>
            </a:r>
            <a:r>
              <a:rPr lang="en-IN" sz="1800" dirty="0"/>
              <a:t>T − Taxes</a:t>
            </a:r>
          </a:p>
        </p:txBody>
      </p:sp>
    </p:spTree>
    <p:extLst>
      <p:ext uri="{BB962C8B-B14F-4D97-AF65-F5344CB8AC3E}">
        <p14:creationId xmlns:p14="http://schemas.microsoft.com/office/powerpoint/2010/main" val="239553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lstStyle/>
          <a:p>
            <a:r>
              <a:rPr lang="en-US" dirty="0"/>
              <a:t>The Balance Sheet</a:t>
            </a:r>
            <a:endParaRPr lang="en-IN" dirty="0"/>
          </a:p>
        </p:txBody>
      </p:sp>
      <p:sp>
        <p:nvSpPr>
          <p:cNvPr id="6" name="Content Placeholder 5">
            <a:extLst>
              <a:ext uri="{FF2B5EF4-FFF2-40B4-BE49-F238E27FC236}">
                <a16:creationId xmlns:a16="http://schemas.microsoft.com/office/drawing/2014/main" id="{2283EFBB-E11E-4441-83E8-6696F63B2CBC}"/>
              </a:ext>
            </a:extLst>
          </p:cNvPr>
          <p:cNvSpPr>
            <a:spLocks noGrp="1"/>
          </p:cNvSpPr>
          <p:nvPr>
            <p:ph sz="quarter" idx="18"/>
          </p:nvPr>
        </p:nvSpPr>
        <p:spPr>
          <a:xfrm>
            <a:off x="557214" y="1502466"/>
            <a:ext cx="4427741" cy="2599432"/>
          </a:xfrm>
        </p:spPr>
        <p:txBody>
          <a:bodyPr>
            <a:normAutofit/>
          </a:bodyPr>
          <a:lstStyle/>
          <a:p>
            <a:pPr marL="214313" indent="-214313"/>
            <a:r>
              <a:rPr lang="en-US" sz="2000" dirty="0"/>
              <a:t>E</a:t>
            </a:r>
            <a:r>
              <a:rPr lang="en-US" sz="300" dirty="0"/>
              <a:t> </a:t>
            </a:r>
            <a:r>
              <a:rPr lang="en-US" sz="2000" dirty="0"/>
              <a:t>P</a:t>
            </a:r>
            <a:r>
              <a:rPr lang="en-US" sz="300" dirty="0"/>
              <a:t> </a:t>
            </a:r>
            <a:r>
              <a:rPr lang="en-US" sz="2000" dirty="0"/>
              <a:t>I balance sheets 2019-2020</a:t>
            </a:r>
          </a:p>
          <a:p>
            <a:pPr marL="308813" indent="-214313"/>
            <a:r>
              <a:rPr lang="en-US" sz="1950" dirty="0"/>
              <a:t>Assets = resources firm </a:t>
            </a:r>
            <a:r>
              <a:rPr lang="en-US" sz="1950" i="1" dirty="0"/>
              <a:t>owns</a:t>
            </a:r>
            <a:endParaRPr lang="en-US" sz="1950" dirty="0"/>
          </a:p>
          <a:p>
            <a:pPr marL="308813" indent="-214313"/>
            <a:r>
              <a:rPr lang="en-US" sz="1950" dirty="0"/>
              <a:t>Liabilities = debts firm </a:t>
            </a:r>
            <a:r>
              <a:rPr lang="en-US" sz="1950" i="1" dirty="0"/>
              <a:t>owes</a:t>
            </a:r>
          </a:p>
          <a:p>
            <a:pPr marL="308813" indent="-214313"/>
            <a:r>
              <a:rPr lang="en-US" sz="1950" dirty="0"/>
              <a:t>Equity = difference between total assets and total liabilities</a:t>
            </a:r>
          </a:p>
          <a:p>
            <a:pPr marL="214313" indent="-214313"/>
            <a:r>
              <a:rPr lang="en-US" sz="2000" dirty="0"/>
              <a:t>Excel: Construct in Excel (A2)</a:t>
            </a:r>
            <a:endParaRPr lang="en-IN" dirty="0"/>
          </a:p>
        </p:txBody>
      </p:sp>
      <p:pic>
        <p:nvPicPr>
          <p:cNvPr id="7" name="Content Placeholder 6" descr="A Balance Sheet for Elvis Products International. A three-line heading is centered at the top of the income statement. The first line lists the company name, Elvis Products International. The second line lists the type of financial statement, Income Statement. The third line lists the date, For the year ended December 31, 2020. Below the statement heading are three columns, a list of account titles on the left and the balances for those accounts in the two columns on the right. The word Assets is set in the first row of the left column and column headers in the right columns are: 2019; 2020. Below the first row, two account titles are slightly indented with corresponding balance:&#10;Cash and Equivalents: 2020, 52,000; 2019, 57,600; Accounts Receivable: 2020, 402,000; 2019, 351,200.&#10;A single line sits below the last numbers indicating that the numbers are to be summed. Below the single line is the account title Inventory slightly indented in the left column with its corresponding balances in the right columns are:&#10; Inventory: 2020, 836,000; 2019, 715,200. Below Inventory is the account title Total Current Assets with two slightly indented account titles.&#10; Total Current Assets: 2020, 1,290,000; 2019, 1,124,000.&#10; Plant and Equipment: 2020, 527,000; 2019, 491,000.&#10; Accumulated Depreciation: 2020, 166,200; 2019, 146,200.&#10;A single line sits below the last numbers indicating that Accumulated Depreciation is to be subtracted from Plant and Equipment. Below the single line is the account title Net Fixed Assets in the left column. Its corresponding balances in the right columns are:&#10;Net Fixed Assets: 2020, 360,800; 2019, 344,800.&#10;A single line sits below the last numbers indicating that Total Current Assets and Net Fixed Assets are to be summed. Below the single line is the account title Total Assets slightly indented in the left column with its corresponding balances in the right columns as 2020, 1,650,800; 2019, 1,468,800. Below Total Assets, the word Liabilities and Owner's Equity is set in the left column with its balances on the two right columns.&#10;Accounts Payable: 2020, 175,200; 2019, 145,600.&#10;Short-term Notes Payable: 2020, 225,000; 2019, 200,000&#10;Other Current Liabilities: 2020, 140,000; 2019, 136,000.&#10;Total Current Liabilities: 2020, 540,200; 2019, 481,600. The total values of total current liabilities are derived from adding the accounts payable, short-term notes payable and other current liabilities.&#10;Long-term Debt: 2020, 424,612; 2019, 323,432.&#10;Total Liabilities: 2020, 964,812; 2019, 805,032.&#10;Common Stock: 2020, 460,000; 2019, 460,000.&#10;Retained Earnings: 2020, 225,988; 2019, 203,768.&#10;Total Shareholder’s Equity: 2020, 685,988; 2019, 663,768.&#10;A single line sits below the last numbers indicating that Total Current liabilities and Total Shareholder’s equity are to be summed. Below the single line is the account title Total Liabilities and Owner’s Equity slightly indented in the left column with its corresponding balances in the right columns as 2020, 1,650,800; 2019, 1,468,800.">
            <a:extLst>
              <a:ext uri="{FF2B5EF4-FFF2-40B4-BE49-F238E27FC236}">
                <a16:creationId xmlns:a16="http://schemas.microsoft.com/office/drawing/2014/main" id="{89997CFA-E034-4D15-BBCA-2CD81F818688}"/>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431707" y="1948981"/>
            <a:ext cx="3451741" cy="3554267"/>
          </a:xfrm>
          <a:prstGeom prst="rect">
            <a:avLst/>
          </a:prstGeom>
        </p:spPr>
      </p:pic>
      <p:sp>
        <p:nvSpPr>
          <p:cNvPr id="9" name="Content Placeholder 8">
            <a:extLst>
              <a:ext uri="{FF2B5EF4-FFF2-40B4-BE49-F238E27FC236}">
                <a16:creationId xmlns:a16="http://schemas.microsoft.com/office/drawing/2014/main" id="{BF23A6A9-330E-4BC3-A2AF-784ABB593634}"/>
              </a:ext>
            </a:extLst>
          </p:cNvPr>
          <p:cNvSpPr>
            <a:spLocks noGrp="1"/>
          </p:cNvSpPr>
          <p:nvPr>
            <p:ph sz="quarter" idx="20"/>
          </p:nvPr>
        </p:nvSpPr>
        <p:spPr>
          <a:xfrm>
            <a:off x="260552" y="4257975"/>
            <a:ext cx="5073448" cy="1838025"/>
          </a:xfrm>
        </p:spPr>
        <p:txBody>
          <a:bodyPr>
            <a:normAutofit lnSpcReduction="10000"/>
          </a:bodyPr>
          <a:lstStyle/>
          <a:p>
            <a:pPr marL="0" indent="0">
              <a:buNone/>
            </a:pPr>
            <a:r>
              <a:rPr lang="en-IN" sz="1800" dirty="0"/>
              <a:t>Total Assets = Total Liabilities + Equity</a:t>
            </a:r>
          </a:p>
          <a:p>
            <a:pPr marL="0" indent="0">
              <a:buNone/>
            </a:pPr>
            <a:endParaRPr lang="en-IN" sz="1800" dirty="0"/>
          </a:p>
          <a:p>
            <a:pPr marL="0" indent="0">
              <a:buNone/>
            </a:pPr>
            <a:r>
              <a:rPr lang="en-IN" sz="1800" dirty="0"/>
              <a:t>Total Assets = Current Assets + LT Assets</a:t>
            </a:r>
          </a:p>
          <a:p>
            <a:pPr marL="0" indent="0">
              <a:buNone/>
            </a:pPr>
            <a:endParaRPr lang="en-IN" sz="1800" dirty="0"/>
          </a:p>
          <a:p>
            <a:pPr marL="0" indent="0">
              <a:buNone/>
            </a:pPr>
            <a:r>
              <a:rPr lang="en-IN" sz="1800" dirty="0"/>
              <a:t>Total Liabilities = Current Liabs + LT </a:t>
            </a:r>
            <a:r>
              <a:rPr lang="en-IN" sz="1800" dirty="0" err="1"/>
              <a:t>Liabs</a:t>
            </a:r>
            <a:endParaRPr lang="en-IN" sz="1800" dirty="0"/>
          </a:p>
          <a:p>
            <a:pPr marL="0" indent="0">
              <a:buNone/>
            </a:pPr>
            <a:endParaRPr lang="en-IN" sz="1800" dirty="0"/>
          </a:p>
          <a:p>
            <a:pPr marL="0" indent="0">
              <a:buNone/>
            </a:pPr>
            <a:r>
              <a:rPr lang="en-IN" sz="1800" b="1" dirty="0"/>
              <a:t>Total Equity = Total Assets − Total Liabilities</a:t>
            </a:r>
          </a:p>
        </p:txBody>
      </p:sp>
    </p:spTree>
    <p:extLst>
      <p:ext uri="{BB962C8B-B14F-4D97-AF65-F5344CB8AC3E}">
        <p14:creationId xmlns:p14="http://schemas.microsoft.com/office/powerpoint/2010/main" val="4308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076365-2078-421D-9474-8D235E720D7F}"/>
              </a:ext>
            </a:extLst>
          </p:cNvPr>
          <p:cNvSpPr>
            <a:spLocks noGrp="1"/>
          </p:cNvSpPr>
          <p:nvPr>
            <p:ph type="title"/>
          </p:nvPr>
        </p:nvSpPr>
        <p:spPr/>
        <p:txBody>
          <a:bodyPr/>
          <a:lstStyle/>
          <a:p>
            <a:r>
              <a:rPr lang="en-US" dirty="0"/>
              <a:t>Statement of Cash Flows I</a:t>
            </a:r>
            <a:endParaRPr lang="en-IN" sz="1800" b="0" dirty="0"/>
          </a:p>
        </p:txBody>
      </p:sp>
      <p:sp>
        <p:nvSpPr>
          <p:cNvPr id="4" name="Content Placeholder 3">
            <a:extLst>
              <a:ext uri="{FF2B5EF4-FFF2-40B4-BE49-F238E27FC236}">
                <a16:creationId xmlns:a16="http://schemas.microsoft.com/office/drawing/2014/main" id="{87B32CE8-2C1F-4E68-8E21-25FB081FBA8C}"/>
              </a:ext>
            </a:extLst>
          </p:cNvPr>
          <p:cNvSpPr>
            <a:spLocks noGrp="1"/>
          </p:cNvSpPr>
          <p:nvPr>
            <p:ph sz="quarter" idx="18"/>
          </p:nvPr>
        </p:nvSpPr>
        <p:spPr>
          <a:xfrm>
            <a:off x="557212" y="1502464"/>
            <a:ext cx="8034338" cy="4593535"/>
          </a:xfrm>
        </p:spPr>
        <p:txBody>
          <a:bodyPr>
            <a:normAutofit/>
          </a:bodyPr>
          <a:lstStyle/>
          <a:p>
            <a:pPr marL="214313" indent="-214313"/>
            <a:r>
              <a:rPr lang="en-US" sz="2400" dirty="0"/>
              <a:t>E</a:t>
            </a:r>
            <a:r>
              <a:rPr lang="en-US" sz="300" dirty="0"/>
              <a:t> </a:t>
            </a:r>
            <a:r>
              <a:rPr lang="en-US" sz="2400" dirty="0"/>
              <a:t>P</a:t>
            </a:r>
            <a:r>
              <a:rPr lang="en-US" sz="300" dirty="0"/>
              <a:t> </a:t>
            </a:r>
            <a:r>
              <a:rPr lang="en-US" sz="2400" dirty="0"/>
              <a:t>I statement of cash flows 2020 (next slide)</a:t>
            </a:r>
          </a:p>
          <a:p>
            <a:pPr marL="557213" lvl="1" indent="-214313">
              <a:buFont typeface="Arial" panose="020B0604020202020204" pitchFamily="34" charset="0"/>
              <a:buChar char="•"/>
            </a:pPr>
            <a:r>
              <a:rPr lang="en-US" sz="2000" dirty="0"/>
              <a:t>Cash Flows from Operations</a:t>
            </a:r>
          </a:p>
          <a:p>
            <a:pPr marL="557213" lvl="1" indent="-214313">
              <a:buFont typeface="Arial" panose="020B0604020202020204" pitchFamily="34" charset="0"/>
              <a:buChar char="•"/>
            </a:pPr>
            <a:r>
              <a:rPr lang="en-US" sz="2000" dirty="0"/>
              <a:t>Cash Flows from Investing</a:t>
            </a:r>
          </a:p>
          <a:p>
            <a:pPr marL="557213" lvl="1" indent="-214313">
              <a:buFont typeface="Arial" panose="020B0604020202020204" pitchFamily="34" charset="0"/>
              <a:buChar char="•"/>
            </a:pPr>
            <a:r>
              <a:rPr lang="en-US" sz="2000" dirty="0"/>
              <a:t>Cash Flows from Financing</a:t>
            </a:r>
          </a:p>
          <a:p>
            <a:pPr marL="214313" indent="-214313"/>
            <a:r>
              <a:rPr lang="en-US" sz="2400" dirty="0"/>
              <a:t>Each item is the change in a balance sheet item</a:t>
            </a:r>
          </a:p>
          <a:p>
            <a:pPr marL="462713" lvl="1" indent="-214313"/>
            <a:r>
              <a:rPr lang="en-US" sz="2250" dirty="0"/>
              <a:t>EXCEPT: net income, depreciation expense, and dividends paid, </a:t>
            </a:r>
          </a:p>
          <a:p>
            <a:pPr marL="214313" indent="-214313"/>
            <a:r>
              <a:rPr lang="en-US" sz="2400" dirty="0"/>
              <a:t>Positive = cash inflows; negative = cash outflows</a:t>
            </a:r>
          </a:p>
          <a:p>
            <a:pPr marL="214313" indent="-214313"/>
            <a:r>
              <a:rPr lang="en-US" sz="2400" dirty="0"/>
              <a:t>Excel: Construct in Excel (Not in A2)</a:t>
            </a:r>
            <a:endParaRPr lang="en-IN" sz="2400" dirty="0"/>
          </a:p>
        </p:txBody>
      </p:sp>
    </p:spTree>
    <p:extLst>
      <p:ext uri="{BB962C8B-B14F-4D97-AF65-F5344CB8AC3E}">
        <p14:creationId xmlns:p14="http://schemas.microsoft.com/office/powerpoint/2010/main" val="7344178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3963</TotalTime>
  <Words>722</Words>
  <Application>Microsoft Office PowerPoint</Application>
  <PresentationFormat>On-screen Show (4:3)</PresentationFormat>
  <Paragraphs>133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Helvetica</vt:lpstr>
      <vt:lpstr>LucidaGrande</vt:lpstr>
      <vt:lpstr>Contemporary blue</vt:lpstr>
      <vt:lpstr>FIN 470: Financial Analysis in Excel</vt:lpstr>
      <vt:lpstr>Overview</vt:lpstr>
      <vt:lpstr>The Financial Statements</vt:lpstr>
      <vt:lpstr>Assignment Details</vt:lpstr>
      <vt:lpstr>CapIQ Details I</vt:lpstr>
      <vt:lpstr>CapIQ Details I</vt:lpstr>
      <vt:lpstr>The Income Statement</vt:lpstr>
      <vt:lpstr>The Balance Sheet</vt:lpstr>
      <vt:lpstr>Statement of Cash Flows I</vt:lpstr>
      <vt:lpstr>Statement of Cash Flows II</vt:lpstr>
      <vt:lpstr>Common-Size Financial Statements</vt:lpstr>
      <vt:lpstr>Common-Size Income Statement</vt:lpstr>
      <vt:lpstr>Common-Size Balance Sheet</vt:lpstr>
      <vt:lpstr>Common-Size Statement of Cash Flows</vt:lpstr>
      <vt:lpstr>Excel Tools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Schrenk, Lawrence</cp:lastModifiedBy>
  <cp:revision>475</cp:revision>
  <dcterms:created xsi:type="dcterms:W3CDTF">2004-10-03T21:09:17Z</dcterms:created>
  <dcterms:modified xsi:type="dcterms:W3CDTF">2022-08-23T17:31:50Z</dcterms:modified>
</cp:coreProperties>
</file>