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7"/>
  </p:notesMasterIdLst>
  <p:handoutMasterIdLst>
    <p:handoutMasterId r:id="rId38"/>
  </p:handoutMasterIdLst>
  <p:sldIdLst>
    <p:sldId id="397" r:id="rId2"/>
    <p:sldId id="383" r:id="rId3"/>
    <p:sldId id="384" r:id="rId4"/>
    <p:sldId id="265" r:id="rId5"/>
    <p:sldId id="403" r:id="rId6"/>
    <p:sldId id="404" r:id="rId7"/>
    <p:sldId id="401" r:id="rId8"/>
    <p:sldId id="266" r:id="rId9"/>
    <p:sldId id="402" r:id="rId10"/>
    <p:sldId id="405" r:id="rId11"/>
    <p:sldId id="406" r:id="rId12"/>
    <p:sldId id="407" r:id="rId13"/>
    <p:sldId id="408" r:id="rId14"/>
    <p:sldId id="438" r:id="rId15"/>
    <p:sldId id="437" r:id="rId16"/>
    <p:sldId id="269" r:id="rId17"/>
    <p:sldId id="398" r:id="rId18"/>
    <p:sldId id="439" r:id="rId19"/>
    <p:sldId id="399" r:id="rId20"/>
    <p:sldId id="270" r:id="rId21"/>
    <p:sldId id="410" r:id="rId22"/>
    <p:sldId id="409" r:id="rId23"/>
    <p:sldId id="411" r:id="rId24"/>
    <p:sldId id="272" r:id="rId25"/>
    <p:sldId id="273" r:id="rId26"/>
    <p:sldId id="400" r:id="rId27"/>
    <p:sldId id="274" r:id="rId28"/>
    <p:sldId id="428" r:id="rId29"/>
    <p:sldId id="429" r:id="rId30"/>
    <p:sldId id="430" r:id="rId31"/>
    <p:sldId id="431" r:id="rId32"/>
    <p:sldId id="432" r:id="rId33"/>
    <p:sldId id="433" r:id="rId34"/>
    <p:sldId id="434" r:id="rId35"/>
    <p:sldId id="436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EB9"/>
    <a:srgbClr val="C00000"/>
    <a:srgbClr val="B3C3D3"/>
    <a:srgbClr val="002B5C"/>
    <a:srgbClr val="ADC6D7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163" autoAdjust="0"/>
  </p:normalViewPr>
  <p:slideViewPr>
    <p:cSldViewPr>
      <p:cViewPr varScale="1">
        <p:scale>
          <a:sx n="81" d="100"/>
          <a:sy n="81" d="100"/>
        </p:scale>
        <p:origin x="15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714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11/8/2022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0A9FF-AA16-4918-B4AA-F04060B92D8E}" type="slidenum">
              <a:rPr lang="en-US"/>
              <a:pPr/>
              <a:t>28</a:t>
            </a:fld>
            <a:endParaRPr lang="en-US"/>
          </a:p>
        </p:txBody>
      </p:sp>
      <p:sp>
        <p:nvSpPr>
          <p:cNvPr id="67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3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CE920-30C6-4F1E-AA67-D0D052F9655C}" type="slidenum">
              <a:rPr lang="en-US"/>
              <a:pPr/>
              <a:t>29</a:t>
            </a:fld>
            <a:endParaRPr lang="en-US"/>
          </a:p>
        </p:txBody>
      </p:sp>
      <p:sp>
        <p:nvSpPr>
          <p:cNvPr id="68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A7A9A6-8E66-401C-A789-812CACE22F38}" type="slidenum">
              <a:rPr lang="en-US"/>
              <a:pPr/>
              <a:t>30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22216-5061-4463-B834-8AE3FBDEF032}" type="slidenum">
              <a:rPr lang="en-US"/>
              <a:pPr/>
              <a:t>31</a:t>
            </a:fld>
            <a:endParaRPr lang="en-US"/>
          </a:p>
        </p:txBody>
      </p:sp>
      <p:sp>
        <p:nvSpPr>
          <p:cNvPr id="68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8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58C80-3026-4AFE-AE51-08AF5186B7B3}" type="slidenum">
              <a:rPr lang="en-US"/>
              <a:pPr/>
              <a:t>32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3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93797-3CEB-49F1-80EB-951009DBA050}" type="slidenum">
              <a:rPr lang="en-US"/>
              <a:pPr/>
              <a:t>33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776A3-A770-47E1-891D-B9D364EA74F5}" type="slidenum">
              <a:rPr lang="en-US"/>
              <a:pPr/>
              <a:t>34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0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9CE46-F753-4038-B2D5-9A90CED515B3}" type="slidenum">
              <a:rPr lang="en-US"/>
              <a:pPr/>
              <a:t>35</a:t>
            </a:fld>
            <a:endParaRPr lang="en-US"/>
          </a:p>
        </p:txBody>
      </p:sp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1"/>
            <a:ext cx="8034338" cy="3906157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6152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FCE23-AF64-4B06-9BAD-B6606BBFB7D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7212" y="1638300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D794AB-597F-405D-B722-77A335A1124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64356" y="2171700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4EF11EA-9635-4730-A53F-CD0E7B3CE2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64356" y="2743200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B2C209C-E767-4E02-BB45-51CF771A556E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64356" y="3286125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353F37-C644-446D-8D22-8AF529D9128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64356" y="3876675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200150" lvl="3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LucidaGrande" charset="0"/>
              <a:buChar char="▶"/>
            </a:pPr>
            <a:r>
              <a:rPr lang="en-US" dirty="0"/>
              <a:t>Fourth level</a:t>
            </a:r>
          </a:p>
          <a:p>
            <a:pPr marL="1543050" lvl="4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Font typeface="Helvetica" charset="0"/>
              <a:buChar char="⁃"/>
            </a:pPr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FC72971-3BA5-4D91-964A-CC8B740A038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1500" y="4410075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5810924-46F9-49F6-90E9-1CAD0195296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71500" y="4981575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7E4622-2D35-4929-909A-99EC9229DC7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71500" y="5524500"/>
            <a:ext cx="8034338" cy="415498"/>
          </a:xfrm>
        </p:spPr>
        <p:txBody>
          <a:bodyPr/>
          <a:lstStyle>
            <a:lvl1pPr marL="218700" indent="-218700">
              <a:spcBef>
                <a:spcPts val="750"/>
              </a:spcBef>
              <a:buClr>
                <a:srgbClr val="004A78"/>
              </a:buClr>
              <a:buFont typeface="Arial" panose="020B0604020202020204" pitchFamily="34" charset="0"/>
              <a:buChar char="•"/>
              <a:defRPr sz="1800"/>
            </a:lvl1pPr>
            <a:lvl2pPr marL="467100" indent="-240300">
              <a:spcBef>
                <a:spcPts val="750"/>
              </a:spcBef>
              <a:buClr>
                <a:srgbClr val="C00000"/>
              </a:buClr>
              <a:defRPr sz="1650">
                <a:solidFill>
                  <a:srgbClr val="000000"/>
                </a:solidFill>
              </a:defRPr>
            </a:lvl2pPr>
            <a:lvl3pPr>
              <a:spcBef>
                <a:spcPts val="750"/>
              </a:spcBef>
              <a:buClr>
                <a:srgbClr val="000000"/>
              </a:buClr>
              <a:defRPr sz="1500">
                <a:solidFill>
                  <a:srgbClr val="000000"/>
                </a:solidFill>
              </a:defRPr>
            </a:lvl3pPr>
            <a:lvl4pPr marL="1200150" indent="-171450">
              <a:spcBef>
                <a:spcPts val="750"/>
              </a:spcBef>
              <a:buClr>
                <a:srgbClr val="000000"/>
              </a:buClr>
              <a:defRPr lang="en-US" sz="1350" kern="1200" baseline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>
              <a:spcBef>
                <a:spcPts val="750"/>
              </a:spcBef>
              <a:defRPr lang="en-US" sz="1350" kern="1200" baseline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1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1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571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35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8:18 AM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 12.2: Portfolio Statistics and Diversification, Excel</a:t>
            </a:r>
            <a:endParaRPr lang="en-IN" dirty="0"/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470: Financial Analysis in Excel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7208CB-5544-4A24-BEB8-B31091042B95}"/>
              </a:ext>
            </a:extLst>
          </p:cNvPr>
          <p:cNvSpPr txBox="1">
            <a:spLocks/>
          </p:cNvSpPr>
          <p:nvPr/>
        </p:nvSpPr>
        <p:spPr>
          <a:xfrm>
            <a:off x="76200" y="6172201"/>
            <a:ext cx="8839200" cy="6858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Century Gothic" pitchFamily="34" charset="0"/>
                <a:cs typeface="Arial" panose="020B0604020202020204" pitchFamily="34" charset="0"/>
              </a:defRPr>
            </a:lvl1pPr>
            <a:lvl2pPr marL="457200" indent="0" algn="ctr" eaLnBrk="1" hangingPunct="1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 eaLnBrk="1" hangingPunct="1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 eaLnBrk="1" hangingPunct="1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 eaLnBrk="1" hangingPunct="1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The slides for this course are adapted from: Timothy R. Mayes, </a:t>
            </a:r>
            <a:r>
              <a:rPr lang="en-US" sz="1800" i="1" dirty="0"/>
              <a:t>Financial Analysis with Microsoft Excel</a:t>
            </a:r>
            <a:r>
              <a:rPr lang="en-US" sz="1800" dirty="0"/>
              <a:t>, 9</a:t>
            </a:r>
            <a:r>
              <a:rPr lang="en-US" sz="1800" baseline="30000" dirty="0"/>
              <a:t>th</a:t>
            </a:r>
            <a:r>
              <a:rPr lang="en-US" sz="1800" dirty="0"/>
              <a:t> Edition. © 2021 Cengage.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6058667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Expected Return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06013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Expected return/Weighted Average (general formula):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r>
              <a:rPr lang="en-US" sz="2000" dirty="0"/>
              <a:t>=SUMPRODUCT(array1, array2)</a:t>
            </a:r>
          </a:p>
          <a:p>
            <a:r>
              <a:rPr lang="en-US" sz="2000" dirty="0"/>
              <a:t>=SUMPRODUCT(</a:t>
            </a:r>
            <a:r>
              <a:rPr lang="en-US" sz="2000" dirty="0" err="1"/>
              <a:t>weight_array</a:t>
            </a:r>
            <a:r>
              <a:rPr lang="en-US" sz="2000" dirty="0"/>
              <a:t>, </a:t>
            </a:r>
            <a:r>
              <a:rPr lang="en-US" sz="2000" dirty="0" err="1"/>
              <a:t>return_array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Multiplies two columns (or rows) and sums the results</a:t>
            </a:r>
          </a:p>
          <a:p>
            <a:pPr lvl="1"/>
            <a:r>
              <a:rPr lang="en-US" sz="2000" dirty="0"/>
              <a:t>Multiplies each return by its portfolio weight and sums</a:t>
            </a:r>
          </a:p>
          <a:p>
            <a:pPr lvl="1"/>
            <a:r>
              <a:rPr lang="en-US" sz="2000" dirty="0"/>
              <a:t>Returns weighted average (expected return)</a:t>
            </a:r>
          </a:p>
          <a:p>
            <a:pPr lvl="1"/>
            <a:endParaRPr lang="en-US" sz="185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IN" sz="2000" dirty="0"/>
          </a:p>
          <a:p>
            <a:pPr lvl="0"/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307A6-88CC-41CE-9DB7-C629BD10848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994974" y="1981200"/>
            <a:ext cx="315405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9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512C2A-999F-46A1-9FDA-1A0ED9188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246858"/>
              </p:ext>
            </p:extLst>
          </p:nvPr>
        </p:nvGraphicFramePr>
        <p:xfrm>
          <a:off x="2671826" y="2533650"/>
          <a:ext cx="3195573" cy="1123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191">
                  <a:extLst>
                    <a:ext uri="{9D8B030D-6E8A-4147-A177-3AD203B41FA5}">
                      <a16:colId xmlns:a16="http://schemas.microsoft.com/office/drawing/2014/main" val="1416894514"/>
                    </a:ext>
                  </a:extLst>
                </a:gridCol>
                <a:gridCol w="1065191">
                  <a:extLst>
                    <a:ext uri="{9D8B030D-6E8A-4147-A177-3AD203B41FA5}">
                      <a16:colId xmlns:a16="http://schemas.microsoft.com/office/drawing/2014/main" val="977392136"/>
                    </a:ext>
                  </a:extLst>
                </a:gridCol>
                <a:gridCol w="1065191">
                  <a:extLst>
                    <a:ext uri="{9D8B030D-6E8A-4147-A177-3AD203B41FA5}">
                      <a16:colId xmlns:a16="http://schemas.microsoft.com/office/drawing/2014/main" val="2245370374"/>
                    </a:ext>
                  </a:extLst>
                </a:gridCol>
              </a:tblGrid>
              <a:tr h="39457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Stocks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255101"/>
                  </a:ext>
                </a:extLst>
              </a:tr>
              <a:tr h="346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B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8362746"/>
                  </a:ext>
                </a:extLst>
              </a:tr>
              <a:tr h="3826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w</a:t>
                      </a:r>
                      <a:r>
                        <a:rPr lang="en-US" sz="1600" u="none" strike="noStrike" baseline="-25000">
                          <a:effectLst/>
                        </a:rPr>
                        <a:t>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w</a:t>
                      </a:r>
                      <a:r>
                        <a:rPr lang="en-US" sz="1600" u="none" strike="noStrike" baseline="-25000" dirty="0" err="1">
                          <a:effectLst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effectLst/>
                        </a:rPr>
                        <a:t>w</a:t>
                      </a:r>
                      <a:r>
                        <a:rPr lang="en-US" sz="1600" u="none" strike="noStrike" baseline="-25000" dirty="0" err="1">
                          <a:effectLst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523808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Weights Vector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06013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Array of portfolio weights: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1200" dirty="0"/>
          </a:p>
          <a:p>
            <a:pPr marL="0" lvl="0" indent="0">
              <a:buNone/>
            </a:pPr>
            <a:r>
              <a:rPr lang="en-US" sz="2000" dirty="0"/>
              <a:t>						</a:t>
            </a:r>
          </a:p>
          <a:p>
            <a:pPr marL="0" lvl="0" indent="0">
              <a:buNone/>
            </a:pPr>
            <a:r>
              <a:rPr lang="en-US" sz="2000" dirty="0"/>
              <a:t>					           </a:t>
            </a:r>
            <a:r>
              <a:rPr lang="en-US" sz="2000" b="1" dirty="0"/>
              <a:t>= W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IN" sz="2000" dirty="0"/>
          </a:p>
          <a:p>
            <a:pPr lvl="0"/>
            <a:endParaRPr lang="en-IN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A0D02A-DB80-4C2C-8C13-8389D9E886C2}"/>
              </a:ext>
            </a:extLst>
          </p:cNvPr>
          <p:cNvSpPr/>
          <p:nvPr/>
        </p:nvSpPr>
        <p:spPr>
          <a:xfrm>
            <a:off x="2671826" y="3388572"/>
            <a:ext cx="3043174" cy="339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Variance/Covariance Matrix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424747"/>
            <a:ext cx="8034338" cy="482213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Construct variance/covariance matrix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1200" dirty="0"/>
          </a:p>
          <a:p>
            <a:pPr marL="0" lvl="0" indent="0">
              <a:buNone/>
            </a:pPr>
            <a:r>
              <a:rPr lang="en-US" sz="2000" dirty="0"/>
              <a:t>						   </a:t>
            </a:r>
            <a:r>
              <a:rPr lang="en-US" sz="2000" b="1" dirty="0"/>
              <a:t>= V</a:t>
            </a:r>
          </a:p>
          <a:p>
            <a:endParaRPr lang="en-US" sz="2000" dirty="0"/>
          </a:p>
          <a:p>
            <a:r>
              <a:rPr lang="en-US" sz="2000" dirty="0"/>
              <a:t>Variances on diagonal</a:t>
            </a:r>
          </a:p>
          <a:p>
            <a:r>
              <a:rPr lang="en-US" sz="2000" dirty="0"/>
              <a:t>Covariances on upper and lower triangles</a:t>
            </a:r>
          </a:p>
          <a:p>
            <a:r>
              <a:rPr lang="en-US" sz="2000" dirty="0"/>
              <a:t>Triangles contain duplicate information</a:t>
            </a:r>
          </a:p>
          <a:p>
            <a:pPr lvl="1"/>
            <a:r>
              <a:rPr lang="en-US" sz="2000" dirty="0" err="1"/>
              <a:t>cov</a:t>
            </a:r>
            <a:r>
              <a:rPr lang="en-US" sz="2000" baseline="-25000" dirty="0" err="1"/>
              <a:t>A,C</a:t>
            </a:r>
            <a:r>
              <a:rPr lang="en-US" sz="2000" baseline="-25000" dirty="0"/>
              <a:t> </a:t>
            </a:r>
            <a:r>
              <a:rPr lang="en-US" sz="2000" dirty="0"/>
              <a:t>= </a:t>
            </a:r>
            <a:r>
              <a:rPr lang="en-US" sz="2000" dirty="0" err="1"/>
              <a:t>cov</a:t>
            </a:r>
            <a:r>
              <a:rPr lang="en-US" sz="2000" baseline="-25000" dirty="0" err="1"/>
              <a:t>C,A</a:t>
            </a:r>
            <a:endParaRPr lang="en-US" sz="2000" baseline="-25000" dirty="0"/>
          </a:p>
          <a:p>
            <a:pPr lvl="0"/>
            <a:r>
              <a:rPr lang="en-US" sz="2000" dirty="0"/>
              <a:t>Looks complicated, but easy in Excel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IN" sz="2000" dirty="0"/>
          </a:p>
          <a:p>
            <a:pPr lvl="0"/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04FCA-6C03-4CD6-892D-31FF7CA4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02" y="1828800"/>
            <a:ext cx="4724400" cy="20343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A0D02A-DB80-4C2C-8C13-8389D9E886C2}"/>
              </a:ext>
            </a:extLst>
          </p:cNvPr>
          <p:cNvSpPr/>
          <p:nvPr/>
        </p:nvSpPr>
        <p:spPr>
          <a:xfrm rot="1001392">
            <a:off x="2631765" y="3045112"/>
            <a:ext cx="3373472" cy="339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0F00FE7-FF11-48CB-9E0D-C5F449FB17F9}"/>
              </a:ext>
            </a:extLst>
          </p:cNvPr>
          <p:cNvSpPr/>
          <p:nvPr/>
        </p:nvSpPr>
        <p:spPr>
          <a:xfrm rot="11833165">
            <a:off x="2430618" y="3356550"/>
            <a:ext cx="3020966" cy="806130"/>
          </a:xfrm>
          <a:prstGeom prst="triangle">
            <a:avLst>
              <a:gd name="adj" fmla="val 909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51FC823-8F71-4754-BBCB-D57C6B9B2CA5}"/>
              </a:ext>
            </a:extLst>
          </p:cNvPr>
          <p:cNvSpPr/>
          <p:nvPr/>
        </p:nvSpPr>
        <p:spPr>
          <a:xfrm rot="1013183">
            <a:off x="3175331" y="2260649"/>
            <a:ext cx="3020966" cy="806130"/>
          </a:xfrm>
          <a:prstGeom prst="triangle">
            <a:avLst>
              <a:gd name="adj" fmla="val 909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4400" b="1" dirty="0" err="1"/>
              <a:t>cov</a:t>
            </a:r>
            <a:r>
              <a:rPr lang="en-US" sz="4400" b="1" baseline="-25000" dirty="0" err="1"/>
              <a:t>X,X</a:t>
            </a:r>
            <a:r>
              <a:rPr lang="en-US" sz="4400" b="1" baseline="-25000" dirty="0"/>
              <a:t> </a:t>
            </a:r>
            <a:r>
              <a:rPr lang="en-US" sz="4400" b="1" dirty="0"/>
              <a:t>= </a:t>
            </a:r>
            <a:r>
              <a:rPr lang="en-US" sz="4400" b="1" dirty="0" err="1"/>
              <a:t>var</a:t>
            </a:r>
            <a:r>
              <a:rPr lang="en-US" sz="4400" b="1" baseline="-25000" dirty="0" err="1"/>
              <a:t>X</a:t>
            </a:r>
            <a:endParaRPr lang="en-US" sz="4400" b="1" baseline="-25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88F87E-EA5F-4048-8626-B120184BCD3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7771" y="2209800"/>
            <a:ext cx="834601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39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Variance/Covariance Matrix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424747"/>
            <a:ext cx="8034338" cy="482213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Construct variance/covariance matrix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1000" dirty="0"/>
          </a:p>
          <a:p>
            <a:pPr marL="0" lvl="0" indent="0">
              <a:buNone/>
            </a:pPr>
            <a:r>
              <a:rPr lang="en-US" sz="2000" dirty="0"/>
              <a:t>						</a:t>
            </a:r>
          </a:p>
          <a:p>
            <a:endParaRPr lang="en-US" sz="2000" dirty="0"/>
          </a:p>
          <a:p>
            <a:pPr marL="3657600" lvl="8" indent="0">
              <a:buNone/>
            </a:pPr>
            <a:r>
              <a:rPr lang="en-US" sz="2200" dirty="0"/>
              <a:t>=</a:t>
            </a:r>
          </a:p>
          <a:p>
            <a:pPr marL="0" lvl="0" indent="0">
              <a:buNone/>
            </a:pPr>
            <a:r>
              <a:rPr lang="en-US" sz="2000" dirty="0"/>
              <a:t>				=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IN" sz="2000" dirty="0"/>
          </a:p>
          <a:p>
            <a:pPr lvl="0"/>
            <a:endParaRPr lang="en-IN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AD6B67-DB60-4CE5-BF0E-00115420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4038600"/>
            <a:ext cx="3619500" cy="1857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AD0F44-CC6F-4A61-8A72-FFC49A41B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2048634"/>
            <a:ext cx="3619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0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Excel: Variance/Covariance Matrix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424747"/>
            <a:ext cx="8229600" cy="482213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Variance/covariance matrix</a:t>
            </a:r>
          </a:p>
          <a:p>
            <a:pPr lvl="0"/>
            <a:endParaRPr lang="en-US" sz="2000" dirty="0"/>
          </a:p>
          <a:p>
            <a:pPr lvl="0"/>
            <a:endParaRPr lang="en-US" sz="1200" dirty="0"/>
          </a:p>
          <a:p>
            <a:pPr marL="0" lvl="0" indent="0">
              <a:buNone/>
            </a:pPr>
            <a:r>
              <a:rPr lang="en-US" sz="2000" dirty="0"/>
              <a:t>					 </a:t>
            </a:r>
            <a:r>
              <a:rPr lang="en-US" sz="2000" b="1" dirty="0"/>
              <a:t>= V</a:t>
            </a:r>
          </a:p>
          <a:p>
            <a:endParaRPr lang="en-US" sz="2000" dirty="0"/>
          </a:p>
          <a:p>
            <a:r>
              <a:rPr lang="en-US" sz="2000" dirty="0"/>
              <a:t>Like doing variance calculation</a:t>
            </a:r>
          </a:p>
          <a:p>
            <a:pPr lvl="1"/>
            <a:r>
              <a:rPr lang="en-US" sz="1850" dirty="0"/>
              <a:t>Subtract averages from returns</a:t>
            </a:r>
          </a:p>
          <a:p>
            <a:pPr lvl="1"/>
            <a:r>
              <a:rPr lang="en-US" sz="1850" dirty="0"/>
              <a:t>Matrix multiply</a:t>
            </a:r>
          </a:p>
          <a:p>
            <a:pPr lvl="1"/>
            <a:r>
              <a:rPr lang="en-US" sz="1850" dirty="0"/>
              <a:t>Divide by n-1 (for sample variance</a:t>
            </a:r>
            <a:r>
              <a:rPr lang="en-US" sz="1800" dirty="0"/>
              <a:t> /covariance)</a:t>
            </a:r>
            <a:endParaRPr lang="en-US" sz="1850" dirty="0"/>
          </a:p>
          <a:p>
            <a:r>
              <a:rPr lang="en-US" sz="2000" dirty="0"/>
              <a:t>Variance/Covariance formula:</a:t>
            </a:r>
          </a:p>
          <a:p>
            <a:pPr marL="0" indent="0">
              <a:buNone/>
            </a:pPr>
            <a:r>
              <a:rPr lang="en-US" sz="2000" dirty="0"/>
              <a:t>	=MMULT(TRANSPOSE(Returns - Avg), (Returns - Avg))/(n-1)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IN" sz="2000" dirty="0"/>
          </a:p>
          <a:p>
            <a:pPr lvl="0"/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04FCA-6C03-4CD6-892D-31FF7CA4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35671"/>
            <a:ext cx="3400139" cy="14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30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10609"/>
            <a:ext cx="8686800" cy="713708"/>
          </a:xfrm>
        </p:spPr>
        <p:txBody>
          <a:bodyPr>
            <a:noAutofit/>
          </a:bodyPr>
          <a:lstStyle/>
          <a:p>
            <a:r>
              <a:rPr lang="en-US" sz="3200" dirty="0"/>
              <a:t>Standard Deviation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479464"/>
            <a:ext cx="8034338" cy="4464135"/>
          </a:xfrm>
        </p:spPr>
        <p:txBody>
          <a:bodyPr>
            <a:noAutofit/>
          </a:bodyPr>
          <a:lstStyle/>
          <a:p>
            <a:r>
              <a:rPr lang="en-US" sz="2000" dirty="0"/>
              <a:t>Matrix algebra formula for standard deviation: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924300" lvl="2" indent="0">
              <a:buNone/>
            </a:pPr>
            <a:r>
              <a:rPr lang="en-US" sz="2000" dirty="0"/>
              <a:t>Where:</a:t>
            </a:r>
          </a:p>
          <a:p>
            <a:pPr marL="924300" lvl="2" indent="0">
              <a:buNone/>
            </a:pPr>
            <a:r>
              <a:rPr lang="en-US" sz="2000" i="1" dirty="0"/>
              <a:t>	W</a:t>
            </a:r>
            <a:r>
              <a:rPr lang="en-US" sz="2000" dirty="0"/>
              <a:t> = Vector of weights</a:t>
            </a:r>
          </a:p>
          <a:p>
            <a:pPr marL="924300" lvl="2" indent="0">
              <a:buNone/>
            </a:pPr>
            <a:r>
              <a:rPr lang="en-US" sz="2000" i="1" dirty="0"/>
              <a:t>	W′ </a:t>
            </a:r>
            <a:r>
              <a:rPr lang="en-US" sz="2000" dirty="0"/>
              <a:t>= Transpose of the weight vector</a:t>
            </a:r>
          </a:p>
          <a:p>
            <a:pPr marL="924300" lvl="2" indent="0">
              <a:buNone/>
            </a:pPr>
            <a:r>
              <a:rPr lang="en-US" sz="2000" i="1" dirty="0"/>
              <a:t>	V</a:t>
            </a:r>
            <a:r>
              <a:rPr lang="en-US" sz="2000" dirty="0"/>
              <a:t> = Variance/covariance matrix</a:t>
            </a:r>
          </a:p>
          <a:p>
            <a:pPr marL="226800" lvl="1" indent="0">
              <a:buNone/>
            </a:pPr>
            <a:r>
              <a:rPr lang="en-US" sz="2000" dirty="0"/>
              <a:t>	</a:t>
            </a:r>
          </a:p>
          <a:p>
            <a:r>
              <a:rPr lang="en-US" sz="2150" dirty="0"/>
              <a:t>Matrix multiply and take the square root</a:t>
            </a:r>
            <a:endParaRPr lang="en-IN" sz="2150" dirty="0"/>
          </a:p>
        </p:txBody>
      </p:sp>
      <p:pic>
        <p:nvPicPr>
          <p:cNvPr id="11" name="Content Placeholder 10" descr="sigma_P = sqrt(W prime VW)">
            <a:extLst>
              <a:ext uri="{FF2B5EF4-FFF2-40B4-BE49-F238E27FC236}">
                <a16:creationId xmlns:a16="http://schemas.microsoft.com/office/drawing/2014/main" id="{061BF153-E8A0-4909-B07C-9F2EFCDE8971}"/>
              </a:ext>
            </a:extLst>
          </p:cNvPr>
          <p:cNvPicPr>
            <a:picLocks noGrp="1"/>
          </p:cNvPicPr>
          <p:nvPr>
            <p:ph sz="quarter" idx="23"/>
          </p:nvPr>
        </p:nvPicPr>
        <p:blipFill>
          <a:blip r:embed="rId2"/>
          <a:stretch>
            <a:fillRect/>
          </a:stretch>
        </p:blipFill>
        <p:spPr>
          <a:xfrm>
            <a:off x="2971800" y="2133600"/>
            <a:ext cx="2819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95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10609"/>
            <a:ext cx="8686800" cy="713708"/>
          </a:xfrm>
        </p:spPr>
        <p:txBody>
          <a:bodyPr>
            <a:noAutofit/>
          </a:bodyPr>
          <a:lstStyle/>
          <a:p>
            <a:r>
              <a:rPr lang="en-US" sz="3200" dirty="0"/>
              <a:t>Excel Linear Algebra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479464"/>
            <a:ext cx="8034338" cy="4767927"/>
          </a:xfrm>
        </p:spPr>
        <p:txBody>
          <a:bodyPr>
            <a:noAutofit/>
          </a:bodyPr>
          <a:lstStyle/>
          <a:p>
            <a:r>
              <a:rPr lang="en-US" sz="2000" dirty="0"/>
              <a:t>Matrix algebra formula for standard deviation: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Excel matrix functions:</a:t>
            </a:r>
          </a:p>
          <a:p>
            <a:pPr lvl="1"/>
            <a:r>
              <a:rPr lang="en-US" sz="2000" b="1" dirty="0"/>
              <a:t>TRANSPOSE</a:t>
            </a:r>
            <a:r>
              <a:rPr lang="en-US" sz="2000" dirty="0"/>
              <a:t> – Transposes a matrix or vector</a:t>
            </a:r>
          </a:p>
          <a:p>
            <a:pPr marL="226800" lvl="1" indent="0">
              <a:buNone/>
            </a:pPr>
            <a:r>
              <a:rPr lang="en-US" sz="2000" dirty="0"/>
              <a:t>	TRANSPOSE(Array)</a:t>
            </a:r>
          </a:p>
          <a:p>
            <a:pPr lvl="1"/>
            <a:r>
              <a:rPr lang="en-US" sz="2000" b="1" dirty="0"/>
              <a:t>MMULT</a:t>
            </a:r>
            <a:r>
              <a:rPr lang="en-US" sz="2000" dirty="0"/>
              <a:t> – Multiples two matrices</a:t>
            </a:r>
          </a:p>
          <a:p>
            <a:pPr marL="226800" lvl="1" indent="0">
              <a:buNone/>
            </a:pPr>
            <a:r>
              <a:rPr lang="en-US" sz="2000" dirty="0"/>
              <a:t>	MMULT(array1, array2)</a:t>
            </a:r>
          </a:p>
          <a:p>
            <a:pPr marL="0" indent="-21600">
              <a:buNone/>
            </a:pPr>
            <a:r>
              <a:rPr lang="en-US" sz="2150" dirty="0"/>
              <a:t>Standard Deviation formula:</a:t>
            </a:r>
          </a:p>
          <a:p>
            <a:pPr marL="0" indent="-21600">
              <a:buNone/>
            </a:pPr>
            <a:r>
              <a:rPr lang="en-US" sz="2000" dirty="0"/>
              <a:t>	</a:t>
            </a:r>
            <a:r>
              <a:rPr lang="en-US" sz="2000" dirty="0" err="1">
                <a:latin typeface="Symbol" panose="05050102010706020507" pitchFamily="18" charset="2"/>
              </a:rPr>
              <a:t>s</a:t>
            </a:r>
            <a:r>
              <a:rPr lang="en-US" sz="2000" baseline="-25000" dirty="0" err="1"/>
              <a:t>P</a:t>
            </a:r>
            <a:r>
              <a:rPr lang="en-US" sz="2000" dirty="0"/>
              <a:t> =SQRT(MMULT(MMULT (TRANSPOSE(W), V), W))</a:t>
            </a:r>
          </a:p>
          <a:p>
            <a:pPr marL="0" indent="-21600">
              <a:buNone/>
            </a:pPr>
            <a:r>
              <a:rPr lang="en-US" sz="2000" dirty="0"/>
              <a:t>	</a:t>
            </a:r>
            <a:r>
              <a:rPr lang="en-US" sz="2000" dirty="0" err="1">
                <a:latin typeface="Symbol" panose="05050102010706020507" pitchFamily="18" charset="2"/>
              </a:rPr>
              <a:t>s</a:t>
            </a:r>
            <a:r>
              <a:rPr lang="en-US" sz="2000" baseline="-25000" dirty="0" err="1"/>
              <a:t>P</a:t>
            </a:r>
            <a:r>
              <a:rPr lang="en-US" sz="2000" dirty="0"/>
              <a:t> =SQRT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2000" dirty="0"/>
              <a:t>MMULT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000" dirty="0"/>
              <a:t>MMULT </a:t>
            </a:r>
            <a:r>
              <a:rPr lang="en-US" sz="3200" b="1" dirty="0">
                <a:solidFill>
                  <a:srgbClr val="00BEB9"/>
                </a:solidFill>
              </a:rPr>
              <a:t>(</a:t>
            </a:r>
            <a:r>
              <a:rPr lang="en-US" sz="2000" dirty="0"/>
              <a:t>TRANSPOSE(W), V</a:t>
            </a:r>
            <a:r>
              <a:rPr lang="en-US" sz="3200" b="1" dirty="0">
                <a:solidFill>
                  <a:srgbClr val="00BEB9"/>
                </a:solidFill>
              </a:rPr>
              <a:t>)</a:t>
            </a:r>
            <a:r>
              <a:rPr lang="en-US" sz="2000" dirty="0"/>
              <a:t>, W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3200" b="1" dirty="0">
                <a:solidFill>
                  <a:srgbClr val="FF0000"/>
                </a:solidFill>
              </a:rPr>
              <a:t>)</a:t>
            </a:r>
          </a:p>
          <a:p>
            <a:pPr marL="0" indent="-21600">
              <a:buNone/>
            </a:pPr>
            <a:endParaRPr lang="en-US" sz="2000" dirty="0"/>
          </a:p>
          <a:p>
            <a:pPr marL="226800" lvl="1" indent="0">
              <a:buNone/>
            </a:pPr>
            <a:endParaRPr lang="en-US" sz="2000" dirty="0"/>
          </a:p>
          <a:p>
            <a:endParaRPr lang="en-IN" sz="2000" dirty="0"/>
          </a:p>
        </p:txBody>
      </p:sp>
      <p:pic>
        <p:nvPicPr>
          <p:cNvPr id="11" name="Content Placeholder 10" descr="sigma_P = sqrt(W prime VW)">
            <a:extLst>
              <a:ext uri="{FF2B5EF4-FFF2-40B4-BE49-F238E27FC236}">
                <a16:creationId xmlns:a16="http://schemas.microsoft.com/office/drawing/2014/main" id="{061BF153-E8A0-4909-B07C-9F2EFCDE8971}"/>
              </a:ext>
            </a:extLst>
          </p:cNvPr>
          <p:cNvPicPr>
            <a:picLocks noGrp="1"/>
          </p:cNvPicPr>
          <p:nvPr>
            <p:ph sz="quarter" idx="23"/>
          </p:nvPr>
        </p:nvPicPr>
        <p:blipFill>
          <a:blip r:embed="rId2"/>
          <a:stretch>
            <a:fillRect/>
          </a:stretch>
        </p:blipFill>
        <p:spPr>
          <a:xfrm>
            <a:off x="3276600" y="2057400"/>
            <a:ext cx="2362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10609"/>
            <a:ext cx="8686800" cy="713708"/>
          </a:xfrm>
        </p:spPr>
        <p:txBody>
          <a:bodyPr>
            <a:noAutofit/>
          </a:bodyPr>
          <a:lstStyle/>
          <a:p>
            <a:r>
              <a:rPr lang="en-US" sz="4000" b="1" dirty="0"/>
              <a:t>W′VW</a:t>
            </a:r>
            <a:endParaRPr lang="en-IN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479464"/>
            <a:ext cx="8034338" cy="44641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3600" b="1" dirty="0"/>
              <a:t>W′VW =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	 x				x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46DAD-D4AA-40CF-8BCB-36EA7BBE5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3484818"/>
            <a:ext cx="51435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19ADC0-5C09-4C60-AC94-D268CE74A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3549606"/>
            <a:ext cx="299085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9BE355-5803-4159-B046-F0EEB7354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799143"/>
            <a:ext cx="2990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8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3. Efficient Frontier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98737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593C3AF-0D9E-483D-9BF2-60225C707924}"/>
              </a:ext>
            </a:extLst>
          </p:cNvPr>
          <p:cNvSpPr txBox="1">
            <a:spLocks/>
          </p:cNvSpPr>
          <p:nvPr/>
        </p:nvSpPr>
        <p:spPr>
          <a:xfrm>
            <a:off x="610171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Linear Algebra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Portfolio Calculations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Efficient Frontier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kern="0" dirty="0">
                <a:solidFill>
                  <a:sysClr val="windowText" lastClr="000000"/>
                </a:solidFill>
              </a:rPr>
              <a:t>Capital Asset Pricing Model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8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E3A289-FF5C-407A-9771-A0A51671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3780"/>
            <a:ext cx="7886700" cy="446246"/>
          </a:xfrm>
        </p:spPr>
        <p:txBody>
          <a:bodyPr>
            <a:normAutofit fontScale="90000"/>
          </a:bodyPr>
          <a:lstStyle/>
          <a:p>
            <a:r>
              <a:rPr lang="en-US" dirty="0"/>
              <a:t>Solver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A86C5B-A309-492A-83C1-D3298EF4C16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371600"/>
            <a:ext cx="8129588" cy="4672620"/>
          </a:xfrm>
        </p:spPr>
        <p:txBody>
          <a:bodyPr>
            <a:noAutofit/>
          </a:bodyPr>
          <a:lstStyle/>
          <a:p>
            <a:pPr marL="214313" indent="-214313"/>
            <a:r>
              <a:rPr lang="en-US" sz="2000" dirty="0"/>
              <a:t>Add-in for sophisticated what-if analysis</a:t>
            </a:r>
          </a:p>
          <a:p>
            <a:pPr marL="214313" indent="-214313"/>
            <a:r>
              <a:rPr lang="en-US" sz="2000" dirty="0"/>
              <a:t>Constrained optimization problems</a:t>
            </a:r>
          </a:p>
          <a:p>
            <a:pPr marL="214313" indent="-214313"/>
            <a:r>
              <a:rPr lang="en-US" sz="2000" dirty="0"/>
              <a:t>Change specified cells to find max or min given certain constraints</a:t>
            </a:r>
          </a:p>
          <a:p>
            <a:pPr marL="214313" indent="-214313"/>
            <a:r>
              <a:rPr lang="en-US" sz="2000" dirty="0"/>
              <a:t>Like using first derivatives to find min or max</a:t>
            </a:r>
          </a:p>
          <a:p>
            <a:pPr marL="214313" indent="-214313"/>
            <a:r>
              <a:rPr lang="en-US" sz="2000" dirty="0"/>
              <a:t>Steps</a:t>
            </a:r>
          </a:p>
          <a:p>
            <a:pPr marL="705600" lvl="1" indent="-457200">
              <a:buFont typeface="+mj-lt"/>
              <a:buAutoNum type="arabicPeriod"/>
            </a:pPr>
            <a:r>
              <a:rPr lang="en-US" sz="1850" dirty="0"/>
              <a:t>Select cell to be maximized, minimized or set to a specific value</a:t>
            </a:r>
          </a:p>
          <a:p>
            <a:pPr marL="705600" lvl="1" indent="-457200">
              <a:buFont typeface="+mj-lt"/>
              <a:buAutoNum type="arabicPeriod"/>
            </a:pPr>
            <a:r>
              <a:rPr lang="en-US" sz="1850" dirty="0"/>
              <a:t>Select objective: max, min, or set to value</a:t>
            </a:r>
          </a:p>
          <a:p>
            <a:pPr marL="705600" lvl="1" indent="-457200">
              <a:buFont typeface="+mj-lt"/>
              <a:buAutoNum type="arabicPeriod"/>
            </a:pPr>
            <a:r>
              <a:rPr lang="en-US" sz="1850" dirty="0"/>
              <a:t>Select cells to change</a:t>
            </a:r>
          </a:p>
          <a:p>
            <a:pPr marL="705600" lvl="1" indent="-457200">
              <a:buFont typeface="+mj-lt"/>
              <a:buAutoNum type="arabicPeriod"/>
            </a:pPr>
            <a:r>
              <a:rPr lang="en-US" sz="1850" dirty="0"/>
              <a:t>Set any constraints</a:t>
            </a:r>
          </a:p>
          <a:p>
            <a:pPr marL="705600" lvl="1" indent="-457200">
              <a:buFont typeface="+mj-lt"/>
              <a:buAutoNum type="arabicPeriod"/>
            </a:pPr>
            <a:r>
              <a:rPr lang="en-US" sz="1850" dirty="0"/>
              <a:t>Click Solve</a:t>
            </a:r>
          </a:p>
        </p:txBody>
      </p:sp>
    </p:spTree>
    <p:extLst>
      <p:ext uri="{BB962C8B-B14F-4D97-AF65-F5344CB8AC3E}">
        <p14:creationId xmlns:p14="http://schemas.microsoft.com/office/powerpoint/2010/main" val="327120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E3A289-FF5C-407A-9771-A0A51671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3780"/>
            <a:ext cx="7886700" cy="446246"/>
          </a:xfrm>
        </p:spPr>
        <p:txBody>
          <a:bodyPr>
            <a:normAutofit fontScale="90000"/>
          </a:bodyPr>
          <a:lstStyle/>
          <a:p>
            <a:r>
              <a:rPr lang="en-US" dirty="0"/>
              <a:t>Solver Window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A86C5B-A309-492A-83C1-D3298EF4C16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5614" y="1371600"/>
            <a:ext cx="3826385" cy="46726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Objective Cell (max or min)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Objective (max, min, or set to value)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Cells to change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Constraints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Solve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31DC80-88A9-46BB-BD5A-4DC0611F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276523"/>
            <a:ext cx="4207385" cy="44676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B375AC6-A9E2-4F84-BDF0-980B71FEF0DD}"/>
              </a:ext>
            </a:extLst>
          </p:cNvPr>
          <p:cNvCxnSpPr/>
          <p:nvPr/>
        </p:nvCxnSpPr>
        <p:spPr>
          <a:xfrm>
            <a:off x="4267200" y="1676400"/>
            <a:ext cx="2286000" cy="762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3CF121-B32A-46FE-9E4A-51D9CB3D6672}"/>
              </a:ext>
            </a:extLst>
          </p:cNvPr>
          <p:cNvCxnSpPr>
            <a:cxnSpLocks/>
          </p:cNvCxnSpPr>
          <p:nvPr/>
        </p:nvCxnSpPr>
        <p:spPr>
          <a:xfrm flipV="1">
            <a:off x="4527223" y="2099354"/>
            <a:ext cx="762000" cy="11702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C2381B-6B11-4DE8-A115-D1CF3656A61E}"/>
              </a:ext>
            </a:extLst>
          </p:cNvPr>
          <p:cNvCxnSpPr>
            <a:cxnSpLocks/>
          </p:cNvCxnSpPr>
          <p:nvPr/>
        </p:nvCxnSpPr>
        <p:spPr>
          <a:xfrm flipV="1">
            <a:off x="2901099" y="2560168"/>
            <a:ext cx="2051901" cy="63238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DEB27F-9D54-486B-960A-1B80017D4AA9}"/>
              </a:ext>
            </a:extLst>
          </p:cNvPr>
          <p:cNvCxnSpPr>
            <a:cxnSpLocks/>
          </p:cNvCxnSpPr>
          <p:nvPr/>
        </p:nvCxnSpPr>
        <p:spPr>
          <a:xfrm flipV="1">
            <a:off x="2438400" y="3093568"/>
            <a:ext cx="2514600" cy="68269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C6886D-513F-4233-9E8B-E29AF4A6006E}"/>
              </a:ext>
            </a:extLst>
          </p:cNvPr>
          <p:cNvCxnSpPr>
            <a:cxnSpLocks/>
          </p:cNvCxnSpPr>
          <p:nvPr/>
        </p:nvCxnSpPr>
        <p:spPr>
          <a:xfrm>
            <a:off x="1838227" y="4360708"/>
            <a:ext cx="5172173" cy="104949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996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E3A289-FF5C-407A-9771-A0A51671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3780"/>
            <a:ext cx="7886700" cy="446246"/>
          </a:xfrm>
        </p:spPr>
        <p:txBody>
          <a:bodyPr>
            <a:normAutofit fontScale="90000"/>
          </a:bodyPr>
          <a:lstStyle/>
          <a:p>
            <a:r>
              <a:rPr lang="en-US" dirty="0"/>
              <a:t>Efficient Frontier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A86C5B-A309-492A-83C1-D3298EF4C16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1371600"/>
            <a:ext cx="4648200" cy="46726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Efficient Frontier</a:t>
            </a:r>
          </a:p>
          <a:p>
            <a:pPr lvl="1">
              <a:lnSpc>
                <a:spcPct val="150000"/>
              </a:lnSpc>
            </a:pPr>
            <a:r>
              <a:rPr lang="en-US" sz="1850" dirty="0"/>
              <a:t>Portfolios that have the </a:t>
            </a:r>
            <a:r>
              <a:rPr lang="en-US" sz="1850" u="sng" dirty="0"/>
              <a:t>highest return </a:t>
            </a:r>
            <a:r>
              <a:rPr lang="en-US" sz="1850" dirty="0"/>
              <a:t>for a </a:t>
            </a:r>
            <a:r>
              <a:rPr lang="en-US" sz="1850" u="sng" dirty="0"/>
              <a:t>given standard deviation</a:t>
            </a:r>
          </a:p>
          <a:p>
            <a:pPr lvl="1">
              <a:lnSpc>
                <a:spcPct val="150000"/>
              </a:lnSpc>
            </a:pPr>
            <a:r>
              <a:rPr lang="en-US" sz="1850" dirty="0"/>
              <a:t>E.g., what is the highest return that can be achieved with a standard deviation &lt;= 25%?</a:t>
            </a:r>
          </a:p>
          <a:p>
            <a:pPr lvl="1">
              <a:lnSpc>
                <a:spcPct val="150000"/>
              </a:lnSpc>
            </a:pPr>
            <a:r>
              <a:rPr lang="en-US" sz="1850" dirty="0"/>
              <a:t>(Alternative, which has the same result: Portfolios that have the </a:t>
            </a:r>
            <a:r>
              <a:rPr lang="en-US" sz="1850" u="sng" dirty="0"/>
              <a:t>lowest standard deviation</a:t>
            </a:r>
            <a:r>
              <a:rPr lang="en-US" sz="1850" dirty="0"/>
              <a:t> for a </a:t>
            </a:r>
            <a:r>
              <a:rPr lang="en-US" sz="1850" u="sng" dirty="0"/>
              <a:t>given return</a:t>
            </a:r>
            <a:r>
              <a:rPr lang="en-US" sz="1850" dirty="0"/>
              <a:t>)</a:t>
            </a:r>
          </a:p>
          <a:p>
            <a:pPr lvl="1">
              <a:lnSpc>
                <a:spcPct val="150000"/>
              </a:lnSpc>
            </a:pPr>
            <a:endParaRPr lang="en-US" sz="1850" dirty="0"/>
          </a:p>
        </p:txBody>
      </p:sp>
      <p:pic>
        <p:nvPicPr>
          <p:cNvPr id="6" name="Content Placeholder 5" descr="A graph plotting The Feasible Set and Efficient Frontier has a vertical axis labeled Return in % and a horizontal axis labeled Risk in Sigma subscript P. An increasing concave downward curve labeled Efficient Frontier lies above a region labeled Feasible set. The curve starts at a point near the origin. The starting point of the curve is labeled Minimum Variance Portfolio. A point on the curve above the Minimum Variance Portfolio is labeled B, and another point on the curve above B is labeled C. A horizontal line from B extends to the right and a vertical line from C extends downward to meet at a point A, which lies on the Feasible Set.">
            <a:extLst>
              <a:ext uri="{FF2B5EF4-FFF2-40B4-BE49-F238E27FC236}">
                <a16:creationId xmlns:a16="http://schemas.microsoft.com/office/drawing/2014/main" id="{35E3E9C5-176F-4DFC-845E-B577B3AC111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00" y="2209800"/>
            <a:ext cx="3666413" cy="276759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26941AC-72BD-4D7E-AC91-DF3EC25F3AA2}"/>
              </a:ext>
            </a:extLst>
          </p:cNvPr>
          <p:cNvCxnSpPr>
            <a:cxnSpLocks/>
          </p:cNvCxnSpPr>
          <p:nvPr/>
        </p:nvCxnSpPr>
        <p:spPr>
          <a:xfrm flipV="1">
            <a:off x="7772400" y="2667000"/>
            <a:ext cx="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6BC298-18A7-40CA-9366-9B1684A0D3E2}"/>
              </a:ext>
            </a:extLst>
          </p:cNvPr>
          <p:cNvSpPr txBox="1"/>
          <p:nvPr/>
        </p:nvSpPr>
        <p:spPr>
          <a:xfrm>
            <a:off x="7543800" y="4267200"/>
            <a:ext cx="68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49457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E3A289-FF5C-407A-9771-A0A51671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3780"/>
            <a:ext cx="7886700" cy="446246"/>
          </a:xfrm>
        </p:spPr>
        <p:txBody>
          <a:bodyPr>
            <a:normAutofit fontScale="90000"/>
          </a:bodyPr>
          <a:lstStyle/>
          <a:p>
            <a:r>
              <a:rPr lang="en-US" dirty="0"/>
              <a:t>Find Efficient Frontier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A86C5B-A309-492A-83C1-D3298EF4C16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7200" y="1260026"/>
            <a:ext cx="4648200" cy="5293174"/>
          </a:xfrm>
        </p:spPr>
        <p:txBody>
          <a:bodyPr>
            <a:noAutofit/>
          </a:bodyPr>
          <a:lstStyle/>
          <a:p>
            <a:r>
              <a:rPr lang="en-US" sz="2000" dirty="0"/>
              <a:t>Objective Cell: return or </a:t>
            </a:r>
            <a:r>
              <a:rPr lang="en-US" sz="2000" dirty="0" err="1"/>
              <a:t>stdev</a:t>
            </a:r>
            <a:endParaRPr lang="en-US" sz="2000" dirty="0"/>
          </a:p>
          <a:p>
            <a:r>
              <a:rPr lang="en-US" sz="2000" dirty="0"/>
              <a:t>Objective: max return or min </a:t>
            </a:r>
            <a:r>
              <a:rPr lang="en-US" sz="2000" dirty="0" err="1"/>
              <a:t>stdev</a:t>
            </a:r>
            <a:endParaRPr lang="en-US" sz="2000" dirty="0"/>
          </a:p>
          <a:p>
            <a:pPr marL="214313" indent="-214313"/>
            <a:r>
              <a:rPr lang="en-US" sz="2150" dirty="0"/>
              <a:t>Minimum Variance Portfolio (MVP)</a:t>
            </a:r>
          </a:p>
          <a:p>
            <a:pPr marL="462713" lvl="1" indent="-214313"/>
            <a:r>
              <a:rPr lang="en-US" sz="2000" dirty="0"/>
              <a:t>Solve for minimum </a:t>
            </a:r>
            <a:r>
              <a:rPr lang="en-US" sz="2000" dirty="0" err="1"/>
              <a:t>stdev</a:t>
            </a:r>
            <a:r>
              <a:rPr lang="en-US" sz="2000" dirty="0"/>
              <a:t> (variance)</a:t>
            </a:r>
          </a:p>
          <a:p>
            <a:pPr marL="214313" indent="-214313"/>
            <a:r>
              <a:rPr lang="en-US" sz="2150" dirty="0"/>
              <a:t>Portfolios on efficient frontier</a:t>
            </a:r>
          </a:p>
          <a:p>
            <a:pPr marL="462713" lvl="1" indent="-214313"/>
            <a:r>
              <a:rPr lang="en-US" sz="2000" dirty="0"/>
              <a:t>Select range of </a:t>
            </a:r>
            <a:r>
              <a:rPr lang="en-US" sz="2000" dirty="0" err="1"/>
              <a:t>stdev’s</a:t>
            </a:r>
            <a:endParaRPr lang="en-US" sz="2000" dirty="0"/>
          </a:p>
          <a:p>
            <a:pPr marL="462713" lvl="1" indent="-214313"/>
            <a:r>
              <a:rPr lang="en-US" sz="2000" dirty="0"/>
              <a:t>For each, solve for the highest return possible for that (or less) </a:t>
            </a:r>
            <a:r>
              <a:rPr lang="en-US" sz="2000" dirty="0" err="1"/>
              <a:t>stdev</a:t>
            </a:r>
            <a:endParaRPr lang="en-US" sz="2000" dirty="0"/>
          </a:p>
          <a:p>
            <a:pPr marL="462713" lvl="1" indent="-214313"/>
            <a:r>
              <a:rPr lang="en-US" sz="2000" dirty="0"/>
              <a:t>Add constraint sum(weights) = 1</a:t>
            </a:r>
          </a:p>
          <a:p>
            <a:pPr marL="462713" lvl="1" indent="-214313"/>
            <a:r>
              <a:rPr lang="en-US" sz="2000" dirty="0"/>
              <a:t>Click box to add shorts sales constraint</a:t>
            </a:r>
          </a:p>
          <a:p>
            <a:pPr marL="214313" indent="-214313"/>
            <a:r>
              <a:rPr lang="en-US" sz="2150" dirty="0"/>
              <a:t>Connect portfolios with scatter plot</a:t>
            </a:r>
          </a:p>
        </p:txBody>
      </p:sp>
      <p:pic>
        <p:nvPicPr>
          <p:cNvPr id="6" name="Content Placeholder 5" descr="A graph plotting The Feasible Set and Efficient Frontier has a vertical axis labeled Return in % and a horizontal axis labeled Risk in Sigma subscript P. An increasing concave downward curve labeled Efficient Frontier lies above a region labeled Feasible set. The curve starts at a point near the origin. The starting point of the curve is labeled Minimum Variance Portfolio. A point on the curve above the Minimum Variance Portfolio is labeled B, and another point on the curve above B is labeled C. A horizontal line from B extends to the right and a vertical line from C extends downward to meet at a point A, which lies on the Feasible Set.">
            <a:extLst>
              <a:ext uri="{FF2B5EF4-FFF2-40B4-BE49-F238E27FC236}">
                <a16:creationId xmlns:a16="http://schemas.microsoft.com/office/drawing/2014/main" id="{35E3E9C5-176F-4DFC-845E-B577B3AC111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7800" y="2209800"/>
            <a:ext cx="3666413" cy="27675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F6768BD-D456-4D29-9378-BE6133B80984}"/>
              </a:ext>
            </a:extLst>
          </p:cNvPr>
          <p:cNvCxnSpPr>
            <a:cxnSpLocks/>
          </p:cNvCxnSpPr>
          <p:nvPr/>
        </p:nvCxnSpPr>
        <p:spPr>
          <a:xfrm flipV="1">
            <a:off x="7772400" y="2667000"/>
            <a:ext cx="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35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E3A289-FF5C-407A-9771-A0A51671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446246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Capital Market Line</a:t>
            </a:r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3A86C5B-A309-492A-83C1-D3298EF4C16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447800"/>
            <a:ext cx="4990910" cy="4724400"/>
          </a:xfrm>
        </p:spPr>
        <p:txBody>
          <a:bodyPr>
            <a:noAutofit/>
          </a:bodyPr>
          <a:lstStyle/>
          <a:p>
            <a:pPr marL="214313" indent="-214313"/>
            <a:r>
              <a:rPr lang="en-US" sz="2000" dirty="0"/>
              <a:t>Risk-free asset (r</a:t>
            </a:r>
            <a:r>
              <a:rPr lang="en-US" sz="2000" baseline="-25000" dirty="0"/>
              <a:t>f</a:t>
            </a:r>
            <a:r>
              <a:rPr lang="en-US" sz="2000" dirty="0"/>
              <a:t>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Risk –  Standard deviation of 0, and zero covariance with all other assets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Return – Risk-free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Treasury security as proxy</a:t>
            </a:r>
          </a:p>
          <a:p>
            <a:pPr marL="214313" indent="-214313"/>
            <a:r>
              <a:rPr lang="en-US" sz="2000" dirty="0"/>
              <a:t>Risk-free asset + efficient frontier becomes Capital Market Line (CML)</a:t>
            </a:r>
          </a:p>
          <a:p>
            <a:pPr marL="214313" indent="-214313"/>
            <a:r>
              <a:rPr lang="en-US" sz="2000" dirty="0"/>
              <a:t>Recalculate efficient frontier using Solver with the variance/covariance matrix so it will be linear</a:t>
            </a:r>
          </a:p>
        </p:txBody>
      </p:sp>
      <p:pic>
        <p:nvPicPr>
          <p:cNvPr id="6" name="Content Placeholder 5" descr="A Graph plots Capital Market Line and Effi­cient Frontier. A vertical axis labeled Expected Return ranges from 6.00% to 12.00% in increments of 1.00% and a horizontal axis labeled Portfolio Standard Deviation ranges from 0.00% to 18.00% in increments of 2.00%. A line with a positive slope labeled C M L starts at (0.00%, 7.00%), passes through (6.00%, 9.00%) and ends at (11.5%, 11.6%). A curve labeled Efficient Frontier starts from (5.8%, 8.8%) passes through (6.01%, 9.00%), concave up to the inflection point (6.5%, 9.2%) and intersects with the positive slope C M L, increases upward through (10.00%, 9.9%) and ends at (15.5%, 11%). All values are approximate.">
            <a:extLst>
              <a:ext uri="{FF2B5EF4-FFF2-40B4-BE49-F238E27FC236}">
                <a16:creationId xmlns:a16="http://schemas.microsoft.com/office/drawing/2014/main" id="{3C8BF689-1495-4471-891F-C2C73DF88E4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7427" y="2895600"/>
            <a:ext cx="3457923" cy="14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4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AAFF2-364D-4756-961A-3966AB84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Utility Functions and the Optimal Portfolio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1ABB-398E-436C-B3FC-94F401C35FC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3" y="1468686"/>
            <a:ext cx="3742754" cy="4551114"/>
          </a:xfrm>
        </p:spPr>
        <p:txBody>
          <a:bodyPr>
            <a:noAutofit/>
          </a:bodyPr>
          <a:lstStyle/>
          <a:p>
            <a:r>
              <a:rPr lang="en-US" sz="2000" dirty="0"/>
              <a:t>Utility function ranks portfolios according to individual satisfaction.</a:t>
            </a:r>
          </a:p>
          <a:p>
            <a:r>
              <a:rPr lang="en-US" sz="2000" dirty="0"/>
              <a:t>Example utility function:</a:t>
            </a:r>
          </a:p>
          <a:p>
            <a:endParaRPr lang="en-US" sz="2000" dirty="0"/>
          </a:p>
          <a:p>
            <a:endParaRPr lang="en-US" sz="2000" dirty="0"/>
          </a:p>
          <a:p>
            <a:pPr marL="214313" indent="-214313"/>
            <a:r>
              <a:rPr lang="en-US" sz="2000" dirty="0"/>
              <a:t>Indifference curve shows all portfolios with same utility</a:t>
            </a:r>
          </a:p>
          <a:p>
            <a:pPr marL="214313" indent="-214313"/>
            <a:r>
              <a:rPr lang="en-US" sz="2000" dirty="0"/>
              <a:t>Optimal portfolio lies at the tangency point  of indifference curves and efficient frontier/CML</a:t>
            </a:r>
            <a:endParaRPr lang="en-IN" sz="2000" dirty="0"/>
          </a:p>
          <a:p>
            <a:endParaRPr lang="en-IN" sz="2000" dirty="0"/>
          </a:p>
        </p:txBody>
      </p:sp>
      <p:pic>
        <p:nvPicPr>
          <p:cNvPr id="12" name="Content Placeholder 10" descr="E(U) = E(R) minus(1/2) A (sigma^2)">
            <a:extLst>
              <a:ext uri="{FF2B5EF4-FFF2-40B4-BE49-F238E27FC236}">
                <a16:creationId xmlns:a16="http://schemas.microsoft.com/office/drawing/2014/main" id="{061BF153-E8A0-4909-B07C-9F2EFCDE8971}"/>
              </a:ext>
            </a:extLst>
          </p:cNvPr>
          <p:cNvPicPr>
            <a:picLocks noGrp="1"/>
          </p:cNvPicPr>
          <p:nvPr>
            <p:ph sz="quarter" idx="25"/>
          </p:nvPr>
        </p:nvPicPr>
        <p:blipFill>
          <a:blip r:embed="rId2"/>
          <a:stretch>
            <a:fillRect/>
          </a:stretch>
        </p:blipFill>
        <p:spPr>
          <a:xfrm>
            <a:off x="1209390" y="2829503"/>
            <a:ext cx="2438400" cy="685800"/>
          </a:xfrm>
          <a:prstGeom prst="rect">
            <a:avLst/>
          </a:prstGeom>
        </p:spPr>
      </p:pic>
      <p:pic>
        <p:nvPicPr>
          <p:cNvPr id="11" name="Content Placeholder 10" descr="The graph has a vertical axis labeled Expected Return ranging from 6% to 13% in increments of 1% and a horizontal axis labeled Portfolio Standard Deviation ranging from 0% to 20% in increments of 5%. An increasing concave upward curve labeled Indifference 1 starts from a point (0%, 7%) passes through the points (1.00%, 7.01%), (2.00%, 7.05%), (3.00%, 7.11%), (6.00%, 7.45%), (11.00%, 8.51%) and ends at the point (15.00%, 9.81%). An increasing concave upward curve labeled Indifference 2 starts from a point (0%, 8.00%) passes through the points (1.00%, 8.01%), (8.00%, 8.80%), (11.00%, 9.51%) and ends at (15.00%, 10.81%). An increasing concave upward curve labeled Indifference 3 starts from a point (0.00%, 9.00%) passes through the points (4.00%, 9.20%), (8.00%, 9.80%), (11.00%, 10.51%) and ends at (15.00%, 11.81%). A curve labeled Efficient Frontier starts from (5.8%, 8.8%) increases up to the inflection point (6.5%, 9.3%), increases upward through (10.00%, 9.9%) and ends at (15.5%, 11%). The point (6.5%, 9.3%) is marked and labeled Market Portfolio. All values are approximate.">
            <a:extLst>
              <a:ext uri="{FF2B5EF4-FFF2-40B4-BE49-F238E27FC236}">
                <a16:creationId xmlns:a16="http://schemas.microsoft.com/office/drawing/2014/main" id="{A4A507C8-0F4C-4F21-9AEA-404393990270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5031" y="2438400"/>
            <a:ext cx="4557276" cy="23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3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4. </a:t>
            </a:r>
            <a:r>
              <a:rPr lang="en-US" dirty="0"/>
              <a:t>Capital Asset Pricing Model</a:t>
            </a:r>
          </a:p>
        </p:txBody>
      </p:sp>
    </p:spTree>
    <p:extLst>
      <p:ext uri="{BB962C8B-B14F-4D97-AF65-F5344CB8AC3E}">
        <p14:creationId xmlns:p14="http://schemas.microsoft.com/office/powerpoint/2010/main" val="381477422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9D82-B3C1-48EA-9398-859F9860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Capital Asset Pricing Model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09F8-3ADF-4178-A7AF-3A0BB766547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3400" y="1502465"/>
            <a:ext cx="8275892" cy="4756118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Capital Asset Pricing Model (CAPM):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Inputs:</a:t>
            </a:r>
          </a:p>
          <a:p>
            <a:pPr lvl="1"/>
            <a:r>
              <a:rPr lang="en-US" sz="2000" dirty="0"/>
              <a:t>R</a:t>
            </a:r>
            <a:r>
              <a:rPr lang="en-US" sz="2000" baseline="-25000" dirty="0"/>
              <a:t>f</a:t>
            </a:r>
            <a:r>
              <a:rPr lang="en-US" sz="2000" dirty="0"/>
              <a:t> = Risk free rate </a:t>
            </a:r>
            <a:r>
              <a:rPr lang="en-US" sz="2000" b="1" dirty="0"/>
              <a:t> </a:t>
            </a:r>
            <a:r>
              <a:rPr lang="en-US" sz="2000" dirty="0"/>
              <a:t>–  Use estimate (average) of US treasury security return with same time horizon as model</a:t>
            </a:r>
          </a:p>
          <a:p>
            <a:pPr lvl="1"/>
            <a:r>
              <a:rPr lang="en-US" sz="2000" dirty="0"/>
              <a:t>E(R</a:t>
            </a:r>
            <a:r>
              <a:rPr lang="en-US" sz="2000" baseline="-25000" dirty="0"/>
              <a:t>M</a:t>
            </a:r>
            <a:r>
              <a:rPr lang="en-US" sz="2000" dirty="0"/>
              <a:t> ) = Expected return on the markets – Use as estimate of market return the expected return (average) of a market proxy return, such as the S&amp;P 500</a:t>
            </a:r>
          </a:p>
          <a:p>
            <a:pPr lvl="1"/>
            <a:r>
              <a:rPr lang="el-GR" sz="2000" dirty="0"/>
              <a:t>β</a:t>
            </a:r>
            <a:r>
              <a:rPr lang="en-IN" sz="2000" dirty="0"/>
              <a:t> </a:t>
            </a:r>
            <a:r>
              <a:rPr lang="en-US" sz="2000" dirty="0"/>
              <a:t>= measure of market risk – Using linear regression, estimate the sensitivity of the return of your firm to the return of the market proxy</a:t>
            </a:r>
            <a:endParaRPr lang="en-IN" sz="2000" dirty="0"/>
          </a:p>
        </p:txBody>
      </p:sp>
      <p:pic>
        <p:nvPicPr>
          <p:cNvPr id="11" name="Content Placeholder 10" descr="E(R_P) = R_f + beta_P (E(R_M) minus R_f)">
            <a:extLst>
              <a:ext uri="{FF2B5EF4-FFF2-40B4-BE49-F238E27FC236}">
                <a16:creationId xmlns:a16="http://schemas.microsoft.com/office/drawing/2014/main" id="{2B2FDC29-7A2F-446A-AAD7-5F15A4BB8A74}"/>
              </a:ext>
            </a:extLst>
          </p:cNvPr>
          <p:cNvPicPr>
            <a:picLocks noGrp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>
            <a:off x="3014918" y="2133600"/>
            <a:ext cx="3312856" cy="42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Linear regression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Best fit line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beta (</a:t>
            </a:r>
            <a:r>
              <a:rPr lang="en-US" dirty="0">
                <a:latin typeface="Symbol" pitchFamily="18" charset="2"/>
              </a:rPr>
              <a:t>b</a:t>
            </a:r>
            <a:r>
              <a:rPr lang="en-US" dirty="0"/>
              <a:t>) of a firm’s equity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z="3200" dirty="0"/>
              <a:t>Example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Beta of MMM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Independent variable (x-axis)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S&amp;P 500 as proxy for the market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Dependent variable (y axis)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Return on MMM</a:t>
            </a:r>
          </a:p>
        </p:txBody>
      </p:sp>
    </p:spTree>
    <p:extLst>
      <p:ext uri="{BB962C8B-B14F-4D97-AF65-F5344CB8AC3E}">
        <p14:creationId xmlns:p14="http://schemas.microsoft.com/office/powerpoint/2010/main" val="2167857197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1) Returns of the assets arranged in columns:</a:t>
            </a:r>
          </a:p>
        </p:txBody>
      </p:sp>
      <p:pic>
        <p:nvPicPr>
          <p:cNvPr id="68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7924800" cy="3416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2486302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1. </a:t>
            </a:r>
            <a:r>
              <a:rPr lang="en-US" kern="0" dirty="0">
                <a:solidFill>
                  <a:sysClr val="windowText" lastClr="000000"/>
                </a:solidFill>
              </a:rPr>
              <a:t>Linear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55154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2) Click on Data Analysis under the ‘Tools’ drop-down menu to open the Data Analysis window. Select ‘Regression’…</a:t>
            </a:r>
          </a:p>
        </p:txBody>
      </p:sp>
      <p:pic>
        <p:nvPicPr>
          <p:cNvPr id="68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048000"/>
            <a:ext cx="5776913" cy="3216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83014" name="Oval 6"/>
          <p:cNvSpPr>
            <a:spLocks noChangeArrowheads="1"/>
          </p:cNvSpPr>
          <p:nvPr/>
        </p:nvSpPr>
        <p:spPr bwMode="auto">
          <a:xfrm>
            <a:off x="2667000" y="5057775"/>
            <a:ext cx="1117600" cy="152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29459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3) Regression box opens</a:t>
            </a:r>
          </a:p>
        </p:txBody>
      </p:sp>
      <p:pic>
        <p:nvPicPr>
          <p:cNvPr id="6850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7010400" cy="3927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710579538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4) Enter the cells for the y variable (MMM) and the x variable (S&amp;P 500). Click on ‘Line Fit Plots’ box and ‘OK’. </a:t>
            </a:r>
          </a:p>
        </p:txBody>
      </p:sp>
      <p:pic>
        <p:nvPicPr>
          <p:cNvPr id="687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971800"/>
            <a:ext cx="6629400" cy="3419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87110" name="Oval 6"/>
          <p:cNvSpPr>
            <a:spLocks noChangeArrowheads="1"/>
          </p:cNvSpPr>
          <p:nvPr/>
        </p:nvSpPr>
        <p:spPr bwMode="auto">
          <a:xfrm>
            <a:off x="4648200" y="3581400"/>
            <a:ext cx="579438" cy="2159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7111" name="Oval 7"/>
          <p:cNvSpPr>
            <a:spLocks noChangeArrowheads="1"/>
          </p:cNvSpPr>
          <p:nvPr/>
        </p:nvSpPr>
        <p:spPr bwMode="auto">
          <a:xfrm>
            <a:off x="4648200" y="3810000"/>
            <a:ext cx="579438" cy="20796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7112" name="Oval 8"/>
          <p:cNvSpPr>
            <a:spLocks noChangeArrowheads="1"/>
          </p:cNvSpPr>
          <p:nvPr/>
        </p:nvSpPr>
        <p:spPr bwMode="auto">
          <a:xfrm>
            <a:off x="4572000" y="5562600"/>
            <a:ext cx="579438" cy="1603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7406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5) A new worksheet will appear with the results and a graph. </a:t>
            </a:r>
          </a:p>
        </p:txBody>
      </p:sp>
      <p:pic>
        <p:nvPicPr>
          <p:cNvPr id="6891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590800"/>
            <a:ext cx="7239000" cy="355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466678692"/>
      </p:ext>
    </p:extLst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Excel: Linear Regression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6) Blue squares are data points and the pink the points on the best-fit line. </a:t>
            </a:r>
          </a:p>
        </p:txBody>
      </p:sp>
      <p:pic>
        <p:nvPicPr>
          <p:cNvPr id="69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667000"/>
            <a:ext cx="6629400" cy="3703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134124061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Excel Features: Linear Regression</a:t>
            </a:r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/>
              <a:t>8) Summary statistics: beta is the coefficient of the x variable.</a:t>
            </a:r>
            <a:r>
              <a:rPr lang="en-US" dirty="0"/>
              <a:t> </a:t>
            </a:r>
          </a:p>
        </p:txBody>
      </p:sp>
      <p:pic>
        <p:nvPicPr>
          <p:cNvPr id="6953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5410200" cy="3122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95302" name="Oval 6"/>
          <p:cNvSpPr>
            <a:spLocks noChangeArrowheads="1"/>
          </p:cNvSpPr>
          <p:nvPr/>
        </p:nvSpPr>
        <p:spPr bwMode="auto">
          <a:xfrm>
            <a:off x="1905000" y="5257800"/>
            <a:ext cx="765175" cy="1603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08354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644E-619C-4D03-AF49-91F454DE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Algebra/Matrix Math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81CF-650B-4921-AF09-10EEEA4CE5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4831" y="1426277"/>
            <a:ext cx="8034338" cy="466972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 Math of data, matrices and vectors</a:t>
            </a:r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endParaRPr lang="en-US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Applies +, -, x, / to columns (vectors) and arrays (matrices)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A2835-FE75-4B77-921F-C5F01A0F3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673" y="4930390"/>
            <a:ext cx="1905266" cy="1114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87DB8F-D173-4061-8F5C-EDFE3AC1E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930390"/>
            <a:ext cx="2486372" cy="1086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416423-3D93-4EFF-BBE3-A7D82E92D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835" y="2209800"/>
            <a:ext cx="507632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644E-619C-4D03-AF49-91F454DE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Transpose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81CF-650B-4921-AF09-10EEEA4CE5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371600"/>
            <a:ext cx="8034338" cy="512693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200000"/>
              </a:lnSpc>
            </a:pPr>
            <a:r>
              <a:rPr lang="en-US" sz="4500" dirty="0"/>
              <a:t> “Flips on its side”; Exchanges row and column numbers</a:t>
            </a:r>
          </a:p>
          <a:p>
            <a:pPr>
              <a:lnSpc>
                <a:spcPct val="200000"/>
              </a:lnSpc>
            </a:pPr>
            <a:r>
              <a:rPr lang="en-US" sz="4500" dirty="0"/>
              <a:t>Changes row vector to column vector (and vice versa)</a:t>
            </a:r>
          </a:p>
          <a:p>
            <a:pPr>
              <a:lnSpc>
                <a:spcPct val="200000"/>
              </a:lnSpc>
            </a:pPr>
            <a:r>
              <a:rPr lang="en-US" sz="4500" dirty="0"/>
              <a:t>Symbols: X´ or X</a:t>
            </a:r>
            <a:r>
              <a:rPr lang="en-US" sz="4500" baseline="30000" dirty="0"/>
              <a:t>T</a:t>
            </a:r>
          </a:p>
          <a:p>
            <a:pPr>
              <a:lnSpc>
                <a:spcPct val="200000"/>
              </a:lnSpc>
            </a:pPr>
            <a:endParaRPr lang="en-IN" sz="4500" dirty="0"/>
          </a:p>
          <a:p>
            <a:pPr>
              <a:lnSpc>
                <a:spcPct val="200000"/>
              </a:lnSpc>
            </a:pPr>
            <a:endParaRPr lang="en-IN" sz="4500" dirty="0"/>
          </a:p>
          <a:p>
            <a:pPr>
              <a:lnSpc>
                <a:spcPct val="200000"/>
              </a:lnSpc>
            </a:pPr>
            <a:endParaRPr lang="en-IN" sz="4500" dirty="0"/>
          </a:p>
          <a:p>
            <a:pPr>
              <a:lnSpc>
                <a:spcPct val="200000"/>
              </a:lnSpc>
            </a:pPr>
            <a:r>
              <a:rPr lang="en-IN" sz="4500" b="1" dirty="0"/>
              <a:t>Excel</a:t>
            </a:r>
            <a:r>
              <a:rPr lang="en-IN" sz="4500" dirty="0"/>
              <a:t>: =TRANSPOSE(array)</a:t>
            </a:r>
          </a:p>
          <a:p>
            <a:pPr>
              <a:lnSpc>
                <a:spcPct val="200000"/>
              </a:lnSpc>
            </a:pPr>
            <a:r>
              <a:rPr lang="en-IN" sz="4500" b="1" dirty="0"/>
              <a:t>Paste Special</a:t>
            </a:r>
            <a:r>
              <a:rPr lang="en-IN" sz="4500" dirty="0"/>
              <a:t>: Option to paste transpose</a:t>
            </a:r>
          </a:p>
          <a:p>
            <a:pPr>
              <a:lnSpc>
                <a:spcPct val="200000"/>
              </a:lnSpc>
            </a:pPr>
            <a:endParaRPr lang="en-IN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3FB61-3871-4A6D-B934-1E9B89F9B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06" y="3276600"/>
            <a:ext cx="5639587" cy="1648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1F22E1-CB18-4B8C-8AA0-D23BAA043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151" y="4924655"/>
            <a:ext cx="2057400" cy="172887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CA9CFF-E588-4BA0-81D8-20C3F24CCDB2}"/>
              </a:ext>
            </a:extLst>
          </p:cNvPr>
          <p:cNvSpPr/>
          <p:nvPr/>
        </p:nvSpPr>
        <p:spPr>
          <a:xfrm>
            <a:off x="6400800" y="6248400"/>
            <a:ext cx="685800" cy="2501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3644E-619C-4D03-AF49-91F454DE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Matrix Multiplication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81CF-650B-4921-AF09-10EEEA4CE5F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6629" y="1240735"/>
            <a:ext cx="8034338" cy="5257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 Special way to combine vectors and matrices</a:t>
            </a:r>
          </a:p>
          <a:p>
            <a:pPr>
              <a:lnSpc>
                <a:spcPct val="200000"/>
              </a:lnSpc>
            </a:pPr>
            <a:r>
              <a:rPr lang="en-US" sz="2000" u="sng" dirty="0"/>
              <a:t>Don’t worry; Excel will do it for you</a:t>
            </a:r>
            <a:endParaRPr lang="en-US" sz="2000" u="sng" baseline="30000" dirty="0"/>
          </a:p>
          <a:p>
            <a:pPr>
              <a:lnSpc>
                <a:spcPct val="200000"/>
              </a:lnSpc>
            </a:pPr>
            <a:endParaRPr lang="en-IN" sz="2000" dirty="0"/>
          </a:p>
          <a:p>
            <a:pPr>
              <a:lnSpc>
                <a:spcPct val="200000"/>
              </a:lnSpc>
            </a:pPr>
            <a:endParaRPr lang="en-IN" sz="2000" dirty="0"/>
          </a:p>
          <a:p>
            <a:pPr>
              <a:lnSpc>
                <a:spcPct val="200000"/>
              </a:lnSpc>
            </a:pPr>
            <a:r>
              <a:rPr lang="en-IN" sz="2000" b="1" dirty="0"/>
              <a:t>Excel</a:t>
            </a:r>
            <a:r>
              <a:rPr lang="en-IN" sz="2000" dirty="0"/>
              <a:t>: =MMULT(array1, array2)</a:t>
            </a:r>
          </a:p>
          <a:p>
            <a:pPr>
              <a:lnSpc>
                <a:spcPct val="200000"/>
              </a:lnSpc>
            </a:pPr>
            <a:r>
              <a:rPr lang="en-IN" sz="2000" b="1" dirty="0"/>
              <a:t>NOTE</a:t>
            </a:r>
            <a:r>
              <a:rPr lang="en-IN" sz="2000" dirty="0"/>
              <a:t>: The order of multiplication matters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IN" sz="2000" dirty="0"/>
              <a:t>	MMULT(array1, array2) ≠ MMULT(array2, array1)</a:t>
            </a:r>
          </a:p>
          <a:p>
            <a:pPr marL="0" indent="0">
              <a:lnSpc>
                <a:spcPct val="200000"/>
              </a:lnSpc>
              <a:buNone/>
            </a:pPr>
            <a:endParaRPr lang="en-IN" sz="2000" dirty="0"/>
          </a:p>
          <a:p>
            <a:pPr>
              <a:lnSpc>
                <a:spcPct val="200000"/>
              </a:lnSpc>
            </a:pPr>
            <a:endParaRPr lang="en-IN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316A6-196F-44F8-809D-EE6DB601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575759"/>
            <a:ext cx="3657600" cy="17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9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606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2. </a:t>
            </a:r>
            <a:r>
              <a:rPr lang="en-US" kern="0" dirty="0">
                <a:solidFill>
                  <a:sysClr val="windowText" lastClr="000000"/>
                </a:solidFill>
              </a:rPr>
              <a:t>Portfolio Calculations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78642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Return/Standard Deviation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502465"/>
            <a:ext cx="8034338" cy="4060135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Expected return/Weighted Average (general formula):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r>
              <a:rPr lang="en-US" sz="2000" dirty="0"/>
              <a:t>Variance (general formula):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IN" sz="2000" dirty="0"/>
          </a:p>
          <a:p>
            <a:pPr lvl="0"/>
            <a:endParaRPr lang="en-IN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E307A6-88CC-41CE-9DB7-C629BD10848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32349" y="1828801"/>
            <a:ext cx="3154052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635D4F-FA4A-49A7-89B9-9A7782838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353" y="3849279"/>
            <a:ext cx="5691294" cy="12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8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E596-A133-4203-B363-FE95C5C1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Deviation Examples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F597-AD21-413C-9011-438828AE84A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57212" y="1366016"/>
            <a:ext cx="8034338" cy="4996070"/>
          </a:xfrm>
        </p:spPr>
        <p:txBody>
          <a:bodyPr>
            <a:noAutofit/>
          </a:bodyPr>
          <a:lstStyle/>
          <a:p>
            <a:pPr lvl="0"/>
            <a:r>
              <a:rPr lang="en-US" sz="2000" dirty="0"/>
              <a:t>2 Assets (2</a:t>
            </a:r>
            <a:r>
              <a:rPr lang="en-US" sz="2000" baseline="30000" dirty="0"/>
              <a:t>2</a:t>
            </a:r>
            <a:r>
              <a:rPr lang="en-US" sz="2000" dirty="0"/>
              <a:t> = 4 Calculations):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3 Assets (3</a:t>
            </a:r>
            <a:r>
              <a:rPr lang="en-US" sz="2000" baseline="30000" dirty="0"/>
              <a:t>2</a:t>
            </a:r>
            <a:r>
              <a:rPr lang="en-US" sz="2000" dirty="0"/>
              <a:t> = 9 Calculations):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r>
              <a:rPr lang="en-US" sz="2000" dirty="0"/>
              <a:t>5 Assets (5</a:t>
            </a:r>
            <a:r>
              <a:rPr lang="en-US" sz="2000" baseline="30000" dirty="0"/>
              <a:t>2</a:t>
            </a:r>
            <a:r>
              <a:rPr lang="en-US" sz="2000" dirty="0"/>
              <a:t> = 25 Calculations)</a:t>
            </a:r>
          </a:p>
          <a:p>
            <a:r>
              <a:rPr lang="en-US" sz="2000" dirty="0"/>
              <a:t>S&amp;P 500 (500</a:t>
            </a:r>
            <a:r>
              <a:rPr lang="en-US" sz="2000" baseline="30000" dirty="0"/>
              <a:t>2</a:t>
            </a:r>
            <a:r>
              <a:rPr lang="en-US" sz="2000" dirty="0"/>
              <a:t> = 250,000 Calculations)</a:t>
            </a:r>
          </a:p>
          <a:p>
            <a:r>
              <a:rPr lang="en-US" sz="2000" dirty="0"/>
              <a:t>Russell 2000 (2000</a:t>
            </a:r>
            <a:r>
              <a:rPr lang="en-US" sz="2000" baseline="30000" dirty="0"/>
              <a:t>2</a:t>
            </a:r>
            <a:r>
              <a:rPr lang="en-US" sz="2000" dirty="0"/>
              <a:t> = 4,000,000 Calculations)</a:t>
            </a:r>
          </a:p>
          <a:p>
            <a:r>
              <a:rPr lang="en-US" sz="2000" dirty="0"/>
              <a:t>Wilshire 5000 (5000</a:t>
            </a:r>
            <a:r>
              <a:rPr lang="en-US" sz="2000" baseline="30000" dirty="0"/>
              <a:t>2</a:t>
            </a:r>
            <a:r>
              <a:rPr lang="en-US" sz="2000" dirty="0"/>
              <a:t> = 25,000,000 Calculations)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marL="0" indent="0">
              <a:buNone/>
            </a:pPr>
            <a:r>
              <a:rPr lang="en-US" sz="2000" dirty="0"/>
              <a:t>	</a:t>
            </a:r>
            <a:endParaRPr lang="en-IN" sz="2000" dirty="0"/>
          </a:p>
          <a:p>
            <a:pPr lvl="0"/>
            <a:endParaRPr lang="en-IN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0E12D-00D5-46F7-B8C8-03770520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63051"/>
            <a:ext cx="7338076" cy="771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091A27-C6E3-45B5-A7A2-8F2C4F07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3" y="3045660"/>
            <a:ext cx="8562600" cy="12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4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96E9FC-C996-49A7-B44B-726AC5C15000}">
  <we:reference id="wa104381909" version="3.1.0.0" store="en-US" storeType="OMEX"/>
  <we:alternateReferences>
    <we:reference id="wa104381909" version="3.1.0.0" store="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i&gt;E&lt;/mi&gt;&lt;mfenced&gt;&lt;msub&gt;&lt;mi&gt;r&lt;/mi&gt;&lt;mi&gt;P&lt;/mi&gt;&lt;/msub&gt;&lt;/mfenced&gt;&lt;mo&gt;=&lt;/mo&gt;&lt;munderover&gt;&lt;mo&gt;&amp;#x2211;&lt;/mo&gt;&lt;mrow&gt;&lt;mi&gt;t&lt;/mi&gt;&lt;mo&gt;=&lt;/mo&gt;&lt;mn&gt;1&lt;/mn&gt;&lt;/mrow&gt;&lt;mi&gt;N&lt;/mi&gt;&lt;/munderover&gt;&lt;msub&gt;&lt;mi&gt;w&lt;/mi&gt;&lt;mi&gt;t&lt;/mi&gt;&lt;/msub&gt;&lt;mi&gt;E&lt;/mi&gt;&lt;mfenced&gt;&lt;msub&gt;&lt;mi&gt;r&lt;/mi&gt;&lt;mi&gt;t&lt;/mi&gt;&lt;/msub&gt;&lt;/mfenced&gt;&lt;/mstyle&gt;&lt;/math&gt;\&quot;,\&quot;base64Image\&quot;:\&quot;iVBORw0KGgoAAAANSUhEUgAAA4sAAAEeCAYAAAAjJ4C6AAAACXBIWXMAAA7EAAAOxAGVKw4bAAAABGJhU0UAAAC1ey/VnQAAK/FJREFUeNrt3X/IFVX+OPCDiISIJBYWbbRESESE0EZJK20gISIhsuJGGxUtIhEREVS0URKx0Sf6RhstISEhIbjRRyzaIEJCQmKXVtxopSVkEQkRKkpMXGG/cz7Pfeo+1zvnzn3unXvnx+sF54/yPjN3zpyZeb/vnB8hAEAzrc3Kf4coX2dl0Zj2vXHIfXeXV5w6AACA8lyTlV1ZeT8rZwsmalvHtO/rs/J2Vr4cMlE8kpV7nToAAIDJiG8MH8zKdwOStU9L2PeKrDyR2GdMZJ/JypVOEwAAwHRcXyBhvLGkffdLGM9l5VanBQAAYPruHZAsvlHSfm/ps68XnA4AAIDqOBrS3UIvLmGfK8L5bxVXOBUAAADVsDAMnvDmyRL2e1vPPvY6FQAAANVxexg8K+m/S9jv1p59bHYqAAAAquOVUGwZiw1j3u9bYW5X10VOBQAAQHV80ZW0fZRIFj8c4z4XZOV017bfdRoAAACqY2VXwhaTtyvCzEQzeQnjyjHtt3cm1K1OBQAAQHU81JWw7e78v72JZPHFMe332Z7tXupUAAAAVMf74fy3e7ckksVTYTxjC//Wtc1DTgMAAEB19C6ZcXnXvx1JJIyjdhld1rO9Z5wKAACA6tjYlbB90fNv9yeSxVHfBG7p2d5qpwIAAKA6dnQlbK/0/NviMNPlNC9hvHmE/e7u2s53TgMAAEC1HO9K2jb2+feXEsnimyPs90Q4f1IdAAAAKuDqroQtjltcOOAzvSX+zYp57Pf6nu3c4VQAAABUx8NdCduHic99mEgYn5zHfp/o+vu4nuMypwIAAKA6upPARxOf25BIFo9lZcGQ+93f9fcHnAYAAIDqiOsknutK2q4f8Pl/JxLGjSPs9wmnAgAAoDo2dSVsJwt8/pFEsrh/iP1u7Pnb650KAACA6ng9DDcb6fIwM6FNXsJ4dcH9di/VccJpAAAAqJavwvCzke5IJIsvFdzGl11/s9NpAAAAqI7rehK9iwv+3apEsngqKxcM+PuVYf5jHQEAAChZ9/jDQ0P+7YFEwnj/gL99IMxdo3GRUwEAAFAd3UtXPD/k396ZSBYPD/jbvaHYuo4AAABM2JIwd+mK24b8+7im4vFEwnhzzt8tDHMnyHnYqQAAAKiOLWFuV9AF89jGU4lkMW9m1XVhfrOnAgAAMAE7uxK2ffPcxoow9+1kdznX+fdeL3Z95kunAQAAoFq6l8x4cITt7A75bxef7PP5w13//rLTAAAAUB3X9yR114ywrdWJZPFYmNu99dKef1/vVAAAAFTHkz0J3ag+TSSMm7o+d28YfZwkAAAAJeleI3HnGLa3NZEs7u/6XHeX1X1OAwAAQHUsDXMnpdk0hm3G5TBOJhLGOONpfIv4Xdf/2+ZUAAAAVEf3khnnOsnjODyfSBZfCjPrLnb/v8udCgAAgOro7gr68Ri3e0UiWTyVlee6/vszpwEAAKBaTnQlbc+MedvvJRLG7q6vzzsNAAAA1dG7zMUtY97+rYlksbvc6lQAAABUxwtdCdvpUM7SFUcGJIpl7RcAAIB5+rIradtT0j4eGJAs7nYaAAAAqqO3C+r9Je1ncZiZ0CYvWbzTqQAAAKiO13qStnUl7uulRLK43KkAAACohouzcrYnaVtW4v6uzkkUP3EqAAAAquPVPonbspL3+WGffW53KgAAAKphU+j/lu/+kve7oc8+b3Q6AAAApiu+OXwqK+dC/hIWj4eZLqpl+XfX/k46JQAAANMTF7z/KJEk9iufh5mlNK4f83d5tGsfbzg1AAAA03PfEElib9k45u8SZz6dnVhns1MDAADArDi5TuzyukRVAAAAAAAAAAAAAAAAAAAAAAAAAAAAAAAAAAAAAAAAAAAAAAAAAAAAAAAAAAAAAAAAAAAAAAAAAAAAAAC0x9VZeVqpbfmVJgwAAJTlQFb+q9SyPK35AgAAZYlvF7+XeEkWAQAAet0j8ZIsAgAA9LNT8iVZBAAA6LUkK/+UgEkWAQAAel0bjF+ULAIAAPTxtCRMsggAANBrYbCchmQRAACgj58F3VEliwAAAH38ruRE54NOstOE8qcwM5vsX7Lyj6yclCwCAABNtqvERCcmVJc0uO4uysrarDySlXey8o1kEQAAaIq4nMa/QrlvFxe2pC7jca7rJOA/SBYBAIC6+8UYk5t+5bEW1ml8o/qHMPrbRskiAAAwVQ+FcsferW1pvcak8R3JIgAAUFexC+XBEpPFY6HZ4xcHeSAr/5EsAgAAdRSX0yhzls82jV/s57fzSBgliwAAQGUSmjK7oz7W8vodtruvZBEAAKiM/y0xWYxv1n7R8vrdLVkEAADqqOzlNNo+fvHCrHwlWQQAAOoovv2bz4QsRUt8e9nm8Yu/kSwCAAB19Ugod/ziAy2v3wOSRQAAoK7+UmKyGBes/3mL63ajZBEAAKirqzpJXVkJ419Du7uj/kOyCAAA1NWvQ7ndUf/Q4rq9R7IIAADU2TDLPcynbGhpvcaZZ7+XLAIAAHUVl3s4VmKyeDK0d/ziLskiAABQZzeFcpfTaOv4xY2SRQAAoO5+H8rtjvpMC+v0okQSLlkEAABq44OSE8ZftbBO/y5ZBAAA6u6SUO5yGnH84s9aVqdPSxYBAIAmuCeU+3Yxvr1s0/jFjZJFAACgKXaWnDD+vkV1uUSyCAAANCnB+VeJyWKc9GVdi+rzqGQRAABoil+EcpfTiOMXL2pJXe6SLAIAAE1S9nIacfziBS2ox8ckiwAAQNMcKDlhbEPStEGyCAAANE1c6qLM5TRiV9dftqAOJYsAAEDj/CaU+3bxqzCzxmOT/aqn/FyzAgAAmmB3KH/8IgBApb2SE8iczcrdqoeOuzttol9beUX10EAXZuVYMH4REBeKC8VstFBcV+yDnIb0dVZuVkX0WNNpG/3azPudNgVNsjaUu5xGLL9SzYC4EDEbVbI8K5+G/LE0V6siclyTlRM5bedvWblYFdEwZS+nEd9eXqSaAXEhYjaqIDaMz3MazvGsXKGKGOCqTlvp14YOu/nQMAuzcrDkhPEvnf0AiAsRszE1y7JyKKfBxF8eVqoiCloZ8n+tOtRpa9Ckh+33JSeMj6hmQFyImI1pWZSVj3Iayqms3KCKGNLqrJzOaVP7gzclNMuvS04Wf8jKKtUMiAsRszENqWngN6ge5mljol3tUj00zM5Q/vqLxi8C4kLEbEzUI4nGsV31MKLtifb1kOqhQeJyGkdLThj/HPzCC4gLEbMxIWsSjeJD1cOY5E23fS4rt6geGiR2Ff0hWH8REBciZqPm4oDVf4f8gcsrVBFjcnHIHzx9LBg8TbM8VnKyGNd2vEk1A+JCxGzjtb7kB/ikyrj6ir+R2Mcm1wpjtinR3t5UPTTMgZKfA/8KM91eAXGhuBAx25hcnpWXw8wgzffCzGxOdbwpLB1DXWxIbH+3a4SS7Em0u/Wqhwa5JMxMSFPms+Ad1QziQnEhYrbybxRxIO+JmtwQjo/hmBeHmdfI/bb/bdDNgPJcmpXvctpe7PpygSqiQX4zgWfCPaoZxIXiQsRs5bsi5K8v0q+cycqzncx6SVYWDNj+ok6lxl9/1nT+bnNWHgwzr/1jl6VzBfa7ZwzH+mxi+w+7NiiZWdZokz+XHCh+n5WrVTOIC8WFiNnKt2eIm8IdJex/YedG8XFiv4+MuI/LOze0ftv+osDNDUa1oNPW+rXBs502Ck0xieU0/hGMXwRxobgQMVvpii6o/PUEvstdoZw+wqlj3OyaYEK2JNrh66qHhonLafyn5ITxj6oZxIXiQsRs5dpd8KYwqYG+j/fZ9yj9g1cmjumwa4EJOxzy1/HRrY6m+UMof+zSNtUM4kJxIWK28uwP0+tq0E/sz97dNeCLEbe3K5gSmepITcu8S/XQQGUvp/FNVq5VzSAuFBciZivHmYI3heUT/E57w3jWNbki5A+UPuIaYEqOhPxfqq5QPTRMXE7jZMkJ48EwM7kGIC4UFyJmG6PLCt4Q/jbh79W9QOoDI2znhcQx3a/9MyX3J9rlC6qHBvptKL876g7VDOJCcSFitvHaXPCm8MyEv9frXfteO89txG4LeeukxP9vbTumJdU2T2mbNNSOCSSMG1QziAvFhYjZJv/wXj3h7zX7C1J8xbtwntvYmjiel7V9puylRPvcqnpooPhA/Xsof/ziRaoaxIXiQsRs4/FlgRvCqSl8r9k1fkaZleqTxDGZDIFpuy6kx19BE90Uyl9O4+AIwSS0nbgQxGw/WhmqNTVyt31htJmGrgqmRab6DiXa6UrVQ0M9EsrvjvqMagZxobgQMdtoHih4U7hrCt9tduah++b599sTx/OI9k4NgubtqocGKzo1v/GLIC4UFyJmm5K9BW8Kl07p+8XxLQtHvKn0K5YmoCquSLRTU3jTZHE5ja9KTha/Dy1bNBnEheJCxGzjsiArZwvcEA7V8NiuTRzPJ9o6FWMMBW31m1D+28W/qmYQF4oLEbMNb23BB+1zNTy2JxPH84R2jvYKlbFzAgnjY6oZxIWes2hLw3m24E1hbQ2PzZsa6sSsqLRZ7FL2jwkkjOtUNYgLxYWI2Yr7W4Ebwukw0y1hHC4LM78g31rycS0NM2vw9DueE9o4FXUip82e67RpaLIYrH1fcrJoAgsQF4oLEbMVdHGY/NTIz3W2+XzJx7Y5cTy7tG8qanei3W5SPbTAthITxQ+CdRdBXCguRMxW2JaCN4WtY9rfkqx8FybTfWFH4njubHHDXhRmumHdm5XXO8HTt0P8fXzt/mpWjoWZAfBxFsMXsrLMPWMs7kq029dUDy3xQQmJ4tGsXKhqS3dNJ2Z4O8ws2B7r/YIS97cxzCweP461zeJb5y86z7b4XHyjczxtIi4UF4oLxWyFM+LuctmY9vdEGH/3hTyfJY7nyhY04Fi/N3Ru/C92Htx5r8s/LLC95WHml7fUVMHLxUkjuzJRx5+pHloiLqfxzRgTxR+y8kvVOlbxDe3NPc+YU2Gyv7DHt2Bfh/Gspbkn57vH4Hdzi86ruFBcKC4Us81xosANYVwHu6Trpr675ONanDiekw1tsKvDzMxMsW4/D/n98vuVpwZse03BtvKq+GksTibqeInqoSXWjTFZvEd1jkV887O361letJT1C/ubXfvYMsJ2Vg34/mfCeN5cigvFheJCMVutrCrYYF4a0/5e6Nrm3SUf2+2J49nT0Mb69giBVGpQ+R1D3GDOhvJ/GWyDtxJ1vEH10CJPjyFRjL98G6c4vgT+7a7yXsh/m1j2+nW9PyY8OMK21hc4hh0tOL/iQnGhuFDMNscjBU/0bWPY140927y05GN7KnE8jzb4F6T48FzR+SVjZefm+8UIF/Jd87jBXC2eGtnjYf6/9kGTxCTvnyMEPAeCt/FlW9AT9E8iYIxviY6G8b29XFYg+D3egnMpLhQXigvFbHN8OKFfBK4KM4NdZ7f56ZR/TVnfsgf5pZ3zmFcf7+X83YZ5Bmc3iJ1Glqr7t2p6TGtD+evnVaW8rQmPVQw0fpjHefim8/xhMj4dcD5WjXFfz/fZ/psjbnNHGNwVtenEheJCcaGY7UcLBzSU2bJvxP3EQeG9fZqfmcDxpfpRt/FX5o8S9fF4n8/HC/t012f2h5luJ4P6p8dfZheJmUbWxLEVkkVG8c48zoMu25N134DzsWVM+7ku9H8LOGq8smRAwnu64edPXCguFBeK2ebYWPBhu22IbV7QuYnHbcc1cz7P2eaako9tUeJ4vmvpQzw1Df3qPr84zf7iFx8c3dNJrx7QXj4SL43Nt4l6ruONV7LIfN0zj3Pwe9U2cSsGnJNxraGXl9AdHsO2L05s/2DDz5+4UFwoLhSzzfHylIKoUxM4ttQMentbelPIm7mud6rqBZ0H4uy/b+yzrVcT9bsmMC7vhnLHi0gWJYt1ELurDbuERvzF24Q205EaCzWO2S4fnkDQH8cvftln+y83/NyJC8WF4kIx2xxHpnRT2D2BY0sNvt3RwhvCwiFukt2TFDySs70LwvndF06Fdi9oW4bU+Jm7JIuSxRa4MCv/GrLu42Q4F6m6qXkzcW5GffN3Wfhp8fa87m5l3q9ua/i5ExeKC8WFYrY5N9xpBVGTaDipX8fua+FNIRWkP5zzuSIDcjd06jOOP1geGLd7Q7PWLZIsMqzdQ9b7f7Jyk2qbqgdDeRPE7C3QBhaP6TgWhPPHHTV5+n9xobhQXChmm+O+Kd4UJtF4UjNetXHCgyfD4BmqYreb453/d0zyVwlNm11LssgwHphHvW9TbVM3aL3Ci+e53c3hp7eHqa6u4+ry1pssPtfw8yYuFBeKC8Vsc+wpeAHfWnB78XX2is5DIj6s94X+M5V9MqHjS81m1sY1APOmwu6e2e21rv+/zjVfCSsT7fiQ6qHB4g8Lwy6VsUu1VcLFA87TfJ4vS7qC1hfCZBbA7l6cPsYzVzT8vIkLxYXiQjHbj+KvZacK3BB6B7jOp9KO92xz+4SO8UziuBa0rPEuDPkLDc/+0nFz1/97w/VeqWu1zet90U5xvOGxIRPFv4d2Tn1fValn8HyWz5idPCPOxrg0KzvHvP1+HgrjW79RXCguFBeK2WplTZjcgONHQ3oq3jKYHnmu2xP18UDnM4c7/x1nxtLNoFpSkzlYz5Im+mDIRPH7rPxMtVXKocT5GjY5uKHrb7d2/t/2xPYfHNMxzL6JikF10988iQvFheJCMdscTxW8KYxj5p5NXdv7ekLHd13imA62sOG+lKiPWFfd4xSM96mejxPnb5XqoWEeC8OPd9qg2ionNT5smLcU8Zf6z8L53bhSM1u+Nobvf/OYtycuFBeKC8VstYrZDhS8KVw6hn11L/A6qW4cjRtgOqK8qbDjTTp2RTgWjIGra9AlSKZJ4vPiP0Mmik+rtkpKTSE/zJp2T4TzJ93ojS16yzhijdnxXKfGFAuJC8WF4kIxW21itjim41yBG8KnY3z4z27zjgkd4x2J49rZskabmgo7difpHpNxq2u8kt4I5Y/NgWmL3fy+GTJR/EsnsKF6UjPZHi24jSvDT+PMeicvui2x/X0jfvfu2VyfaMG5EheKC8WFYrY5NhV8CD8zpv3dGX7q879sQse4LXFcL7Ws0aamwt7WeWgP+0svk2VtKJouLuZ8cMhEMU50YpxidW0Jo0/0MDt2td/bvRWJ7R8e4XvHMUVfdrZzpCU/RogLxYXiQjHbHK8XvCmMa8Dx853tHZjgMb6aOK57W9ZoU9OLbw/tGbxfZ41b5BV67BoyUYxdVdeqtkpbN+AcDprooXtM4qN9/j016+AoE5Z0T5xzW0vOlbhQXCguFLPNcbzADWGcM0PN9t19coLHmJpS+44WNdjUVNgnw08zve1wbVea7jM02e/C8BPa/F61Vd5lA87hNYm/Xd55RsXPfRHy3+6dztn2uXl+52vDT90x27RUgLhQXCguFLP96OowuamRZ81OvXvDBI8ztbDs7S1qsKmpsL8K7VlouO5SU1zvUT3UWHwm/TBkovj/gnGKdbBwwHlcVzCwTz2zjya2v3geQfRsvHIitGepAHGhuFBcKGab48GCN4Vx/8qyYsLHuW+eD6im2V7gXL/muq689WE8swpClVyUlX8NmSjulyjWyunEudyc8ze3dn3mvRGe9WuG/K7Pdf3txhadI3GhuFBcKGabY2/Bm0Ldf1F7P3Fst7SowX5S4Fzrk159tybO33uqh5r63zD8hDaXqLZaOZY4n3f3+Xz35DLx7cZVA7afels0zBT1t3T93a6WnSNxobhQXChm+1HsYnG2QCP5WwNO1OeJ42vLq/WlBc71+67pWrg8cQ6PqB5q6LEw/DjFdaqtdt4Lw81A2f3W4/kC209NzFJ0ivqLw0/d7451np1tIS4UF4oLxWxzrA2TnRp5mk4mjm9JSxrrlgLn+hbXdC0sSZzDkzU7lqL3oSaUtzXdvn4VZmYzHaYun1ZttZSadbF3oof4NmN2cpmvCj6rH0ls/8GC33Ffi5+J4kJxobhQzDbHCwVvCk1oKN+F+U/X3RQ7B5znL1zPtbEoTGaGOsmiZLFssRvpsWCcYluklkTpnejh45DuotrPnWG0cVcPd33+2RaeH3GhuFBcKGab41CBG0IcjL6gQpW9dZ5BwqnEMbYl6PhqwLl+3PVcG6lZBU9JFiWLNWrH+4esw6PBOMU6ey1xbvd1fa57wfRhujymZh18c8Df3hx+epN5sKXnR1woLhQXitl+tKLgg7lKU7q+HOa/JsmZxDG2wXUDznN8QF7meq6VvHN5RrIoWayJ/xmy/uKSGqtUW609HgaPg7s0K992/f/rh9j+LQWT0V7d4xS/DjNjjNpGXCguFBeK2ea4o+BNYVtFvm/3r4Vr3RSG9vCA8/yB69iNR7IoWZyguBTBsOMU71FttXd34vx+3flM94ymwyYBqbFBhxN/92Fo5xp74kJxobhQzJZrd8GbQhWmy72q8xCZ7YI0H2dbflN4f8B5vtt17MYjWZQsTvCe/s2QdbdTtTU+IYndsTaEud0dh32zsSAMPzbomZCekbUtxIXiQnGhmG2OkwVuCMcq8D0Xh5lfA2e/05NjPkltuCksHHBTjP92geu4MTeec5JFyWKFxXvNX4est39m5UJV1wibBty7uic72j7PfZwa4t7YnZx+Eto9cZK4UFwoLhSz/eiGgg/oKixEuy+Mp/90m28KtwtgW3Xj+a+qocIGzb5nnGKzbSh43k+E+S9fcDix3cVdn+t+O3UitHt8lrhQXCguFLPN8XjBm8KdU/6eO3q+z7sC63l5ueLnmfG26bOqhoraGIZ/G7tRtTXKuoLn/aExJRO9ZU3nM71vp9a2/LyIC8WF4kIx2xwfFrwpXDXF7/hKn+8zyqDzcy2+KRwJuhq06cZzRtVQQddm5fshE8WnVVvj3BqKLY8yytIMbya2vaHzme7xeZYHEBeKC8WFYrYuCwdcINNeJDJ2O3mrz/c5PuLDo62zXl024Dzvdf268cAE7uv/HDJR3B/aPX6sqYoszzDqW43UWo5bwsxby9n/fsspEReKC8WFYra5inYDmkZ/5bg+0hc53+fZEbfd1pvCfcFsV248MF1/HjJRjOvdXaLaGvvDQercHx7DPrYmtt/9RvFImP+4yCYRF4oLxYVitjneCNWbpjwuuLtvwPe5csR9fJfY9qIGN863QnoGpmUNvgCHLec6F22cSe94p03G6yX+Ch27Ti2o0DEvCtX79Rf6eWge1+I61dZYiwac+w1j2MeWAm3s2zDdLpXiQnGhuNB9r5Ix29IBv6R0l/dK/i6x20PsanIgFOuONKpvE9tvat/sBSF/CvFYPmrIcV6alfVZeaDzcDkXyln2IF47cSa4WypwzIvD4IWtYdpuCjOzmQ5znW1TbXP8oqSEapryzv3BMW2/yIyrfpAQF4oLmxsXVk2tYrZnhnxo3zXm/cdf8eLr7z1D3JzGNStTav2gpnZDWTOgXh9u6HHfWCBhjL/kPNRJNLt/+bkuzPwqHZPC1BpE8WE2zYWJl4b0lPMwbbEb6bEhnzk7Vdt5HutTTxfV/Jjy7q2rx7T9VQPamQltxIXiwnbFhVX4UaYWMdv6ML+3KR9n5cHO3y8P+V3xFnUurpvDzC92mzrBeOze8MGAXzL+OyDjHkf3v9RMX6sb2ji3h3K7cFTZ+wOO/Y4C24gTMaRm1TvTSSynYdWAaxam7S9D3uvjBDgXqrbzvBPOX3ey7vrFA+OcVOOCRDt7U5MSF4oLWxkXTlPlY7a40OqOUE63vEmUF8dUD+8m9nFbQxvnJ4ljPtTwC3NvGF//8KcGtNH1Uzi+2xLfZ5/7MlM27NuKHzoPU87Xu9zIwQYc09fh/Kn6xz1+sF/vkk+DJQHEheLCtsaF01S5mC3+2vJCmJm16lSNbwaz5Zox1UtqQO+GBjbMpQPq9dmGX5ifhfRseMN6L6R/5Vw+4eNLjckxFTzTFNvmf4a8z9+j2vq6qU9d/bEBx3W455i2l7CP3vFosavXZS1tR+JCcaG4cPrPxUrFbIsacCMo4xfUXYn9bG5gwxw0G9zqBl+Ug9aMms9Yh+sG1OczEz7GzYnvsst9mSn5eVa+GfI+/yfVlqvfeMXfNeC4ume5jMsilPG272CYO2RgdYvbkbhQXNj2uHDaxGw1kVqk15oyzbJ2wA1xvm8BD4f0unCTdHfiu7ymCTClH2n2Dxn47e/8Hf39tU+drW3Acc0u1RC7n95Y0j72dNXZ7ZoS4kKmSMxWEw8mTtRzqqdRUmMMPy3pwRLLyooc40OaAFPwxyETxfgDyyWqLdfPQv/uvBc14Nhil6zYTbTMtzf3hpmup21IFOOkJHGSDG+GxIVU8zoRs9XEHcF07W2RersxSp/8uwcEv5MMSnaG0WZ6hXH6bRi+O5l17tIeCv1njIVucTzi7KQlkkVxIdW8TsRsNWFCkHaIC5+mxiveMsK2B/X3n+QyGm0bmE91/Tyk1yvrV55WbQP9s0+9faBa6DHb4+WUqhAXUtnrRMxWE6kJSg6qnsbYlDjPp8NoazNtHhAAT3JAfOrtqSUImJQlOUmNcYqjWZdTd39UNXR5NIw2y7e4UFzoOhGz0SU1G9h3qqcxXg/jXTKj252hOt3qvkt8j0WaARMy7DjFmFhepNoGeien/n6jaujo7aa8VZWIC6nsdSJmq5EziZO1QPU0wvHEOR71JrF9QCC8eELHuCDxHc5oAkzIPUMmij8Ev6AWcXXIX6fyKtVDzrPoCtUiLqSS14mYrWY+SZywa1VP7V07IFgddUHmVJ/zQxMOJsuY7RWKuqmT/A2TLN6j2gp5J1GHuu+229Kc59CXqkZcSGWvEzFbzexOnLCNqqf2Hk6c389G3Hb8ZehUYvtPTvA4N4byutrCIHEB9aNDJopmFizmlyH/raKZUNvtlsR1Z502cSHVvU7EbDXzXLDOSZN9mDi/L4647dR4xbiw9IoJHucDwdpQTM+fw/DjFC9UbYX8VcJNj9h1e8+Aa0xSIy50nVT3OhGz1Uxq6YM3VE+txe5ZqSUzbhth2/Gt4meJbT8/4WN9I1Rj+Q7a57EhE8WvwszSGgz2PwPq8gFV1BpxXNXrnevnvyOUZapSXOg6mfp1ImarmRsTJ+yA6qm11Gv+UZfMeDax7WNhpn/8JKWmYL5BU6Akvwj5XSSrMENwnf2yQN3+WjW1xt4Rg99YvlaN4kLXSSWuEzFbzcSEIe/tkxmJ6m1H4mJ8e4Tt3pfYbmxLq6dwrGcS38fsbZThkqz8a8iH8NOqrZCfFazbn6sqSU2fcpeqERdS6etEzFZDhxMP45Wqp7ZSE25sm+cD5IUBwds0ug9cGaoxIyvtEbt4HxgyUTwYzNxZNFEsMlnQSVXVeo/mtI3LVY24kMpeJ2K2mtqVOHGbVU8tXT0g0BpmXZ2YJN6Rlc8HBG4bpnSsmxPfa5emQAn+EIaf0OYi1TbQtZ26Kpp8027vB0tmiAup23UiZquprYkT97LqqaWHEuf0uzAzbqrfAOb45uPSzr/HLgpxEPKJkF48Nb5tXD7FY0297dymKTBmcSzwMOMU42dvUm0D/S4r3wRLj1BMfFad7dMudqgacSGVvk7EbDV1fTCYuWneD6MPck4ti/F+56JeUoFj/SjxXa/XFBijq8LMW/RhrhdTzafF6d0/mMd9yEyo7bY2p11sUjXiQip9nYjZaip2MzyTSAyMs6mXvF+Sul/zvxtmZi091Tn33YPZz3T+f5wRK67TGCfDib9C3ZuVWyvWHlLHelpTYMxt7e9DJjR/Um19XZCVezpJ4rCzyc6WVaqx1frNyB2fY0tVjbiQyl4nYraaS023e5vqqZXUkhlfNexY14ZyZnyFXjuGTGb+Earx5r0KYj3ErrjxLes7WfkhjN7DQd2228d92sSnqkVcSKWvEzFbzT2SOIHPqJ5aeSW0Z0Hd7YljfVhTYEzumUcyEydq2d/iEruqxeUvvg/j7wp/TJNstcWh/9IOz6sacSGVvk7EbDV3XeIE/k311MoXoVpLW5Tpk8SxXqMpMAaxu+M43oQp4ysfaJattimnXaxXNeJCKn2diNka4KuQv0jmMtVTCysHBFnLG3SsyxLHeVxTYAwuDMWXclAmV/6oabZav94zxtGJC6n2dSJma4jUmJy7VU8tPJA4h00bz3FX4lhf0xQYg/+VmFWymAm13T7r0yY+VC3iQip9nYjZGmJD4kTuVT21sC9xDps2nmNPMPie8jwmKatsuVrzbK0VOW3iSVUjLqTS14mYrSHiVMnfhvypkherokobtGRGky7GRYlj/brTlmG+fhmMU6xq+SHobthmW3LaxWpVIy6ksteJmK1hXg+6HNTV+sS5O9uwizHVnWGHpsAI4pIMxyRllS3/1ERbbVewPpu4kLpdJ2K2hlmTOKHGBFTby4lz927DjvX9xLGu0RQYwW4JWaXLnzXRVjvep028pVrEhVT6OhGzNdCXIX/2q8tVT2UdSVyMDzXoOC8L/dcO+m+n7cJ8GadY/WJ9t/bKm+17m6oRF1LZ60TM1lCPJh7U21VPJV01IMC6tkHH+lTiOB/VFJgn4xTrUX6rqbbW1mB9NnEhdbtOxGwNdXHIH4gax/IYiFo92xIX44kGHeeCkD+e7Gyn7cKwLgnGKZoJlarb0/Dnm7iQpl0nYraGezXxsL5L9VTO3sT52tWg47wzcZyvagbMQ5xZ84AkrBblpObaat81/PkmLqRp14mYreGuTpzgQ6qnUhaE9JIZdzToWD8N3jgwXn+QhNWmHNRcW+uGFjzfxIU07ToRs7VA6m3VWtVTGWsHBFgrWnCcZsNjPjZm5T+SsNqUnZpsaz2c0yYuVTXiQip5nYjZWuLaxIn+RPVUxouJ83SkQcd5MHGcJjhgWHFSqJMSsFqVxzTb1npviOdbXHP4TVUmLnSdTPU6EbO1SGrNsdtVTyUcDs3vE74hcYyCAoYVxyn+XfJVu7JR022lvKEW/Z5vV2Tl66zcr9rEha6TqV0nYraWuTLkj4c7EsyANW2XDwiuNjfkBvh5yJ9N6wrNgCHtkHiZCZXaWFPwx4MlYWbs3H5VJi50nUztOhGztdRzwRopVfXwgODqmoYfo/WdGNY9kq5alq/CzBth2ufx0H8x+CU9n3s3K6cEo+JC18lUrxMxW0stDvnrpMQpeg0wn54jAwKsy2p+fCtC/2mgYzmalQs0AYawKis/SLxqWT7QfFur36QqvcuozPYWsISDuNB1Mr3rRMzWcuuDWY2q5okCAdbjNT/GPYljW6cJMIT4kPpL54Gl1K88owm3Vr/g83SYWdD74q7nxOuqSlzoOpnqdSJmI7yRaASbVM/ExFkcXwvFf5F/KdRzrM/mYAp9gDZbXPA593FWFqkucaHrZGrXiZiN/xP7PX+Z0xDirEqXqaJSxRnI/h3m343rRFbezsp1NTjWFZ02ldeVYYnmACAIDjNLNixTVeJC18nUrhMxG3NcH/JnwTqgeko1rrE/62twrPtD/kxaN2gKAK3xcUh3dxSIiguZ7nUiZuM82xIN8gXVw4heSLSvraoHoFXieKs4MUcck3UmzMyMG3varFE14kKmfp2I2cj1aqJxmI2M+bor0a5eVT0AIC5EzEY9vBfyXzvfqnoY0i0hvyvL+6oHAMSFiNmoj9j/+UDIH9isnzJFrQr5g6M/DsakAIC4EDEbtRNnVjoY8mffvE4VMcB1nbbSrw0dDGa5AwBxIWI2amtpyJ+F6WTwSxL5ru+0kbxfp5aqIgAQFyJmo94uyMq+nAYUZ2Zaq4rosbbTNvq1mX2dNgUAiAsRs9EQL4aZKXv7lXtVDx33JdrJi6oHAMSFiNkAAAAAAAAAAAAmY2UwZTsAAAAdy7PySlbOZeUu1QEAANBuC7PyaFa+DT/NyidZBAAAaLFNWTkazp/CXbIIAADQQnFR6LzFviWLAAAALXNZVnYmkkTJIgAAQItckJWnsnK6QKIoWQQAAGiBe7NyPCu7s3JrVhZk5aqsfCFZBAAAaKfXsvJ2Vq7p829bJIsAAADttDzxb8skiwAAAPQjWQQAAGrhyjCzpMNqVSFZBAAAiOLEK590khXJomQRAADg/7zWSVROqQrJIgAAQPRoV6KyW3VIFgEAAB7qSVS2qhLJIgAA0G7b+yQqV6gWySIAANBOS7PyVp8k5UtVI1kEAADa6ZasHM1JUl5TPZJFAACgXVZlZU8iQYllo2qSLAIAAM0Xxx++npWvBiSJg8oyVSlZBAAAmmPviEliLF+rRskiAADQfDdKUCSLAAAAvR7NSVAuL2Ffd4XR32xOsrwrWQQAANrq/TC5JTMki5JFAACgBhZm5Wyf5GSHZFGyCAAAtNfanORkk2RRsggAALTXs30Sk3NZWSpZlCwCAADt9XGfxORT1TI1kkUAAGDqFoeZt4i9icnzqkayCAAAtNemnMRkvaqRLAIAAO31Sp+kJM6MulDVSBYBAID2+qxPUvKhapEsAgAA7bUiJyl5UtVIFgEAgPbakpOUrFY1kkUAAKC9dvVJSE6rFskiAADQbsf7JCRvqRbJIgAA0F4rcxKSbapGsggAALTX1pyE5JoJ7PuuREJUxfKuZBEAAGiLPX2SkRMT2rdkUbIIAABU1Hd9kpFdkkXJIgAA0F435CQjd0gWJYsAAEB7PZyTjFwqWZQsAgAA7fVen0TkSM5n12flTVUmWQQAAJptQVbO9klEXu3z2Suy8nVW7ldtkkUAAKDZ1uQkIht7PrckK4eysl+VTTyZlywCAAAT93ifJORcJznsFsfpnQozbxeZnBWJZPFu1QMAAJRlb58k5GTPZ3YEb7KmZUsiWXxB9QAAAGXpt77i6axc3Cl7Ov/vdVU1FR8lksUjqgcAACjD4lBsqYiPs7JIdU3c8wXOTZyIaIGqAgAAJp0sfpKVZaqqdKuzcluYmVjouawcDcXXfYyfjV1SN3W2ESctWqJKAQCAUXycSELeknRMxPIhEsOi5RXVCgAAjCKOS4wT2MSxi2ey8lVWdoeZt1MAQIP8f45VPsU+gjH1AAABZnRFWHRNYXRoTUwAPG1hdGggeG1sbnM9Imh0dHA6Ly93d3cudzMub3JnLzE5OTgvTWF0aC9NYXRoTUwiPjxtc3R5bGUgbWF0aHNpemU9IjE2cHgiPjxtaT5FPC9taT48bWZlbmNlZD48bXN1Yj48bWk+cjwvbWk+PG1pPlA8L21pPjwvbXN1Yj48L21mZW5jZWQ+PG1vPj08L21vPjxtdW5kZXJvdmVyPjxtbz4mI3gyMjExOzwvbW8+PG1yb3c+PG1pPnQ8L21pPjxtbz49PC9tbz48bW4+MTwvbW4+PC9tcm93PjxtaT5OPC9taT48L211bmRlcm92ZXI+PG1zdWI+PG1pPnc8L21pPjxtaT50PC9taT48L21zdWI+PG1pPkU8L21pPjxtZmVuY2VkPjxtc3ViPjxtaT5yPC9taT48bWk+dDwvbWk+PC9tc3ViPjwvbWZlbmNlZD48L21zdHlsZT48L21hdGg+zpFLIwAAAABJRU5ErkJggg==\&quot;,\&quot;slideId\&quot;:266,\&quot;accessibleText\&quot;:\&quot;E open parentheses r subscript P close parentheses equals sum from t equals 1 to N of w subscript t E open parentheses r subscript t close parentheses\&quot;,\&quot;imageHeight\&quot;:30.91891891891892},{\&quot;mathml\&quot;:\&quot;&lt;math style=\\\&quot;font-family:stix;font-size:16px;\\\&quot; xmlns=\\\&quot;http://www.w3.org/1998/Math/MathML\\\&quot;&gt;&lt;mstyle mathsize=\\\&quot;16px\\\&quot;&gt;&lt;msubsup&gt;&lt;mi&gt;&amp;#x3BF;&lt;/mi&gt;&lt;mi&gt;P&lt;/mi&gt;&lt;mn&gt;2&lt;/mn&gt;&lt;/msubsup&gt;&lt;mo&gt;=&lt;/mo&gt;&lt;munderover&gt;&lt;mo&gt;&amp;#x2211;&lt;/mo&gt;&lt;mrow&gt;&lt;mi&gt;i&lt;/mi&gt;&lt;mo&gt;=&lt;/mo&gt;&lt;mn&gt;1&lt;/mn&gt;&lt;/mrow&gt;&lt;mi&gt;N&lt;/mi&gt;&lt;/munderover&gt;&lt;msubsup&gt;&lt;mi&gt;w&lt;/mi&gt;&lt;mi&gt;i&lt;/mi&gt;&lt;mn&gt;2&lt;/mn&gt;&lt;/msubsup&gt;&lt;msubsup&gt;&lt;mi&gt;&amp;#x3BF;&lt;/mi&gt;&lt;mi&gt;i&lt;/mi&gt;&lt;mn&gt;2&lt;/mn&gt;&lt;/msubsup&gt;&lt;mo&gt;+&lt;/mo&gt;&lt;munderover&gt;&lt;mo&gt;&amp;#x2211;&lt;/mo&gt;&lt;mrow&gt;&lt;mi&gt;i&lt;/mi&gt;&lt;mo&gt;=&lt;/mo&gt;&lt;mn&gt;1&lt;/mn&gt;&lt;/mrow&gt;&lt;mi&gt;N&lt;/mi&gt;&lt;/munderover&gt;&lt;munderover&gt;&lt;mo&gt;&amp;#x2211;&lt;/mo&gt;&lt;mrow&gt;&lt;mi&gt;j&lt;/mi&gt;&lt;mo&gt;=&lt;/mo&gt;&lt;mn&gt;1&lt;/mn&gt;&lt;/mrow&gt;&lt;mi&gt;N&lt;/mi&gt;&lt;/munderover&gt;&lt;msub&gt;&lt;mi&gt;w&lt;/mi&gt;&lt;mi&gt;i&lt;/mi&gt;&lt;/msub&gt;&lt;msub&gt;&lt;mi&gt;w&lt;/mi&gt;&lt;mi&gt;j&lt;/mi&gt;&lt;/msub&gt;&lt;msub&gt;&lt;mi&gt;&amp;#x3BF;&lt;/mi&gt;&lt;mrow&gt;&lt;mi&gt;i&lt;/mi&gt;&lt;mo&gt;,&lt;/mo&gt;&lt;mi&gt;j&lt;/mi&gt;&lt;/mrow&gt;&lt;/msub&gt;&lt;/mstyle&gt;&lt;/math&gt;\&quot;,\&quot;base64Image\&quot;:\&quot;iVBORw0KGgoAAAANSUhEUgAABWYAAAEtCAYAAACLYLk7AAAACXBIWXMAAA7EAAAOxAGVKw4bAAAABGJhU0UAAAC1ey/VnQAAM09JREFUeNrt3Q/oVFXaOPCDiESIFCYWFi5LiESE4EZJG64gISEi8oobbdTSErJEiAgVbVTIstEb/aKVFpFFQkJww1cq2iBEQkKWjTbcqDBEQkREsDAxMWF/5zTjNo5z7/y7d2bu3M8HHiK/8733O+c8M88zd+49NwSA3qyM8Z8+4kyMWQXte22f+26NbaYOAHVanUZOykkAAKrqthi7Yrwf42KPje1jBe17aYy9MY722Vh/GeO3pg4AdVqdRk7KSQAApkE6m+GJGGe7NLeflLDv+TGeydlnavy3xvi5aQJAnVankZNyEgCAabS0hwb7rpL23anBvhRjhWkBAHUaOSknAQCYdr/t0ly/UdJ+l3fY18umAwDUaeSknAQAoC6OhfzLw+aVsM/54eozHuabCgBQp5GTchIAgDqYGbrf0OHZEvZ7X9s+9pkKAFCnkZNyEgCAulgTut/h9usS9vtY2z7WmwoAUKeRk3ISAIC62NZDc51idcH7fStcecnbLFMBAOo0clJOAgBQF0damtwPc5rr/QXuc0aM8y3bftc0AIA6jZyUkwAA1MWilgY3NbsLQ+NGClkN9qKC9tt+V93HTAUAqNPISTkJAEBdbGppcHc3/21fTnP9SkH7/WPbdm8yFQCgTiMn5SQAAHXxfrj6zIPlOc31uVDMel4ft2zzU9MAAOo0clJOAgBQFzND48YJl5vcW1p+9mVOgz3spWPXt21vq6kAAHUaOSknAQCoi7UtDe6Rtp/9Pqe5HvYshQ1t21tmKgBAnUZOykkAAOpiR0uDu63tZ9eGxqVnWQ32PUPsd3fLds6aBgBQp5GTchIAgDo50dLkru3w81dzmus3h9jvqXD1TSMAAHUaOSknAQCYeotbGty0VtjMLo9pj/Q78wfY79K27TxgKgBAnUZOykkAAOpic0uDuz/ncftzGuxnB9jvMy2/fyk0buYAAKjTyEk5CQBALbQ2zU/mPG51TnN9PMaMPvd7oOX3D5oGAFCnkZNyEgCAupgVGmccXG5yl3Z5/Nc5DfbaIfb7jKkAAHUaOSknAQCoi3UtDe7pHh6/Jae5PtDHfte2/e5SUwEA6jRyUk4CAFAXfw393dl2bmjcsCGrwV7c4353tPzOKdMAAOo0clJOAgBQJydD/3e23ZHTXL/a4zaOtvzOTtMAAOo0clJOAgBQF3e0Ncbzevy9JTnN9bkY13T5/UVh8PXFAECdVqeRkwAAUGmta3592ufvHsxpsH/f5Xcfb3lsurRtlqkAAHUaOSknAQCoiwMtTe5Lff7ugznN9eEuv7uv5bH7TQMAqNPISTkJAEBdzI5xqaXJva/P358R40ROg31Pxu/NDFfeAGKzqQAAdRo5KScBAKiLDeHKS8JmDLCN53Ka66y79K4Kg92JFwDUaXUaOSknAQCovJ0tDe7bA25jfrjyzInWuNT8ebtXWh5z1DQAgDqNnJSTAADUycmWJveJIbazO2Sf+fBsh8cfbvn5a6YBANRp5KScBACgLpa2NcG3DbGtZTnN9fFw5WVuN7X9/H5TAQDqNHJSTgIAUBfPtjXAw/okp8Fe1/K434bh1yYDAHVanUZOAgBAJR1saXJ3FrC9x3Ka6wMtj2u9dO1t0wAA6jRyUk4CAFAXc8KVN11YV8A2Z8Y4ndNgp7vnpjMczrb820ZTAQDqNHJSTgIAUBcbwpV3v51T0HZfymmuX41xT9u/3WIqAECdRk7KSQAA6qL1krCPCtzuwpzm+lyMF1v+/zPTAADqNHJSTgIAUCenWprcrQVv+72cBrv1EriXTAMAqNPISTkJAEBdLGtreJcXvP0VOc11a6wwFQCgTiMn5SQAAHXxckuDez40bqpQtC+7NNZl7RcA1Gl1GjkJAAAT6WhLk7unpH083qW53m0aAECdRk7KSQAA6qL9UrTfl7Sfa0Pjhg1ZzfWDpgIA1GnkpJwEAKAutrc1uatK3NerOc31XFMBAOo0clJOAgBQB/NiXGxrcq8vcX+LMxrrf5gKAFCnkZNyEgCAuni9Q6N7fcn73N9hny+YCgBQp5GTchIAgDpYFzqfgfD7kve7usM+7zIdAKBOIyflJAAA0yyd1fBcjEsZzfX5GE+HxqVqZfm6ZX+nTQkAqNPISTkJAMC0WhHjw5ymulN8HmNPjKUF/y1PtuzjDVMDAOo0clJOAgAwrR7to6luj7UF/y3pLrqXbxyx3tQAgDqNnJSTAAAwGunmEenSt9mGAgDUaZCTAAAAAAAAAAAAAAAAAAAAAAAAAAAAAAAAAAAAAAAAAAAAAAAAAAAAAAAAAAAAAAAAAAAAAAAAAAAAAAAAAAAAAAAAAAAAAAAAAAAAAAAAAAAAAAAAAAAAANkWx3heVDZ+JYUB1GmhTstJoXcEAKimgzH+IyoZz0tfAHVaqNNyUugdAQCqKZ358J1GVXMNgDot1Gk5KScBABitRzSqmmsA1GmhTstJOQkAwOjt1KxqrgFQp4U6LSflJAAAozU7xhcaVs01AOq0UKflpJwEAGC0bg/WDNNcA6BOC3VaTspJAABG7nlNq+YaAHVaqNNyUk4CADBaM2Mc1LhqrgFQp4U6LSflJAAAo3VzcFma5hoAdVqo03JSTgIAMHK/K7kx/KDZHE5D/CU07kz89xj/jnFacw2AOq1Oy0k5KScBABjUrhIbw9SA3jjFY3dDjJUxtsR4J8Y3mmsA1Gl1Wk7KSTkJAEAvZsf4KpR75sPMmoxlep6rmh9YvtdcA6BOq9NyUk7KSQAA8vyiwGawUzxVwzFNZ3v8KQx/JoTmGgB1Wp2Wk3JSTgIATLFNodz1rlbWdFxTk/2O5hoAdVqdlpNyUk4CANBJupTqUInN9fEw3WuGdfN4jB801wCo0+q0nJSTchIAgHY3h3LvGFunNcM6+c0ADbbmGgB1Wp2Wk3JSTgIA1KQBLPOytKdqPr79XvanuQZAnVan5aSclJMAADXxfyU21+lb/1/UfHx3a64BUKfVaTkpJ+UkAADtZsf4KlgzrCzXxTipuQZAnVan5aSclJMAALRLZyYMcsOBXiOdWVHnNcN+rbkGQJ1Wp+WknJSTAAB0siWUu2bY4zUf34OaawDUaXVaTspJOQkAQCd/L7G5/ibGz2o8tms11wCo0+q0nJSTchIAgE5ubTbBZTXY/wz1vizt35prANRpdVpOykk5CQBAJ/8Tyr0s7U81HttHNNcAqNPqtJyUk3ISAIAsu0tusFfXdFzTXYy/01wDoE6r03JSTspJAAA6uS7G8RKb69OhvmuG7dJcA6BOq9NyUk7KSQAAstwd44dgzbCirdVcA6BOq9NyUk7KSQAA8vwhlHtZ2tYajukNOR9aNNcAqNPqtJyUk3ISAIAffVByg/2rGo7pvzTXAKjT6rSclJNyEgCAPDfG+CaUu2bYzTUb0+c11wCo0+q0nJSTchIAgG4eCeWe+ZDOrKjTmmFrNdcAqNPqtJyUk3ISACbT4hhPxngrxpEY52NcjHEhxtkYH8XYGeOBGLMNFyOws+QG+w81GsvZmmvUAXMC6rQ6LSflpJwEgMlyX/ODXT9NSfpQ+HqMBYaPkhvCr0psrtNNDVbVaDyPaa5RB8wJqNPqtJyUk3ISAMbv+hh7hmxOzsXYaCgp0S9C9l1hi1oz7IaajOUuzTXqgDkBdVqdlpNyUk4CwHjdFOPLAhuU7YaUEv0hlL9m2DU1GMenNNeoA+YE1Gl1Wk7KSTkJAOMzL8bREhqUbYaWEh0sucGuQ5O5WnONOmBOQJ1Wp+WknJSTADA++0tsUB42vJTk5hjfhHLXDPtlDcZQc406YE5AnVan5aSclJMAMAabOhTXj5v/fleMWS2PTZfn3Btjc/MxvTQo38aYa5gpya9DuWc+nIxx45SP4a/a4mfSSh1QB8wJqNPqtJyUk3ISAMo1P8bZlkbiVIw1ffz+itDb2ndbDTUl2h3KXzMM1AF1wJyAOo2clJMAQGFeaWkgTsRYOMA2Zsd4L3S/U+kMw01JrotxPFgzDNQBc2JOUKdBTgIAFZA+tF1oNg7pv0uG2Fa6jLLb5ZPLDTklWhka63qV2WD/yjCjDqgD5gTUaeSknAQAhvVES9PwZAHbWxzjUk5jssWQU7I/lNxcpzMrbjDMqAPqgDkBdRo5KScBgGF82GwYPg/FXcq4M6cxecOQU7KZMQ6V3GD/vbkfUAfUAXMC6jRyUk4CAH2b09IsrC1wuytzmpK3DDsjcGuM70pusJ1hhjqgDpgTUKeRk3ISABjIumaT8GnB201n91zy4Y8x+5+Sm+vvw3DrPoI6gDlBnVankZMAQE292mwSHi5h259nNCRvGnZGaGfJDfbJYM0w1AF1wJyAOo2clJMAQJ8eCo2zZGaUsO23M5qRlww7I3RdjGMlN9h/C9YMQx1QB8wJqNPISTkJAEyIvRmNyHpDw4ilS8a+L7nBft4wgzpgTkCdRk7KSQBgEryb0YQsMDSMwVMlN9c/xLjbMIM6YE5AnUZOykkAYNz+0aEB+dSwMEYHS26wvwqNy98AdcCcgDqNnJSTAMDYXOjQfGw2LIzRjaFxw4UyG+x3DDOoA+YE1GnkpJwEAMZlboem42KMeYaGMft1yc11ikcMM6gD5gTUaeSknAQAxmFdh4bjNcPChPhbyc31dzEWG2bUAXXAnIA6jZyUkwDAqO0IV5+R48YiTIq0ltexkhvsfwdrhqEOqAPmBNRp5KScBABGaEaMU22NxguGhQmzJDTuhltmg/1nw4w6oA6YE1CnkZNyEgAYlTVtDUb6dvkaw8IE+lMof82wjYYZdUAdMCegTiMn5SQAMAoftjUXyw0JE+xgyc31NzFuN8yoA5gTUKeRk3ISACjTsrbG4mVDwoS7McbpkhvsQzFmG2rUAcwJqNPISTkJAJTlk7aGYqYhoQJ+E8q/LG2HYUYdwJyAOo2clJMAQBkea2kk0g1G5hsSKmTHCBrs1YYZdQBzUrh0oHlbRqyXAuq0Oo2cBACm3S0xzjYbiPMx7jQkVEy6Cc6/Qvlrht1gqFEHMCeFmpXzvrtNGqjT6jRyEgCYZjNC49LIyw3EGkNCRd0d44dQ/pphLiNGHcCcFMeBWXVanUZOAgC19UpL4/Cw4aDitoTyL0vbaphRBzAnhXFgVp1Wp5GTAEAtPdjSMGw2HEyJA8GaYaAOmJOqcGBWnVankZMAQO3cExpr1qVG4QXDwRS5McbJkpvr72IsNtSoA5iToTkwq06r08hJAKBWUlNw2oceptivQ/lnPvzTMKMOYE6G5sCsOq1OIycBgNpYEONEsznYZTiYYjtH0GA/ZZhRBzAnQ3FgVp1Wp5GTAEAtzI9xrNkUvG04mHLpDrj/HkGDvcpQow5gTgbmwKw6rU4jJwGAqTc3xuFmM7C/2XjAtLs9NNb0KrO53mKYUQcwJwNzYFadVqeRkwDAVJsT4x/NRuCjGLMNCTWyscTG+oPg4BbqAOZkGA7Mok4jJwGATHc2i/MbMd4NjRtzpDsmX4xxKca5GJ/F2B3jiRg/n7C//5oYHzYbgU9jXG9KqaEPSmis06XH1xna0t0W47EYe5vvt8ea72tlWRvjaIxFBWwrnRFzpFkvvm3WkdvUAbVZbb6CA7Oo08hJ9I6T1TuaJ/OkX2fslsf4a/jp7sj9xoHmNsYtfRv7fksjMK/g7acX0ArpQgXcGOObAhvr72P80rAW/n51T4wNMV5padI6jf+6kv6G9B55prmP1UNua0/G354akfXqgNqsNv+XA7Oo08hJ9I6T0zuap3rOk36diTAjxuOh8c1He3Kkb1a2Nj/ozGp5/NLmv3+bkVTpzspzxvic9jX/jnSn5wUFb/vR5rYXSR0qYlWBzfUjhrMQK5vvU2f6HP/tJf09b7bsY8MQ21nS5e+/MML3zqrXAbV5+muzA7Oo08hJ9I6T0zuap/rMk36dibKumTDtyZA+ND3cTJw86Y7KH2UkVDo1e94YntPlN59TJbw5pEXx0ynoB6UOFfN8AY11KhLWBivuA8/elngvZH+D3hr/GMGHryeG2Nb9PTyHHeqA2qw2/8iBWdRp5CR6x8noHc1TveZJv85EWNB8k+iUBOnDUz834kjrwx3JSahR3tRje3O/6duHpQVvO62dcrK5/UelEBWTmuIvhmisDwY3TSpbKt4vd5mHiz0U+X5cGxqXlBf1jX2qB5e6PIcT6oDarDb/yIFZ1GnkJHrH8feO5sk86dcZufUh+7TpLQNuc2XOC/TNET2vy2926ayZewv80JTW+XgpNE7Pv7z9a8Y4fytDeXdLnbTY6+VaqMWhsc5Xv/OQ1hm71fCNzCdd5mNJgft6qYT37B2h+6VO6oDaPG21edDn4cAs6jRyEr3j+HpH82Se9OuM3Ks5k/5giW80ZS9i/FwY3cHC7WOeQwdmGcY7A8zDasM2Uo92mY8NBe3njtD5m++3h9zu7C714Lw6oDZPYW0ehAOzqNPISfSO4+sdzZN50q8zUulU9vdzJvuxAvbxZM72PyzxuT0RRnuwcNmY59KBWQb1yABz8AfDNnLzu8zJSwXtJ6sBOFzAtuflbP+QOqA2T2FtHoQDs6jTyEn0juPpHc2TedKvM1Jp3YqPcib6xYL2021B6DIuZ3l4xB/8PpuA+XRglkGk1983fY7/geCGDeNyJGdedhew/c052z9bYO3ptCD+a+qA2jyFtXkQDsyiTiMn0TuOvnc0T+ZJv85IpdPND+VM8AcF7ysvmZ4o+LmtC6M/ULh5AubUgVn6dV2Mr/oc+3SzhxsM3di8mTM3w37bvaDZmGVt/1LJ71f3qQNq8xTW5kE4MIs6jZxE7zja3tE8mSf9OiOXd8r1qdA4Fb1Iecm0p8D9pG8ULo74g9+lEsarqDdBB2bJs7vPcf8hxt2GbazyLgMfdmH9fT3kwLUFPY8Zbds9HYq742yV64DaPH21eRAOzKJOIyfRO46udzRP5km/zsi93mVy15Swz1FdavhBGP1Bwn0TMq8OzNKPxwcY942Gbey6Xc4yaCOwPvx0MCvvUqp7S2raXixwjKpaB9Tm6azNg3BgFnUaOYnecXS9o3kyT/p1RuqhLhO7u6T95u3znGmBkUoH8b/vs7HeZdgmwrwu87RqgG2mS2RONH//5RhvhfLvprwkXHlm40K1WW3mvxyYRZ1GTqJ3rFfvaJ706/r1mkgLA+etLZJ+dlMJ+72mSzJdNDUwMmmNr+N9Ntb/ahZ2JsOFnLnaMMD2Ln/zezLGnBg7C95+J5tatvmm2qw2cwUHZtVpdRo5id6xfr2jedKv69dr4GCXSX2ypP3e0mW/F0wNjEy/lxR/F+NmwzZRPs2Zrxf63NadLb/7WPPfXgjlLzD/Sfjpm/TFarPazBUcmFWn1WnkJHrH+vWO5km/rl+fchu7TOjx5geBMqwKTr+GSfBU6H9tsNWGbeLszZmvN/rYTloD6rPm733a8u95l+lsL+Dvv6fg7anNavOo1Gkt9x2mW50GOal31DuaJ/OkX6cY14fG3fDyJvT3Je5/Q5d9HzVFULq1oXFn3H4a6+cN20TaEYq54dEzLb93Z1uuZG2/iEuS9rc0EjfVeB7V5upxYBZ1GjkpJ/WOekfzVJ950q9TmK2h+xH+GSXu/+Uu+99riqBU6TKSb/psrP8eY6ahm0h5d0U+1uM2fh5+Wseq/eYc9+Vs/+0h//bWO84+ozarzRXjwCzqNHJSTuod9Y7mqT7zpF+nEOkI/9kuk7ml5L9hb5f9v2qaoDRpwfBDfTbWaYF4a4NNrrxvTntdZ+jyenGdvtGen7P9w0P83ekSn6PN7XxZ8w9vanM1OTCLOo2clJN6R72jearHPOnXKcyToftd3OaU/Dec6/I3rDdNUJpdfTbWPzQPPjC5uq011G2No9b1pTotVD8j5N9xdFCtNxy4T21WmyvIgVnUaeSknNQ76h3NUz3mSb9OYb7uMpF/LXn/i3oo5jeZJijF7wb4MP4HwzbxFnSZw9tyfndu+GmdpCMh+xvt8xnbvjTg33x783f7vXmB2qw2TxIHZlGnkZNyUu+odzRP9Zgn/TqFWN7DRN5b8t/wWJf9HzZNUIq0Ntj3fTbW/y9YG6wKZnaZx1U5v7uz5XFrch53LGf71/b5985ovten3z3VbBzVZrW5ihyYRZ1GTspJvaPe0TxN/zzp1ynM9tB9LaCy7evyN2w1TVC4G2J81WdjfUBjXSnnQ/+XtKxoecx7Xbb/doFNyIstv7vW1KnNdDUrZ262GR51GuQkekfzZJ70697WquFEl4ncXvL+U6G+GAY/HR8YzP+F/m/YcKNhq5TjOfP5cIfHty7Kny43urXL9vfkbH91H39n67fNu0yb2kxPHJhVp9Vp5CR6x3r2juZJv65fnyK9rEdR9rcaG7rs/2PTBIV7KvR/yeoqw1Y574X+7s7Zuij/Sz1s/68529/Q4984r/nB7T/NJnOOaVOb6YkDs+q0Oo2cRO9Yz97RPOnX9etT5MEuE5m+TSn70pO3u/wNj5qmQtVp7bu9prujX4XGnXH7GcvnDVslvZUzpzvbHrs4/LQof2qiZvew/S05239igBqw3JSpzfTMgVl1Wp1GTqJ3NE/mSb+uX6+4HV0m8lDJ+5/X8ibRKdKp4TNMU6EcmK23dDnZ8WBtsLrYlTOve9oe+1HIvwSq34akl0t3Nrc8/o+mS22mLw7MqtPqNHISvaN5Mk/6df16xXU7wr6z5P0/12X/m01R4RyYra+ZzUa5nzE8FqwNVmV5C9K/3fK4jWGwS17W5Gz/zS6/e09LM3HIVKnN9M2BWXVanUZOonc0T+ZJv65fr7gjYXynPqdCfypn38ebHzoolgOz9fW/fY7f9zGWGLZKezp0X3Pophjftvz70j62v7zHprBd65pTZ2LcYqrUZvrmwKw6rU4jJ9E7mifzpF/Xr1fcuS7JtLrEfT/eZd8bTE8pHJitp7TweL9rgz1i2Crv4Zz5PdN8TOtdV/v9Znd2zvYP5/ze/pbHrTFNajMDcWBWnVankZPoHc2TedKv69cr7mKXCb2jxA8TJ3L2+4GpKY0Ds/Vza4xv+hy7nYZtKjyQM8fnmg3D5f8/H2NBn9ufkbP9sxm/szXk3zUWtZne58uBWXUa5CR6R/NknvTr+vUK61Zgrylpv891eaEvNDWlcWC2XtJr+J99jtsXMa4zdFNhXci/U2jrzTxeGHAf53K23661SfxHcGMQtZlhG3MHZtVpkJPoHc2TedKv69cr7HyXZCrDwpB/2vfDpgUKszNYG6zOVvc472mNotkD7uNwznavbXlcOvvmTMv+FpgetZmhODCrToOcRO9onsyTfl2/XnFfjyGZPsjZ319NCRRmbej/LOO1hm2qrOpx3jcNsY+8O5Le23zMtW3N3UpTozYzNAdm1WmQk+gdzZN50q/r1ytu74iT6YmcfR0K5Z3uDXVze4zv+mysnzdsU2dFD/N+LDTWkRrUm6H7ove7W/7tadOiNlMIB2bVaZCT6B3Nk3nSr+vXK+65Lsk0q8B93RmyF0hObxrzTAcUIl2u8kWfjfWBYM2maTS/h7l/cMh9bA/5dwTd1PL/b5kStZnCODCrToOcRO9onsyTfl2/XnF3dUmmewvaT0qUrDvHpX+3XgwU5299NtYnY9xo2Kb2g1be3B8uYB+P5Wy/9Vv0L8Pga1ypzWozV3NgVp0GOYne0TyZJ/06U+DLnGTaUtCbxscZ2z8a46YJHZf/FBTproUXQmOR5vTCSWu1vBEa3zClSxBmSEEKtGmAHF1l2Gp54Kb1MqRhbOghx74NjRsDVFlqivaExkL/R5vPW22u15xU6fXtwKw6DXISveP09inmqTgLm8dnzjXnaldonJGsX9evjzKXwqM5yfTJkH9YWgx6f8a2D4bJPuU6Jfn9MR4PjYOpl0JxB2tb40JzwpbrAxjS3aFxZ9x+8m+jYbvCL0pqbMYpby2iIvRyV9iqf4Cb0ayH7c/rgRL3qTZP3pxU6cOzA7PqtDqNnJSTesfp7lPM0/DSQeVTofOZqL30w/p1/XpRufSjj3MSas2Af9jcGB9lbPOVUL0zRdOp6t0Ozp4NjW+db2r74HRHaHwzkA7AXsz5/fQCW6y/YQDpcrLjfTbWOw3bVZ7qME43VPw5Zb3nLCto+0u65Nk03AjgtxnP7Uwod6F9tXny5mSSODCrTqvT01Gn5aSc1DvqHc3TeOzJeX6v69f16yPOpR9PuT0VstcQ6vcU6XQg8liHbaXiX+VvVd7v8ubUy5H/dCpz3h0O0xm0dbsck+H9vc/GOt3g4TrDdpV32sbp+yl4Tuc6zP++Ard/TU6evTklebE75zmuL3G/avPkzckkcWBWnVanp6NOy0k5qXfUO5qn8bgQ8pdp0K/r10eZSz9ampNQXzd/3s2cGC+Fq88sTd/mvBiqvyj0vpB/tmw/ut3F7359Dj3a2mdjnRrGJYato+9COZcCjdOZDu/HRa8F1elqgk/C9HwT+m7O6+nxkvetNk/enEwKB2bVaXV6Ouq0nJSTeke9o3kaj7yDaRf06/r1MeTSj24J2etYpEin564NV66RMK/5bztCY4Hb1sen/3+1ud1p8FnIvzNhv97L2V56o52r16GLtPbPD302148Yto7u7jBWf56C53W47Tm9UMI+vm3bR2pMpukOoXlXOYzi2161efLmZBI4MKtOq9PTUaflpJzUO+odzdN45J14965+Xb8+plz6r5QcH4XBbmaVjvAfiPFYqP4Zsq1mhvw1Zh8cYJt3dBnLrfodcvwsxjd9vj7/YtgydVoj7HdT8Lzebnk+R0I533AfCld+I7hsynLjvozX0/Ew2jMG1ObJm5NxcmBWnVanp6NOy0k5qXfUO5qn8VgUrj7z+PKl54v06/r1MefSfy1sJkW6adWHzY1eaIlvmy/WdLZoOoi4pvlBYRqt7PIiGvTs1sM52zyp3yHDzOabdj9v9Aeav0dn/+wwZiun4Hm9EX66DOaukvbRutj5minNj6fDlV/OHY1x25j+FrV58uZkHByYVafV6emo03JSTuod9Y7maXwWNXvmc80+el8o4ECafr2W/XpZuUSLvDVhPxliu9u7NEQmkk7+3GdjnQ7y32jYMt0cOl/WNw13el7dLPxlXi6S7rh5aoobtsvmN5/j8lCdu6EGczK1HJhVp9Xp6ajTclJO6h31KeYJrwPoQd43zH8cYrsPd2mKvAnS7jeh/8siVhm2XJtC57sPA0wqB2bVaXUaOSknAaAWrg3568suH2LbG7o0RRsMPy1+FuN0n43184atqy86jNsHhgWYYOnA7IWMeNXwqNPqNHJSTgLAtFiX07iku+UNczr2+i6N0XrDT9PsjCbQ2mDDWZUxdu70DIA6rU7LSeQkAIzZX3Oal91DbvvB4DIietPv2mCpEbf2WnfvZIzfrw0NAOq0Oi0nkZMAMF4nchqYx4bc9gtdGqRrDT/RI3021t/HWGLYulocOt+4IcWthgcAdVqdlpPISQAYn9u7NDELhtz+Wznb/tTwE93dbJb7aa4fMWw9eSdnDF3GB4A6rU7LSeQkAIzR5pzi+9mQ205r057L2f6zhr/2rolxrM/Geqdh68kvQ/YZD+6qC4A6rU7LSeQkAIzZ/pwm5pUht523vuzFGPMNf+39LfS/Nth1hq0n//QBhR7NirEyxqPN3HjakJgTUKfVaTkpJ+Uk+pTKSifJ3RZjbYytoXHvoCMx1hgarwO5NFnS5SiXcgrwfUNO3mc5237J8NfeU3021idj/Myw9eR/u4zl44aols3Zwhj3x3goxmsx9jZfV+35obk2J6BOq9NyUk7KSX2KPmWypQODaWnK1aFxUlw6sS4dNEvHYbKO8ywwbF4HcmmyrM0pvuebSTioP+Zs+3iMOYa/1n4Rsi+VyopVhq0nv+xhbP/HMNXK+32+1pYaMnOCOq1Oq9NyUk7KSX2KPmWibetzno4aMq8DuTR5duQM9N4htvtoznbT0fZlhr7WbozxVZ8v/OcNW09u7nFsf2aoamVp88Pp5W9Ad+XkxmnDZU5Qp9VpdVpOykk5qU/Rp0y8tOb27GbcGmNDaBwwsySJ14FcqpC8hfM3DrC9dIbty12K+gbDXmtp+YyDfTbWh4K7wPbaWPdyMwzNE8mBjPzYbWjMCeq0Oq1Oy0k5KSfRp1TSHTmv5fWGx+tALk2WxV0K8MI+tpUOyD4Q4/MuBX21Ya+9P4X+b9hwg2Hr6vbmWPX6YQXezciPBwyNOUGdVqfVaTkpJ+Uk+pRKmpXzWp5neLwO5NJk2ZQzyGdD45Tt6zv8Xvr2+abmz9Pix2/EOJWzrQuhcRbtXENee2lN437WBkuPvduwdfW7GN/0Ma4uOyA5n5Ef3qvNCeq0Oq1Oy0k5KSfRp1RT1gl4nxkarwO5NHn6Xci4n7jY3H5aDmG2oSY01ik53WcebTJsuZbE+GCA16e76pJ1WconhsacoE6r0+q0nJSTchJ9SmWtz5ir1w2N14FcmizprNeLOcU3LWqcTtE+HuNcaJz1eilceRZs+vczMfaHxo3C0o3EfhtjRbCmE1fn27/6bAD/Ytg6SotyP9Jsqvu9M/HlWGIYa29LRm780dCYE9RpdVqdlpNyUk6iT6msVzLmap2h8TqQS5NlbU7hPWl4KNiOPpu/fwdnWl+WxiFdkpfOAHknxvdh+DPajS1Zi9avMDTmBHVanVan5aSclJPoUyrrw4y5mmNovA7k0mTZllN43zA8FOiRAZq/L5pvenWNdOfhr2J8F4pfZuS4lKy9VEgvdciNtF7SDMNjTlCn1Wl1Wk7KSTmJPqWSZmbM1aeGxutALk2eIznFd4PhoSDpsqcivqUXxcUH0rL2NmTkxl5DY05Qp4U6LSeFnESfUlkrMubqVUPjdSCXJsuiLsXXXRUpwnWhcfaChnay4s9Ss/Z2Z+TGRkNjTlCnhTotJ4WcRJ9SWc9mzNUaQ+N1IJcmy+M5hdddFSnK/2lkJzLcVbfe0mU2ZzNyY6HhMSeo00KdlpNCTqJPqaz3OsxTuhx9lqHxOpBLk+XtnML7kuGhAE9pYic2FkvPWluekRdHDI05QZ0W6rScFHISfUplpYOHFzvM1UeGxutALk2WmRkDfDnuM0QM6ZfB2mCTGt833wOor5czcuM1Q2NOUKeFOi0nhZxEn1JZ92TM1YuGxutALk2W+3MKbzpg666KDGN2aNy5VSM7mfGFFK29z4K1gswJ6rR6qE7LSSEn0adMm80Zc7Xa0HgdyKXJ8lpO4X3X8DCk3RrYiY6/SdFauyVkfynnbBhzgjot1Gk5KeQk+pTqestceR3IpWr4MqfwbjI8DMHaYJMfW6VprW3MyIsPDI05QZ0W6rScFHISfUqlneswVwcMi9eBXJost3YpvLcbIgZkbbBqxG+kaq1l3fhxi6ExJ6jTQp2Wk0LviD6lspZkzNVzhsbrQC5Nlo05RfeU4WFANwZrg7mrLpMu78aPvpQzJ6jTQp2Wk0LviD5l+o71rDA0XgdyabLsyym6uwwPA75RHdS0ViJOS9daWxt8KWdOUKeFOi0nhZxEnzKN9gQ3d/c6kEsTb0bIPtKf4gFDxAD+pGmtTBySrrW2IyMv3jA05gR1WqjTclLoHdGnVNrpYC1grwO5NPFWdim88w0RfUrfHv2gaa1M7JSytXYkIy82GBpzgjot1Gk5KfSO6FMqa1HGXD1jaLwO5NJkeSWn6H5peOhTupHcaQ1rpeIpaVtbt2TkxKUY13d4fLrC4knDZk5Qp4U6LSflJPoUfcrEezhjvpYZGq8DuTRZDucU3dcND31Ia4P9S7NauVgrdWvrgdDfJYrbY5wJrqQwJ6jTQp2Wk3ISfYo+ZdK92WGuzgdrglbtdTA3NE6oTDfHvBDjbIy3Ytwll6bDLV2K7npDRB92aFTdVZdK2ZmRE52+0b18F86HDJs5QZ0W6rSclJPoU/QpE+/rDnO1z7BU6nWQzsA9kvN+/LRcqr7NXYrubYaIHj2iSa1knAyNs1Wop6y7Xy9te9xqxdecoE4LdVpOCr2jPkWfUhkLMuZqk6Gp1OvgpR7elx+US9X2ZZcJXmCI6MGSGN9rVCsZ7qJYb+cy8qL1kpQ1MS42P4jNNWTmBHVaqNNyUk6iT9GnTLwNGXN1p6Gp1OvgHz28L58K5X5hJpdK9EwPE/y0YaKLa2L8PcYxUcnYKoVrLeu9/44Yc5r5cXkh+3sNlzlBnRbqtJyUk95W9Sn6lErodLn9ecNSudfB8dDbl2Zr5VK1pDufbg+9fyv6arCOEMA0OttjHXjUUJkTAECfok+pjM87zMsew1K518FbPe7rZblUDbtD5wV7e410evTe0PgWAIDq29fDe/9mw2ROAAD0KZUxN2NuNhqayr0OloXejtftlEvVUNS6QvcbSoCpsDznvf7bGOsNkTkBANCnVMq6jDlyJXQ1Xwfp4OzbIf9M3e1yCQCqKX3Z9lForBOU4uMYzwU3azAnAAD6lCraFq4+kPa1YZm618Gmlvl9XC4BAAAAwHh9Gq4+mLbDsEyd1rNZ75JLAAAAADA+c0LnS89XGZqp82Io9wxWuQQAAAAAPeq0JuiZGDMMzVSZFeN4c363yCUAAAAAGK90mXn7wbRthmXqbG3O7bEY18glAAAAABivE+Hqg2l3Gpapsqplbu+TSwAAAAAwXreHqw+kfWJYpsqKGOebc/uCXAIAAACAci0OjbMV89b3fC5cfTDtQUM3NR6KcTEMv6SAXAIAAACALubE2B9+OjiW1hRdnPHYL8OVB9I+N3xTIa0h27re6zNyCQAAAADKlc6MbD9zcW+Hxy3r8LjVhm8qrA4/HRy9Ry4B1NOiGLMNAwCo0yAfYWTOhqsPkp3u8LjdofsBN6prQ8hfekAuAUypuaHxzdql0FjTBgBQp0E+wmhcvtFT3oGy9hs1nYgxz9AhlwCqa2aMJ2N82/KmrMEGAHUa5COMzvvh6oNpP2/5eVp/9HDLz9JZkUsNG3IJGFb6VmZPaHyrczQ0Tt1nNNaFxkLg7W/aGmwA1Gl1elItjPFGjHPNvNwVY750kY9QcZ3W+7x8sOzOGIda/v1U8/Egl4ChpLVTPunwpvGAoSlVelP+qMO4a7ABUKfV6Ul2a/NDZPuYuARTPsI0eDjGhZzXW4p3Y9xiqJBLQBF+m/EGcSY0Tq+nWAti7Ozy5qzBBkCdVqcn1Z6ccXldCslHmALppnppDed0lUo6sJauDEiXne8IjbMdQS4Bhdmd0+StNzyFSR+enwudFwHXYAOgTqvTVZF39s+3Ukk+AgDQu3dzmrzHDU8h0tlOJ5ofrleExmWp6TLAIxpsANRpdbpi8g7MXpBO8hEAgN69GZyJU6btMfbGuK3DzzZosAFQp9XpitkX8tfKQz4CANCj+zIavOPB2nVFmJvzs+s12ACo0+p0xaT18s6EzssYLJJS8hEAgP48HeNSS3OXFqa+zbCMhAYbAHVana6adAA2XWp/LjSWL9gXHJSVjwAADGx+jDUxlofGWlZosAFQp9VpdRr5CAAAGmwAQJ1GPspHAADQYAOAOg3yEQAANNgAgDqNfAQAADTYAKBOg3wEAAANNgCgTiMfAQBAg63BBgB1GuQjAABosAEAdRr5CABAeWbFWBnj0Rg7YzxtSDTYAKjTqNMdzIhxW4y1MbbG2B3jSIw1UkU+AgCQ3UQvjHF/s3F7LcbeGCc7NHY+8GmwAVCnqW+dTl8G3B5jdYwHY7wSGgdgP4txKWM8FkgV+QgAwNXez2niOsVSQ6bBBkCdprZ1elufOXlUmshHAAA6Sx/gVoWfznrYldPUnTZcGmwA1GlqXaeviTG7GbfG2BAaB1+zxmKnNJGPAAD07kBGU7e7hH09FPo762Lc8a4GGwB1Wp1Wp69wR85YrJeP8hEAgN69m9HUPeADnwYbAHVanVan28zKGYt58lE+AgDQu/MZTd1cH/g02ACo0+q0Ot1mccY4fCYf5SMAAL3LuhTtk5L2p8HWYAOgTqvT1bY+Yxxel4/yEQCA3m3JaOj+6AOfBhsAdVqdVqc7eCVjHNbJR/kIAEDvsm4ossLQjIUGGwB1Wp2edB9mjMMcKSIfAQDoTWqeL3Vo5tJadjMMjwYbAHUadbrNzIy8/FR6yEcAAHq3IaOZ22toNNgAqNOo0x2syBiDV6WHfAQAoHe7M5q5jYZGgw2AOo063cGzGWOwRnrIRwAAepMugTyb0cwtNDwabADUadTpDt7r8PzT0gazpId8BACgN8szGrkjhkaDDYA6jTrdQfrC4GKH5/+R1JCPAAD07uWMRu41Q6PBBkCdRp3u4J6M5/+i1JCPAAD07rNgfTANNgDqNOp07zZnPP/VUkM+AgDQm1symrh0adpMw6PBBkCdRp3u4C15KR8BABjOxowm7gNDo8EGQJ1Gnc5wrsNzPyAt5CMAAL17O6OJ2zKCfT+U00ROYryrwQZAnVan1emwJOO5Pycf5SMAAL1Jl5pdzGjibveBT4MNgDqtTqvTHWSdyb1CPspHAAB6szajgTs1ov1rsDXYAKjT6nT17Amd15edIR/lIwAAvdmR0cC94QOfBhsAdVqdVqcznA6jX/dYPspHAICpciSjgdvgA58GGwB1Wp1WpztYlPG8n5GP8hEAgN7cktG8XYpxfYfHp0vTnjRsGmwA1GlqXacfznjey6SEfAQAoDcPZDRvhzIevz3GmRjzDZ0GGwB1mtrW6Tc7POfzodz1ZZGPAABTZWdG89bpbJuNGruRm6HBBlCn1Wl1egJ93eE575MS8hEAgN4dzGjelrY9brWGeyzm5zTYDxseAHVanVanx2BBxnPeJCXkIwAAvTuX0by1Xoa2JsbFGCdjzDVkI7Uhp8F+2fAAqNPqtDo9Qc/7TikhHwEA6F1W83ZHjDkxtoafbjJyr+EauQ9z5uhLwwOgTqvT6vQYdFpi47x0kI8AAPTnbE4D1xqPGqqRe6mHeXk9uMkGgDqtTqvTo/V5h+e6R0rIRwAA+rOvhyZus2Eq3bIY98VYG+PFGMd6/CD+n+Zj0+Vp65rbSGdMzTakAOo06nQJ5mY8z43SRD4CANCf5TmN27cx1huisX3AGSa2GVYAdRp1ugTrMp7TYqkiHwEA6N/9MT4KjbXBUnwc47ngBiIAoE7DldJBvPYDe18bFgAAAACA8nwarj4wu8OwAAAAAACUY07ofCn8KkMDAAAAAFCOTuvLnokxw9AAAAAAAJQjLVngxlEAAAAAACN0Ilx9YPZOwwIAAAAAUI7bw9UHZT8xLAAAAAAAg1kcGme+5q0V+1y4+sDsg4YOAAAAAKA/c2LsDz8daD0WGgdpO/kyXHlQ9nPDBwAAAADQv3TjrvazYPd2eNyyDo9bbfgAAAAAAPp3Nlx9wPV0h8ftDt0P3gIAAAAA0IPzofsZs+03/ToRY56hAwAAAAAYzPvh6gOzP2/5+TUxDrf8LJ1hu9SwAQAAAAAMrtPasZcPvN4Z41DLv59qPh4AAAAAgCE9HONCuPoAbWu8G+MWQwUAAAAAUJxFMbbFOBoaB2nT2rNpCYMdoXHmLAAwhf4/R4fTfz6d+Q4AAAK6dEVYdE1hdGhNTAA8bWF0aCB4bWxucz0iaHR0cDovL3d3dy53My5vcmcvMTk5OC9NYXRoL01hdGhNTCI+PG1zdHlsZSBtYXRoc2l6ZT0iMTZweCI+PG1zdWJzdXA+PG1pPiYjeDNCRjs8L21pPjxtaT5QPC9taT48bW4+MjwvbW4+PC9tc3Vic3VwPjxtbz49PC9tbz48bXVuZGVyb3Zlcj48bW8+JiN4MjIxMTs8L21vPjxtcm93PjxtaT5pPC9taT48bW8+PTwvbW8+PG1uPjE8L21uPjwvbXJvdz48bWk+TjwvbWk+PC9tdW5kZXJvdmVyPjxtc3Vic3VwPjxtaT53PC9taT48bWk+aTwvbWk+PG1uPjI8L21uPjwvbXN1YnN1cD48bXN1YnN1cD48bWk+JiN4M0JGOzwvbWk+PG1pPmk8L21pPjxtbj4yPC9tbj48L21zdWJzdXA+PG1vPis8L21vPjxtdW5kZXJvdmVyPjxtbz4mI3gyMjExOzwvbW8+PG1yb3c+PG1pPmk8L21pPjxtbz49PC9tbz48bW4+MTwvbW4+PC9tcm93PjxtaT5OPC9taT48L211bmRlcm92ZXI+PG11bmRlcm92ZXI+PG1vPiYjeDIyMTE7PC9tbz48bXJvdz48bWk+ajwvbWk+PG1vPj08L21vPjxtbj4xPC9tbj48L21yb3c+PG1pPk48L21pPjwvbXVuZGVyb3Zlcj48bXN1Yj48bWk+dzwvbWk+PG1pPmk8L21pPjwvbXN1Yj48bXN1Yj48bWk+dzwvbWk+PG1pPmo8L21pPjwvbXN1Yj48bXN1Yj48bWk+JiN4M0JGOzwvbWk+PG1yb3c+PG1pPmk8L21pPjxtbz4sPC9tbz48bWk+ajwvbWk+PC9tcm93PjwvbXN1Yj48L21zdHlsZT48L21hdGg+CmQ/bQAAAABJRU5ErkJggg==\&quot;,\&quot;slideId\&quot;:266,\&quot;accessibleText\&quot;:\&quot;omicron subscript P superscript 2 equals sum from i equals 1 to N of w subscript i superscript 2 omicron subscript i superscript 2 plus sum from i equals 1 to N of sum from j equals 1 to N of w subscript i w subscript j omicron subscript i comma j end subscript\&quot;,\&quot;imageHeight\&quot;:32.54054054054054},{\&quot;mathml\&quot;:\&quot;&lt;math style=\\\&quot;font-family:Arial;font-size:28px;\\\&quot; xmlns=\\\&quot;http://www.w3.org/1998/Math/MathML\\\&quot;&gt;&lt;mstyle mathsize=\\\&quot;28px\\\&quot;&gt;&lt;mi&gt;c&lt;/mi&gt;&lt;mi&gt;o&lt;/mi&gt;&lt;msub&gt;&lt;mi&gt;v&lt;/mi&gt;&lt;mrow&gt;&lt;mi&gt;X&lt;/mi&gt;&lt;mo&gt;,&lt;/mo&gt;&lt;mi&gt;X&lt;/mi&gt;&lt;/mrow&gt;&lt;/msub&gt;&lt;mo&gt;=&lt;/mo&gt;&lt;mfrac&gt;&lt;mrow&gt;&lt;mfenced&gt;&lt;mrow&gt;&lt;msub&gt;&lt;mi&gt;x&lt;/mi&gt;&lt;mn&gt;1&lt;/mn&gt;&lt;/msub&gt;&lt;mo&gt;-&lt;/mo&gt;&lt;mover&gt;&lt;mi&gt;x&lt;/mi&gt;&lt;mo&gt;&amp;#xAF;&lt;/mo&gt;&lt;/mover&gt;&lt;/mrow&gt;&lt;/mfenced&gt;&lt;mfenced&gt;&lt;mrow&gt;&lt;msub&gt;&lt;mi&gt;x&lt;/mi&gt;&lt;mn&gt;1&lt;/mn&gt;&lt;/msub&gt;&lt;mo&gt;-&lt;/mo&gt;&lt;mover&gt;&lt;mi&gt;x&lt;/mi&gt;&lt;mo&gt;&amp;#xAF;&lt;/mo&gt;&lt;/mover&gt;&lt;/mrow&gt;&lt;/mfenced&gt;&lt;mo&gt;+&lt;/mo&gt;&lt;mfenced&gt;&lt;mrow&gt;&lt;msub&gt;&lt;mi&gt;x&lt;/mi&gt;&lt;mn&gt;2&lt;/mn&gt;&lt;/msub&gt;&lt;mo&gt;-&lt;/mo&gt;&lt;mover&gt;&lt;mi&gt;x&lt;/mi&gt;&lt;mo&gt;&amp;#xAF;&lt;/mo&gt;&lt;/mover&gt;&lt;/mrow&gt;&lt;/mfenced&gt;&lt;mfenced&gt;&lt;mrow&gt;&lt;msub&gt;&lt;mi&gt;x&lt;/mi&gt;&lt;mn&gt;2&lt;/mn&gt;&lt;/msub&gt;&lt;mo&gt;-&lt;/mo&gt;&lt;mover&gt;&lt;mi&gt;x&lt;/mi&gt;&lt;mo&gt;&amp;#xAF;&lt;/mo&gt;&lt;/mover&gt;&lt;/mrow&gt;&lt;/mfenced&gt;&lt;mo&gt;+&lt;/mo&gt;&lt;mo&gt;.&lt;/mo&gt;&lt;mo&gt;.&lt;/mo&gt;&lt;mo&gt;.&lt;/mo&gt;&lt;mo&gt;+&lt;/mo&gt;&lt;mfenced&gt;&lt;mrow&gt;&lt;msub&gt;&lt;mi&gt;x&lt;/mi&gt;&lt;mi&gt;N&lt;/mi&gt;&lt;/msub&gt;&lt;mo&gt;-&lt;/mo&gt;&lt;mover&gt;&lt;mi&gt;x&lt;/mi&gt;&lt;mo&gt;&amp;#xAF;&lt;/mo&gt;&lt;/mover&gt;&lt;/mrow&gt;&lt;/mfenced&gt;&lt;mfenced&gt;&lt;mrow&gt;&lt;msub&gt;&lt;mi&gt;x&lt;/mi&gt;&lt;mi&gt;N&lt;/mi&gt;&lt;/msub&gt;&lt;mo&gt;-&lt;/mo&gt;&lt;mover&gt;&lt;mi&gt;x&lt;/mi&gt;&lt;mo&gt;&amp;#xAF;&lt;/mo&gt;&lt;/mover&gt;&lt;/mrow&gt;&lt;/mfenced&gt;&lt;/mrow&gt;&lt;mi&gt;n&lt;/mi&gt;&lt;/mfrac&gt;&lt;mspace linebreak=\\\&quot;newline\\\&quot;/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=&lt;/mo&gt;&lt;mfrac&gt;&lt;mrow&gt;&lt;msup&gt;&lt;mfenced&gt;&lt;mrow&gt;&lt;msub&gt;&lt;mi&gt;x&lt;/mi&gt;&lt;mn&gt;1&lt;/mn&gt;&lt;/msub&gt;&lt;mo&gt;-&lt;/mo&gt;&lt;mover&gt;&lt;mi&gt;x&lt;/mi&gt;&lt;mo&gt;&amp;#xAF;&lt;/mo&gt;&lt;/mover&gt;&lt;/mrow&gt;&lt;/mfenced&gt;&lt;mn&gt;2&lt;/mn&gt;&lt;/msup&gt;&lt;mo&gt;+&lt;/mo&gt;&lt;msup&gt;&lt;mfenced&gt;&lt;mrow&gt;&lt;msub&gt;&lt;mi&gt;x&lt;/mi&gt;&lt;mn&gt;2&lt;/mn&gt;&lt;/msub&gt;&lt;mo&gt;-&lt;/mo&gt;&lt;mover&gt;&lt;mi&gt;x&lt;/mi&gt;&lt;mo&gt;&amp;#xAF;&lt;/mo&gt;&lt;/mover&gt;&lt;/mrow&gt;&lt;/mfenced&gt;&lt;mn&gt;2&lt;/mn&gt;&lt;/msup&gt;&lt;mo&gt;+&lt;/mo&gt;&lt;mo&gt;.&lt;/mo&gt;&lt;mo&gt;.&lt;/mo&gt;&lt;mo&gt;.&lt;/mo&gt;&lt;mo&gt;+&lt;/mo&gt;&lt;msup&gt;&lt;mfenced&gt;&lt;mrow&gt;&lt;msub&gt;&lt;mi&gt;x&lt;/mi&gt;&lt;mi&gt;N&lt;/mi&gt;&lt;/msub&gt;&lt;mo&gt;-&lt;/mo&gt;&lt;mover&gt;&lt;mi&gt;x&lt;/mi&gt;&lt;mo&gt;&amp;#xAF;&lt;/mo&gt;&lt;/mover&gt;&lt;/mrow&gt;&lt;/mfenced&gt;&lt;mn&gt;2&lt;/mn&gt;&lt;/msup&gt;&lt;/mrow&gt;&lt;mi&gt;n&lt;/mi&gt;&lt;/mfrac&gt;&lt;mspace linebreak=\\\&quot;newline\\\&quot;/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&amp;#xA0;&lt;/mo&gt;&lt;mo&gt;=&lt;/mo&gt;&lt;mi&gt;v&lt;/mi&gt;&lt;mi&gt;a&lt;/mi&gt;&lt;msub&gt;&lt;mi&gt;r&lt;/mi&gt;&lt;mi&gt;X&lt;/mi&gt;&lt;/msub&gt;&lt;/mstyle&gt;&lt;/math&gt;\&quot;,\&quot;base64Image\&quot;:\&quot;iVBORw0KGgoAAAANSUhEUgAABbwAAAFyCAYAAAA+ixyZAAAACXBIWXMAAA7EAAAOxAGVKw4bAAAABGJhU0UAAAC5cpmZtgAAMuRJREFUeNrt3Q+kHFf/OODjiisqSkVERISoiKgq9YqIqFBVUREhIr6uqlJVUVGl6lVRUaqqqqJEvaIiQkVUVZSoqqgIERVVVSqqoqpExBUR4f7O/Have+7s7L37Z3Z2dvZ5+Hj7Zuec2Z35nHNmz509EwJQhVMxFmI8jPGyw0Ef5mI8aOfP5zFm5Cxy1ngBxgvkLBjD0U/KZeQyMA5rY3zXbtT3YjznkDCAve38WWjn01o5i5w1XoDxAjkLxnD0k3IZuQxUaTbG5XZjno+xxyFhCLtj3G/n0/cx1shZ5KzxAowXyFkwhqOflMvIZaAq59qNOIsDDgcleCnJqfNyFjlrvADjBXIWjOHoJ+UychmowvGkAZ90OBphYQxR5GTy+nE5yxTnrPECbc94gZwFYzj6SbmMXAYq8FRoPdwha7jXHQ4DQ8kDQ+ZG+/VHMXbKWaYwZ40XaHvGC+QsGMPRT8pl5DJQEY3WwDDqgWFnss0NOcsU5qzxAm3PeIGcBWM4+km5jFwGKjCXNNjPHQ5G6PMk1+bkLFOUs8YLMF4gZ8EYjn7S2I5cBiowE+PPdkPNfhK0ySFhhDaFpZ+e3Wrnn5yl6TlrvADjBXIWjOHoJ43tyGWgIv46StXSv4a+LGeZgpw1XoDxAjkLxnAwtiOXgYpcTxqpta+owo4w3JpXcpZJy9my9LqunPECbU/OYrwY53iBMRyM7chlYGyeThroVYeDCv2U5N4zcpYG52xTvixrexgvwHiBMRyM7VCvMR8o8GHSON90OKjQsST3PpKzNDhnm/JlWdvDeAHGC4zhYGyHeo35QIHfk8a52eGgQpuS3PtDztLgnG3Kl2VtD+MFGC8whoOxHeo15gM56XpDPzscjMHPSQ7ukLM0MGeb8mVZ28N4AcYLjOFgbIf6jflAzutJo/zE4WAMPkty8DU5SwNztilflrU9jBdgvMAYDsZ2qN+YD+ScSxrloRFcUKXx6QB17Y3xMFfPUaetUefoUFLunJylgTnblC/L2p62Z7yQs3LWeIExXH+onzS2y2W5XL8xH8i5lTTKjSXWe7Og03kUY2cfdWyN8W+ujg+cssado41J2VtylgbmbFO+LGt72p7xQs7KWeMFxnD9oX7S2C6X5XL9xnwgMZs0yHsl1703FP+l7VKP5Z8Iyx9GkcUFp6yx52g+qWNWztKgnG3Kl2VtT9szXshZOWu8wBiuP9RPGtvlslyu55gPJPYN0Bn042KXjueFVcrNxPg+V+ZajLVOWWPP0aWknufkLA3K2aZ8Wdb2MF7IWTlrvMAYrj/UTxrb5bJcrueYDySOJI3xyxHUvy10roGUxa/tjqWb07ntb4dyf65E/c7Rl0ldR+QsDcrZpnxZ1vYwXshZOWu8wBiuP9RPGtvlslyu55gPJE4mjfGtEe3jg1D8l7ZjXbY/ntsu+0nIs07VSNXhHL2V1HdSztKgnG3Kl2VtD+OFnJWzxguM4fpD/aSxXS7L5XqO+UCiir8+rYvxd0GncyfG47lt9xdsd2gCjuNCxdHEc9TrX+vlrJydtJxtyvnQ9rQ944WclbPGC4zh09wf6ieN7XJZLlc55gND+DppjPtHuJ9Xu3RwHyXbPB1aD55IX3/PwFDZl49xn6OXkjovylk526Ccbcr50Pa0PeOFnJWzxguM4dPcH+onje1yWS5XOeYDQ0gX59894n3dKOh0HsV4MsaGGH/lXjtnYKj8y8c4z9GepN7LclbONihnm3I+tD1tz3ghZ+Ws8QJj+DT3h/pJY7tclstVjvnAEP5NGuO6Ee9rT5dOLnuK7fXcv12NMWtgqHxgGOc5ejyp+x85K2cblLNNOR/anrZnvJCzctZ4gTF8mvtD/aSxXS7L5SrHfGAI6c84quigz/fQ6f0ZWn91YzzGdY5mk/rvyVkalLNVXIwaL9D25CzGi7qMFxjD9Yf6SWM7crn6MR9IPKj4YmtLbp/5yDqEnU7LWI3zHC3u44GcpUE525Qvy9oexgs5K2eNFxjD9Yf6SWO7XJbL9RzzgcTDMVwAf7RCp7PfKamFcZ2jXgYGOcuk5WxTvixrexgv5KycNV5gDNcf6ieN7XJZLtdzzAe6XHBVYWtorWNU1OHcj7HJKRm7cZ6j9IEScpam5GxTvixrexgv5KycNV5gDNcf6ieN7XJZLtdzzAfGNGBkayP9EVZeQ+mMUzJW4z5HveSjnGXSctaXZW1P2zNeyFk5O03jBcZw/aF+0tiOXDbuwlg9qqghZk9QvpZr+I+6dDzPjGD/MzF2xXgjxrkYfzn1tTtHIfT2l1A5y6TlbFO+LDe17W2PcSLGtzHuhtZPZbOfH96OcSHGK+32iPFCzspZ4wXG8Pq1tcO5et8toZ6z+klju1yWyxM45gOJKh76kH3p+i7XsWRfyp7v0vH8VMI+s7/oHYrxcYwfwvK1vlzw1+McrTQwPJCzcrZBOduUL8tNa3vPxbgSVn96exa3YuzR7IwXclbOGi8whteurX2Qq/dOaE14DVPPcf2ksV0uy+UJHPOBxHzSGNeMaB9nCzruxafhnuryRe1IyReSCy74a3eO8mbD8icmy1k525ScbcqX5aa1vYU+I/sj1D5Nz3ghZ+Ws8QJjeK3a2sWCet8bsp5pexChsV0uy+VmjPlA4k7SGB8bQf0nc51J9heuvcnr69udQL7T+TPG2hIvJB+54K/dOcpbl9T9r5yVsw3K2aZ8WW5a21ssfz207n7JftK4uAxE9ouL10NrKaF0X/+034e2Z7yQs3LWeIExvB5t7a+CerN9PTFEPRv0k8Z2uSyXJ3DMBxLp2kZPlVz3GwWdycGC7d4JxX9pOzHEvi+0O7zD7c8144K/duco7+mk3qtyVs42KGeb8mW5aW3vUoxnV9lmQ/sieNg7bbQ944WclbPTNF5gDK+qrc2G7r9yOTlgPfP6SWO7XJbLEzrmA4lvksb4Yon1HijoRN7osm02sVf0BN37MTa74B+Zup2jF5N6v5GzcrZBOduUL8vT1PZSc7l9XdP2jBdyVs4aL4Z6D4O8l7rUYQyvV1vbu8J5zSb71g9Qz3f6SWO7XJbLEzrmA4lzSWM8VFKde9odRtqBfDhAJ7XQfn9NuuCvizqeo0M91iln5eyk5WxTvixPU9tLzRZcEGt7xgs5K2eNF4O/BxPexvCy2lr6B76vQ+dyBR8OUM8X+klju1yWyxM65gOJj5PGeKyE+naE5etq9dPIf+zS8Txb0mc1eVjvc5T+DOkTOStnG5SzxovJa3srtcWH2p7xQs7KWePFUNcz0z7hbQwvr62dTsq/HOP90LmG76Y+65nTTxrb5bJcNubD5CvzL4BZB5x/0MLl0PvTk3d26XRujOhiexrV+RydSeo7KmflbINy1ngxeW0vtT50PjxI2zNeyFk5a7wY/HrGhLcxvKy29m1Sfl9oPSwuPwH2yQD16CeN7XJZLhvzYcKl6wt9PUQ92ZODf8l1FtfbHXU/TnfpeF4ewcX2tKn7OUoH5xfkrJxtUM4aLyav7aWO5uq/oO0ZL+SsnDVeDHU9Y8LbGF5WW5tPys62/+2/ofNXLlsGqEc/aWyXy3LZmA8TLF3n8d4QdeR/EnIrxoYB6toYOteryuL2AB3Yahe503ae636O7vY4OMtZOTtpOWu8mLy2l/opV/9Rbc94IWflrPFiqOsZE97G8DLa2hNJub+Tf38sxj+5ek/3WM9t/aSxXS7LZWM+NMefSYPc0ODPaXmI+kp/fv2XnJWzDcxZ48VkOhxGv/wExgs5K2fBGN6//cnnuZh77a1cX/goxpMD1IOxXS5jzIcJdj6U/6TjOjJ5WF/9PslYzjJpOWu8mDxbY/ybfN5sHcVtUt94IWcxXmAMr4Vjyef5KPdadlfl7dx19JcD1IOxXS5jzIcJ9lrSKD9t8Oc0eVhfnyTn5XU5K2cbmLPGi8mS3S30W1j+k9ld0t54IWcxXmAMr42zyec5UvD6m6Hzztgdq9RzWJoY2+Uyxnxoju1Jo7zZ4M9p8rC+bibnZYeclbMNzFnjxeTYHOOP5HNmd8zulvLGCzmL8QJjeK1cTT7PMwWvz4TlS19kcX6AejC2y2WM+TDB0ruCtjT0M5o8rKctyTn5Xc7K2QbnrPGi/p4KrYcFLX6+P9pfqjBeyFmMFxjD6+VBWLrbdabLNq8VXE/vHKAejO1yGWM+TKgPksZ5vKGf0eRhPaUP4jgpZ+Vsg3PWeFFve0NrzePFz/Z9mI6HHBov5CzGC4zhk+bJ0Nsdvtmk3++56+lvBqgHY7tcxpgPE2pn0jivN/Qzmjysp5+Tc7JdzsrZBues8aK+9sWYTz7XF8GdMcYLOYvxAmN4XR0MKy/tkJoruKZ+ZoB6MLbLZYz5MKGuJA302QZ+PpOH9fNscj6uyFk5OwU5a7yon2yt43vJ53lfmhsv5CzGC4zhtXYi+Qzv9LD9L7lr6ssD1oOxXS5jzIcJdCBppOca+PlMHtbPueR8HJCzcnYKctZ4US/bQusBf4uf5WMpbryQsxgvMIbX3lfJZzjYw/aHCq6rdw9QD8Z2uYwxHybUr2HpQQfbGvbZTB7W70v7o/a5+FXOytkpylnjRT08FpY/8Ohbp9R4IWcxXmAMnwjpWsabeyxzM3dd/eOA9WBsl8sY82ECvRSau/aTycN6KeuvoHKWSctZ40U9fJ68/7sxNjqlxgs5i/ECY3jtZc8rWJxcetBHuRcLrq0XBqgHY7tcxpgPE+pyWP7zmKYweVgfu5Pz8L2clbNTmLPGi/HalWtbJ5xK44WcxXiBMXzi+sMf+ix7LRRPEv4gHYztchljPjRf9pOM+bD0k4zZhnwuk4f1MBuWfno2H8r56ZmcZdJy1ngxXldybWuLU2m8kLMYLzCGT4SjSV94ps+y+0LxJOEZ6WBsl8sY82E6vJJ0mp9N4PtfGDAYvVPJ8X5ZzsrZKc5Z48XktTftznghZzFeYAwfr8+S9/zaAOV/KugjX5MKxna5jDEfpke6VuTchL13XwjraS451p/LWTkrZ40XE9betDvjhZzFeIExfLwuJu93/wDldxf0kfulgbFdLmPMh+nydbsRP4zxwgS9b18I6+eFdh4ttPNKzspZOWu8mLT2pt0ZL+QsxguM4eN1J+nb1g5Yx/e5PnKtFDC2y2WM+TBd1oSlvzzeD60nAsMgg8L9ZFBYI2eRs8YLMF4gZ8EYjn5SLiOXgXH5NMaDdlifiH7MJblzSs4iZ40XYLxAzoIxHP2kXEYuAwAAAAAAAAAAAAAAAAAAAADU3kxoLTj+cWgtav93aC0+/ii01mS5G+PHGGdjHIvxnwH2sTfGJ6H15NR7ofUkz4ft/87+7YMYO3us60jofOL6nSE+/xMx/s3Vt1taAAAAAABMjvWhNdGcTRYv9Bn7e9zHwRi/9VHvufb7WslTXcquG/A4fJKr57zUWNVCxQEAAAAA0NWroXXn9qATkKtNSmd3TV8csO5bMTatUHd2R/qjMPgkfGpnrq7szvbN0mNVJrwBAAAAgLFbE1p3URdNKv4c443QmgSeaW+f/e+2GAdiHI/xVYw/V9lHNln9a0H9WdkXY8y2t8v+96UYVwu2vZ68hyI3CsocG+B4fJ+r44QU6YkJbwAAAABgrLIJ5EuhczIxu9N7rqR9ZHd25ye7syVT9q1S7kLB+3prhe2LJu2/7PO9vhQ67yxfK016YsIbAAAAABir06FzIvF2jB0l7uPrXP3ZciF7eiiXLZHyIFd2pTvJ3wzFd4X3KrvT/Y9c+cNSBAAAAACg/vJ3M2dxL7SWLynLXME+3uuj/PmC8v/psu3+gm0f9LGvd3Nlr0gRAAAAAID6y5YyyZbryE8Qv1ziPrI7pm/n6v8rLK3X3Yuiu7a7LbXyRChe+qKXu9WzNcbv5co9JU0ab0EIIYQQQgghhBBCCFG76NvrBZVcLXkysWgf7/VZx5GCOj5fYft7Bdsf6mE/X/axD0x4CyGEEEIIIYQQQgghajThfa2gkv0lTyYW7WNrCRPeX6yw/TcF23+wyj6eCZ0P7FxvLhgAAAAAoP62heIHVZZpc8E+bg5Qz/8V1HN6he1PFWx/cZV93Mht/5YUAQAAAACYDK+GzknhMyXvo+hhlacHqOe9gnreXmH7o6G/yfz8+/w1tNY3p3+1/1kDAAAAANA8Z0Pn5OHRkvfxZcE+jgxQz7mCeg6usP2uUDw5WvSgzHWh86Gaz0uPgZnwBgAAAAAq92PonDzcU/I+fijYx64B6vm5oJ7tK2yf3Z39qKDMCwXbfpjb5lupMRQT3gAAAABA5bKHMuYnD9eWvI97BftY02cd2fb5yes7PZT7tWDfr+S2ydYxf5i8nv33k1JjKCa8AQAAAIDKPQijnzzM139/gDpeLKjnfA/lzofV1yj/Jvf6h9ICAAAAAGDyzIfh775eTb7+ewPU8VlBPYd7KPd2Qbkfktefz732d2it592PvQX7eGmAz5jt92YYfuK9bu8HAAAAAKAS10Pn5Oh/St7Hw1z9832Wzybg/w2dE9MzPZQ9WPD5HrRfy8r/ElZe7qRXV3P1XOuzfPZevgv93b0+Se8HAAAAAGDkzobOCeG3S95Hfh3tbC3umT7KvzHEe9wYitd83hrjrdy/3RjiM75QsI/nBzwPV8Lwd9nX7f0AAAAAAIzcodA5Mfpbyfv4smAfu3os+3iM27myt2LM9rH/+wX7fzW0HnpZ5p3tN3L1/dRjufeSMr/HWF/Sca/b+wEAAAAAGKnsTuu/wmjv8t5fUP+nPZa9UFD2uT73/11BHf/k/v/ZEj5n0fIpe1cp80ruPW0r8bjX7f0AAAAAAIxcdrdz0bIfcz2UzSbMs7vEP1llu99C57ImK02+Zg9MPF/wnt4c4PN90eXzpWuKby7pWN4M3R+Qmfd8+zgsriu+ZwTntm7vBwAAAABg5C6G4sng7O7o7E7htcm2m0JrkvuzsLTcyJlV6t9bUHe21Ei2fEZ6F/H20Fpbu+iu83cH/GxzYeUJ73dLPI5HC+rfXbDd0zHuJtscHNF5rdv7AQAAAAAYuWxCu2jpj17jtR728cqAdWdrbR8Z4rPtWaHuftcD70X+bvZLudezPxik65K/NeJzW7f3AwAAAABQif+G4oc8FsXD0Loz/EBoLW3Sixdj/NlH/adCa0J2GGtW2Mco7mR+uWA/z7Zfyx7C+Uvy76crOKd1ez8AAAAAAJXZEON4aE1m/xtaE89Z3Autu8CzSehsSZM1A9aflcuWGcnW6L7VrntxiZNf2v/+avt9lOWP0Dnp++OIjt9Mwf6+af/75dD9TuswJe8HAAAAAIAJ8kYoXg998b9/Dq0Hc07r+wEAAAAAYEJkd093W7olWy9745S/HwAAAAAAJki2LEx+cvlujJ3eDwAAAAAAk2Q2tCaU0wnmr70fAAAAAAAmzSuheAmRHd4PAAAAAACT4vlQPLmcxRnvBwAAAACASfB0jHthaUL5u7B8gvlRjK1T/H4AAAAAAJgAm2LcDkuTycdirI8xH5ZPMp+e0vcDAAAAAMAEWBfjRliaRP40ee1k6LyresuUvR8AACjTR6Fzub5juW1mYhyKcTbGLzHux3gYWr+AzB7gftBhBACAYpeSC+1vcq9tCJ13VX86Ze8HAADKdDF0Tnjvb7+2JsY7Mf4J3Z9lsxjnHUoAAFjudHLBfDXG2oJtPsxdWGd3lmyakvcDAABl+zt0Tl4/EVrPsPklrD7Rnca7DicAALS8nVwo3wqtu6eLZP/+IHdh/fEUvB8AACjbbOictM6WKTkQlv+SMbv5Yy65Js4mxE8VlL0bWneFAwDAVDucXCTfibFzle3z6wzeD90npBedysWeMb8fAAAYt+dD56T1P7lr4aMrlP+joPw+hxUAgGm2O7QmiBeXA+nlAnlj6Lyr+uQqZfIX4q+O+f0AAMC4zYXuy5P8GmPrKuUvFJQ77LACADCtsgvo9A6S/+uj7Ce5C+vsJ5ePr7B9LxPeVb4fAAAYt/+F4snuGzHW91C+aML7kMMKAMA0yi6g059Avtdn+ezBkA9zF9cnVth+tQnvqt8PAACM26WC6+SVnl+TdzlY0gQAAP7/g2yuJBfFZwasJ39XdfaQnHVdtl1pwnsc7wcAAMbtfsF18rY+ys8XlJ91WAEAoDrn2hfirzgUAABMsfWhc7L67yHL33ZYAQCgWj+2L8YPOhQAAEyxl0LnhPXFPsrvH7I8AAAwpOyhlI9Ca61tS40AADDN3gydE9YfVVgeAAAYQjbZ/XP7QvxDhwMAgCl3NnROWB8ZsvxhhxUAAKpxvH0R/lWMGYcDAIApdy10Tlg/U2F5AABgSPscAgAA+P+yZf7Syeps6b+ZCssDAAAAAMDQtofOu7NvVlgeAAAAAABKcSh0Tlifr7A8AAAAAACU4v3QOWH9Th/lTwxZHgAAAAAASpE9yD0/YX2wwvIAAAAAAFCK30PnhPWWIctvdlgBAAAAAKjSTIxHYflk9YMKywMAAAAAQCl2hc67s3+osDwAAAAAAJTiaOicsD5TYXkAAAAAACjFZ6Fzwvq1CssDAAAAAEApLobOCev9FZYHAAAAAIBS3AmdE9ZrKywPAAAAAAAAAAAAAAAAAAAAAAAAAAAAAAAAAAAAAAAAAAAAAAAAAAAAAAAAAAAAAAAAAAAAAAAAAAAAAAAAAAAAAAAAAAAAAAAAAAAAAAAAAAAAAAAAAAAAAAAAAAAAAAAAAAAAAAAAAAAAAAAAAAAAAAAAAAAAAAAAAAAAAAAAAAAAAAAAAAAAAAAAAAAAAAAAAAAAAAAAAAAAAAAAAAAAAAAAAAAAAAAAAAAAAAAAAAAAAAAAAAAAAAAwUttjnIjxbYy7MR7GeBDjdowLMV6JMeMwgXYNgD4YAACgrp6LcSXGQg9xK8Yehwy0awD0wQAAAHW00Gdkdyftc9hAuwZAHwwAAFDXL2XXYxyP8UxY+nnthhivx/gr98XsnxjrHTrQrgHQBwMAANTJpRjPrrJN9uXsz9wXs/ccOtCuAdAHAwAw3U6FpZ8uvuxw0Ie50HrQUZY/n4fqH3I0l/tSds0p0a7RrkFfiz5YHwwAwHRaG+O79sXsvdB6mA30a287fxba+bS2wn3P5r6U3Xc6tGu0a9DXog/WBwMAMH2yi9nL7QvZ+eBJ7Axnd/sLUZZP38dYU+G+8w9Y0q61a7Rr0NeiD9YHAwAwZc4lF7IHHA5K8FKSU+cr2uf63Jeye9q1do12Dfpa9MH6YAAApsvx5CL2pMPRCAtjiCInk9ePV/C5j+be0wXtWrvWrrVr0NeiD9YHAwAwPZ4KrZ8mZhew1x0OX8pK/lKWudF+/VGMnSP+3D/l3tNR7Vq71q61a9DXog/WBwMAMD2qvGBmOr+U7Uy2uTHCz3w4935uaNfatXatXYO+Fn2wPhgAgOkxl1zAfu5wMEKfJ7k2N4L6t8b4N9nHnRjbtGvtGu0a9LXog/XBAABMh5kYf4alp61vckgYoU1h6Wfft9r5V5YNMX4Lyx+mtEu71q7RrkFfiz5YHwwAwPRwZxJVS+9EermkOjfH+COpN7sTabd2rV2jXYO+Fn2wPhgAgOlyPbmQte4kVdgRyl0DMntY2N9JndmXs+1j/oy9rr2pXaNda9foa0EfDAAAJXk6uZC96nBQoZ+S3HtmiHr2htZakot1fR9aP78dt3FOwmjXaNfNa9foa2Ha+2AAAOjJh8nF7JsOBxU6luTeRwPWsS/GfFLPF6HcdSuHMc5JGO0a7bp57Rp9LUx7HwwAAD35Pbmg3exwUKFNYfnPZPuVrSF5L6nj/Zp9vnFOwmjXaNfNa9foa2Ha+2AAAFhVutbfzw4HY/BzkoM7+ii3LbQenLRY9uMafrZxTcJo12jXzWvX6GtBHwwAAD14Pbmo/cThYAw+S3LwtR7LPBbjt6TctzX9bOOahNGu0a6b167R14I+GAAAenAuubA9NIIvgGl8OkBd2QNzHubqOeq0NeocHUrKneuxzOdJmbsxNtb0OI9rEka71q616+a1a/S1+lp9sD4YAAB6cCu5uC3zwvZmwQX/oxg7+6hja1j+s8osPnDKGneONiZlb/Ww/a7c/k7U+BiPaxJGu9autevmtWv0tfpafbA+GAAAVjGbXNjeK7nuvaH4LpdLPZZ/Iix/EFQWF5yyxp6j+aSO2VW2vZLb55YaH+NxTMJo19q1dt28do2+Vl+rD9YHAwBAD/YNcCHej4tdLvpfWKXcTIzvc2WuxVjrlDX2HF1K6nmuz4mNfqNK49i3do123bx2jb5WX6sP1gcDAEAPjiQXql+OoP7sSe8PCy6Kf21f1HdzOrf97WAdwVGpyzn6MqnrSIO+lI1j39o12nXz2jX6Wn2tPlgfDAAAPTiZXKi+NaJ9fNDlwvhYl+2P57bLfo75rFM1UnU4R28l9Z1s0Jeycexbu0a7bl67Rl+rr9UH64MBAKAH/dz5Mah1Mf4uuDC+E+Px3Lb7C7Y7NIFftEcdTTxHo75TbprOtXatXWvX03Wum0hfOz19rT5YHwwAAKX6OrkQ3j/C/bza5cvFR8k2T4fWQ5/S19/zpayyyZJxn6OXkjovOtdDnWvtWrvWrqfvXDeNvnZ6+lp9sD4YAABKlT4YZ/eI93Wj4IL/UYwnY2yI8VfutXO+lFU+WTLOc7Qnqfeycz3UudautWvtejrPdZPoa6enr9UH64MBAKBU/yYXwutGvK89Xb5gZE+Qv577t6sxZn0pq/xL2TjP0eNJ3f8410Oda+1au9aup/NcN4m+dnr6Wn2wPhgAAEqV/oSyii9H53v4wvFnaN3xwniM6xzNJvXfa9DxHMdEl3aNdt28do2+Vl+rD9YHAwBADx5U/OVwS26f+cguxnc6LWM1znO0uI8HDTqe45iE0a7RrpvXrtHX6mv1wfpgAADowcMxfGH/aIUL/v1OSS2M6xyZGNOu0a61a/S1+lp9sD4YAABK+YJYha2htYZg0cX+/RibnJKxG+c5Sh/m1MQ2tqBdo11r1+hr9bX6YH0wAAA048tati7hH2Hl9QvPOCVjNe5z1MQJpKZPwmjX2rV2jb5WX4s+GAAAauNRRRfB62Jcy110P+py0f/MCPY/E2NXjDdinIvxl1Nfu3MUgjtBteuVbY9xIsa3Me6G1nIC2U+0b8e4EOOVdltHu25iu0ZfW2U7Ppyr990S6jmrD9YHAwBAFap44FI2AfVd7qI+m6B6vstF/08l7DO7m+ZQjI9j/BCWr7NpgqIe52ilL2XW+tWuU8/FuBJWvjtuMW7F2KNJa9cNbNfoa6tsxx/k6r0TWpO3w9RzXB+sDwYAgCrMJxfCa0a0j7MFX5oWn0R/KhRPWh0p+YvvggmK2p2jvNmk7nsNOrbjyLumteuFPiP7A9c+zVq7bli7Rl9bZTu+WFDve0PWM20P1dQHAwDAmNxJLoQfG0H9J3MX8tndJXuT19e3L8DzF/x/xlhb4hffRyYoaneO8tYldf/boOM7jrxrWrteLH89tO4QzH72vbh0SfZrjtdDa5midF//tN+Hdq1dN6Vdo6+tsh3/VVBvtq8nhqhngz5YHwwAAFVI1xV8quS63yi4kD9YsN07ofgulxND7PtC+8vG4fbnmjFBUbtzlPd0Uu/VBh3jceRd09r1pRjPrrLNhvZEwbB3I2rX2nVd2zX62qra8Wzo/guakwPWM68P1gcDAEBVvkkuhF8ssd4DBRfwb3TZNpuMLnp6/f0Ym01QjEzdztGLSb3fNOg4jyPvpqldp+Zy+7qmXWvXDWrXq72HQd5LXerQ19arHe9d4bxmE9frB6jnO32wPhgAAKpyLrkQPlRSnXvaF+vpxfuHA3xBWGi/vyZNUNRFHc/RoRGd93EbR95NU7tOzRZMGmjX2nVT2vVq78GEt762rHac/vHw69C59MaHA9TzhT5YHwwAAFX5OLkQPlZCfTvC8jUt+7nA/rHLRf+zJX1WE971PkfpT4A/0TS16xLa+UPtWrtuMBPe+tpRtePTSfmXY7wfOtej3tRnPXP6YH0wAABUpcy7b7IvP/mHHF2OsabH8ju7XPDfGNHkwDSq8zk6k9R3VNPUrgewPnQ+YE271q6byoS3vnZU7fjbpPy+0HrwYX4y95MB6tEH64MBAKAS6dp+Xw9RzxMxfsldqF9vf0nqx+kuF/0vj2ByYNrU/RylX4xf0DS16wEczdV/QbvWrhvMhLe+dlTteD4pO9v+t/+Gzl/QbBmgHn2wPhgAAEYuXfP23hB15H+OeSvGhgHq2hg614rM4vYAXx5W+1I+bee57ufo7hR8Mdauy2/XqZ9y9R/VrrXrBjPhra8dRTt+Iin3d/Lvj8X4J1fv6R7rua0P1gcDAEDV/kwuhjc0+HNa0qS+0qUo/nI4tOsBHA6jXzIF7Rqa3tfuTz7Pxdxrb+X62UcxnhygHvTBAAAwcueTC+JDDf6cJrzr61Do/yFPaNeLtsb4N/m82Vqz26SAdg362r4dSz7PR7nXsjuEb+eupb4coB70wQAAMHKvJRfEnzb4c5rwrq9PkvPyusOhXfchu6Pyt7B8WYFdTr92DfragZxNPs+RgtffDJ13ee9YpZ7D0kQfDAAAVdueXBDfbPDnNOFdXzeT87LD4dCue7Q5xh/J58zu8t7t1GvXoK8d2NXk8zxT8PpMWL6MSxbnB6gHfTAAAIxceofkloZ+RhPe9bQlOSe/OxzadY+eCq0Hqi1+vmzie7tTrl2DvnYoD8LSndszXbZ5reCaaucA9aAPBgCAkfoguTA+3tDPaMK7ntKHYJ10OLTrHuwNrXW6Fz/b92E6HsypXYO+dpSeDL3drZ5NYP+eu6b6ZoB60AcDAMBI7UwujK839DOa8K6nn5Nz4g5d7Xo1+2LMJ5/ri+DuQe0a9LVlOBhWXqYkNVdwXfXMAPWgDwYAgJG6klwcP9vAz2fCu36eTc7HFYdDu15Ftj73veTzvO/0ategry3NieQzvNPD9r/krqsuD1gP+mAAABiZA8kF8rkGfj4T3vVzLjkfBxwO7XoF20LroZSLn+Vjp1a7Bn1tqb5KPsPBHrY/VHBttXuAetAHAwDASP0alh4ytK1hn82Ed71sa+fZQjvv0K67eSwsfyjct06pdg362tKl63Jv7rHMzdy11Y8D1oM+GAAARual0Nx1F01414s7kLTrXn2evP+7MTY6pdo16GtLlT0LYXGi9EEf5V4suL5aGKAe9MEAADBSl8Pyn6Y2hQnv+tidnIfvHQ7tegW7cu32hFOpXYO+dqR97Q99lr0Wiie8f5AO+mAAAKiL7OeQ82Hp55CzDflcJrzrYTYs/ex7PjRv6RztulxXcu12i1OpXYO+tnRHk372TJ9l94XiCe8z0kEfDAAAdfJK8oXlswl8/wsDBqN3KjneLzsc2vWI2rI2rV2DvrZ3nyXv+bUByv9U0P++JhX0wQAAUDfpurlzE/beTY7V01xyrD93OLTrEbZlbVq7Bn1t7y4m73f/AOV3F/S/+6WBPhgAAOro6/YF9MMYL0zQ+zY5Vj8vtPNooZ1XaNejbMvatHYN+tre3Un6zbUD1vF9rv9dKwX0wQAAUEdrwtJdP/djvOiQMOAXsvvJF7I1Dol2jXYN+lrQBwMAwLh8GuNBO6wNSD/mktw55XBo12jXoK8FfTAAAAAAAAAAAAAAAAAAAAAAAAAAAAAAAABAHS1UHAAAAAAAMBImvAEAAAAAaAQT3gAAAAAANIIJbwAAAAAAAAAAAAAAAAAAAABgyi0IIYQQQgghxJgDAABMeAshhBBCCCFMeAMAAAAAAAAAAAAAAABAs/nZHwAAAAAAjWDCGwAAAACARjDhDQAAAABAI5jwBgAAAAAAAAAAAAAAAAAAAAAAAAAAAAAAAAAAAAAAAAAAAAAAAAAAAAAAAAAAAAAAAAAAAAAAAAAAAAAAAAAAAAAAAAAAAAAAAAAAAAAAAAAAAAAAAAAAAAAAAAAAAAAAAAAAAAAAAAAAAAAAAAAAAAAAAGAlH8VYyMWx3DYzMQ7FOBvjlxj3YzyMcS/G1zEOOowAAAAAAIzbxdA54b2//dqaGO/E+Kdgm3ycdygBAAAAABinv0Pn5PUTMZ4Orbu5F/qIdx1OAAAAAADGYTZ0Tlpny5QciDGf/NvVGHMxNrTLZRPipwrK3g2tu8IBAAAAAKBSz4fOSet0+ZI7MY6uUP6PgvL7HFYAAAAAAKqW3bXdbXmSX2NsXaX8hYJyhx1WAAAAAACq9r9QPNl9I8b6HsoXTXgfclgBAAAAAKjapdA5YX0rLK3VvZrLwZImAAAAAADUwP3QOWG9rY/y8wXlZx1WAAAAAACqlC1Zkp+s/nvI8rcdVgAAAAAAqvZS6JywvthH+f1DlgcAAAAAgFK8GTonrD+qsDwAAAAAAJTibOicsD4yZPnDDisAAAAAAFW7FjonrJ+psDwAAAAAAJTiYVg+Wf0oxkyF5QEAAAAAYGjbQ+fd2TcrLA8AAAAAAKU4FDonrM9XWB4AAAAAAErxfuicsH6nj/InhiwPAAAAAACl+Cp0TlgfrLA8AAAAAACU4vfQOWG9Zcjymx1WAAAAAACqNBPjUVg+Wf2gwvIAAAAAAFCKXaHz7uwfKiwPAAAAAAClOBo6J6zPVFgeAAAAAABK8VnonLB+rcLyAAAAAABQiouhc8J6f4XlAQAAAACgFHdC54T12grL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Ux5EYC7m4M0R9T8T4N1ff7lXKbI5xNMaZGJdj3I3xIMbDGPMxfo7xvxjPDfiePir4jMdy2+yM8WmMX2Lcj3ErxkbpAQAAAABMs4WKY1hPdal33YD1fZKr53yX7bJJ7ndCazK7n8/7dYy1fb6niwX17G+/9nhoTbQvrLANAAAAAMBUmrQJ75kYj0I5k707c3Vld0pv7rLtX0N85i/6fF9/F9Sxvv3eflthP+ulMwAAAAAwzSZtwjtzI6y+5Ecvvs/VcaLLdrPJNtnEdzaBfTjGjhhrkm1ejPFrwXvLJtV7nYyeLSh/L8aGGH+ucFznpTIAAAAAMO0mccL7XEG9X/ZZx0u58tka2N2WHsnW4s7W5N7TQ72bQmst7/z7O9Dj+3q+oOx3Ma4k/z+7y/uNGFulLwAAAADAZHszdE4KX++jfHZX9h+58odLfH/fFLy/Iz2WnSsoez/57/+G1rIuAAAAAAA0QLZed35S+EEf5d/Nlb1S8vv7quD9Heqx7P9C8Z3x2aT3i049AAAAAECzPBGKJ4V39FA2W3LkXq7cUyW/v0sF7+25IcpmYbIbAAAAAKCh8pPWvd5F/WWuzOcjeG/zBe9ttsey9wvKvuV0AwAAAAA0V9E62R+sUuaZ3PZ3Y6wv+X2tL3hffw1R9rZTDQAAAADQbKdC5+TwxVXK3Aijv3O6aH3xCz2WfWmAzwQAAAAAQNtCxVGWo6G/u6Hnctv+GmNmgP1m64dnS6d8FlqT0b+H1hIm2UMzH3X5zB/2WPebQ5QFAAAAAJh6kzrhvatL/UVrZa8LrcnwdLvn+9zfCzG+C90ntVeKwz3u4+wQZQEAAAAApt6kTnhnd2cXTT6/ULDth7ltvu1jP9tjXFnlM2XvI7vD+2GX15/qcV/XhigLAAAAADD1JnXCO/NrQf2v5LbZFpZPRGf//WSP9WeT5/cK9pHVcSa0ljbZkCvzoGDbXpdOyU+YPwqDLbsCAAAAAMCEOR86J6PP5Lb5Jgy2JnZ2Z/V8KH4A5aYuZZ4s2P7nHve3fYiy3ewtqPOlAerJloS5GawrDgAAAAAwMm+HzgndH5LXn8+99ndoTd724ueCuj9YpczBgjLnetzfoSHKruRqrs5rfZbP7jD/Lil/XtoBAAAAAJSvaIL5Qfu1bKL2l7DycifdvFhQby8TxScKyr3d4z7fLyj7TgnH6IWCevt5YGf6IM1sLfM10g4AAAAAoHwbQ/E64VtjvJX7txt91Hu2oM4jPZT7qqDcgR73WVT2YEnH6Uau3p96LPdeUub3GOulHAAAAADA6NwPnRPFr8a4k/u3//RR5x8FdW7podxvA5bL/F5QdnNJx6joTvi9q5R5Jdn2n9B6+CcAAAAAACOUri+dTtCm//9sn3XeK6hztQnzp2M8Kig328P+ZgrKPij5ON0M3dc6z3s+eT/Z+9gjzQAAAAAARu+LULysyWLMh/7vlC66w/vDLttmk9XvhtbEcNH+d/awv11h5YdvluFowT52F2yXTdzfDeUvqwIAAAAAwCrmwsoT3u8OUOepFepa295mR2g9kPLP9mvZ//5YUOZSjA2r7K9oMvrMCI7VbwXvLbUpxu3k9bekFwAAAABAdbLlNrpNdt8KvS0pkpetV30vrDyRnsaXMZ4IrQdbrrRdt/W8PwvF65CX7eWC/Tzbfu3xGL8k/35aagEAAAAAVGtN6D7BPMxyHNk61nfDyhPYN2I8l5TJJtf/XGH7dV32dbFg2/0jOFbZ8iv55Vq+af/75dD9zm8AAAAAACpStOb2jyXUm639/XGMX2M8DK0HOWbLgmTrhu/tUia7i/t8aK3pnW2f3SmeTSa/H1qT80XuFLz/tSM6Vm8U7Ct98OfPofvEPAAAAAAA1EZ2N3e3u9Cz9bs3OkQAAAAAAEyK46FzsjtbvmWnQwMAAAAAwCTJ1hrPr0/+tcMCAAAAAMCkeSUUL2myw6EBAAAAAGBSPB+KJ7uzOOPwAAAAAAAwCZ6OcS8sTXB/F5ZPeD+KsdVhAgAAAACgzjbFuB2WJrePxVgfYz4sn/Q+7VABAAAAAFBX62LcCEuT2p8mr50MnXd5b3HIAAAAAACoo0thaUL7m9xrG0LnXd6fOmQAAAAAANRNtkTJ4kT21RhrC7b5MCyf8H4YWkugAAAAAABALbwdliaxb4XW3dxFsn9/EJZPen/s8AEAAAAAUAeHw9Lk9Z0YO1fZ/qOwfML7fug+QQ4AAAAAAJXYHVoT1ovLk+zroczG0HmX90mHEgAAAACAcdka45+wNGn9f32U/SQsn/DOHmb5uEMKAAAAAEDV1sf4IyxNWL/XZ/nsQZUPw/JJ7xMOKwAAAAAAVVoT40pYmqg+M2A9+bu878ZY5/ACAAAANM//A7TV9bFwR45lAAAH93RFWHRNYXRoTUwAPG1hdGggeG1sbnM9Imh0dHA6Ly93d3cudzMub3JnLzE5OTgvTWF0aC9NYXRoTUwiIHN0eWxlPSJmb250LWZhbWlseTpBcmlhbCI+PG1zdHlsZSBtYXRoc2l6ZT0iMjhweCI+PG1pPmM8L21pPjxtaT5vPC9taT48bXN1Yj48bWk+djwvbWk+PG1yb3c+PG1pPlg8L21pPjxtbz4sPC9tbz48bWk+WDwvbWk+PC9tcm93PjwvbXN1Yj48bW8+PTwvbW8+PG1mcmFjPjxtcm93PjxtZmVuY2VkPjxtcm93Pjxtc3ViPjxtaT54PC9taT48bW4+MTwvbW4+PC9tc3ViPjxtbz4tPC9tbz48bW92ZXI+PG1pPng8L21pPjxtbz4mI3hBRjs8L21vPjwvbW92ZXI+PC9tcm93PjwvbWZlbmNlZD48bWZlbmNlZD48bXJvdz48bXN1Yj48bWk+eDwvbWk+PG1uPjE8L21uPjwvbXN1Yj48bW8+LTwvbW8+PG1vdmVyPjxtaT54PC9taT48bW8+JiN4QUY7PC9tbz48L21vdmVyPjwvbXJvdz48L21mZW5jZWQ+PG1vPis8L21vPjxtZmVuY2VkPjxtcm93Pjxtc3ViPjxtaT54PC9taT48bW4+MjwvbW4+PC9tc3ViPjxtbz4tPC9tbz48bW92ZXI+PG1pPng8L21pPjxtbz4mI3hBRjs8L21vPjwvbW92ZXI+PC9tcm93PjwvbWZlbmNlZD48bWZlbmNlZD48bXJvdz48bXN1Yj48bWk+eDwvbWk+PG1uPjI8L21uPjwvbXN1Yj48bW8+LTwvbW8+PG1vdmVyPjxtaT54PC9taT48bW8+JiN4QUY7PC9tbz48L21vdmVyPjwvbXJvdz48L21mZW5jZWQ+PG1vPis8L21vPjxtbz4uPC9tbz48bW8+LjwvbW8+PG1vPi48L21vPjxtbz4rPC9tbz48bWZlbmNlZD48bXJvdz48bXN1Yj48bWk+eDwvbWk+PG1pPk48L21pPjwvbXN1Yj48bW8+LTwvbW8+PG1vdmVyPjxtaT54PC9taT48bW8+JiN4QUY7PC9tbz48L21vdmVyPjwvbXJvdz48L21mZW5jZWQ+PG1mZW5jZWQ+PG1yb3c+PG1zdWI+PG1pPng8L21pPjxtaT5OPC9taT48L21zdWI+PG1vPi08L21vPjxtb3Zlcj48bWk+eDwvbWk+PG1vPiYjeEFGOzwvbW8+PC9tb3Zlcj48L21yb3c+PC9tZmVuY2VkPjwvbXJvdz48bWk+bjwvbWk+PC9tZnJhYz48bXNwYWNlIGxpbmVicmVhaz0ibmV3bGluZSIvPjxtbz4mI3hBMDs8L21vPjxtbz4mI3hBMDs8L21vPjxtbz4mI3hBMDs8L21vPjxtbz4mI3hBMDs8L21vPjxtbz4mI3hBMDs8L21vPjxtbz4mI3hBMDs8L21vPjxtbz4mI3hBMDs8L21vPjxtbz4mI3hBMDs8L21vPjxtbz4mI3hBMDs8L21vPjxtbz4mI3hBMDs8L21vPjxtbz4mI3hBMDs8L21vPjxtbz4mI3hBMDs8L21vPjxtbz4mI3hBMDs8L21vPjxtbz49PC9tbz48bWZyYWM+PG1yb3c+PG1zdXA+PG1mZW5jZWQ+PG1yb3c+PG1zdWI+PG1pPng8L21pPjxtbj4xPC9tbj48L21zdWI+PG1vPi08L21vPjxtb3Zlcj48bWk+eDwvbWk+PG1vPiYjeEFGOzwvbW8+PC9tb3Zlcj48L21yb3c+PC9tZmVuY2VkPjxtbj4yPC9tbj48L21zdXA+PG1vPis8L21vPjxtc3VwPjxtZmVuY2VkPjxtcm93Pjxtc3ViPjxtaT54PC9taT48bW4+MjwvbW4+PC9tc3ViPjxtbz4tPC9tbz48bW92ZXI+PG1pPng8L21pPjxtbz4mI3hBRjs8L21vPjwvbW92ZXI+PC9tcm93PjwvbWZlbmNlZD48bW4+MjwvbW4+PC9tc3VwPjxtbz4rPC9tbz48bW8+LjwvbW8+PG1vPi48L21vPjxtbz4uPC9tbz48bW8+KzwvbW8+PG1zdXA+PG1mZW5jZWQ+PG1yb3c+PG1zdWI+PG1pPng8L21pPjxtaT5OPC9taT48L21zdWI+PG1vPi08L21vPjxtb3Zlcj48bWk+eDwvbWk+PG1vPiYjeEFGOzwvbW8+PC9tb3Zlcj48L21yb3c+PC9tZmVuY2VkPjxtbj4yPC9tbj48L21zdXA+PC9tcm93PjxtaT5uPC9taT48L21mcmFjPjxtc3BhY2UgbGluZWJyZWFrPSJuZXdsaW5lIi8+PG1vPiYjeEEwOzwvbW8+PG1vPiYjeEEwOzwvbW8+PG1vPiYjeEEwOzwvbW8+PG1vPiYjeEEwOzwvbW8+PG1vPiYjeEEwOzwvbW8+PG1vPiYjeEEwOzwvbW8+PG1vPiYjeEEwOzwvbW8+PG1vPiYjeEEwOzwvbW8+PG1vPiYjeEEwOzwvbW8+PG1vPiYjeEEwOzwvbW8+PG1vPiYjeEEwOzwvbW8+PG1vPiYjeEEwOzwvbW8+PG1vPiYjeEEwOzwvbW8+PG1vPj08L21vPjxtaT52PC9taT48bWk+YTwvbWk+PG1zdWI+PG1pPnI8L21pPjxtaT5YPC9taT48L21zdWI+PC9tc3R5bGU+PC9tYXRoPmxNT+MAAAAASUVORK5CYII=\&quot;,\&quot;slideId\&quot;:408,\&quot;accessibleText\&quot;:\&quot;c o v subscript X comma X end subscript equals fraction numerator open parentheses x subscript 1 minus x with bar on top close parentheses open parentheses x subscript 1 minus x with bar on top close parentheses plus open parentheses x subscript 2 minus x with bar on top close parentheses open parentheses x subscript 2 minus x with bar on top close parentheses plus... plus open parentheses x subscript N minus x with bar on top close parentheses open parentheses x subscript N minus x with bar on top close parentheses over denominator n end fraction\\nspace space space space space space space space space space space space space equals fraction numerator open parentheses x subscript 1 minus x with bar on top close parentheses squared plus open parentheses x subscript 2 minus x with bar on top close parentheses squared plus... plus open parentheses x subscript N minus x with bar on top close parentheses squared over denominator n end fraction\\nspace space space space space space space space space space space space space equals v a r subscript X\&quot;,\&quot;imageHeight\&quot;:77.92341678939617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4528</TotalTime>
  <Words>1251</Words>
  <Application>Microsoft Office PowerPoint</Application>
  <PresentationFormat>On-screen Show (4:3)</PresentationFormat>
  <Paragraphs>284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Century Gothic</vt:lpstr>
      <vt:lpstr>Corbel</vt:lpstr>
      <vt:lpstr>Helvetica</vt:lpstr>
      <vt:lpstr>LucidaGrande</vt:lpstr>
      <vt:lpstr>Symbol</vt:lpstr>
      <vt:lpstr>Wingdings</vt:lpstr>
      <vt:lpstr>Contemporary blue</vt:lpstr>
      <vt:lpstr>FIN 470: Financial Analysis in Excel</vt:lpstr>
      <vt:lpstr>Overview</vt:lpstr>
      <vt:lpstr>1. Linear Algebra</vt:lpstr>
      <vt:lpstr>Linear Algebra/Matrix Math</vt:lpstr>
      <vt:lpstr>Transpose</vt:lpstr>
      <vt:lpstr>Matrix Multiplication</vt:lpstr>
      <vt:lpstr>2. Portfolio Calculations</vt:lpstr>
      <vt:lpstr>Expected Return/Standard Deviation</vt:lpstr>
      <vt:lpstr>Standard Deviation Examples</vt:lpstr>
      <vt:lpstr>Excel: Expected Return</vt:lpstr>
      <vt:lpstr>Weights Vector</vt:lpstr>
      <vt:lpstr>Variance/Covariance Matrix</vt:lpstr>
      <vt:lpstr>covX,X = varX</vt:lpstr>
      <vt:lpstr>Variance/Covariance Matrix</vt:lpstr>
      <vt:lpstr>Excel: Variance/Covariance Matrix</vt:lpstr>
      <vt:lpstr>Standard Deviation</vt:lpstr>
      <vt:lpstr>Excel Linear Algebra</vt:lpstr>
      <vt:lpstr>W′VW</vt:lpstr>
      <vt:lpstr>3. Efficient Frontier</vt:lpstr>
      <vt:lpstr>Solver</vt:lpstr>
      <vt:lpstr>Solver Window</vt:lpstr>
      <vt:lpstr>Efficient Frontier</vt:lpstr>
      <vt:lpstr>Find Efficient Frontier</vt:lpstr>
      <vt:lpstr>The Capital Market Line</vt:lpstr>
      <vt:lpstr>Utility Functions and the Optimal Portfolio</vt:lpstr>
      <vt:lpstr>4. Capital Asset Pricing Model</vt:lpstr>
      <vt:lpstr>The Capital Asset Pricing Model</vt:lpstr>
      <vt:lpstr>Excel: Linear Regression</vt:lpstr>
      <vt:lpstr>Excel: Linear Regression</vt:lpstr>
      <vt:lpstr>Excel: Linear Regression</vt:lpstr>
      <vt:lpstr>Excel: Linear Regression</vt:lpstr>
      <vt:lpstr>Excel: Linear Regression</vt:lpstr>
      <vt:lpstr>Excel: Linear Regression</vt:lpstr>
      <vt:lpstr>Excel: Linear Regression</vt:lpstr>
      <vt:lpstr>Excel Features: Linear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517</cp:revision>
  <dcterms:created xsi:type="dcterms:W3CDTF">2004-10-03T21:09:17Z</dcterms:created>
  <dcterms:modified xsi:type="dcterms:W3CDTF">2022-11-08T15:12:41Z</dcterms:modified>
</cp:coreProperties>
</file>