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notesMasterIdLst>
    <p:notesMasterId r:id="rId21"/>
  </p:notesMasterIdLst>
  <p:handoutMasterIdLst>
    <p:handoutMasterId r:id="rId22"/>
  </p:handoutMasterIdLst>
  <p:sldIdLst>
    <p:sldId id="397" r:id="rId2"/>
    <p:sldId id="383" r:id="rId3"/>
    <p:sldId id="384" r:id="rId4"/>
    <p:sldId id="265" r:id="rId5"/>
    <p:sldId id="266" r:id="rId6"/>
    <p:sldId id="267" r:id="rId7"/>
    <p:sldId id="268" r:id="rId8"/>
    <p:sldId id="269" r:id="rId9"/>
    <p:sldId id="399" r:id="rId10"/>
    <p:sldId id="270" r:id="rId11"/>
    <p:sldId id="271" r:id="rId12"/>
    <p:sldId id="272" r:id="rId13"/>
    <p:sldId id="273" r:id="rId14"/>
    <p:sldId id="400" r:id="rId15"/>
    <p:sldId id="420" r:id="rId16"/>
    <p:sldId id="422" r:id="rId17"/>
    <p:sldId id="423" r:id="rId18"/>
    <p:sldId id="426" r:id="rId19"/>
    <p:sldId id="274" r:id="rId20"/>
  </p:sldIdLst>
  <p:sldSz cx="9144000" cy="6858000" type="screen4x3"/>
  <p:notesSz cx="6858000" cy="9144000"/>
  <p:custDataLst>
    <p:tags r:id="rId23"/>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B3C3D3"/>
    <a:srgbClr val="002B5C"/>
    <a:srgbClr val="ADC6D7"/>
    <a:srgbClr val="00BEB9"/>
    <a:srgbClr val="00CAC5"/>
    <a:srgbClr val="00CFC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6163" autoAdjust="0"/>
  </p:normalViewPr>
  <p:slideViewPr>
    <p:cSldViewPr>
      <p:cViewPr varScale="1">
        <p:scale>
          <a:sx n="81" d="100"/>
          <a:sy n="81" d="100"/>
        </p:scale>
        <p:origin x="1565" y="82"/>
      </p:cViewPr>
      <p:guideLst>
        <p:guide orient="horz" pos="2160"/>
        <p:guide pos="2880"/>
      </p:guideLst>
    </p:cSldViewPr>
  </p:slideViewPr>
  <p:outlineViewPr>
    <p:cViewPr>
      <p:scale>
        <a:sx n="33" d="100"/>
        <a:sy n="33" d="100"/>
      </p:scale>
      <p:origin x="0" y="15414"/>
    </p:cViewPr>
  </p:outlineViewPr>
  <p:notesTextViewPr>
    <p:cViewPr>
      <p:scale>
        <a:sx n="100" d="100"/>
        <a:sy n="100" d="100"/>
      </p:scale>
      <p:origin x="0" y="0"/>
    </p:cViewPr>
  </p:notesTextViewPr>
  <p:sorterViewPr>
    <p:cViewPr>
      <p:scale>
        <a:sx n="125" d="100"/>
        <a:sy n="125" d="100"/>
      </p:scale>
      <p:origin x="0" y="-3714"/>
    </p:cViewPr>
  </p:sorterViewPr>
  <p:notesViewPr>
    <p:cSldViewPr>
      <p:cViewPr varScale="1">
        <p:scale>
          <a:sx n="87" d="100"/>
          <a:sy n="87" d="100"/>
        </p:scale>
        <p:origin x="384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cs typeface="+mn-cs"/>
              </a:defRPr>
            </a:lvl1pPr>
          </a:lstStyle>
          <a:p>
            <a:pPr>
              <a:defRPr/>
            </a:pPr>
            <a:endParaRPr lang="en-US"/>
          </a:p>
        </p:txBody>
      </p:sp>
    </p:spTree>
    <p:extLst>
      <p:ext uri="{BB962C8B-B14F-4D97-AF65-F5344CB8AC3E}">
        <p14:creationId xmlns:p14="http://schemas.microsoft.com/office/powerpoint/2010/main" val="2029562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0"/>
                <a:cs typeface="+mn-cs"/>
              </a:defRPr>
            </a:lvl1pPr>
          </a:lstStyle>
          <a:p>
            <a:pPr>
              <a:defRPr/>
            </a:pPr>
            <a:fld id="{03F7FA54-1521-4DD7-9404-29EC1BA7038B}" type="datetimeFigureOut">
              <a:rPr lang="en-US"/>
              <a:pPr>
                <a:defRPr/>
              </a:pPr>
              <a:t>11/8/2022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0"/>
                <a:cs typeface="+mn-cs"/>
              </a:defRPr>
            </a:lvl1pPr>
          </a:lstStyle>
          <a:p>
            <a:pPr>
              <a:defRPr/>
            </a:pPr>
            <a:fld id="{EBFD8F90-EA37-43C3-8ED6-D915013D749C}" type="slidenum">
              <a:rPr lang="en-US"/>
              <a:pPr>
                <a:defRPr/>
              </a:pPr>
              <a:t>‹#›</a:t>
            </a:fld>
            <a:endParaRPr lang="en-US"/>
          </a:p>
        </p:txBody>
      </p:sp>
    </p:spTree>
    <p:extLst>
      <p:ext uri="{BB962C8B-B14F-4D97-AF65-F5344CB8AC3E}">
        <p14:creationId xmlns:p14="http://schemas.microsoft.com/office/powerpoint/2010/main" val="2668020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73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367464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2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885196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385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32929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802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91000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19</a:t>
            </a:fld>
            <a:endParaRPr lang="en-US"/>
          </a:p>
        </p:txBody>
      </p:sp>
    </p:spTree>
    <p:extLst>
      <p:ext uri="{BB962C8B-B14F-4D97-AF65-F5344CB8AC3E}">
        <p14:creationId xmlns:p14="http://schemas.microsoft.com/office/powerpoint/2010/main" val="5139261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atin typeface="Century Gothic" pitchFamily="34" charset="0"/>
              </a:defRPr>
            </a:lvl1pPr>
          </a:lstStyle>
          <a:p>
            <a:r>
              <a:rPr lang="en-US"/>
              <a:t>Click to edit Master title style</a:t>
            </a:r>
          </a:p>
        </p:txBody>
      </p:sp>
      <p:sp>
        <p:nvSpPr>
          <p:cNvPr id="12" name="Footer Placeholder 11"/>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752600" y="395839"/>
            <a:ext cx="5638273" cy="3089704"/>
          </a:xfrm>
          <a:prstGeom prst="rect">
            <a:avLst/>
          </a:prstGeom>
        </p:spPr>
      </p:pic>
    </p:spTree>
    <p:extLst>
      <p:ext uri="{BB962C8B-B14F-4D97-AF65-F5344CB8AC3E}">
        <p14:creationId xmlns:p14="http://schemas.microsoft.com/office/powerpoint/2010/main" val="3945726181"/>
      </p:ext>
    </p:extLst>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A24C012B-AAA6-4356-9F17-F2A2D0AE555C}" type="slidenum">
              <a:rPr lang="en-US"/>
              <a:pPr/>
              <a:t>‹#›</a:t>
            </a:fld>
            <a:endParaRPr lang="en-US"/>
          </a:p>
        </p:txBody>
      </p:sp>
    </p:spTree>
    <p:extLst>
      <p:ext uri="{BB962C8B-B14F-4D97-AF65-F5344CB8AC3E}">
        <p14:creationId xmlns:p14="http://schemas.microsoft.com/office/powerpoint/2010/main" val="2096329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343641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lvl1pPr>
              <a:defRPr>
                <a:latin typeface="Century Gothic" pitchFamily="34" charset="0"/>
              </a:defRPr>
            </a:lvl1pPr>
          </a:lstStyle>
          <a:p>
            <a:pPr algn="l"/>
            <a:r>
              <a:rPr lang="en-US"/>
              <a:t>Click to edit Master title style</a:t>
            </a:r>
          </a:p>
        </p:txBody>
      </p:sp>
      <p:sp>
        <p:nvSpPr>
          <p:cNvPr id="9" name="Footer Placeholder 8"/>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2315598013"/>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ooter Placeholder 7"/>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990995549"/>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3" name="Footer Placeholder 12"/>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928580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2988861331"/>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2728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Content Placeholder 3">
            <a:extLst>
              <a:ext uri="{FF2B5EF4-FFF2-40B4-BE49-F238E27FC236}">
                <a16:creationId xmlns:a16="http://schemas.microsoft.com/office/drawing/2014/main" id="{D3BFCE23-AF64-4B06-9BAD-B6606BBFB7D8}"/>
              </a:ext>
            </a:extLst>
          </p:cNvPr>
          <p:cNvSpPr>
            <a:spLocks noGrp="1"/>
          </p:cNvSpPr>
          <p:nvPr>
            <p:ph sz="quarter" idx="18" hasCustomPrompt="1"/>
          </p:nvPr>
        </p:nvSpPr>
        <p:spPr>
          <a:xfrm>
            <a:off x="557212" y="1638301"/>
            <a:ext cx="8034338" cy="3906157"/>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r>
              <a:rPr lang="en-US" dirty="0"/>
              <a:t>First level</a:t>
            </a:r>
          </a:p>
          <a:p>
            <a:pPr lvl="1"/>
            <a:r>
              <a:rPr lang="en-US" dirty="0"/>
              <a:t>Second level</a:t>
            </a:r>
          </a:p>
          <a:p>
            <a:pPr lvl="2"/>
            <a:r>
              <a:rPr lang="en-US" dirty="0"/>
              <a:t>Third level</a:t>
            </a:r>
          </a:p>
          <a:p>
            <a:pPr marL="1200150" lvl="3" indent="-171450" algn="l" rtl="0" eaLnBrk="1" fontAlgn="base" hangingPunct="1">
              <a:lnSpc>
                <a:spcPct val="90000"/>
              </a:lnSpc>
              <a:spcBef>
                <a:spcPts val="375"/>
              </a:spcBef>
              <a:spcAft>
                <a:spcPct val="0"/>
              </a:spcAft>
              <a:buClr>
                <a:srgbClr val="000000"/>
              </a:buClr>
              <a:buSzPct val="50000"/>
              <a:buFont typeface="LucidaGrande" charset="0"/>
              <a:buChar char="▶"/>
            </a:pPr>
            <a:r>
              <a:rPr lang="en-US" dirty="0"/>
              <a:t>Fourth level</a:t>
            </a:r>
          </a:p>
          <a:p>
            <a:pPr marL="1543050" lvl="4" indent="-171450" algn="l" rtl="0" eaLnBrk="1" fontAlgn="base" hangingPunct="1">
              <a:lnSpc>
                <a:spcPct val="90000"/>
              </a:lnSpc>
              <a:spcBef>
                <a:spcPts val="375"/>
              </a:spcBef>
              <a:spcAft>
                <a:spcPct val="0"/>
              </a:spcAft>
              <a:buClr>
                <a:srgbClr val="000000"/>
              </a:buClr>
              <a:buFont typeface="Helvetica" charset="0"/>
              <a:buChar char="⁃"/>
            </a:pPr>
            <a:r>
              <a:rPr lang="en-US" dirty="0"/>
              <a:t>Fifth level</a:t>
            </a:r>
          </a:p>
        </p:txBody>
      </p:sp>
    </p:spTree>
    <p:extLst>
      <p:ext uri="{BB962C8B-B14F-4D97-AF65-F5344CB8AC3E}">
        <p14:creationId xmlns:p14="http://schemas.microsoft.com/office/powerpoint/2010/main" val="3226152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Content Placeholder 3">
            <a:extLst>
              <a:ext uri="{FF2B5EF4-FFF2-40B4-BE49-F238E27FC236}">
                <a16:creationId xmlns:a16="http://schemas.microsoft.com/office/drawing/2014/main" id="{D3BFCE23-AF64-4B06-9BAD-B6606BBFB7D8}"/>
              </a:ext>
            </a:extLst>
          </p:cNvPr>
          <p:cNvSpPr>
            <a:spLocks noGrp="1"/>
          </p:cNvSpPr>
          <p:nvPr>
            <p:ph sz="quarter" idx="18" hasCustomPrompt="1"/>
          </p:nvPr>
        </p:nvSpPr>
        <p:spPr>
          <a:xfrm>
            <a:off x="557212" y="1638300"/>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r>
              <a:rPr lang="en-US" dirty="0"/>
              <a:t>First level</a:t>
            </a:r>
          </a:p>
          <a:p>
            <a:pPr lvl="1"/>
            <a:r>
              <a:rPr lang="en-US" dirty="0"/>
              <a:t>Second level</a:t>
            </a:r>
          </a:p>
          <a:p>
            <a:pPr lvl="2"/>
            <a:r>
              <a:rPr lang="en-US" dirty="0"/>
              <a:t>Third level</a:t>
            </a:r>
          </a:p>
          <a:p>
            <a:pPr marL="1200150" lvl="3" indent="-171450" algn="l" rtl="0" eaLnBrk="1" fontAlgn="base" hangingPunct="1">
              <a:lnSpc>
                <a:spcPct val="90000"/>
              </a:lnSpc>
              <a:spcBef>
                <a:spcPts val="375"/>
              </a:spcBef>
              <a:spcAft>
                <a:spcPct val="0"/>
              </a:spcAft>
              <a:buClr>
                <a:srgbClr val="000000"/>
              </a:buClr>
              <a:buSzPct val="50000"/>
              <a:buFont typeface="LucidaGrande" charset="0"/>
              <a:buChar char="▶"/>
            </a:pPr>
            <a:r>
              <a:rPr lang="en-US" dirty="0"/>
              <a:t>Fourth level</a:t>
            </a:r>
          </a:p>
          <a:p>
            <a:pPr marL="1543050" lvl="4" indent="-171450" algn="l" rtl="0" eaLnBrk="1" fontAlgn="base" hangingPunct="1">
              <a:lnSpc>
                <a:spcPct val="90000"/>
              </a:lnSpc>
              <a:spcBef>
                <a:spcPts val="375"/>
              </a:spcBef>
              <a:spcAft>
                <a:spcPct val="0"/>
              </a:spcAft>
              <a:buClr>
                <a:srgbClr val="000000"/>
              </a:buClr>
              <a:buFont typeface="Helvetica" charset="0"/>
              <a:buChar char="⁃"/>
            </a:pPr>
            <a:r>
              <a:rPr lang="en-US" dirty="0"/>
              <a:t>Fifth level</a:t>
            </a:r>
          </a:p>
        </p:txBody>
      </p:sp>
      <p:sp>
        <p:nvSpPr>
          <p:cNvPr id="7" name="Content Placeholder 3">
            <a:extLst>
              <a:ext uri="{FF2B5EF4-FFF2-40B4-BE49-F238E27FC236}">
                <a16:creationId xmlns:a16="http://schemas.microsoft.com/office/drawing/2014/main" id="{06D794AB-597F-405D-B722-77A335A11247}"/>
              </a:ext>
            </a:extLst>
          </p:cNvPr>
          <p:cNvSpPr>
            <a:spLocks noGrp="1"/>
          </p:cNvSpPr>
          <p:nvPr>
            <p:ph sz="quarter" idx="19"/>
          </p:nvPr>
        </p:nvSpPr>
        <p:spPr>
          <a:xfrm>
            <a:off x="564356" y="2171700"/>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endParaRPr lang="en-US" dirty="0"/>
          </a:p>
        </p:txBody>
      </p:sp>
      <p:sp>
        <p:nvSpPr>
          <p:cNvPr id="8" name="Content Placeholder 3">
            <a:extLst>
              <a:ext uri="{FF2B5EF4-FFF2-40B4-BE49-F238E27FC236}">
                <a16:creationId xmlns:a16="http://schemas.microsoft.com/office/drawing/2014/main" id="{14EF11EA-9635-4730-A53F-CD0E7B3CE293}"/>
              </a:ext>
            </a:extLst>
          </p:cNvPr>
          <p:cNvSpPr>
            <a:spLocks noGrp="1"/>
          </p:cNvSpPr>
          <p:nvPr>
            <p:ph sz="quarter" idx="20"/>
          </p:nvPr>
        </p:nvSpPr>
        <p:spPr>
          <a:xfrm>
            <a:off x="564356" y="2743200"/>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endParaRPr lang="en-US" dirty="0"/>
          </a:p>
        </p:txBody>
      </p:sp>
      <p:sp>
        <p:nvSpPr>
          <p:cNvPr id="9" name="Content Placeholder 3">
            <a:extLst>
              <a:ext uri="{FF2B5EF4-FFF2-40B4-BE49-F238E27FC236}">
                <a16:creationId xmlns:a16="http://schemas.microsoft.com/office/drawing/2014/main" id="{6B2C209C-E767-4E02-BB45-51CF771A556E}"/>
              </a:ext>
            </a:extLst>
          </p:cNvPr>
          <p:cNvSpPr>
            <a:spLocks noGrp="1"/>
          </p:cNvSpPr>
          <p:nvPr>
            <p:ph sz="quarter" idx="21"/>
          </p:nvPr>
        </p:nvSpPr>
        <p:spPr>
          <a:xfrm>
            <a:off x="564356" y="3286125"/>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endParaRPr lang="en-US" dirty="0"/>
          </a:p>
        </p:txBody>
      </p:sp>
      <p:sp>
        <p:nvSpPr>
          <p:cNvPr id="10" name="Content Placeholder 3">
            <a:extLst>
              <a:ext uri="{FF2B5EF4-FFF2-40B4-BE49-F238E27FC236}">
                <a16:creationId xmlns:a16="http://schemas.microsoft.com/office/drawing/2014/main" id="{22353F37-C644-446D-8D22-8AF529D9128B}"/>
              </a:ext>
            </a:extLst>
          </p:cNvPr>
          <p:cNvSpPr>
            <a:spLocks noGrp="1"/>
          </p:cNvSpPr>
          <p:nvPr>
            <p:ph sz="quarter" idx="22" hasCustomPrompt="1"/>
          </p:nvPr>
        </p:nvSpPr>
        <p:spPr>
          <a:xfrm>
            <a:off x="564356" y="3876675"/>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r>
              <a:rPr lang="en-US" dirty="0"/>
              <a:t>First level</a:t>
            </a:r>
          </a:p>
          <a:p>
            <a:pPr lvl="1"/>
            <a:r>
              <a:rPr lang="en-US" dirty="0"/>
              <a:t>Second level</a:t>
            </a:r>
          </a:p>
          <a:p>
            <a:pPr lvl="2"/>
            <a:r>
              <a:rPr lang="en-US" dirty="0"/>
              <a:t>Third level</a:t>
            </a:r>
          </a:p>
          <a:p>
            <a:pPr marL="1200150" lvl="3" indent="-171450" algn="l" rtl="0" eaLnBrk="1" fontAlgn="base" hangingPunct="1">
              <a:lnSpc>
                <a:spcPct val="90000"/>
              </a:lnSpc>
              <a:spcBef>
                <a:spcPts val="375"/>
              </a:spcBef>
              <a:spcAft>
                <a:spcPct val="0"/>
              </a:spcAft>
              <a:buClr>
                <a:srgbClr val="000000"/>
              </a:buClr>
              <a:buSzPct val="50000"/>
              <a:buFont typeface="LucidaGrande" charset="0"/>
              <a:buChar char="▶"/>
            </a:pPr>
            <a:r>
              <a:rPr lang="en-US" dirty="0"/>
              <a:t>Fourth level</a:t>
            </a:r>
          </a:p>
          <a:p>
            <a:pPr marL="1543050" lvl="4" indent="-171450" algn="l" rtl="0" eaLnBrk="1" fontAlgn="base" hangingPunct="1">
              <a:lnSpc>
                <a:spcPct val="90000"/>
              </a:lnSpc>
              <a:spcBef>
                <a:spcPts val="375"/>
              </a:spcBef>
              <a:spcAft>
                <a:spcPct val="0"/>
              </a:spcAft>
              <a:buClr>
                <a:srgbClr val="000000"/>
              </a:buClr>
              <a:buFont typeface="Helvetica" charset="0"/>
              <a:buChar char="⁃"/>
            </a:pPr>
            <a:r>
              <a:rPr lang="en-US" dirty="0"/>
              <a:t>Fifth level</a:t>
            </a:r>
          </a:p>
        </p:txBody>
      </p:sp>
      <p:sp>
        <p:nvSpPr>
          <p:cNvPr id="11" name="Content Placeholder 3">
            <a:extLst>
              <a:ext uri="{FF2B5EF4-FFF2-40B4-BE49-F238E27FC236}">
                <a16:creationId xmlns:a16="http://schemas.microsoft.com/office/drawing/2014/main" id="{4FC72971-3BA5-4D91-964A-CC8B740A0380}"/>
              </a:ext>
            </a:extLst>
          </p:cNvPr>
          <p:cNvSpPr>
            <a:spLocks noGrp="1"/>
          </p:cNvSpPr>
          <p:nvPr>
            <p:ph sz="quarter" idx="23"/>
          </p:nvPr>
        </p:nvSpPr>
        <p:spPr>
          <a:xfrm>
            <a:off x="571500" y="4410075"/>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endParaRPr lang="en-US" dirty="0"/>
          </a:p>
        </p:txBody>
      </p:sp>
      <p:sp>
        <p:nvSpPr>
          <p:cNvPr id="12" name="Content Placeholder 3">
            <a:extLst>
              <a:ext uri="{FF2B5EF4-FFF2-40B4-BE49-F238E27FC236}">
                <a16:creationId xmlns:a16="http://schemas.microsoft.com/office/drawing/2014/main" id="{F5810924-46F9-49F6-90E9-1CAD01952962}"/>
              </a:ext>
            </a:extLst>
          </p:cNvPr>
          <p:cNvSpPr>
            <a:spLocks noGrp="1"/>
          </p:cNvSpPr>
          <p:nvPr>
            <p:ph sz="quarter" idx="24"/>
          </p:nvPr>
        </p:nvSpPr>
        <p:spPr>
          <a:xfrm>
            <a:off x="571500" y="4981575"/>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endParaRPr lang="en-US" dirty="0"/>
          </a:p>
        </p:txBody>
      </p:sp>
      <p:sp>
        <p:nvSpPr>
          <p:cNvPr id="13" name="Content Placeholder 3">
            <a:extLst>
              <a:ext uri="{FF2B5EF4-FFF2-40B4-BE49-F238E27FC236}">
                <a16:creationId xmlns:a16="http://schemas.microsoft.com/office/drawing/2014/main" id="{117E4622-2D35-4929-909A-99EC9229DC74}"/>
              </a:ext>
            </a:extLst>
          </p:cNvPr>
          <p:cNvSpPr>
            <a:spLocks noGrp="1"/>
          </p:cNvSpPr>
          <p:nvPr>
            <p:ph sz="quarter" idx="25"/>
          </p:nvPr>
        </p:nvSpPr>
        <p:spPr>
          <a:xfrm>
            <a:off x="571500" y="5524500"/>
            <a:ext cx="8034338" cy="415498"/>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endParaRPr lang="en-US" dirty="0"/>
          </a:p>
        </p:txBody>
      </p:sp>
    </p:spTree>
    <p:extLst>
      <p:ext uri="{BB962C8B-B14F-4D97-AF65-F5344CB8AC3E}">
        <p14:creationId xmlns:p14="http://schemas.microsoft.com/office/powerpoint/2010/main" val="112391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2" cstate="print">
            <a:duotone>
              <a:schemeClr val="accent1"/>
              <a:srgbClr val="FFFFFF"/>
            </a:duotone>
          </a:blip>
          <a:stretch>
            <a:fillRect/>
          </a:stretch>
        </p:blipFill>
        <p:spPr>
          <a:xfrm>
            <a:off x="1142" y="428"/>
            <a:ext cx="9142858" cy="6857143"/>
          </a:xfrm>
          <a:prstGeom prst="rect">
            <a:avLst/>
          </a:prstGeom>
          <a:noFill/>
          <a:ln>
            <a:noFill/>
          </a:ln>
        </p:spPr>
      </p:pic>
      <p:pic>
        <p:nvPicPr>
          <p:cNvPr id="9" name="image6.png"/>
          <p:cNvPicPr>
            <a:picLocks noChangeAspect="1"/>
          </p:cNvPicPr>
          <p:nvPr/>
        </p:nvPicPr>
        <p:blipFill>
          <a:blip r:embed="rId13" cstate="print"/>
          <a:stretch>
            <a:fillRect/>
          </a:stretch>
        </p:blipFill>
        <p:spPr>
          <a:xfrm>
            <a:off x="1142" y="428"/>
            <a:ext cx="9142858" cy="6857143"/>
          </a:xfrm>
          <a:prstGeom prst="rect">
            <a:avLst/>
          </a:prstGeom>
          <a:noFill/>
        </p:spPr>
      </p:pic>
      <p:sp>
        <p:nvSpPr>
          <p:cNvPr id="30" name="Rectangle 30"/>
          <p:cNvSpPr>
            <a:spLocks noGrp="1"/>
          </p:cNvSpPr>
          <p:nvPr>
            <p:ph type="title"/>
          </p:nvPr>
        </p:nvSpPr>
        <p:spPr>
          <a:xfrm>
            <a:off x="457771" y="359465"/>
            <a:ext cx="8229600" cy="1143000"/>
          </a:xfrm>
          <a:prstGeom prst="rect">
            <a:avLst/>
          </a:prstGeom>
        </p:spPr>
        <p:txBody>
          <a:bodyPr anchor="b" anchorCtr="0">
            <a:normAutofit/>
          </a:bodyPr>
          <a:lstStyle/>
          <a:p>
            <a:pPr algn="l"/>
            <a:r>
              <a:rPr lang="en-US" dirty="0"/>
              <a:t>Click to edit Master title style</a:t>
            </a:r>
          </a:p>
        </p:txBody>
      </p:sp>
      <p:sp>
        <p:nvSpPr>
          <p:cNvPr id="12" name="Rectangle 12"/>
          <p:cNvSpPr>
            <a:spLocks noGrp="1"/>
          </p:cNvSpPr>
          <p:nvPr>
            <p:ph type="body" idx="1"/>
          </p:nvPr>
        </p:nvSpPr>
        <p:spPr>
          <a:xfrm>
            <a:off x="457771" y="1600200"/>
            <a:ext cx="8229600" cy="4525963"/>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7620571" y="6324600"/>
            <a:ext cx="1066800" cy="369332"/>
          </a:xfrm>
          <a:prstGeom prst="rect">
            <a:avLst/>
          </a:prstGeom>
          <a:noFill/>
        </p:spPr>
        <p:txBody>
          <a:bodyPr wrap="square" rtlCol="0">
            <a:spAutoFit/>
          </a:bodyPr>
          <a:lstStyle/>
          <a:p>
            <a:pPr algn="r"/>
            <a:fld id="{5142B5BB-0271-4951-9864-F5338956FB89}" type="slidenum">
              <a:rPr lang="en-US" smtClean="0">
                <a:latin typeface="Arial" panose="020B0604020202020204" pitchFamily="34" charset="0"/>
                <a:cs typeface="Arial" panose="020B0604020202020204" pitchFamily="34" charset="0"/>
              </a:rPr>
              <a:pPr algn="r"/>
              <a:t>‹#›</a:t>
            </a:fld>
            <a:r>
              <a:rPr lang="en-US" dirty="0">
                <a:latin typeface="Arial" panose="020B0604020202020204" pitchFamily="34" charset="0"/>
                <a:cs typeface="Arial" panose="020B0604020202020204" pitchFamily="34" charset="0"/>
              </a:rPr>
              <a:t> of 19</a:t>
            </a:r>
          </a:p>
        </p:txBody>
      </p:sp>
      <p:sp>
        <p:nvSpPr>
          <p:cNvPr id="13" name="TextBox 12"/>
          <p:cNvSpPr txBox="1"/>
          <p:nvPr userDrawn="1"/>
        </p:nvSpPr>
        <p:spPr>
          <a:xfrm>
            <a:off x="305371" y="6324600"/>
            <a:ext cx="1447800" cy="369332"/>
          </a:xfrm>
          <a:prstGeom prst="rect">
            <a:avLst/>
          </a:prstGeom>
          <a:noFill/>
        </p:spPr>
        <p:txBody>
          <a:bodyPr wrap="square" rtlCol="0">
            <a:spAutoFit/>
          </a:bodyPr>
          <a:lstStyle/>
          <a:p>
            <a:fld id="{49EF39E9-0DEB-488D-A1FF-A8C274C77028}" type="datetime12">
              <a:rPr lang="en-US" smtClean="0">
                <a:latin typeface="Arial" panose="020B0604020202020204" pitchFamily="34" charset="0"/>
                <a:cs typeface="Arial" panose="020B0604020202020204" pitchFamily="34" charset="0"/>
              </a:rPr>
              <a:pPr/>
              <a:t>8:14 AM</a:t>
            </a:fld>
            <a:endParaRPr lang="en-US" dirty="0">
              <a:latin typeface="Arial" panose="020B0604020202020204" pitchFamily="34" charset="0"/>
              <a:cs typeface="Arial" panose="020B0604020202020204" pitchFamily="34" charset="0"/>
            </a:endParaRPr>
          </a:p>
        </p:txBody>
      </p:sp>
      <p:pic>
        <p:nvPicPr>
          <p:cNvPr id="2" name="Picture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962971" y="6157813"/>
            <a:ext cx="1219200" cy="668107"/>
          </a:xfrm>
          <a:prstGeom prst="rect">
            <a:avLst/>
          </a:prstGeom>
        </p:spPr>
      </p:pic>
    </p:spTree>
    <p:extLst>
      <p:ext uri="{BB962C8B-B14F-4D97-AF65-F5344CB8AC3E}">
        <p14:creationId xmlns:p14="http://schemas.microsoft.com/office/powerpoint/2010/main" val="2079123450"/>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Lst>
  <p:transition spd="med">
    <p:fade thruBlk="1"/>
  </p:transition>
  <p:txStyles>
    <p:titleStyle>
      <a:defPPr>
        <a:defRPr sz="4400">
          <a:solidFill>
            <a:schemeClr val="tx1"/>
          </a:solidFill>
          <a:latin typeface="+mj-lt"/>
          <a:ea typeface="+mj-ea"/>
          <a:cs typeface="+mj-cs"/>
        </a:defRPr>
      </a:defPPr>
      <a:lvl1pPr algn="l" eaLnBrk="1" hangingPunct="1">
        <a:buNone/>
        <a:defRPr sz="4400" b="1">
          <a:solidFill>
            <a:schemeClr val="tx1">
              <a:alpha val="100000"/>
            </a:schemeClr>
          </a:solidFill>
          <a:latin typeface="Arial" panose="020B0604020202020204" pitchFamily="34" charset="0"/>
          <a:cs typeface="Arial" panose="020B0604020202020204" pitchFamily="34" charset="0"/>
        </a:defRPr>
      </a:lvl1pPr>
    </p:titleStyle>
    <p:bodyStyle>
      <a:defPPr>
        <a:defRPr>
          <a:solidFill>
            <a:schemeClr val="tx1"/>
          </a:solidFill>
          <a:latin typeface="+mn-lt"/>
          <a:ea typeface="+mn-ea"/>
          <a:cs typeface="+mn-cs"/>
        </a:defRPr>
      </a:defPPr>
      <a:lvl1pPr marL="342900" indent="-342900" eaLnBrk="1" hangingPunct="1">
        <a:buChar char="•"/>
        <a:defRPr sz="3600">
          <a:latin typeface="Arial" panose="020B0604020202020204" pitchFamily="34" charset="0"/>
          <a:cs typeface="Arial" panose="020B0604020202020204" pitchFamily="34" charset="0"/>
        </a:defRPr>
      </a:lvl1pPr>
      <a:lvl2pPr marL="742950" indent="-285750" eaLnBrk="1" hangingPunct="1">
        <a:buChar char="–"/>
        <a:defRPr sz="2800">
          <a:latin typeface="Arial" panose="020B0604020202020204" pitchFamily="34" charset="0"/>
          <a:cs typeface="Arial" panose="020B0604020202020204" pitchFamily="34" charset="0"/>
        </a:defRPr>
      </a:lvl2pPr>
      <a:lvl3pPr marL="1143000" indent="-228600" eaLnBrk="1" hangingPunct="1">
        <a:buChar char="•"/>
        <a:defRPr sz="2400">
          <a:latin typeface="Arial" panose="020B0604020202020204" pitchFamily="34" charset="0"/>
          <a:cs typeface="Arial" panose="020B0604020202020204" pitchFamily="34" charset="0"/>
        </a:defRPr>
      </a:lvl3pPr>
      <a:lvl4pPr marL="1600200" indent="-228600" eaLnBrk="1" hangingPunct="1">
        <a:buChar char="–"/>
        <a:defRPr sz="2000">
          <a:latin typeface="Arial" panose="020B0604020202020204" pitchFamily="34" charset="0"/>
          <a:cs typeface="Arial" panose="020B0604020202020204" pitchFamily="34" charset="0"/>
        </a:defRPr>
      </a:lvl4pPr>
      <a:lvl5pPr marL="2057400" indent="-228600" eaLnBrk="1" hangingPunct="1">
        <a:buChar char="»"/>
        <a:defRPr sz="1800">
          <a:latin typeface="Arial" panose="020B0604020202020204" pitchFamily="34" charset="0"/>
          <a:cs typeface="Arial" panose="020B0604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wmf"/><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19.wmf"/><Relationship Id="rId2" Type="http://schemas.openxmlformats.org/officeDocument/2006/relationships/slideLayout" Target="../slideLayouts/slideLayout10.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8.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094577"/>
            <a:ext cx="8153400" cy="1306223"/>
          </a:xfrm>
        </p:spPr>
        <p:txBody>
          <a:bodyPr>
            <a:normAutofit lnSpcReduction="10000"/>
          </a:bodyPr>
          <a:lstStyle/>
          <a:p>
            <a:r>
              <a:rPr lang="en-US" dirty="0"/>
              <a:t>Topic 12.1: Portfolio Statistics and Diversification, Theory</a:t>
            </a:r>
            <a:endParaRPr lang="en-IN" dirty="0"/>
          </a:p>
          <a:p>
            <a:r>
              <a:rPr lang="en-US" sz="2400" dirty="0"/>
              <a:t>Larry Schrenk, Instructor</a:t>
            </a:r>
          </a:p>
        </p:txBody>
      </p:sp>
      <p:sp>
        <p:nvSpPr>
          <p:cNvPr id="2" name="Title 1"/>
          <p:cNvSpPr>
            <a:spLocks noGrp="1"/>
          </p:cNvSpPr>
          <p:nvPr>
            <p:ph type="ctrTitle"/>
          </p:nvPr>
        </p:nvSpPr>
        <p:spPr/>
        <p:txBody>
          <a:bodyPr/>
          <a:lstStyle/>
          <a:p>
            <a:r>
              <a:rPr lang="en-US" dirty="0"/>
              <a:t>FIN 470: Financial Analysis in Excel</a:t>
            </a:r>
          </a:p>
        </p:txBody>
      </p:sp>
      <p:sp>
        <p:nvSpPr>
          <p:cNvPr id="4" name="Subtitle 2">
            <a:extLst>
              <a:ext uri="{FF2B5EF4-FFF2-40B4-BE49-F238E27FC236}">
                <a16:creationId xmlns:a16="http://schemas.microsoft.com/office/drawing/2014/main" id="{F07208CB-5544-4A24-BEB8-B31091042B95}"/>
              </a:ext>
            </a:extLst>
          </p:cNvPr>
          <p:cNvSpPr txBox="1">
            <a:spLocks/>
          </p:cNvSpPr>
          <p:nvPr/>
        </p:nvSpPr>
        <p:spPr>
          <a:xfrm>
            <a:off x="76200" y="6172201"/>
            <a:ext cx="8839200" cy="685800"/>
          </a:xfrm>
          <a:prstGeom prst="rect">
            <a:avLst/>
          </a:prstGeom>
        </p:spPr>
        <p:txBody>
          <a:bodyPr>
            <a:noAutofit/>
          </a:bodyPr>
          <a:lstStyle>
            <a:defPPr>
              <a:defRPr>
                <a:solidFill>
                  <a:schemeClr val="tx1"/>
                </a:solidFill>
                <a:latin typeface="+mn-lt"/>
                <a:ea typeface="+mn-ea"/>
                <a:cs typeface="+mn-cs"/>
              </a:defRPr>
            </a:defPPr>
            <a:lvl1pPr marL="0" indent="0" algn="r" eaLnBrk="1" hangingPunct="1">
              <a:buNone/>
              <a:defRPr sz="2800">
                <a:latin typeface="Century Gothic" pitchFamily="34" charset="0"/>
                <a:cs typeface="Arial" panose="020B0604020202020204" pitchFamily="34" charset="0"/>
              </a:defRPr>
            </a:lvl1pPr>
            <a:lvl2pPr marL="457200" indent="0" algn="ctr" eaLnBrk="1" hangingPunct="1">
              <a:buNone/>
              <a:defRPr sz="2800">
                <a:latin typeface="Arial" panose="020B0604020202020204" pitchFamily="34" charset="0"/>
                <a:cs typeface="Arial" panose="020B0604020202020204" pitchFamily="34" charset="0"/>
              </a:defRPr>
            </a:lvl2pPr>
            <a:lvl3pPr marL="914400" indent="0" algn="ctr" eaLnBrk="1" hangingPunct="1">
              <a:buNone/>
              <a:defRPr sz="2400">
                <a:latin typeface="Arial" panose="020B0604020202020204" pitchFamily="34" charset="0"/>
                <a:cs typeface="Arial" panose="020B0604020202020204" pitchFamily="34" charset="0"/>
              </a:defRPr>
            </a:lvl3pPr>
            <a:lvl4pPr marL="1371600" indent="0" algn="ctr" eaLnBrk="1" hangingPunct="1">
              <a:buNone/>
              <a:defRPr sz="2000">
                <a:latin typeface="Arial" panose="020B0604020202020204" pitchFamily="34" charset="0"/>
                <a:cs typeface="Arial" panose="020B0604020202020204" pitchFamily="34" charset="0"/>
              </a:defRPr>
            </a:lvl4pPr>
            <a:lvl5pPr marL="1828800" indent="0" algn="ctr" eaLnBrk="1" hangingPunct="1">
              <a:buNone/>
              <a:defRPr sz="1800">
                <a:latin typeface="Arial" panose="020B0604020202020204" pitchFamily="34" charset="0"/>
                <a:cs typeface="Arial" panose="020B0604020202020204" pitchFamily="34" charset="0"/>
              </a:defRPr>
            </a:lvl5pPr>
            <a:lvl6pPr marL="2286000" indent="0" algn="ctr" eaLnBrk="1" hangingPunct="1">
              <a:buNone/>
              <a:defRPr sz="2000"/>
            </a:lvl6pPr>
            <a:lvl7pPr marL="2743200" indent="0" algn="ctr" eaLnBrk="1" hangingPunct="1">
              <a:buNone/>
              <a:defRPr sz="2000"/>
            </a:lvl7pPr>
            <a:lvl8pPr marL="3200400" indent="0" algn="ctr" eaLnBrk="1" hangingPunct="1">
              <a:buNone/>
              <a:defRPr sz="2000"/>
            </a:lvl8pPr>
            <a:lvl9pPr marL="3657600" indent="0" algn="ctr" eaLnBrk="1" hangingPunct="1">
              <a:buNone/>
              <a:defRPr sz="2000"/>
            </a:lvl9pPr>
          </a:lstStyle>
          <a:p>
            <a:pPr marL="0" indent="0">
              <a:spcBef>
                <a:spcPts val="600"/>
              </a:spcBef>
              <a:buNone/>
            </a:pPr>
            <a:r>
              <a:rPr lang="en-US" sz="1800" dirty="0"/>
              <a:t>The slides for this course are adapted from: Timothy R. Mayes, </a:t>
            </a:r>
            <a:r>
              <a:rPr lang="en-US" sz="1800" i="1" dirty="0"/>
              <a:t>Financial Analysis with Microsoft Excel</a:t>
            </a:r>
            <a:r>
              <a:rPr lang="en-US" sz="1800" dirty="0"/>
              <a:t>, 9</a:t>
            </a:r>
            <a:r>
              <a:rPr lang="en-US" sz="1800" baseline="30000" dirty="0"/>
              <a:t>th</a:t>
            </a:r>
            <a:r>
              <a:rPr lang="en-US" sz="1800" dirty="0"/>
              <a:t> Edition. © 2021 Cengage. All Rights Reserved. </a:t>
            </a:r>
          </a:p>
        </p:txBody>
      </p:sp>
    </p:spTree>
    <p:extLst>
      <p:ext uri="{BB962C8B-B14F-4D97-AF65-F5344CB8AC3E}">
        <p14:creationId xmlns:p14="http://schemas.microsoft.com/office/powerpoint/2010/main" val="3760586671"/>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4E3A289-FF5C-407A-9771-A0A51671B35B}"/>
              </a:ext>
            </a:extLst>
          </p:cNvPr>
          <p:cNvSpPr>
            <a:spLocks noGrp="1"/>
          </p:cNvSpPr>
          <p:nvPr>
            <p:ph type="title"/>
          </p:nvPr>
        </p:nvSpPr>
        <p:spPr>
          <a:xfrm>
            <a:off x="628650" y="813780"/>
            <a:ext cx="7886700" cy="446246"/>
          </a:xfrm>
        </p:spPr>
        <p:txBody>
          <a:bodyPr>
            <a:normAutofit fontScale="90000"/>
          </a:bodyPr>
          <a:lstStyle/>
          <a:p>
            <a:r>
              <a:rPr lang="en-US" dirty="0"/>
              <a:t>The Efficient Frontier</a:t>
            </a:r>
            <a:endParaRPr lang="en-IN" dirty="0"/>
          </a:p>
        </p:txBody>
      </p:sp>
      <p:sp>
        <p:nvSpPr>
          <p:cNvPr id="11" name="Content Placeholder 10">
            <a:extLst>
              <a:ext uri="{FF2B5EF4-FFF2-40B4-BE49-F238E27FC236}">
                <a16:creationId xmlns:a16="http://schemas.microsoft.com/office/drawing/2014/main" id="{63A86C5B-A309-492A-83C1-D3298EF4C162}"/>
              </a:ext>
            </a:extLst>
          </p:cNvPr>
          <p:cNvSpPr>
            <a:spLocks noGrp="1"/>
          </p:cNvSpPr>
          <p:nvPr>
            <p:ph sz="quarter" idx="18"/>
          </p:nvPr>
        </p:nvSpPr>
        <p:spPr>
          <a:xfrm>
            <a:off x="557212" y="1371600"/>
            <a:ext cx="4442270" cy="4672620"/>
          </a:xfrm>
        </p:spPr>
        <p:txBody>
          <a:bodyPr>
            <a:noAutofit/>
          </a:bodyPr>
          <a:lstStyle/>
          <a:p>
            <a:pPr marL="214313" indent="-214313"/>
            <a:r>
              <a:rPr lang="en-US" sz="2000" dirty="0"/>
              <a:t>Collection of all possible portfolios is </a:t>
            </a:r>
            <a:r>
              <a:rPr lang="en-US" sz="2000" i="1" dirty="0"/>
              <a:t>feasible set</a:t>
            </a:r>
          </a:p>
          <a:p>
            <a:pPr marL="214313" indent="-214313"/>
            <a:r>
              <a:rPr lang="en-US" sz="2000" dirty="0"/>
              <a:t>Portfolio is </a:t>
            </a:r>
            <a:r>
              <a:rPr lang="en-US" sz="2000" i="1" dirty="0"/>
              <a:t>efficient</a:t>
            </a:r>
            <a:r>
              <a:rPr lang="en-US" sz="2000" dirty="0"/>
              <a:t> if it has highest expected return of all portfolios with same risk</a:t>
            </a:r>
          </a:p>
          <a:p>
            <a:pPr marL="214313" indent="-214313"/>
            <a:r>
              <a:rPr lang="en-US" sz="2000" dirty="0"/>
              <a:t>Set of efficient portfolios is the </a:t>
            </a:r>
            <a:r>
              <a:rPr lang="en-US" sz="2000" i="1" dirty="0"/>
              <a:t>efficient frontier</a:t>
            </a:r>
          </a:p>
          <a:p>
            <a:pPr marL="214313" indent="-214313"/>
            <a:r>
              <a:rPr lang="en-US" sz="2000" dirty="0"/>
              <a:t>Feasible set and efficient frontier</a:t>
            </a:r>
          </a:p>
          <a:p>
            <a:pPr marL="462713" lvl="1" indent="-214313"/>
            <a:r>
              <a:rPr lang="en-US" sz="2000" dirty="0"/>
              <a:t>B and C are efficient because highest return for level of risk</a:t>
            </a:r>
          </a:p>
          <a:p>
            <a:pPr marL="462713" lvl="1" indent="-214313"/>
            <a:r>
              <a:rPr lang="en-US" sz="2000" dirty="0"/>
              <a:t>No one invests in A because B or C better</a:t>
            </a:r>
          </a:p>
          <a:p>
            <a:pPr marL="462713" lvl="1" indent="-214313"/>
            <a:r>
              <a:rPr lang="en-US" sz="2000" dirty="0"/>
              <a:t>Minimum Variance Portfolio (MVP)</a:t>
            </a:r>
          </a:p>
        </p:txBody>
      </p:sp>
      <p:pic>
        <p:nvPicPr>
          <p:cNvPr id="6" name="Content Placeholder 5" descr="A graph plotting The Feasible Set and Efficient Frontier has a vertical axis labeled Return in % and a horizontal axis labeled Risk in Sigma subscript P. An increasing concave downward curve labeled Efficient Frontier lies above a region labeled Feasible set. The curve starts at a point near the origin. The starting point of the curve is labeled Minimum Variance Portfolio. A point on the curve above the Minimum Variance Portfolio is labeled B, and another point on the curve above B is labeled C. A horizontal line from B extends to the right and a vertical line from C extends downward to meet at a point A, which lies on the Feasible Set.">
            <a:extLst>
              <a:ext uri="{FF2B5EF4-FFF2-40B4-BE49-F238E27FC236}">
                <a16:creationId xmlns:a16="http://schemas.microsoft.com/office/drawing/2014/main" id="{35E3E9C5-176F-4DFC-845E-B577B3AC1116}"/>
              </a:ext>
            </a:extLst>
          </p:cNvPr>
          <p:cNvPicPr>
            <a:picLocks noGrp="1" noChangeAspect="1"/>
          </p:cNvPicPr>
          <p:nvPr>
            <p:ph sz="quarter" idx="19"/>
          </p:nvPr>
        </p:nvPicPr>
        <p:blipFill>
          <a:blip r:embed="rId2">
            <a:extLst>
              <a:ext uri="{28A0092B-C50C-407E-A947-70E740481C1C}">
                <a14:useLocalDpi xmlns:a14="http://schemas.microsoft.com/office/drawing/2010/main" val="0"/>
              </a:ext>
            </a:extLst>
          </a:blip>
          <a:srcRect/>
          <a:stretch/>
        </p:blipFill>
        <p:spPr>
          <a:xfrm>
            <a:off x="5141761" y="2203701"/>
            <a:ext cx="3666413" cy="2767592"/>
          </a:xfrm>
          <a:prstGeom prst="rect">
            <a:avLst/>
          </a:prstGeom>
        </p:spPr>
      </p:pic>
    </p:spTree>
    <p:extLst>
      <p:ext uri="{BB962C8B-B14F-4D97-AF65-F5344CB8AC3E}">
        <p14:creationId xmlns:p14="http://schemas.microsoft.com/office/powerpoint/2010/main" val="327120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4E3A289-FF5C-407A-9771-A0A51671B35B}"/>
              </a:ext>
            </a:extLst>
          </p:cNvPr>
          <p:cNvSpPr>
            <a:spLocks noGrp="1"/>
          </p:cNvSpPr>
          <p:nvPr>
            <p:ph type="title"/>
          </p:nvPr>
        </p:nvSpPr>
        <p:spPr>
          <a:xfrm>
            <a:off x="628650" y="861700"/>
            <a:ext cx="7886700" cy="446246"/>
          </a:xfrm>
        </p:spPr>
        <p:txBody>
          <a:bodyPr>
            <a:normAutofit fontScale="90000"/>
          </a:bodyPr>
          <a:lstStyle/>
          <a:p>
            <a:r>
              <a:rPr lang="en-US" dirty="0"/>
              <a:t>Locating Portfolios on the Efficient Frontier</a:t>
            </a:r>
            <a:endParaRPr lang="en-IN" dirty="0"/>
          </a:p>
        </p:txBody>
      </p:sp>
      <p:sp>
        <p:nvSpPr>
          <p:cNvPr id="11" name="Content Placeholder 10">
            <a:extLst>
              <a:ext uri="{FF2B5EF4-FFF2-40B4-BE49-F238E27FC236}">
                <a16:creationId xmlns:a16="http://schemas.microsoft.com/office/drawing/2014/main" id="{63A86C5B-A309-492A-83C1-D3298EF4C162}"/>
              </a:ext>
            </a:extLst>
          </p:cNvPr>
          <p:cNvSpPr>
            <a:spLocks noGrp="1"/>
          </p:cNvSpPr>
          <p:nvPr>
            <p:ph sz="quarter" idx="18"/>
          </p:nvPr>
        </p:nvSpPr>
        <p:spPr>
          <a:xfrm>
            <a:off x="381000" y="1371600"/>
            <a:ext cx="5029200" cy="4724400"/>
          </a:xfrm>
        </p:spPr>
        <p:txBody>
          <a:bodyPr>
            <a:noAutofit/>
          </a:bodyPr>
          <a:lstStyle/>
          <a:p>
            <a:pPr marL="214313" indent="-214313"/>
            <a:r>
              <a:rPr lang="en-US" sz="2000" dirty="0"/>
              <a:t>Finding portfolios on efficient frontier is </a:t>
            </a:r>
            <a:r>
              <a:rPr lang="en-US" sz="2000" b="1" dirty="0"/>
              <a:t>constrained optimization problem</a:t>
            </a:r>
          </a:p>
          <a:p>
            <a:pPr marL="214313" indent="-214313"/>
            <a:r>
              <a:rPr lang="en-US" sz="2000" dirty="0"/>
              <a:t>Find portfolios that minimize risk for each expected return subject to constraints: </a:t>
            </a:r>
          </a:p>
          <a:p>
            <a:pPr marL="557213" lvl="1" indent="-214313">
              <a:buFont typeface="Arial" panose="020B0604020202020204" pitchFamily="34" charset="0"/>
              <a:buChar char="•"/>
            </a:pPr>
            <a:r>
              <a:rPr lang="en-US" sz="2000" dirty="0"/>
              <a:t>Sum of weights equals 1 </a:t>
            </a:r>
          </a:p>
          <a:p>
            <a:pPr marL="557213" lvl="1" indent="-214313">
              <a:buFont typeface="Arial" panose="020B0604020202020204" pitchFamily="34" charset="0"/>
              <a:buChar char="•"/>
            </a:pPr>
            <a:r>
              <a:rPr lang="en-US" sz="2000" dirty="0"/>
              <a:t>Calculated return equals target return</a:t>
            </a:r>
          </a:p>
          <a:p>
            <a:pPr marL="557213" lvl="1" indent="-214313">
              <a:buFont typeface="Arial" panose="020B0604020202020204" pitchFamily="34" charset="0"/>
              <a:buChar char="•"/>
            </a:pPr>
            <a:r>
              <a:rPr lang="en-US" sz="2000" dirty="0"/>
              <a:t>Each weights between 0 and 1</a:t>
            </a:r>
          </a:p>
          <a:p>
            <a:pPr marL="557213" lvl="1" indent="-214313">
              <a:buFont typeface="Arial" panose="020B0604020202020204" pitchFamily="34" charset="0"/>
              <a:buChar char="•"/>
            </a:pPr>
            <a:r>
              <a:rPr lang="en-US" sz="2000" dirty="0"/>
              <a:t>(no short sales restriction)</a:t>
            </a:r>
          </a:p>
          <a:p>
            <a:pPr marL="214313" indent="-214313"/>
            <a:r>
              <a:rPr lang="en-US" sz="2000" dirty="0"/>
              <a:t>Excel Solver solves this optimization problem </a:t>
            </a:r>
          </a:p>
          <a:p>
            <a:pPr marL="214313" indent="-214313"/>
            <a:r>
              <a:rPr lang="en-US" sz="2000" dirty="0"/>
              <a:t>Once weights found for several portfolios, use a scatter chart to connect efficient frontier</a:t>
            </a:r>
          </a:p>
        </p:txBody>
      </p:sp>
      <p:pic>
        <p:nvPicPr>
          <p:cNvPr id="7" name="Content Placeholder 6" descr="A Solver Dialog box to get Minimum Variance Portfolio. There is an edit box for Set Objective. To section has 3 radio button options Maximum, Minimum and Value of with an edit box. The Minimum radio button is enabled. There are two edit box options for By Changing Variable Cells and Subject to the Constraints. To the right of Subject to the Constraints option there are 5 button options for Add, Change, Delete, Reset All and Load/Save. There is a check box for Make Unconstrained Variables Non-Negative.  There is an edit box for Select a Solving Method with an input value of G R G Nonlinear. On the right is a button for Options. At the bottom of the dialog box, there are 3 button Help, Solve and Close in which Solve button is enabled.">
            <a:extLst>
              <a:ext uri="{FF2B5EF4-FFF2-40B4-BE49-F238E27FC236}">
                <a16:creationId xmlns:a16="http://schemas.microsoft.com/office/drawing/2014/main" id="{A30A7365-70B7-46CB-B0E0-7CAEBCE7A1CA}"/>
              </a:ext>
            </a:extLst>
          </p:cNvPr>
          <p:cNvPicPr>
            <a:picLocks noGrp="1" noChangeAspect="1"/>
          </p:cNvPicPr>
          <p:nvPr>
            <p:ph sz="quarter" idx="19"/>
          </p:nvPr>
        </p:nvPicPr>
        <p:blipFill>
          <a:blip r:embed="rId2" cstate="print">
            <a:extLst>
              <a:ext uri="{28A0092B-C50C-407E-A947-70E740481C1C}">
                <a14:useLocalDpi xmlns:a14="http://schemas.microsoft.com/office/drawing/2010/main" val="0"/>
              </a:ext>
            </a:extLst>
          </a:blip>
          <a:srcRect/>
          <a:stretch/>
        </p:blipFill>
        <p:spPr>
          <a:xfrm>
            <a:off x="5824325" y="1972555"/>
            <a:ext cx="3028230" cy="3180351"/>
          </a:xfrm>
          <a:prstGeom prst="rect">
            <a:avLst/>
          </a:prstGeom>
        </p:spPr>
      </p:pic>
    </p:spTree>
    <p:extLst>
      <p:ext uri="{BB962C8B-B14F-4D97-AF65-F5344CB8AC3E}">
        <p14:creationId xmlns:p14="http://schemas.microsoft.com/office/powerpoint/2010/main" val="110488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4E3A289-FF5C-407A-9771-A0A51671B35B}"/>
              </a:ext>
            </a:extLst>
          </p:cNvPr>
          <p:cNvSpPr>
            <a:spLocks noGrp="1"/>
          </p:cNvSpPr>
          <p:nvPr>
            <p:ph type="title"/>
          </p:nvPr>
        </p:nvSpPr>
        <p:spPr>
          <a:xfrm>
            <a:off x="628650" y="914400"/>
            <a:ext cx="7886700" cy="446246"/>
          </a:xfrm>
        </p:spPr>
        <p:txBody>
          <a:bodyPr>
            <a:normAutofit fontScale="90000"/>
          </a:bodyPr>
          <a:lstStyle/>
          <a:p>
            <a:r>
              <a:rPr lang="en-US" dirty="0"/>
              <a:t>The Capital Market Line</a:t>
            </a:r>
            <a:endParaRPr lang="en-IN" dirty="0"/>
          </a:p>
        </p:txBody>
      </p:sp>
      <p:sp>
        <p:nvSpPr>
          <p:cNvPr id="11" name="Content Placeholder 10">
            <a:extLst>
              <a:ext uri="{FF2B5EF4-FFF2-40B4-BE49-F238E27FC236}">
                <a16:creationId xmlns:a16="http://schemas.microsoft.com/office/drawing/2014/main" id="{63A86C5B-A309-492A-83C1-D3298EF4C162}"/>
              </a:ext>
            </a:extLst>
          </p:cNvPr>
          <p:cNvSpPr>
            <a:spLocks noGrp="1"/>
          </p:cNvSpPr>
          <p:nvPr>
            <p:ph sz="quarter" idx="18"/>
          </p:nvPr>
        </p:nvSpPr>
        <p:spPr>
          <a:xfrm>
            <a:off x="557212" y="1447800"/>
            <a:ext cx="4990910" cy="4724400"/>
          </a:xfrm>
        </p:spPr>
        <p:txBody>
          <a:bodyPr>
            <a:noAutofit/>
          </a:bodyPr>
          <a:lstStyle/>
          <a:p>
            <a:pPr marL="214313" indent="-214313"/>
            <a:r>
              <a:rPr lang="en-US" sz="2000" dirty="0"/>
              <a:t>Characteristics of a risk-free asset:</a:t>
            </a:r>
          </a:p>
          <a:p>
            <a:pPr lvl="1">
              <a:buFont typeface="Arial" panose="020B0604020202020204" pitchFamily="34" charset="0"/>
              <a:buChar char="•"/>
            </a:pPr>
            <a:r>
              <a:rPr lang="en-US" sz="2000" dirty="0"/>
              <a:t>Risk –  Standard deviation of 0, and zero covariance with all other assets</a:t>
            </a:r>
          </a:p>
          <a:p>
            <a:pPr lvl="1">
              <a:buFont typeface="Arial" panose="020B0604020202020204" pitchFamily="34" charset="0"/>
              <a:buChar char="•"/>
            </a:pPr>
            <a:r>
              <a:rPr lang="en-US" sz="2000" dirty="0"/>
              <a:t>Return – Earns the risk-free rate</a:t>
            </a:r>
          </a:p>
          <a:p>
            <a:pPr lvl="1">
              <a:buFont typeface="Arial" panose="020B0604020202020204" pitchFamily="34" charset="0"/>
              <a:buChar char="•"/>
            </a:pPr>
            <a:r>
              <a:rPr lang="en-US" sz="2000" dirty="0"/>
              <a:t>Use Treasury security (free of default risk) as proxy</a:t>
            </a:r>
          </a:p>
          <a:p>
            <a:pPr marL="214313" indent="-214313"/>
            <a:r>
              <a:rPr lang="en-US" sz="2000" dirty="0"/>
              <a:t>Risk-free asset + efficient frontier becomes Capital Market Line (CML)</a:t>
            </a:r>
          </a:p>
          <a:p>
            <a:pPr marL="214313" indent="-214313"/>
            <a:r>
              <a:rPr lang="en-US" sz="2000" dirty="0"/>
              <a:t>Recalculate efficient frontier using Solver but with the new variance/covariance matrix so it will be linear</a:t>
            </a:r>
          </a:p>
          <a:p>
            <a:pPr marL="214313" indent="-214313"/>
            <a:r>
              <a:rPr lang="en-US" sz="2000" dirty="0"/>
              <a:t>Original efficient frontier and CML</a:t>
            </a:r>
          </a:p>
        </p:txBody>
      </p:sp>
      <p:pic>
        <p:nvPicPr>
          <p:cNvPr id="6" name="Content Placeholder 5" descr="A Graph plots Capital Market Line and Effi­cient Frontier. A vertical axis labeled Expected Return ranges from 6.00% to 12.00% in increments of 1.00% and a horizontal axis labeled Portfolio Standard Deviation ranges from 0.00% to 18.00% in increments of 2.00%. A line with a positive slope labeled C M L starts at (0.00%, 7.00%), passes through (6.00%, 9.00%) and ends at (11.5%, 11.6%). A curve labeled Efficient Frontier starts from (5.8%, 8.8%) passes through (6.01%, 9.00%), concave up to the inflection point (6.5%, 9.2%) and intersects with the positive slope C M L, increases upward through (10.00%, 9.9%) and ends at (15.5%, 11%). All values are approximate.">
            <a:extLst>
              <a:ext uri="{FF2B5EF4-FFF2-40B4-BE49-F238E27FC236}">
                <a16:creationId xmlns:a16="http://schemas.microsoft.com/office/drawing/2014/main" id="{3C8BF689-1495-4471-891F-C2C73DF88E46}"/>
              </a:ext>
            </a:extLst>
          </p:cNvPr>
          <p:cNvPicPr>
            <a:picLocks noGrp="1" noChangeAspect="1"/>
          </p:cNvPicPr>
          <p:nvPr>
            <p:ph sz="quarter" idx="19"/>
          </p:nvPr>
        </p:nvPicPr>
        <p:blipFill>
          <a:blip r:embed="rId2">
            <a:extLst>
              <a:ext uri="{28A0092B-C50C-407E-A947-70E740481C1C}">
                <a14:useLocalDpi xmlns:a14="http://schemas.microsoft.com/office/drawing/2010/main" val="0"/>
              </a:ext>
            </a:extLst>
          </a:blip>
          <a:srcRect/>
          <a:stretch/>
        </p:blipFill>
        <p:spPr>
          <a:xfrm>
            <a:off x="5636912" y="2789148"/>
            <a:ext cx="3457923" cy="1434011"/>
          </a:xfrm>
          <a:prstGeom prst="rect">
            <a:avLst/>
          </a:prstGeom>
        </p:spPr>
      </p:pic>
    </p:spTree>
    <p:extLst>
      <p:ext uri="{BB962C8B-B14F-4D97-AF65-F5344CB8AC3E}">
        <p14:creationId xmlns:p14="http://schemas.microsoft.com/office/powerpoint/2010/main" val="2168542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AAFF2-364D-4756-961A-3966AB8439AA}"/>
              </a:ext>
            </a:extLst>
          </p:cNvPr>
          <p:cNvSpPr>
            <a:spLocks noGrp="1"/>
          </p:cNvSpPr>
          <p:nvPr>
            <p:ph type="title"/>
          </p:nvPr>
        </p:nvSpPr>
        <p:spPr/>
        <p:txBody>
          <a:bodyPr>
            <a:normAutofit fontScale="90000"/>
          </a:bodyPr>
          <a:lstStyle/>
          <a:p>
            <a:r>
              <a:rPr lang="en-US" dirty="0"/>
              <a:t>Utility Functions and the Optimal Portfolio</a:t>
            </a:r>
            <a:endParaRPr lang="en-IN" dirty="0"/>
          </a:p>
        </p:txBody>
      </p:sp>
      <p:sp>
        <p:nvSpPr>
          <p:cNvPr id="3" name="Content Placeholder 2">
            <a:extLst>
              <a:ext uri="{FF2B5EF4-FFF2-40B4-BE49-F238E27FC236}">
                <a16:creationId xmlns:a16="http://schemas.microsoft.com/office/drawing/2014/main" id="{251F1ABB-398E-436C-B3FC-94F401C35FC7}"/>
              </a:ext>
            </a:extLst>
          </p:cNvPr>
          <p:cNvSpPr>
            <a:spLocks noGrp="1"/>
          </p:cNvSpPr>
          <p:nvPr>
            <p:ph sz="quarter" idx="18"/>
          </p:nvPr>
        </p:nvSpPr>
        <p:spPr>
          <a:xfrm>
            <a:off x="557213" y="1447800"/>
            <a:ext cx="3742754" cy="4980432"/>
          </a:xfrm>
        </p:spPr>
        <p:txBody>
          <a:bodyPr>
            <a:noAutofit/>
          </a:bodyPr>
          <a:lstStyle/>
          <a:p>
            <a:r>
              <a:rPr lang="en-US" sz="2000" dirty="0"/>
              <a:t>Utility function ranks portfolios according to individual satisfaction for example:</a:t>
            </a:r>
          </a:p>
          <a:p>
            <a:endParaRPr lang="en-US" sz="2000" dirty="0"/>
          </a:p>
          <a:p>
            <a:endParaRPr lang="en-US" sz="2000" dirty="0"/>
          </a:p>
          <a:p>
            <a:pPr marL="214313" indent="-214313"/>
            <a:r>
              <a:rPr lang="en-US" sz="2000" dirty="0"/>
              <a:t>Indifference curve shows all portfolios with same utility</a:t>
            </a:r>
          </a:p>
          <a:p>
            <a:pPr marL="214313" indent="-214313"/>
            <a:r>
              <a:rPr lang="en-US" sz="2000" dirty="0"/>
              <a:t>Optimal portfolio lies at the tangency point  of indifference curves and efficient frontier/CML</a:t>
            </a:r>
            <a:endParaRPr lang="en-IN" sz="2000" dirty="0"/>
          </a:p>
          <a:p>
            <a:endParaRPr lang="en-IN" sz="2000" dirty="0"/>
          </a:p>
        </p:txBody>
      </p:sp>
      <p:pic>
        <p:nvPicPr>
          <p:cNvPr id="12" name="Content Placeholder 10" descr="E(U) = E(R) minus(1/2) A (sigma^2)">
            <a:extLst>
              <a:ext uri="{FF2B5EF4-FFF2-40B4-BE49-F238E27FC236}">
                <a16:creationId xmlns:a16="http://schemas.microsoft.com/office/drawing/2014/main" id="{061BF153-E8A0-4909-B07C-9F2EFCDE8971}"/>
              </a:ext>
            </a:extLst>
          </p:cNvPr>
          <p:cNvPicPr>
            <a:picLocks noGrp="1"/>
          </p:cNvPicPr>
          <p:nvPr>
            <p:ph sz="quarter" idx="25"/>
          </p:nvPr>
        </p:nvPicPr>
        <p:blipFill>
          <a:blip r:embed="rId2"/>
          <a:stretch>
            <a:fillRect/>
          </a:stretch>
        </p:blipFill>
        <p:spPr>
          <a:xfrm>
            <a:off x="1209390" y="2744771"/>
            <a:ext cx="2438400" cy="685800"/>
          </a:xfrm>
          <a:prstGeom prst="rect">
            <a:avLst/>
          </a:prstGeom>
        </p:spPr>
      </p:pic>
      <p:pic>
        <p:nvPicPr>
          <p:cNvPr id="11" name="Content Placeholder 10" descr="The graph has a vertical axis labeled Expected Return ranging from 6% to 13% in increments of 1% and a horizontal axis labeled Portfolio Standard Deviation ranging from 0% to 20% in increments of 5%. An increasing concave upward curve labeled Indifference 1 starts from a point (0%, 7%) passes through the points (1.00%, 7.01%), (2.00%, 7.05%), (3.00%, 7.11%), (6.00%, 7.45%), (11.00%, 8.51%) and ends at the point (15.00%, 9.81%). An increasing concave upward curve labeled Indifference 2 starts from a point (0%, 8.00%) passes through the points (1.00%, 8.01%), (8.00%, 8.80%), (11.00%, 9.51%) and ends at (15.00%, 10.81%). An increasing concave upward curve labeled Indifference 3 starts from a point (0.00%, 9.00%) passes through the points (4.00%, 9.20%), (8.00%, 9.80%), (11.00%, 10.51%) and ends at (15.00%, 11.81%). A curve labeled Efficient Frontier starts from (5.8%, 8.8%) increases up to the inflection point (6.5%, 9.3%), increases upward through (10.00%, 9.9%) and ends at (15.5%, 11%). The point (6.5%, 9.3%) is marked and labeled Market Portfolio. All values are approximate.">
            <a:extLst>
              <a:ext uri="{FF2B5EF4-FFF2-40B4-BE49-F238E27FC236}">
                <a16:creationId xmlns:a16="http://schemas.microsoft.com/office/drawing/2014/main" id="{A4A507C8-0F4C-4F21-9AEA-404393990270}"/>
              </a:ext>
            </a:extLst>
          </p:cNvPr>
          <p:cNvPicPr>
            <a:picLocks noGrp="1" noChangeAspect="1"/>
          </p:cNvPicPr>
          <p:nvPr>
            <p:ph sz="quarter" idx="19"/>
          </p:nvPr>
        </p:nvPicPr>
        <p:blipFill>
          <a:blip r:embed="rId3" cstate="print">
            <a:extLst>
              <a:ext uri="{28A0092B-C50C-407E-A947-70E740481C1C}">
                <a14:useLocalDpi xmlns:a14="http://schemas.microsoft.com/office/drawing/2010/main" val="0"/>
              </a:ext>
            </a:extLst>
          </a:blip>
          <a:srcRect/>
          <a:stretch/>
        </p:blipFill>
        <p:spPr>
          <a:xfrm>
            <a:off x="4530856" y="2359883"/>
            <a:ext cx="4557276" cy="2345404"/>
          </a:xfrm>
          <a:prstGeom prst="rect">
            <a:avLst/>
          </a:prstGeom>
        </p:spPr>
      </p:pic>
    </p:spTree>
    <p:extLst>
      <p:ext uri="{BB962C8B-B14F-4D97-AF65-F5344CB8AC3E}">
        <p14:creationId xmlns:p14="http://schemas.microsoft.com/office/powerpoint/2010/main" val="3794703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606800"/>
            <a:ext cx="8153400" cy="1470025"/>
          </a:xfrm>
        </p:spPr>
        <p:txBody>
          <a:bodyPr>
            <a:normAutofit/>
          </a:bodyPr>
          <a:lstStyle/>
          <a:p>
            <a:r>
              <a:rPr lang="en-US" sz="4000" dirty="0"/>
              <a:t>3. </a:t>
            </a:r>
            <a:r>
              <a:rPr lang="en-US" dirty="0"/>
              <a:t>Capital Asset Pricing Model</a:t>
            </a:r>
          </a:p>
        </p:txBody>
      </p:sp>
    </p:spTree>
    <p:extLst>
      <p:ext uri="{BB962C8B-B14F-4D97-AF65-F5344CB8AC3E}">
        <p14:creationId xmlns:p14="http://schemas.microsoft.com/office/powerpoint/2010/main" val="381477422"/>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Line 15"/>
          <p:cNvSpPr>
            <a:spLocks noChangeShapeType="1"/>
          </p:cNvSpPr>
          <p:nvPr/>
        </p:nvSpPr>
        <p:spPr bwMode="auto">
          <a:xfrm flipV="1">
            <a:off x="914400" y="2667000"/>
            <a:ext cx="5791200" cy="1981200"/>
          </a:xfrm>
          <a:prstGeom prst="line">
            <a:avLst/>
          </a:prstGeom>
          <a:noFill/>
          <a:ln w="28575">
            <a:solidFill>
              <a:srgbClr val="FF0000"/>
            </a:solidFill>
            <a:round/>
            <a:headEnd type="none" w="sm" len="sm"/>
            <a:tailEnd type="none" w="sm" len="sm"/>
          </a:ln>
          <a:effectLst/>
        </p:spPr>
        <p:txBody>
          <a:bodyPr/>
          <a:lstStyle/>
          <a:p>
            <a:endParaRPr lang="en-US"/>
          </a:p>
        </p:txBody>
      </p:sp>
      <p:sp>
        <p:nvSpPr>
          <p:cNvPr id="186370" name="Rectangle 2"/>
          <p:cNvSpPr>
            <a:spLocks noGrp="1" noChangeArrowheads="1"/>
          </p:cNvSpPr>
          <p:nvPr>
            <p:ph type="title"/>
          </p:nvPr>
        </p:nvSpPr>
        <p:spPr/>
        <p:txBody>
          <a:bodyPr/>
          <a:lstStyle/>
          <a:p>
            <a:pPr marL="800100" indent="-800100"/>
            <a:r>
              <a:rPr lang="en-US" dirty="0"/>
              <a:t>Building the SML</a:t>
            </a:r>
          </a:p>
        </p:txBody>
      </p:sp>
      <p:sp>
        <p:nvSpPr>
          <p:cNvPr id="186372" name="Line 4"/>
          <p:cNvSpPr>
            <a:spLocks noChangeShapeType="1"/>
          </p:cNvSpPr>
          <p:nvPr/>
        </p:nvSpPr>
        <p:spPr bwMode="auto">
          <a:xfrm>
            <a:off x="914400" y="1600200"/>
            <a:ext cx="0" cy="4114800"/>
          </a:xfrm>
          <a:prstGeom prst="line">
            <a:avLst/>
          </a:prstGeom>
          <a:noFill/>
          <a:ln w="12700">
            <a:solidFill>
              <a:schemeClr val="tx1"/>
            </a:solidFill>
            <a:round/>
            <a:headEnd type="none" w="sm" len="sm"/>
            <a:tailEnd type="none" w="sm" len="sm"/>
          </a:ln>
          <a:effectLst/>
        </p:spPr>
        <p:txBody>
          <a:bodyPr/>
          <a:lstStyle/>
          <a:p>
            <a:endParaRPr lang="en-US"/>
          </a:p>
        </p:txBody>
      </p:sp>
      <p:sp>
        <p:nvSpPr>
          <p:cNvPr id="186373" name="Line 5"/>
          <p:cNvSpPr>
            <a:spLocks noChangeShapeType="1"/>
          </p:cNvSpPr>
          <p:nvPr/>
        </p:nvSpPr>
        <p:spPr bwMode="auto">
          <a:xfrm>
            <a:off x="914400" y="5715000"/>
            <a:ext cx="6934200" cy="0"/>
          </a:xfrm>
          <a:prstGeom prst="line">
            <a:avLst/>
          </a:prstGeom>
          <a:noFill/>
          <a:ln w="12700">
            <a:solidFill>
              <a:schemeClr val="tx1"/>
            </a:solidFill>
            <a:round/>
            <a:headEnd type="none" w="sm" len="sm"/>
            <a:tailEnd type="none" w="sm" len="sm"/>
          </a:ln>
          <a:effectLst/>
        </p:spPr>
        <p:txBody>
          <a:bodyPr/>
          <a:lstStyle/>
          <a:p>
            <a:endParaRPr lang="en-US"/>
          </a:p>
        </p:txBody>
      </p:sp>
      <p:sp>
        <p:nvSpPr>
          <p:cNvPr id="186376" name="Text Box 8"/>
          <p:cNvSpPr txBox="1">
            <a:spLocks noChangeArrowheads="1"/>
          </p:cNvSpPr>
          <p:nvPr/>
        </p:nvSpPr>
        <p:spPr bwMode="auto">
          <a:xfrm>
            <a:off x="6172200" y="57150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Beta</a:t>
            </a:r>
          </a:p>
        </p:txBody>
      </p:sp>
      <p:sp>
        <p:nvSpPr>
          <p:cNvPr id="186377" name="Text Box 9"/>
          <p:cNvSpPr txBox="1">
            <a:spLocks noChangeArrowheads="1"/>
          </p:cNvSpPr>
          <p:nvPr/>
        </p:nvSpPr>
        <p:spPr bwMode="auto">
          <a:xfrm rot="16200000">
            <a:off x="259557" y="1950243"/>
            <a:ext cx="914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Return</a:t>
            </a:r>
          </a:p>
        </p:txBody>
      </p:sp>
      <p:sp>
        <p:nvSpPr>
          <p:cNvPr id="186379" name="Text Box 11"/>
          <p:cNvSpPr txBox="1">
            <a:spLocks noChangeArrowheads="1"/>
          </p:cNvSpPr>
          <p:nvPr/>
        </p:nvSpPr>
        <p:spPr bwMode="auto">
          <a:xfrm rot="16200000">
            <a:off x="259557" y="1950243"/>
            <a:ext cx="9144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Return</a:t>
            </a:r>
          </a:p>
        </p:txBody>
      </p:sp>
      <p:sp>
        <p:nvSpPr>
          <p:cNvPr id="186381" name="Line 13"/>
          <p:cNvSpPr>
            <a:spLocks noChangeShapeType="1"/>
          </p:cNvSpPr>
          <p:nvPr/>
        </p:nvSpPr>
        <p:spPr bwMode="auto">
          <a:xfrm flipH="1">
            <a:off x="914400" y="3352800"/>
            <a:ext cx="3733800" cy="0"/>
          </a:xfrm>
          <a:prstGeom prst="line">
            <a:avLst/>
          </a:prstGeom>
          <a:noFill/>
          <a:ln w="12700">
            <a:solidFill>
              <a:schemeClr val="tx1"/>
            </a:solidFill>
            <a:prstDash val="dash"/>
            <a:round/>
            <a:headEnd type="none" w="sm" len="sm"/>
            <a:tailEnd type="none" w="sm" len="sm"/>
          </a:ln>
          <a:effectLst/>
        </p:spPr>
        <p:txBody>
          <a:bodyPr/>
          <a:lstStyle/>
          <a:p>
            <a:endParaRPr lang="en-US"/>
          </a:p>
        </p:txBody>
      </p:sp>
      <p:sp>
        <p:nvSpPr>
          <p:cNvPr id="186382" name="Text Box 14"/>
          <p:cNvSpPr txBox="1">
            <a:spLocks noChangeArrowheads="1"/>
          </p:cNvSpPr>
          <p:nvPr/>
        </p:nvSpPr>
        <p:spPr bwMode="auto">
          <a:xfrm>
            <a:off x="533400" y="3200400"/>
            <a:ext cx="3810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a:t>r</a:t>
            </a:r>
            <a:r>
              <a:rPr lang="en-US" sz="1400" baseline="-25000"/>
              <a:t>M</a:t>
            </a:r>
          </a:p>
        </p:txBody>
      </p:sp>
      <p:sp>
        <p:nvSpPr>
          <p:cNvPr id="186383" name="Text Box 15"/>
          <p:cNvSpPr txBox="1">
            <a:spLocks noChangeArrowheads="1"/>
          </p:cNvSpPr>
          <p:nvPr/>
        </p:nvSpPr>
        <p:spPr bwMode="auto">
          <a:xfrm>
            <a:off x="533400" y="4495800"/>
            <a:ext cx="3810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a:t>r</a:t>
            </a:r>
            <a:r>
              <a:rPr lang="en-US" sz="1400" baseline="-25000"/>
              <a:t>f</a:t>
            </a:r>
          </a:p>
        </p:txBody>
      </p:sp>
      <p:sp>
        <p:nvSpPr>
          <p:cNvPr id="186384" name="Text Box 16"/>
          <p:cNvSpPr txBox="1">
            <a:spLocks noChangeArrowheads="1"/>
          </p:cNvSpPr>
          <p:nvPr/>
        </p:nvSpPr>
        <p:spPr bwMode="auto">
          <a:xfrm>
            <a:off x="762000" y="5715000"/>
            <a:ext cx="3810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a:t>0</a:t>
            </a:r>
            <a:endParaRPr lang="en-US" sz="1400" baseline="-25000"/>
          </a:p>
        </p:txBody>
      </p:sp>
      <p:sp>
        <p:nvSpPr>
          <p:cNvPr id="186385" name="Text Box 17"/>
          <p:cNvSpPr txBox="1">
            <a:spLocks noChangeArrowheads="1"/>
          </p:cNvSpPr>
          <p:nvPr/>
        </p:nvSpPr>
        <p:spPr bwMode="auto">
          <a:xfrm>
            <a:off x="4572000" y="5715000"/>
            <a:ext cx="381000" cy="304800"/>
          </a:xfrm>
          <a:prstGeom prst="rect">
            <a:avLst/>
          </a:prstGeom>
          <a:noFill/>
          <a:ln w="12700">
            <a:noFill/>
            <a:miter lim="800000"/>
            <a:headEnd type="none" w="sm" len="sm"/>
            <a:tailEnd type="none" w="sm" len="sm"/>
          </a:ln>
          <a:effectLst/>
        </p:spPr>
        <p:txBody>
          <a:bodyPr>
            <a:spAutoFit/>
          </a:bodyPr>
          <a:lstStyle/>
          <a:p>
            <a:pPr>
              <a:spcBef>
                <a:spcPct val="50000"/>
              </a:spcBef>
            </a:pPr>
            <a:r>
              <a:rPr lang="en-US" sz="1400"/>
              <a:t>1</a:t>
            </a:r>
            <a:endParaRPr lang="en-US" sz="1400" baseline="-25000"/>
          </a:p>
        </p:txBody>
      </p:sp>
      <p:sp>
        <p:nvSpPr>
          <p:cNvPr id="186375" name="Oval 7"/>
          <p:cNvSpPr>
            <a:spLocks noChangeArrowheads="1"/>
          </p:cNvSpPr>
          <p:nvPr/>
        </p:nvSpPr>
        <p:spPr bwMode="auto">
          <a:xfrm>
            <a:off x="838200" y="4572000"/>
            <a:ext cx="1524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186389" name="Text Box 21"/>
          <p:cNvSpPr txBox="1">
            <a:spLocks noChangeArrowheads="1"/>
          </p:cNvSpPr>
          <p:nvPr/>
        </p:nvSpPr>
        <p:spPr bwMode="auto">
          <a:xfrm>
            <a:off x="1600200" y="50292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Risk Free Asset</a:t>
            </a:r>
          </a:p>
        </p:txBody>
      </p:sp>
      <p:sp>
        <p:nvSpPr>
          <p:cNvPr id="186390" name="Text Box 22"/>
          <p:cNvSpPr txBox="1">
            <a:spLocks noChangeArrowheads="1"/>
          </p:cNvSpPr>
          <p:nvPr/>
        </p:nvSpPr>
        <p:spPr bwMode="auto">
          <a:xfrm>
            <a:off x="5791200" y="3886200"/>
            <a:ext cx="11430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a:t>Market</a:t>
            </a:r>
          </a:p>
        </p:txBody>
      </p:sp>
      <p:sp>
        <p:nvSpPr>
          <p:cNvPr id="186391" name="Line 23"/>
          <p:cNvSpPr>
            <a:spLocks noChangeShapeType="1"/>
          </p:cNvSpPr>
          <p:nvPr/>
        </p:nvSpPr>
        <p:spPr bwMode="auto">
          <a:xfrm flipH="1" flipV="1">
            <a:off x="990600" y="4724400"/>
            <a:ext cx="685800" cy="381000"/>
          </a:xfrm>
          <a:prstGeom prst="line">
            <a:avLst/>
          </a:prstGeom>
          <a:noFill/>
          <a:ln w="12700">
            <a:solidFill>
              <a:schemeClr val="tx1"/>
            </a:solidFill>
            <a:round/>
            <a:headEnd type="none" w="sm" len="sm"/>
            <a:tailEnd type="triangle" w="lg" len="sm"/>
          </a:ln>
          <a:effectLst/>
        </p:spPr>
        <p:txBody>
          <a:bodyPr/>
          <a:lstStyle/>
          <a:p>
            <a:endParaRPr lang="en-US"/>
          </a:p>
        </p:txBody>
      </p:sp>
      <p:sp>
        <p:nvSpPr>
          <p:cNvPr id="186392" name="Line 24"/>
          <p:cNvSpPr>
            <a:spLocks noChangeShapeType="1"/>
          </p:cNvSpPr>
          <p:nvPr/>
        </p:nvSpPr>
        <p:spPr bwMode="auto">
          <a:xfrm flipH="1" flipV="1">
            <a:off x="4800600" y="3429000"/>
            <a:ext cx="990600" cy="533400"/>
          </a:xfrm>
          <a:prstGeom prst="line">
            <a:avLst/>
          </a:prstGeom>
          <a:noFill/>
          <a:ln w="12700">
            <a:solidFill>
              <a:schemeClr val="tx1"/>
            </a:solidFill>
            <a:round/>
            <a:headEnd type="none" w="sm" len="sm"/>
            <a:tailEnd type="triangle" w="lg" len="sm"/>
          </a:ln>
          <a:effectLst/>
        </p:spPr>
        <p:txBody>
          <a:bodyPr/>
          <a:lstStyle/>
          <a:p>
            <a:endParaRPr lang="en-US"/>
          </a:p>
        </p:txBody>
      </p:sp>
      <p:sp>
        <p:nvSpPr>
          <p:cNvPr id="21" name="Text Box 21"/>
          <p:cNvSpPr txBox="1">
            <a:spLocks noChangeArrowheads="1"/>
          </p:cNvSpPr>
          <p:nvPr/>
        </p:nvSpPr>
        <p:spPr bwMode="auto">
          <a:xfrm>
            <a:off x="4267200" y="14478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t>We know two points.</a:t>
            </a:r>
          </a:p>
        </p:txBody>
      </p:sp>
      <p:sp>
        <p:nvSpPr>
          <p:cNvPr id="22" name="Text Box 21"/>
          <p:cNvSpPr txBox="1">
            <a:spLocks noChangeArrowheads="1"/>
          </p:cNvSpPr>
          <p:nvPr/>
        </p:nvSpPr>
        <p:spPr bwMode="auto">
          <a:xfrm>
            <a:off x="4267200" y="1828800"/>
            <a:ext cx="4495800" cy="923330"/>
          </a:xfrm>
          <a:prstGeom prst="rect">
            <a:avLst/>
          </a:prstGeom>
          <a:noFill/>
          <a:ln w="12700">
            <a:noFill/>
            <a:miter lim="800000"/>
            <a:headEnd type="none" w="sm" len="sm"/>
            <a:tailEnd type="none" w="sm" len="sm"/>
          </a:ln>
          <a:effectLst/>
        </p:spPr>
        <p:txBody>
          <a:bodyPr wrap="square">
            <a:spAutoFit/>
          </a:bodyPr>
          <a:lstStyle/>
          <a:p>
            <a:r>
              <a:rPr lang="en-US" dirty="0"/>
              <a:t>Where would we find portfolios that contain combinations of the risk free asset and the market?</a:t>
            </a:r>
          </a:p>
        </p:txBody>
      </p:sp>
      <p:sp>
        <p:nvSpPr>
          <p:cNvPr id="24" name="Line 10"/>
          <p:cNvSpPr>
            <a:spLocks noChangeShapeType="1"/>
          </p:cNvSpPr>
          <p:nvPr/>
        </p:nvSpPr>
        <p:spPr bwMode="auto">
          <a:xfrm>
            <a:off x="4724400" y="3429000"/>
            <a:ext cx="0" cy="2286000"/>
          </a:xfrm>
          <a:prstGeom prst="line">
            <a:avLst/>
          </a:prstGeom>
          <a:noFill/>
          <a:ln w="12700">
            <a:solidFill>
              <a:schemeClr val="tx1"/>
            </a:solidFill>
            <a:prstDash val="dash"/>
            <a:round/>
            <a:headEnd type="none" w="sm" len="sm"/>
            <a:tailEnd type="none" w="sm" len="sm"/>
          </a:ln>
          <a:effectLst/>
        </p:spPr>
        <p:txBody>
          <a:bodyPr/>
          <a:lstStyle/>
          <a:p>
            <a:endParaRPr lang="en-US"/>
          </a:p>
        </p:txBody>
      </p:sp>
      <p:sp>
        <p:nvSpPr>
          <p:cNvPr id="25" name="Oval 6"/>
          <p:cNvSpPr>
            <a:spLocks noChangeArrowheads="1"/>
          </p:cNvSpPr>
          <p:nvPr/>
        </p:nvSpPr>
        <p:spPr bwMode="auto">
          <a:xfrm>
            <a:off x="4648200" y="3276600"/>
            <a:ext cx="152400" cy="152400"/>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965819045"/>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6381"/>
                                        </p:tgtEl>
                                        <p:attrNameLst>
                                          <p:attrName>style.visibility</p:attrName>
                                        </p:attrNameLst>
                                      </p:cBhvr>
                                      <p:to>
                                        <p:strVal val="visible"/>
                                      </p:to>
                                    </p:set>
                                    <p:animEffect transition="in" filter="dissolve">
                                      <p:cBhvr>
                                        <p:cTn id="12" dur="500"/>
                                        <p:tgtEl>
                                          <p:spTgt spid="186381"/>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dissolve">
                                      <p:cBhvr>
                                        <p:cTn id="15" dur="500"/>
                                        <p:tgtEl>
                                          <p:spTgt spid="24"/>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6392"/>
                                        </p:tgtEl>
                                        <p:attrNameLst>
                                          <p:attrName>style.visibility</p:attrName>
                                        </p:attrNameLst>
                                      </p:cBhvr>
                                      <p:to>
                                        <p:strVal val="visible"/>
                                      </p:to>
                                    </p:set>
                                    <p:animEffect transition="in" filter="dissolve">
                                      <p:cBhvr>
                                        <p:cTn id="18" dur="500"/>
                                        <p:tgtEl>
                                          <p:spTgt spid="186392"/>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86390"/>
                                        </p:tgtEl>
                                        <p:attrNameLst>
                                          <p:attrName>style.visibility</p:attrName>
                                        </p:attrNameLst>
                                      </p:cBhvr>
                                      <p:to>
                                        <p:strVal val="visible"/>
                                      </p:to>
                                    </p:set>
                                    <p:animEffect transition="in" filter="dissolve">
                                      <p:cBhvr>
                                        <p:cTn id="21" dur="500"/>
                                        <p:tgtEl>
                                          <p:spTgt spid="186390"/>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86389"/>
                                        </p:tgtEl>
                                        <p:attrNameLst>
                                          <p:attrName>style.visibility</p:attrName>
                                        </p:attrNameLst>
                                      </p:cBhvr>
                                      <p:to>
                                        <p:strVal val="visible"/>
                                      </p:to>
                                    </p:set>
                                    <p:animEffect transition="in" filter="dissolve">
                                      <p:cBhvr>
                                        <p:cTn id="24" dur="500"/>
                                        <p:tgtEl>
                                          <p:spTgt spid="186389"/>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86391"/>
                                        </p:tgtEl>
                                        <p:attrNameLst>
                                          <p:attrName>style.visibility</p:attrName>
                                        </p:attrNameLst>
                                      </p:cBhvr>
                                      <p:to>
                                        <p:strVal val="visible"/>
                                      </p:to>
                                    </p:set>
                                    <p:animEffect transition="in" filter="dissolve">
                                      <p:cBhvr>
                                        <p:cTn id="27" dur="500"/>
                                        <p:tgtEl>
                                          <p:spTgt spid="186391"/>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86375"/>
                                        </p:tgtEl>
                                        <p:attrNameLst>
                                          <p:attrName>style.visibility</p:attrName>
                                        </p:attrNameLst>
                                      </p:cBhvr>
                                      <p:to>
                                        <p:strVal val="visible"/>
                                      </p:to>
                                    </p:set>
                                    <p:animEffect transition="in" filter="dissolve">
                                      <p:cBhvr>
                                        <p:cTn id="30" dur="500"/>
                                        <p:tgtEl>
                                          <p:spTgt spid="186375"/>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dissolve">
                                      <p:cBhvr>
                                        <p:cTn id="33" dur="500"/>
                                        <p:tgtEl>
                                          <p:spTgt spid="25"/>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dissolve">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dissolve">
                                      <p:cBhvr>
                                        <p:cTn id="4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86381" grpId="0" animBg="1"/>
      <p:bldP spid="186375" grpId="0" animBg="1"/>
      <p:bldP spid="186389" grpId="0"/>
      <p:bldP spid="186390" grpId="0"/>
      <p:bldP spid="186391" grpId="0" animBg="1"/>
      <p:bldP spid="186392" grpId="0" animBg="1"/>
      <p:bldP spid="21" grpId="0"/>
      <p:bldP spid="22" grpId="0"/>
      <p:bldP spid="24" grpId="0" animBg="1"/>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n-US"/>
              <a:t>The CAPM Equation</a:t>
            </a:r>
          </a:p>
        </p:txBody>
      </p:sp>
      <p:sp>
        <p:nvSpPr>
          <p:cNvPr id="216067" name="Rectangle 3"/>
          <p:cNvSpPr>
            <a:spLocks noGrp="1" noChangeArrowheads="1"/>
          </p:cNvSpPr>
          <p:nvPr>
            <p:ph type="body" sz="half" idx="1"/>
          </p:nvPr>
        </p:nvSpPr>
        <p:spPr>
          <a:xfrm>
            <a:off x="609600" y="1600200"/>
            <a:ext cx="7772400" cy="4419600"/>
          </a:xfrm>
        </p:spPr>
        <p:txBody>
          <a:bodyPr>
            <a:normAutofit fontScale="92500" lnSpcReduction="20000"/>
          </a:bodyPr>
          <a:lstStyle/>
          <a:p>
            <a:r>
              <a:rPr lang="en-US" sz="2800" dirty="0"/>
              <a:t>CAPM equation</a:t>
            </a:r>
          </a:p>
          <a:p>
            <a:pPr lvl="1"/>
            <a:r>
              <a:rPr lang="en-US" sz="2400" dirty="0"/>
              <a:t>Formula for the SML</a:t>
            </a:r>
          </a:p>
          <a:p>
            <a:pPr lvl="1"/>
            <a:endParaRPr lang="en-US" sz="2400" dirty="0"/>
          </a:p>
          <a:p>
            <a:pPr lvl="1"/>
            <a:endParaRPr lang="en-US" sz="2400" dirty="0"/>
          </a:p>
          <a:p>
            <a:pPr lvl="1"/>
            <a:endParaRPr lang="en-US" sz="2400" dirty="0"/>
          </a:p>
          <a:p>
            <a:pPr lvl="1"/>
            <a:endParaRPr lang="en-US" sz="2400" dirty="0"/>
          </a:p>
          <a:p>
            <a:pPr lvl="1"/>
            <a:endParaRPr lang="en-US" sz="2400" dirty="0"/>
          </a:p>
          <a:p>
            <a:pPr lvl="1"/>
            <a:endParaRPr lang="en-US" dirty="0"/>
          </a:p>
          <a:p>
            <a:pPr lvl="1"/>
            <a:endParaRPr lang="en-US" dirty="0"/>
          </a:p>
          <a:p>
            <a:pPr lvl="1"/>
            <a:r>
              <a:rPr lang="en-US" dirty="0"/>
              <a:t>Firm Data</a:t>
            </a:r>
          </a:p>
          <a:p>
            <a:pPr lvl="2"/>
            <a:r>
              <a:rPr lang="en-US" dirty="0"/>
              <a:t>Beta</a:t>
            </a:r>
          </a:p>
          <a:p>
            <a:pPr lvl="2"/>
            <a:endParaRPr lang="en-US" dirty="0"/>
          </a:p>
          <a:p>
            <a:pPr lvl="1"/>
            <a:r>
              <a:rPr lang="en-US" dirty="0"/>
              <a:t>Market Data</a:t>
            </a:r>
          </a:p>
          <a:p>
            <a:pPr lvl="2"/>
            <a:r>
              <a:rPr lang="en-US" dirty="0"/>
              <a:t>The risk free rate</a:t>
            </a:r>
          </a:p>
          <a:p>
            <a:pPr lvl="2"/>
            <a:r>
              <a:rPr lang="en-US" dirty="0"/>
              <a:t>The return on the market</a:t>
            </a:r>
          </a:p>
          <a:p>
            <a:pPr lvl="1"/>
            <a:endParaRPr lang="en-US" sz="2400" dirty="0"/>
          </a:p>
        </p:txBody>
      </p:sp>
      <p:sp>
        <p:nvSpPr>
          <p:cNvPr id="216069" name="Rectangle 5"/>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216068" name="Object 4"/>
          <p:cNvGraphicFramePr>
            <a:graphicFrameLocks noChangeAspect="1"/>
          </p:cNvGraphicFramePr>
          <p:nvPr/>
        </p:nvGraphicFramePr>
        <p:xfrm>
          <a:off x="1524000" y="2590800"/>
          <a:ext cx="4953000" cy="886199"/>
        </p:xfrm>
        <a:graphic>
          <a:graphicData uri="http://schemas.openxmlformats.org/presentationml/2006/ole">
            <mc:AlternateContent xmlns:mc="http://schemas.openxmlformats.org/markup-compatibility/2006">
              <mc:Choice xmlns:v="urn:schemas-microsoft-com:vml" Requires="v">
                <p:oleObj spid="_x0000_s2052" name="Equation" r:id="rId4" imgW="1435100" imgH="254000" progId="Equation.DSMT4">
                  <p:embed/>
                </p:oleObj>
              </mc:Choice>
              <mc:Fallback>
                <p:oleObj name="Equation" r:id="rId4" imgW="1435100" imgH="254000" progId="Equation.DSMT4">
                  <p:embed/>
                  <p:pic>
                    <p:nvPicPr>
                      <p:cNvPr id="21606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2590800"/>
                        <a:ext cx="4953000" cy="8861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nvGraphicFramePr>
        <p:xfrm>
          <a:off x="2895600" y="3581400"/>
          <a:ext cx="4746625" cy="609600"/>
        </p:xfrm>
        <a:graphic>
          <a:graphicData uri="http://schemas.openxmlformats.org/presentationml/2006/ole">
            <mc:AlternateContent xmlns:mc="http://schemas.openxmlformats.org/markup-compatibility/2006">
              <mc:Choice xmlns:v="urn:schemas-microsoft-com:vml" Requires="v">
                <p:oleObj spid="_x0000_s2053" name="Equation" r:id="rId6" imgW="3771720" imgH="482400" progId="Equation.DSMT4">
                  <p:embed/>
                </p:oleObj>
              </mc:Choice>
              <mc:Fallback>
                <p:oleObj name="Equation" r:id="rId6" imgW="3771720" imgH="482400" progId="Equation.DSMT4">
                  <p:embed/>
                  <p:pic>
                    <p:nvPicPr>
                      <p:cNvPr id="2" name="Object 1"/>
                      <p:cNvPicPr>
                        <a:picLocks noChangeAspect="1" noChangeArrowheads="1"/>
                      </p:cNvPicPr>
                      <p:nvPr/>
                    </p:nvPicPr>
                    <p:blipFill>
                      <a:blip r:embed="rId7"/>
                      <a:srcRect/>
                      <a:stretch>
                        <a:fillRect/>
                      </a:stretch>
                    </p:blipFill>
                    <p:spPr bwMode="auto">
                      <a:xfrm>
                        <a:off x="2895600" y="3581400"/>
                        <a:ext cx="47466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21870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en-US" dirty="0"/>
              <a:t>CAPM Data</a:t>
            </a:r>
          </a:p>
        </p:txBody>
      </p:sp>
      <p:sp>
        <p:nvSpPr>
          <p:cNvPr id="227331" name="Rectangle 3"/>
          <p:cNvSpPr>
            <a:spLocks noGrp="1" noChangeArrowheads="1"/>
          </p:cNvSpPr>
          <p:nvPr>
            <p:ph type="body" idx="1"/>
          </p:nvPr>
        </p:nvSpPr>
        <p:spPr/>
        <p:txBody>
          <a:bodyPr>
            <a:normAutofit fontScale="92500"/>
          </a:bodyPr>
          <a:lstStyle/>
          <a:p>
            <a:r>
              <a:rPr lang="en-US" dirty="0"/>
              <a:t>Beta </a:t>
            </a:r>
          </a:p>
          <a:p>
            <a:pPr lvl="1"/>
            <a:r>
              <a:rPr lang="en-US" dirty="0"/>
              <a:t>Linear regression</a:t>
            </a:r>
          </a:p>
          <a:p>
            <a:pPr lvl="1"/>
            <a:r>
              <a:rPr lang="en-US" dirty="0"/>
              <a:t>Firm stock return on market return (S&amp;P 500)</a:t>
            </a:r>
          </a:p>
          <a:p>
            <a:pPr lvl="1"/>
            <a:endParaRPr lang="en-US" dirty="0"/>
          </a:p>
          <a:p>
            <a:r>
              <a:rPr lang="en-US" dirty="0"/>
              <a:t>Risk free rate</a:t>
            </a:r>
          </a:p>
          <a:p>
            <a:pPr lvl="1"/>
            <a:r>
              <a:rPr lang="en-US" dirty="0"/>
              <a:t>Treasury security </a:t>
            </a:r>
          </a:p>
          <a:p>
            <a:pPr lvl="1"/>
            <a:r>
              <a:rPr lang="en-US" dirty="0"/>
              <a:t>Maturity = CAPM time horizon</a:t>
            </a:r>
          </a:p>
          <a:p>
            <a:pPr lvl="1"/>
            <a:endParaRPr lang="en-US" dirty="0"/>
          </a:p>
          <a:p>
            <a:r>
              <a:rPr lang="en-US" dirty="0"/>
              <a:t>Return on the market</a:t>
            </a:r>
          </a:p>
          <a:p>
            <a:pPr lvl="1"/>
            <a:r>
              <a:rPr lang="en-US" dirty="0"/>
              <a:t>Average return on a market portfolio (S&amp;P 500)</a:t>
            </a:r>
          </a:p>
        </p:txBody>
      </p:sp>
    </p:spTree>
    <p:extLst>
      <p:ext uri="{BB962C8B-B14F-4D97-AF65-F5344CB8AC3E}">
        <p14:creationId xmlns:p14="http://schemas.microsoft.com/office/powerpoint/2010/main" val="44166496"/>
      </p:ext>
    </p:extLst>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dirty="0"/>
              <a:t>Risk Analysis: Recap</a:t>
            </a:r>
          </a:p>
        </p:txBody>
      </p:sp>
      <p:sp>
        <p:nvSpPr>
          <p:cNvPr id="165891" name="Rectangle 3"/>
          <p:cNvSpPr>
            <a:spLocks noGrp="1" noChangeArrowheads="1"/>
          </p:cNvSpPr>
          <p:nvPr>
            <p:ph type="body" idx="1"/>
          </p:nvPr>
        </p:nvSpPr>
        <p:spPr>
          <a:xfrm>
            <a:off x="457200" y="1600200"/>
            <a:ext cx="8458200" cy="4525963"/>
          </a:xfrm>
        </p:spPr>
        <p:txBody>
          <a:bodyPr/>
          <a:lstStyle/>
          <a:p>
            <a:pPr marL="742950" indent="-742950">
              <a:lnSpc>
                <a:spcPct val="90000"/>
              </a:lnSpc>
              <a:buFont typeface="+mj-lt"/>
              <a:buAutoNum type="arabicPeriod"/>
            </a:pPr>
            <a:r>
              <a:rPr lang="en-US" dirty="0"/>
              <a:t>Risk Exposure: Market Risk </a:t>
            </a:r>
          </a:p>
          <a:p>
            <a:pPr marL="1143000" lvl="1" indent="-742950">
              <a:lnSpc>
                <a:spcPct val="90000"/>
              </a:lnSpc>
            </a:pPr>
            <a:r>
              <a:rPr lang="en-US" dirty="0"/>
              <a:t>Not Return Volatility/Total Risk</a:t>
            </a:r>
          </a:p>
          <a:p>
            <a:pPr marL="742950" indent="-742950">
              <a:lnSpc>
                <a:spcPct val="90000"/>
              </a:lnSpc>
              <a:buFont typeface="+mj-lt"/>
              <a:buAutoNum type="arabicPeriod"/>
            </a:pPr>
            <a:endParaRPr lang="en-US" dirty="0"/>
          </a:p>
          <a:p>
            <a:pPr marL="742950" indent="-742950">
              <a:lnSpc>
                <a:spcPct val="90000"/>
              </a:lnSpc>
              <a:buFont typeface="+mj-lt"/>
              <a:buAutoNum type="arabicPeriod"/>
            </a:pPr>
            <a:r>
              <a:rPr lang="en-US" dirty="0"/>
              <a:t>Risk Measure: Beta (</a:t>
            </a:r>
            <a:r>
              <a:rPr lang="en-US" dirty="0">
                <a:latin typeface="Symbol" pitchFamily="18" charset="2"/>
              </a:rPr>
              <a:t>b</a:t>
            </a:r>
            <a:r>
              <a:rPr lang="en-US" dirty="0"/>
              <a:t>)</a:t>
            </a:r>
          </a:p>
          <a:p>
            <a:pPr marL="1143000" lvl="1" indent="-742950">
              <a:lnSpc>
                <a:spcPct val="90000"/>
              </a:lnSpc>
            </a:pPr>
            <a:r>
              <a:rPr lang="en-US" dirty="0"/>
              <a:t>Not Standard Deviation/Variance</a:t>
            </a:r>
          </a:p>
          <a:p>
            <a:pPr marL="742950" indent="-742950">
              <a:lnSpc>
                <a:spcPct val="90000"/>
              </a:lnSpc>
              <a:buFont typeface="+mj-lt"/>
              <a:buAutoNum type="arabicPeriod"/>
            </a:pPr>
            <a:endParaRPr lang="en-US" dirty="0"/>
          </a:p>
          <a:p>
            <a:pPr marL="742950" indent="-742950">
              <a:lnSpc>
                <a:spcPct val="90000"/>
              </a:lnSpc>
              <a:buFont typeface="+mj-lt"/>
              <a:buAutoNum type="arabicPeriod"/>
            </a:pPr>
            <a:r>
              <a:rPr lang="en-US" dirty="0"/>
              <a:t>Risk Price: CAPM</a:t>
            </a:r>
          </a:p>
          <a:p>
            <a:pPr marL="742950" indent="-742950">
              <a:lnSpc>
                <a:spcPct val="90000"/>
              </a:lnSpc>
              <a:buFont typeface="+mj-lt"/>
              <a:buAutoNum type="arabicPeriod"/>
            </a:pPr>
            <a:endParaRPr lang="en-US" dirty="0"/>
          </a:p>
          <a:p>
            <a:pPr marL="1143000" lvl="1" indent="-742950">
              <a:lnSpc>
                <a:spcPct val="90000"/>
              </a:lnSpc>
              <a:buNone/>
            </a:pPr>
            <a:r>
              <a:rPr lang="en-US" b="1" dirty="0"/>
              <a:t>		Done!</a:t>
            </a:r>
          </a:p>
        </p:txBody>
      </p:sp>
    </p:spTree>
    <p:extLst>
      <p:ext uri="{BB962C8B-B14F-4D97-AF65-F5344CB8AC3E}">
        <p14:creationId xmlns:p14="http://schemas.microsoft.com/office/powerpoint/2010/main" val="1495058779"/>
      </p:ext>
    </p:extLst>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A9D82-B3C1-48EA-9398-859F98603622}"/>
              </a:ext>
            </a:extLst>
          </p:cNvPr>
          <p:cNvSpPr>
            <a:spLocks noGrp="1"/>
          </p:cNvSpPr>
          <p:nvPr>
            <p:ph type="title"/>
          </p:nvPr>
        </p:nvSpPr>
        <p:spPr/>
        <p:txBody>
          <a:bodyPr>
            <a:normAutofit fontScale="90000"/>
          </a:bodyPr>
          <a:lstStyle/>
          <a:p>
            <a:r>
              <a:rPr lang="en-US" dirty="0"/>
              <a:t>The Capital Asset Pricing Model</a:t>
            </a:r>
            <a:endParaRPr lang="en-IN" dirty="0"/>
          </a:p>
        </p:txBody>
      </p:sp>
      <p:sp>
        <p:nvSpPr>
          <p:cNvPr id="3" name="Content Placeholder 2">
            <a:extLst>
              <a:ext uri="{FF2B5EF4-FFF2-40B4-BE49-F238E27FC236}">
                <a16:creationId xmlns:a16="http://schemas.microsoft.com/office/drawing/2014/main" id="{5C5A09F8-3ADF-4178-A7AF-3A0BB766547B}"/>
              </a:ext>
            </a:extLst>
          </p:cNvPr>
          <p:cNvSpPr>
            <a:spLocks noGrp="1"/>
          </p:cNvSpPr>
          <p:nvPr>
            <p:ph sz="quarter" idx="18"/>
          </p:nvPr>
        </p:nvSpPr>
        <p:spPr>
          <a:xfrm>
            <a:off x="557212" y="1371600"/>
            <a:ext cx="8275892" cy="4756118"/>
          </a:xfrm>
        </p:spPr>
        <p:txBody>
          <a:bodyPr>
            <a:noAutofit/>
          </a:bodyPr>
          <a:lstStyle/>
          <a:p>
            <a:pPr lvl="0"/>
            <a:r>
              <a:rPr lang="en-US" sz="2000" dirty="0"/>
              <a:t>Security Market Line (SML) is derived by equating the slopes of the CML and the efficient frontier at the market portfolio</a:t>
            </a:r>
          </a:p>
          <a:p>
            <a:pPr lvl="0"/>
            <a:r>
              <a:rPr lang="en-US" sz="2000" dirty="0"/>
              <a:t>Capital Asset Pricing Model (CAPM):</a:t>
            </a:r>
          </a:p>
          <a:p>
            <a:pPr lvl="0"/>
            <a:endParaRPr lang="en-US" sz="2000" dirty="0"/>
          </a:p>
          <a:p>
            <a:pPr lvl="0"/>
            <a:endParaRPr lang="en-US" sz="2000" dirty="0"/>
          </a:p>
          <a:p>
            <a:pPr lvl="0"/>
            <a:r>
              <a:rPr lang="el-GR" sz="2000" i="1" dirty="0"/>
              <a:t>β</a:t>
            </a:r>
            <a:r>
              <a:rPr lang="en-IN" sz="2000" dirty="0"/>
              <a:t> </a:t>
            </a:r>
            <a:r>
              <a:rPr lang="en-US" sz="2000" dirty="0"/>
              <a:t>is market risk, while </a:t>
            </a:r>
            <a:r>
              <a:rPr lang="el-GR" sz="2000" i="1" dirty="0"/>
              <a:t>σ</a:t>
            </a:r>
            <a:r>
              <a:rPr lang="en-IN" sz="2000" dirty="0"/>
              <a:t> </a:t>
            </a:r>
            <a:r>
              <a:rPr lang="en-US" sz="2000" dirty="0"/>
              <a:t>measures total risk; difference between them is the company-specific risk which gets diversified away</a:t>
            </a:r>
          </a:p>
          <a:p>
            <a:pPr lvl="0"/>
            <a:r>
              <a:rPr lang="en-US" sz="2000" dirty="0"/>
              <a:t>The CAPM says that investors get rewarded for two things:</a:t>
            </a:r>
          </a:p>
          <a:p>
            <a:pPr lvl="1"/>
            <a:r>
              <a:rPr lang="en-US" sz="2000" b="1" dirty="0"/>
              <a:t>Delaying consumption </a:t>
            </a:r>
            <a:r>
              <a:rPr lang="en-US" sz="2000" dirty="0"/>
              <a:t>–Risk-free rate (</a:t>
            </a:r>
            <a:r>
              <a:rPr lang="en-IN" sz="2000" i="1"/>
              <a:t>R</a:t>
            </a:r>
            <a:r>
              <a:rPr lang="en-IN" sz="2000" i="1" baseline="-25000"/>
              <a:t>f</a:t>
            </a:r>
            <a:r>
              <a:rPr lang="en-IN" sz="2000"/>
              <a:t>)</a:t>
            </a:r>
            <a:endParaRPr lang="en-US" sz="2000" dirty="0"/>
          </a:p>
          <a:p>
            <a:pPr lvl="1"/>
            <a:r>
              <a:rPr lang="en-US" sz="2000" b="1" dirty="0"/>
              <a:t>Taking on market risk </a:t>
            </a:r>
            <a:r>
              <a:rPr lang="en-US" sz="2000" dirty="0"/>
              <a:t>– Risk premium earned for market risk is </a:t>
            </a:r>
            <a:r>
              <a:rPr lang="el-GR" sz="2000" i="1" dirty="0"/>
              <a:t>β</a:t>
            </a:r>
            <a:r>
              <a:rPr lang="en-IN" sz="2000" i="1" baseline="-25000" dirty="0"/>
              <a:t>P</a:t>
            </a:r>
            <a:r>
              <a:rPr lang="en-IN" sz="2000" dirty="0"/>
              <a:t>(</a:t>
            </a:r>
            <a:r>
              <a:rPr lang="en-IN" sz="2000" i="1" dirty="0"/>
              <a:t>E</a:t>
            </a:r>
            <a:r>
              <a:rPr lang="en-IN" sz="2000" dirty="0"/>
              <a:t>(</a:t>
            </a:r>
            <a:r>
              <a:rPr lang="en-IN" sz="2000" i="1" dirty="0"/>
              <a:t>R</a:t>
            </a:r>
            <a:r>
              <a:rPr lang="en-IN" sz="2000" i="1" baseline="-25000" dirty="0"/>
              <a:t>M</a:t>
            </a:r>
            <a:r>
              <a:rPr lang="en-IN" sz="2000" dirty="0"/>
              <a:t>)</a:t>
            </a:r>
            <a:r>
              <a:rPr lang="en-IN" sz="2000" i="1" dirty="0"/>
              <a:t> − R</a:t>
            </a:r>
            <a:r>
              <a:rPr lang="en-IN" sz="2000" i="1" baseline="-25000" dirty="0"/>
              <a:t>f</a:t>
            </a:r>
            <a:r>
              <a:rPr lang="en-IN" sz="2000" dirty="0"/>
              <a:t>)</a:t>
            </a:r>
            <a:endParaRPr lang="en-US" sz="2000" dirty="0"/>
          </a:p>
          <a:p>
            <a:r>
              <a:rPr lang="en-US" sz="2000" dirty="0"/>
              <a:t>No reward for company-specific risk because that can be diversified away</a:t>
            </a:r>
            <a:endParaRPr lang="en-IN" sz="2000" dirty="0"/>
          </a:p>
          <a:p>
            <a:pPr lvl="0"/>
            <a:endParaRPr lang="en-IN" sz="2000" dirty="0"/>
          </a:p>
        </p:txBody>
      </p:sp>
      <p:pic>
        <p:nvPicPr>
          <p:cNvPr id="11" name="Content Placeholder 10" descr="E(R_P) = R_f + beta_P (E(R_M) minus R_f)">
            <a:extLst>
              <a:ext uri="{FF2B5EF4-FFF2-40B4-BE49-F238E27FC236}">
                <a16:creationId xmlns:a16="http://schemas.microsoft.com/office/drawing/2014/main" id="{2B2FDC29-7A2F-446A-AAD7-5F15A4BB8A74}"/>
              </a:ext>
            </a:extLst>
          </p:cNvPr>
          <p:cNvPicPr>
            <a:picLocks noGrp="1"/>
          </p:cNvPicPr>
          <p:nvPr>
            <p:ph sz="quarter" idx="22"/>
          </p:nvPr>
        </p:nvPicPr>
        <p:blipFill>
          <a:blip r:embed="rId3"/>
          <a:stretch>
            <a:fillRect/>
          </a:stretch>
        </p:blipFill>
        <p:spPr>
          <a:xfrm>
            <a:off x="3038730" y="2667000"/>
            <a:ext cx="3312856" cy="424671"/>
          </a:xfrm>
          <a:prstGeom prst="rect">
            <a:avLst/>
          </a:prstGeom>
        </p:spPr>
      </p:pic>
    </p:spTree>
    <p:extLst>
      <p:ext uri="{BB962C8B-B14F-4D97-AF65-F5344CB8AC3E}">
        <p14:creationId xmlns:p14="http://schemas.microsoft.com/office/powerpoint/2010/main" val="2289659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marL="742950" indent="-742950">
              <a:buFont typeface="+mj-lt"/>
              <a:buAutoNum type="arabicPeriod"/>
            </a:pPr>
            <a:endParaRPr lang="en-US" dirty="0"/>
          </a:p>
          <a:p>
            <a:pPr marL="742950" indent="-742950">
              <a:buFont typeface="+mj-lt"/>
              <a:buAutoNum type="arabicPeriod"/>
            </a:pPr>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a:t>Overview</a:t>
            </a:r>
          </a:p>
        </p:txBody>
      </p:sp>
      <p:sp>
        <p:nvSpPr>
          <p:cNvPr id="4" name="Text Placeholder 1">
            <a:extLst>
              <a:ext uri="{FF2B5EF4-FFF2-40B4-BE49-F238E27FC236}">
                <a16:creationId xmlns:a16="http://schemas.microsoft.com/office/drawing/2014/main" id="{C593C3AF-0D9E-483D-9BF2-60225C707924}"/>
              </a:ext>
            </a:extLst>
          </p:cNvPr>
          <p:cNvSpPr txBox="1">
            <a:spLocks/>
          </p:cNvSpPr>
          <p:nvPr/>
        </p:nvSpPr>
        <p:spPr>
          <a:xfrm>
            <a:off x="610171" y="1752600"/>
            <a:ext cx="8229600" cy="4525963"/>
          </a:xfrm>
          <a:prstGeom prst="rect">
            <a:avLst/>
          </a:prstGeom>
        </p:spPr>
        <p:txBody>
          <a:bodyPr>
            <a:normAutofit/>
          </a:bodyPr>
          <a:lstStyle>
            <a:defPPr>
              <a:defRPr>
                <a:solidFill>
                  <a:schemeClr val="tx1"/>
                </a:solidFill>
                <a:latin typeface="+mn-lt"/>
                <a:ea typeface="+mn-ea"/>
                <a:cs typeface="+mn-cs"/>
              </a:defRPr>
            </a:defPPr>
            <a:lvl1pPr marL="342900" indent="-342900" eaLnBrk="1" hangingPunct="1">
              <a:buChar char="•"/>
              <a:defRPr sz="3600">
                <a:latin typeface="Arial" panose="020B0604020202020204" pitchFamily="34" charset="0"/>
                <a:cs typeface="Arial" panose="020B0604020202020204" pitchFamily="34" charset="0"/>
              </a:defRPr>
            </a:lvl1pPr>
            <a:lvl2pPr marL="742950" indent="-285750" eaLnBrk="1" hangingPunct="1">
              <a:buChar char="–"/>
              <a:defRPr sz="2800">
                <a:latin typeface="Arial" panose="020B0604020202020204" pitchFamily="34" charset="0"/>
                <a:cs typeface="Arial" panose="020B0604020202020204" pitchFamily="34" charset="0"/>
              </a:defRPr>
            </a:lvl2pPr>
            <a:lvl3pPr marL="1143000" indent="-228600" eaLnBrk="1" hangingPunct="1">
              <a:buChar char="•"/>
              <a:defRPr sz="2400">
                <a:latin typeface="Arial" panose="020B0604020202020204" pitchFamily="34" charset="0"/>
                <a:cs typeface="Arial" panose="020B0604020202020204" pitchFamily="34" charset="0"/>
              </a:defRPr>
            </a:lvl3pPr>
            <a:lvl4pPr marL="1600200" indent="-228600" eaLnBrk="1" hangingPunct="1">
              <a:buChar char="–"/>
              <a:defRPr sz="2000">
                <a:latin typeface="Arial" panose="020B0604020202020204" pitchFamily="34" charset="0"/>
                <a:cs typeface="Arial" panose="020B0604020202020204" pitchFamily="34" charset="0"/>
              </a:defRPr>
            </a:lvl4pPr>
            <a:lvl5pPr marL="2057400" indent="-228600" eaLnBrk="1" hangingPunct="1">
              <a:buChar char="»"/>
              <a:defRPr sz="1800">
                <a:latin typeface="Arial" panose="020B0604020202020204" pitchFamily="34" charset="0"/>
                <a:cs typeface="Arial" panose="020B0604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a:lstStyle>
          <a:p>
            <a:pPr marL="742950" indent="-742950" fontAlgn="auto">
              <a:spcBef>
                <a:spcPts val="0"/>
              </a:spcBef>
              <a:spcAft>
                <a:spcPts val="0"/>
              </a:spcAft>
              <a:buFont typeface="+mj-lt"/>
              <a:buAutoNum type="arabicPeriod"/>
            </a:pPr>
            <a:r>
              <a:rPr lang="en-US" kern="0" dirty="0">
                <a:solidFill>
                  <a:sysClr val="windowText" lastClr="000000"/>
                </a:solidFill>
              </a:rPr>
              <a:t>Portfolio Calculations</a:t>
            </a:r>
          </a:p>
          <a:p>
            <a:pPr marL="742950" indent="-742950" fontAlgn="auto">
              <a:spcBef>
                <a:spcPts val="0"/>
              </a:spcBef>
              <a:spcAft>
                <a:spcPts val="0"/>
              </a:spcAft>
              <a:buFont typeface="+mj-lt"/>
              <a:buAutoNum type="arabicPeriod"/>
            </a:pPr>
            <a:endParaRPr lang="en-US" kern="0" dirty="0">
              <a:solidFill>
                <a:sysClr val="windowText" lastClr="000000"/>
              </a:solidFill>
            </a:endParaRPr>
          </a:p>
          <a:p>
            <a:pPr marL="742950" indent="-742950" fontAlgn="auto">
              <a:spcBef>
                <a:spcPts val="0"/>
              </a:spcBef>
              <a:spcAft>
                <a:spcPts val="0"/>
              </a:spcAft>
              <a:buFont typeface="+mj-lt"/>
              <a:buAutoNum type="arabicPeriod"/>
            </a:pPr>
            <a:r>
              <a:rPr lang="en-US" kern="0" dirty="0">
                <a:solidFill>
                  <a:sysClr val="windowText" lastClr="000000"/>
                </a:solidFill>
              </a:rPr>
              <a:t>Portfolio Theory</a:t>
            </a:r>
          </a:p>
          <a:p>
            <a:pPr marL="742950" indent="-742950" fontAlgn="auto">
              <a:spcBef>
                <a:spcPts val="0"/>
              </a:spcBef>
              <a:spcAft>
                <a:spcPts val="0"/>
              </a:spcAft>
              <a:buFont typeface="+mj-lt"/>
              <a:buAutoNum type="arabicPeriod"/>
            </a:pPr>
            <a:endParaRPr lang="en-US" kern="0" dirty="0">
              <a:solidFill>
                <a:sysClr val="windowText" lastClr="000000"/>
              </a:solidFill>
            </a:endParaRPr>
          </a:p>
          <a:p>
            <a:pPr marL="742950" indent="-742950" fontAlgn="auto">
              <a:spcBef>
                <a:spcPts val="0"/>
              </a:spcBef>
              <a:spcAft>
                <a:spcPts val="0"/>
              </a:spcAft>
              <a:buFont typeface="+mj-lt"/>
              <a:buAutoNum type="arabicPeriod"/>
            </a:pPr>
            <a:r>
              <a:rPr lang="en-US"/>
              <a:t>Capital Asset Pricing Model</a:t>
            </a:r>
            <a:endParaRPr lang="en-US" kern="0" dirty="0">
              <a:solidFill>
                <a:sysClr val="windowText" lastClr="000000"/>
              </a:solidFill>
            </a:endParaRPr>
          </a:p>
          <a:p>
            <a:pPr marL="742950" indent="-742950" fontAlgn="auto">
              <a:spcBef>
                <a:spcPts val="0"/>
              </a:spcBef>
              <a:spcAft>
                <a:spcPts val="0"/>
              </a:spcAft>
              <a:buFont typeface="+mj-lt"/>
              <a:buAutoNum type="arabicPeriod"/>
            </a:pPr>
            <a:endParaRPr lang="en-US" kern="0" dirty="0">
              <a:solidFill>
                <a:sysClr val="windowText" lastClr="000000"/>
              </a:solidFill>
            </a:endParaRPr>
          </a:p>
          <a:p>
            <a:pPr marL="742950" indent="-742950" fontAlgn="auto">
              <a:spcBef>
                <a:spcPts val="0"/>
              </a:spcBef>
              <a:spcAft>
                <a:spcPts val="0"/>
              </a:spcAft>
              <a:buFont typeface="+mj-lt"/>
              <a:buAutoNum type="arabicPeriod"/>
            </a:pPr>
            <a:endParaRPr lang="en-US" kern="0" dirty="0">
              <a:solidFill>
                <a:sysClr val="windowText" lastClr="000000"/>
              </a:solidFill>
            </a:endParaRPr>
          </a:p>
          <a:p>
            <a:pPr marL="742950" indent="-742950" fontAlgn="auto">
              <a:spcBef>
                <a:spcPts val="0"/>
              </a:spcBef>
              <a:spcAft>
                <a:spcPts val="0"/>
              </a:spcAft>
              <a:buFont typeface="+mj-lt"/>
              <a:buAutoNum type="arabicPeriod"/>
            </a:pPr>
            <a:endParaRPr lang="en-US" kern="0" dirty="0">
              <a:solidFill>
                <a:sysClr val="windowText" lastClr="000000"/>
              </a:solidFill>
            </a:endParaRPr>
          </a:p>
          <a:p>
            <a:pPr marL="0" indent="0" fontAlgn="auto">
              <a:spcBef>
                <a:spcPts val="0"/>
              </a:spcBef>
              <a:spcAft>
                <a:spcPts val="0"/>
              </a:spcAft>
              <a:buFontTx/>
              <a:buNone/>
            </a:pPr>
            <a:endParaRPr lang="en-US" kern="0" dirty="0">
              <a:solidFill>
                <a:sysClr val="windowText" lastClr="000000"/>
              </a:solidFill>
            </a:endParaRPr>
          </a:p>
        </p:txBody>
      </p:sp>
    </p:spTree>
    <p:extLst>
      <p:ext uri="{BB962C8B-B14F-4D97-AF65-F5344CB8AC3E}">
        <p14:creationId xmlns:p14="http://schemas.microsoft.com/office/powerpoint/2010/main" val="1544689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606800"/>
            <a:ext cx="8153400" cy="1470025"/>
          </a:xfrm>
        </p:spPr>
        <p:txBody>
          <a:bodyPr>
            <a:normAutofit/>
          </a:bodyPr>
          <a:lstStyle/>
          <a:p>
            <a:r>
              <a:rPr lang="en-US" sz="4000" dirty="0"/>
              <a:t>1. </a:t>
            </a:r>
            <a:r>
              <a:rPr lang="en-US" kern="0" dirty="0">
                <a:solidFill>
                  <a:sysClr val="windowText" lastClr="000000"/>
                </a:solidFill>
              </a:rPr>
              <a:t>Portfolio Calculations</a:t>
            </a:r>
            <a:r>
              <a:rPr lang="en-US" sz="4000" dirty="0"/>
              <a:t> </a:t>
            </a:r>
            <a:endParaRPr lang="en-US" dirty="0"/>
          </a:p>
        </p:txBody>
      </p:sp>
    </p:spTree>
    <p:extLst>
      <p:ext uri="{BB962C8B-B14F-4D97-AF65-F5344CB8AC3E}">
        <p14:creationId xmlns:p14="http://schemas.microsoft.com/office/powerpoint/2010/main" val="3887655154"/>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3644E-619C-4D03-AF49-91F454DEFCD4}"/>
              </a:ext>
            </a:extLst>
          </p:cNvPr>
          <p:cNvSpPr>
            <a:spLocks noGrp="1"/>
          </p:cNvSpPr>
          <p:nvPr>
            <p:ph type="title"/>
          </p:nvPr>
        </p:nvSpPr>
        <p:spPr/>
        <p:txBody>
          <a:bodyPr>
            <a:normAutofit fontScale="90000"/>
          </a:bodyPr>
          <a:lstStyle/>
          <a:p>
            <a:r>
              <a:rPr lang="en-US" dirty="0"/>
              <a:t>Portfolio Diversification Effects</a:t>
            </a:r>
            <a:endParaRPr lang="en-IN" dirty="0"/>
          </a:p>
        </p:txBody>
      </p:sp>
      <p:sp>
        <p:nvSpPr>
          <p:cNvPr id="3" name="Content Placeholder 2">
            <a:extLst>
              <a:ext uri="{FF2B5EF4-FFF2-40B4-BE49-F238E27FC236}">
                <a16:creationId xmlns:a16="http://schemas.microsoft.com/office/drawing/2014/main" id="{A42581CF-650B-4921-AF09-10EEEA4CE5FA}"/>
              </a:ext>
            </a:extLst>
          </p:cNvPr>
          <p:cNvSpPr>
            <a:spLocks noGrp="1"/>
          </p:cNvSpPr>
          <p:nvPr>
            <p:ph sz="quarter" idx="18"/>
          </p:nvPr>
        </p:nvSpPr>
        <p:spPr>
          <a:xfrm>
            <a:off x="557212" y="1638301"/>
            <a:ext cx="8034338" cy="4381499"/>
          </a:xfrm>
        </p:spPr>
        <p:txBody>
          <a:bodyPr>
            <a:normAutofit/>
          </a:bodyPr>
          <a:lstStyle/>
          <a:p>
            <a:pPr>
              <a:lnSpc>
                <a:spcPct val="200000"/>
              </a:lnSpc>
            </a:pPr>
            <a:r>
              <a:rPr lang="en-US" sz="2000" dirty="0"/>
              <a:t>Why do investors own portfolios of more than one asset?</a:t>
            </a:r>
          </a:p>
          <a:p>
            <a:pPr>
              <a:lnSpc>
                <a:spcPct val="200000"/>
              </a:lnSpc>
            </a:pPr>
            <a:r>
              <a:rPr lang="en-US" sz="2000" dirty="0"/>
              <a:t>Multiple investments offers lower risk than a single asset</a:t>
            </a:r>
          </a:p>
          <a:p>
            <a:pPr>
              <a:lnSpc>
                <a:spcPct val="200000"/>
              </a:lnSpc>
            </a:pPr>
            <a:r>
              <a:rPr lang="en-US" sz="2000" dirty="0"/>
              <a:t>Portfolio might  have less risk than any of the individual investments </a:t>
            </a:r>
          </a:p>
          <a:p>
            <a:pPr>
              <a:lnSpc>
                <a:spcPct val="200000"/>
              </a:lnSpc>
            </a:pPr>
            <a:r>
              <a:rPr lang="en-US" sz="2000" dirty="0"/>
              <a:t>Possible cost,  (somewhat lower expected return), but the overall risk/return trade-off may be improved</a:t>
            </a:r>
          </a:p>
          <a:p>
            <a:pPr>
              <a:lnSpc>
                <a:spcPct val="200000"/>
              </a:lnSpc>
            </a:pPr>
            <a:r>
              <a:rPr lang="en-US" sz="2000" dirty="0"/>
              <a:t>This risk reduction is the </a:t>
            </a:r>
            <a:r>
              <a:rPr lang="en-US" sz="2000" b="1" dirty="0"/>
              <a:t>diversification</a:t>
            </a:r>
            <a:r>
              <a:rPr lang="en-US" sz="2000" dirty="0"/>
              <a:t> effect</a:t>
            </a:r>
            <a:endParaRPr lang="en-IN" sz="2000" dirty="0"/>
          </a:p>
        </p:txBody>
      </p:sp>
    </p:spTree>
    <p:extLst>
      <p:ext uri="{BB962C8B-B14F-4D97-AF65-F5344CB8AC3E}">
        <p14:creationId xmlns:p14="http://schemas.microsoft.com/office/powerpoint/2010/main" val="1881351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9E596-A133-4203-B363-FE95C5C13ECB}"/>
              </a:ext>
            </a:extLst>
          </p:cNvPr>
          <p:cNvSpPr>
            <a:spLocks noGrp="1"/>
          </p:cNvSpPr>
          <p:nvPr>
            <p:ph type="title"/>
          </p:nvPr>
        </p:nvSpPr>
        <p:spPr/>
        <p:txBody>
          <a:bodyPr/>
          <a:lstStyle/>
          <a:p>
            <a:r>
              <a:rPr lang="en-US" dirty="0"/>
              <a:t>Portfolio Expected Return</a:t>
            </a:r>
            <a:endParaRPr lang="en-IN" dirty="0"/>
          </a:p>
        </p:txBody>
      </p:sp>
      <p:sp>
        <p:nvSpPr>
          <p:cNvPr id="3" name="Content Placeholder 2">
            <a:extLst>
              <a:ext uri="{FF2B5EF4-FFF2-40B4-BE49-F238E27FC236}">
                <a16:creationId xmlns:a16="http://schemas.microsoft.com/office/drawing/2014/main" id="{7BA6F597-AD21-413C-9011-438828AE84A8}"/>
              </a:ext>
            </a:extLst>
          </p:cNvPr>
          <p:cNvSpPr>
            <a:spLocks noGrp="1"/>
          </p:cNvSpPr>
          <p:nvPr>
            <p:ph sz="quarter" idx="18"/>
          </p:nvPr>
        </p:nvSpPr>
        <p:spPr>
          <a:xfrm>
            <a:off x="557212" y="1502465"/>
            <a:ext cx="8034338" cy="4060135"/>
          </a:xfrm>
        </p:spPr>
        <p:txBody>
          <a:bodyPr>
            <a:noAutofit/>
          </a:bodyPr>
          <a:lstStyle/>
          <a:p>
            <a:pPr lvl="0"/>
            <a:r>
              <a:rPr lang="en-US" sz="2000" dirty="0"/>
              <a:t>“Optimal” portfolio has highest return for risk that we can tolerate</a:t>
            </a:r>
          </a:p>
          <a:p>
            <a:pPr lvl="0"/>
            <a:r>
              <a:rPr lang="en-US" sz="2000" dirty="0"/>
              <a:t>Calculate the expected return and standard deviation of portfolio</a:t>
            </a:r>
          </a:p>
          <a:p>
            <a:pPr lvl="0"/>
            <a:r>
              <a:rPr lang="en-US" sz="2000" dirty="0"/>
              <a:t>Expected return is a weighted average of the expected returns of each security:</a:t>
            </a:r>
          </a:p>
          <a:p>
            <a:pPr lvl="0"/>
            <a:endParaRPr lang="en-US" sz="2000" dirty="0"/>
          </a:p>
          <a:p>
            <a:pPr lvl="0"/>
            <a:endParaRPr lang="en-US" sz="2000" dirty="0"/>
          </a:p>
          <a:p>
            <a:pPr lvl="0"/>
            <a:endParaRPr lang="en-US" sz="2000" dirty="0"/>
          </a:p>
          <a:p>
            <a:pPr marL="0" indent="0">
              <a:buNone/>
            </a:pPr>
            <a:r>
              <a:rPr lang="en-US" sz="2000" dirty="0"/>
              <a:t>	Where:</a:t>
            </a:r>
          </a:p>
          <a:p>
            <a:pPr marL="0" indent="0">
              <a:buNone/>
            </a:pPr>
            <a:r>
              <a:rPr lang="en-US" sz="2000" dirty="0"/>
              <a:t>		 </a:t>
            </a:r>
            <a:r>
              <a:rPr lang="en-US" sz="2000" i="1" dirty="0" err="1"/>
              <a:t>w</a:t>
            </a:r>
            <a:r>
              <a:rPr lang="en-US" sz="2000" i="1" baseline="-25000" dirty="0" err="1"/>
              <a:t>t</a:t>
            </a:r>
            <a:r>
              <a:rPr lang="en-US" sz="2000" dirty="0"/>
              <a:t> = weight of security </a:t>
            </a:r>
            <a:r>
              <a:rPr lang="en-US" sz="2000" i="1" dirty="0"/>
              <a:t>t</a:t>
            </a:r>
            <a:endParaRPr lang="en-US" sz="2000" dirty="0"/>
          </a:p>
          <a:p>
            <a:pPr marL="0" indent="0">
              <a:buNone/>
            </a:pPr>
            <a:r>
              <a:rPr lang="en-US" sz="2000" i="1" dirty="0"/>
              <a:t>		E</a:t>
            </a:r>
            <a:r>
              <a:rPr lang="en-US" sz="2000" dirty="0"/>
              <a:t>(</a:t>
            </a:r>
            <a:r>
              <a:rPr lang="en-US" sz="2000" i="1" dirty="0"/>
              <a:t>R</a:t>
            </a:r>
            <a:r>
              <a:rPr lang="en-US" sz="2000" i="1" baseline="-25000" dirty="0"/>
              <a:t>t</a:t>
            </a:r>
            <a:r>
              <a:rPr lang="en-US" sz="2000" dirty="0"/>
              <a:t>) =expected return of security </a:t>
            </a:r>
            <a:r>
              <a:rPr lang="en-US" sz="2000" i="1" dirty="0"/>
              <a:t>t</a:t>
            </a:r>
            <a:endParaRPr lang="en-US" sz="2000" dirty="0"/>
          </a:p>
          <a:p>
            <a:pPr marL="0" indent="0">
              <a:buNone/>
            </a:pPr>
            <a:endParaRPr lang="en-IN" sz="2000" dirty="0"/>
          </a:p>
          <a:p>
            <a:pPr lvl="0"/>
            <a:endParaRPr lang="en-IN" sz="2000" dirty="0"/>
          </a:p>
        </p:txBody>
      </p:sp>
      <p:pic>
        <p:nvPicPr>
          <p:cNvPr id="11" name="Content Placeholder 10" descr="E(R_P) = (sum_t = 1 to N)(W_t E(RE_t))"/>
          <p:cNvPicPr>
            <a:picLocks noGrp="1"/>
          </p:cNvPicPr>
          <p:nvPr>
            <p:ph sz="quarter" idx="23"/>
          </p:nvPr>
        </p:nvPicPr>
        <p:blipFill>
          <a:blip r:embed="rId2"/>
          <a:stretch>
            <a:fillRect/>
          </a:stretch>
        </p:blipFill>
        <p:spPr>
          <a:xfrm>
            <a:off x="3168951" y="3200400"/>
            <a:ext cx="2806098" cy="932083"/>
          </a:xfrm>
          <a:prstGeom prst="rect">
            <a:avLst/>
          </a:prstGeom>
        </p:spPr>
      </p:pic>
    </p:spTree>
    <p:extLst>
      <p:ext uri="{BB962C8B-B14F-4D97-AF65-F5344CB8AC3E}">
        <p14:creationId xmlns:p14="http://schemas.microsoft.com/office/powerpoint/2010/main" val="2452982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A9D82-B3C1-48EA-9398-859F98603622}"/>
              </a:ext>
            </a:extLst>
          </p:cNvPr>
          <p:cNvSpPr>
            <a:spLocks noGrp="1"/>
          </p:cNvSpPr>
          <p:nvPr>
            <p:ph type="title"/>
          </p:nvPr>
        </p:nvSpPr>
        <p:spPr/>
        <p:txBody>
          <a:bodyPr>
            <a:normAutofit fontScale="90000"/>
          </a:bodyPr>
          <a:lstStyle/>
          <a:p>
            <a:r>
              <a:rPr lang="en-US" dirty="0"/>
              <a:t>Standard Deviation of a Two-Security Portfolio</a:t>
            </a:r>
            <a:endParaRPr lang="en-IN" dirty="0"/>
          </a:p>
        </p:txBody>
      </p:sp>
      <p:sp>
        <p:nvSpPr>
          <p:cNvPr id="3" name="Content Placeholder 2">
            <a:extLst>
              <a:ext uri="{FF2B5EF4-FFF2-40B4-BE49-F238E27FC236}">
                <a16:creationId xmlns:a16="http://schemas.microsoft.com/office/drawing/2014/main" id="{5C5A09F8-3ADF-4178-A7AF-3A0BB766547B}"/>
              </a:ext>
            </a:extLst>
          </p:cNvPr>
          <p:cNvSpPr>
            <a:spLocks noGrp="1"/>
          </p:cNvSpPr>
          <p:nvPr>
            <p:ph sz="quarter" idx="18"/>
          </p:nvPr>
        </p:nvSpPr>
        <p:spPr>
          <a:xfrm>
            <a:off x="513190" y="1371600"/>
            <a:ext cx="8275892" cy="4669735"/>
          </a:xfrm>
        </p:spPr>
        <p:txBody>
          <a:bodyPr>
            <a:noAutofit/>
          </a:bodyPr>
          <a:lstStyle/>
          <a:p>
            <a:r>
              <a:rPr lang="en-US" sz="2000" dirty="0"/>
              <a:t>Standard deviation more complicated due to correlations</a:t>
            </a:r>
          </a:p>
          <a:p>
            <a:r>
              <a:rPr lang="en-US" sz="2000" dirty="0"/>
              <a:t>Correlation coefficient (</a:t>
            </a:r>
            <a:r>
              <a:rPr lang="en-US" sz="2000" i="1" dirty="0">
                <a:latin typeface="Symbol" panose="05050102010706020507" pitchFamily="18" charset="2"/>
              </a:rPr>
              <a:t>r</a:t>
            </a:r>
            <a:r>
              <a:rPr lang="en-US" sz="2000" dirty="0"/>
              <a:t>) is how asset returns move together:</a:t>
            </a:r>
          </a:p>
          <a:p>
            <a:endParaRPr lang="en-US" sz="2000" dirty="0"/>
          </a:p>
          <a:p>
            <a:endParaRPr lang="en-US" sz="2000" dirty="0"/>
          </a:p>
          <a:p>
            <a:endParaRPr lang="en-US" sz="2000" dirty="0"/>
          </a:p>
          <a:p>
            <a:endParaRPr lang="en-US" sz="2000" dirty="0"/>
          </a:p>
          <a:p>
            <a:r>
              <a:rPr lang="en-US" sz="2000" dirty="0"/>
              <a:t>Standard deviation of a two-security portfolio with weights </a:t>
            </a:r>
            <a:r>
              <a:rPr lang="en-US" sz="2000" i="1" dirty="0"/>
              <a:t>w</a:t>
            </a:r>
            <a:r>
              <a:rPr lang="en-US" sz="2000" baseline="-25000" dirty="0"/>
              <a:t>1</a:t>
            </a:r>
            <a:r>
              <a:rPr lang="en-US" sz="2000" dirty="0"/>
              <a:t> and </a:t>
            </a:r>
            <a:r>
              <a:rPr lang="en-US" sz="2000" i="1" dirty="0"/>
              <a:t>w</a:t>
            </a:r>
            <a:r>
              <a:rPr lang="en-US" sz="2000" baseline="-25000" dirty="0"/>
              <a:t>2 </a:t>
            </a:r>
            <a:r>
              <a:rPr lang="en-US" sz="2000" dirty="0"/>
              <a:t>:</a:t>
            </a:r>
          </a:p>
          <a:p>
            <a:endParaRPr lang="en-US" sz="2000" dirty="0"/>
          </a:p>
          <a:p>
            <a:endParaRPr lang="en-US" sz="2000" dirty="0"/>
          </a:p>
          <a:p>
            <a:endParaRPr lang="en-US" sz="2000" dirty="0"/>
          </a:p>
          <a:p>
            <a:r>
              <a:rPr lang="en-US" sz="2000" dirty="0"/>
              <a:t>All things equal, lower the correlation, lower the risk of the portfolio</a:t>
            </a:r>
            <a:endParaRPr lang="en-IN" sz="2000" dirty="0"/>
          </a:p>
          <a:p>
            <a:endParaRPr lang="en-IN" sz="2000" dirty="0"/>
          </a:p>
          <a:p>
            <a:endParaRPr lang="en-IN" sz="2000" dirty="0"/>
          </a:p>
        </p:txBody>
      </p:sp>
      <p:pic>
        <p:nvPicPr>
          <p:cNvPr id="11" name="Content Placeholder 10" descr="Correlation = r_x,y = (((sum_t = 1 to N)(X_t minus X-bar)(Y_t minus Y-bar))/(sigma_X sigma_Y)).&#10;Covariance = sigma_X,y = sum_t = 0 to N(X_t minus X-bar)(Y_t minus Y-bar)">
            <a:extLst>
              <a:ext uri="{FF2B5EF4-FFF2-40B4-BE49-F238E27FC236}">
                <a16:creationId xmlns:a16="http://schemas.microsoft.com/office/drawing/2014/main" id="{061BF153-E8A0-4909-B07C-9F2EFCDE8971}"/>
              </a:ext>
            </a:extLst>
          </p:cNvPr>
          <p:cNvPicPr>
            <a:picLocks noGrp="1"/>
          </p:cNvPicPr>
          <p:nvPr>
            <p:ph sz="quarter" idx="22"/>
          </p:nvPr>
        </p:nvPicPr>
        <p:blipFill>
          <a:blip r:embed="rId2"/>
          <a:stretch>
            <a:fillRect/>
          </a:stretch>
        </p:blipFill>
        <p:spPr>
          <a:xfrm>
            <a:off x="2590800" y="2145802"/>
            <a:ext cx="3850230" cy="1602184"/>
          </a:xfrm>
          <a:prstGeom prst="rect">
            <a:avLst/>
          </a:prstGeom>
        </p:spPr>
      </p:pic>
      <p:pic>
        <p:nvPicPr>
          <p:cNvPr id="12" name="Content Placeholder 10" descr="sigma_P = sqrt(((W_1^2)(sigma_1^2))+((W_2^2)(sigma_2^2))+2(W_1 W_2 r_1,2 sigma_1 sigma_2)) = sqrt(((W_1^2)(sigma_1^2))+((W_2^2)(sigma_2^2))+2(W_1 W_2 sigma_1,2)) ">
            <a:extLst>
              <a:ext uri="{FF2B5EF4-FFF2-40B4-BE49-F238E27FC236}">
                <a16:creationId xmlns:a16="http://schemas.microsoft.com/office/drawing/2014/main" id="{2B2FDC29-7A2F-446A-AAD7-5F15A4BB8A74}"/>
              </a:ext>
            </a:extLst>
          </p:cNvPr>
          <p:cNvPicPr>
            <a:picLocks noGrp="1"/>
          </p:cNvPicPr>
          <p:nvPr>
            <p:ph sz="quarter" idx="24"/>
          </p:nvPr>
        </p:nvPicPr>
        <p:blipFill>
          <a:blip r:embed="rId3"/>
          <a:stretch>
            <a:fillRect/>
          </a:stretch>
        </p:blipFill>
        <p:spPr>
          <a:xfrm>
            <a:off x="2060336" y="4424015"/>
            <a:ext cx="5181600" cy="941290"/>
          </a:xfrm>
          <a:prstGeom prst="rect">
            <a:avLst/>
          </a:prstGeom>
        </p:spPr>
      </p:pic>
    </p:spTree>
    <p:extLst>
      <p:ext uri="{BB962C8B-B14F-4D97-AF65-F5344CB8AC3E}">
        <p14:creationId xmlns:p14="http://schemas.microsoft.com/office/powerpoint/2010/main" val="141704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4E3A289-FF5C-407A-9771-A0A51671B35B}"/>
              </a:ext>
            </a:extLst>
          </p:cNvPr>
          <p:cNvSpPr>
            <a:spLocks noGrp="1"/>
          </p:cNvSpPr>
          <p:nvPr>
            <p:ph type="title"/>
          </p:nvPr>
        </p:nvSpPr>
        <p:spPr>
          <a:xfrm>
            <a:off x="557212" y="609600"/>
            <a:ext cx="8210550" cy="706850"/>
          </a:xfrm>
        </p:spPr>
        <p:txBody>
          <a:bodyPr>
            <a:noAutofit/>
          </a:bodyPr>
          <a:lstStyle/>
          <a:p>
            <a:r>
              <a:rPr lang="en-US" sz="3200" dirty="0"/>
              <a:t>Portfolios with More than Two Securities: Creating a Variance/Covariance Matrix</a:t>
            </a:r>
            <a:endParaRPr lang="en-IN" sz="3200" dirty="0"/>
          </a:p>
        </p:txBody>
      </p:sp>
      <p:sp>
        <p:nvSpPr>
          <p:cNvPr id="11" name="Content Placeholder 10">
            <a:extLst>
              <a:ext uri="{FF2B5EF4-FFF2-40B4-BE49-F238E27FC236}">
                <a16:creationId xmlns:a16="http://schemas.microsoft.com/office/drawing/2014/main" id="{63A86C5B-A309-492A-83C1-D3298EF4C162}"/>
              </a:ext>
            </a:extLst>
          </p:cNvPr>
          <p:cNvSpPr>
            <a:spLocks noGrp="1"/>
          </p:cNvSpPr>
          <p:nvPr>
            <p:ph sz="quarter" idx="18"/>
          </p:nvPr>
        </p:nvSpPr>
        <p:spPr>
          <a:xfrm>
            <a:off x="457200" y="1447800"/>
            <a:ext cx="4343400" cy="4571999"/>
          </a:xfrm>
        </p:spPr>
        <p:txBody>
          <a:bodyPr>
            <a:noAutofit/>
          </a:bodyPr>
          <a:lstStyle/>
          <a:p>
            <a:pPr marL="214313" indent="-214313"/>
            <a:r>
              <a:rPr lang="en-US" sz="2000" dirty="0"/>
              <a:t>With more assets, standard deviation calculation grows geometrically, so matrix algebra easier </a:t>
            </a:r>
          </a:p>
          <a:p>
            <a:pPr marL="214313" indent="-214313"/>
            <a:r>
              <a:rPr lang="en-US" sz="2000" dirty="0"/>
              <a:t>Variance/covariance matrix</a:t>
            </a:r>
          </a:p>
          <a:p>
            <a:pPr lvl="1">
              <a:buFont typeface="Arial" panose="020B0604020202020204" pitchFamily="34" charset="0"/>
              <a:buChar char="•"/>
            </a:pPr>
            <a:r>
              <a:rPr lang="en-US" sz="2000" dirty="0"/>
              <a:t>Calculate “manually” using the COVARIANCE.P for pairwise covariance </a:t>
            </a:r>
          </a:p>
          <a:p>
            <a:pPr lvl="1">
              <a:buFont typeface="Arial" panose="020B0604020202020204" pitchFamily="34" charset="0"/>
              <a:buChar char="•"/>
            </a:pPr>
            <a:r>
              <a:rPr lang="en-US" sz="2000" dirty="0"/>
              <a:t>Or, use matrix functions</a:t>
            </a:r>
          </a:p>
          <a:p>
            <a:r>
              <a:rPr lang="en-US" sz="2000" dirty="0"/>
              <a:t>Variance/covariance matrix for a four-security portfolio</a:t>
            </a:r>
            <a:endParaRPr lang="en-IN" sz="2000" dirty="0"/>
          </a:p>
        </p:txBody>
      </p:sp>
      <p:pic>
        <p:nvPicPr>
          <p:cNvPr id="19" name="Content Placeholder 18" descr="An excel output worksheet of The Sample Variance/Covariance Matrix. There are 5 columns; the first column displays account names and the other columns are numeric columns. The headers of the numeric columns are: L O O N; U F O; S O P; L O L. The data are as follows:&#10;L O O N: LOON, 0.0160; U F O, 0.0109; S O P, 0.0097; L O L, negative 0.0018.&#10;U F O: L O O N, 0.0109; U F O, 0.0262; S O P, 0.0102; L O L, 0.0004.&#10;S O P: L O O N, 0.0097; U F O, 0.0102; S O P, 0.0125; L O L, negative 0.0015.&#10;L O L: L O O N, negative 0.0018; U F O, 0.0004; S O P, negative 0.0015; L O L, 0.0066.">
            <a:extLst>
              <a:ext uri="{FF2B5EF4-FFF2-40B4-BE49-F238E27FC236}">
                <a16:creationId xmlns:a16="http://schemas.microsoft.com/office/drawing/2014/main" id="{423ADE8D-09C9-4618-8792-81094E188F82}"/>
              </a:ext>
            </a:extLst>
          </p:cNvPr>
          <p:cNvPicPr>
            <a:picLocks noGrp="1" noChangeAspect="1"/>
          </p:cNvPicPr>
          <p:nvPr>
            <p:ph sz="quarter" idx="19"/>
          </p:nvPr>
        </p:nvPicPr>
        <p:blipFill>
          <a:blip r:embed="rId2">
            <a:extLst>
              <a:ext uri="{28A0092B-C50C-407E-A947-70E740481C1C}">
                <a14:useLocalDpi xmlns:a14="http://schemas.microsoft.com/office/drawing/2010/main" val="0"/>
              </a:ext>
            </a:extLst>
          </a:blip>
          <a:srcRect/>
          <a:stretch/>
        </p:blipFill>
        <p:spPr>
          <a:xfrm>
            <a:off x="4662486" y="4041521"/>
            <a:ext cx="4236461" cy="1315480"/>
          </a:xfrm>
          <a:prstGeom prst="rect">
            <a:avLst/>
          </a:prstGeom>
        </p:spPr>
      </p:pic>
      <p:graphicFrame>
        <p:nvGraphicFramePr>
          <p:cNvPr id="6" name="Table 5">
            <a:extLst>
              <a:ext uri="{FF2B5EF4-FFF2-40B4-BE49-F238E27FC236}">
                <a16:creationId xmlns:a16="http://schemas.microsoft.com/office/drawing/2014/main" id="{5849516D-51D2-42F1-A8E7-5F1DBDE12AD1}"/>
              </a:ext>
            </a:extLst>
          </p:cNvPr>
          <p:cNvGraphicFramePr>
            <a:graphicFrameLocks noGrp="1"/>
          </p:cNvGraphicFramePr>
          <p:nvPr>
            <p:extLst>
              <p:ext uri="{D42A27DB-BD31-4B8C-83A1-F6EECF244321}">
                <p14:modId xmlns:p14="http://schemas.microsoft.com/office/powerpoint/2010/main" val="219686961"/>
              </p:ext>
            </p:extLst>
          </p:nvPr>
        </p:nvGraphicFramePr>
        <p:xfrm>
          <a:off x="4662487" y="1732520"/>
          <a:ext cx="4236461" cy="1696480"/>
        </p:xfrm>
        <a:graphic>
          <a:graphicData uri="http://schemas.openxmlformats.org/drawingml/2006/table">
            <a:tbl>
              <a:tblPr>
                <a:tableStyleId>{5C22544A-7EE6-4342-B048-85BDC9FD1C3A}</a:tableStyleId>
              </a:tblPr>
              <a:tblGrid>
                <a:gridCol w="372928">
                  <a:extLst>
                    <a:ext uri="{9D8B030D-6E8A-4147-A177-3AD203B41FA5}">
                      <a16:colId xmlns:a16="http://schemas.microsoft.com/office/drawing/2014/main" val="2901835599"/>
                    </a:ext>
                  </a:extLst>
                </a:gridCol>
                <a:gridCol w="372928">
                  <a:extLst>
                    <a:ext uri="{9D8B030D-6E8A-4147-A177-3AD203B41FA5}">
                      <a16:colId xmlns:a16="http://schemas.microsoft.com/office/drawing/2014/main" val="1530571012"/>
                    </a:ext>
                  </a:extLst>
                </a:gridCol>
                <a:gridCol w="1163535">
                  <a:extLst>
                    <a:ext uri="{9D8B030D-6E8A-4147-A177-3AD203B41FA5}">
                      <a16:colId xmlns:a16="http://schemas.microsoft.com/office/drawing/2014/main" val="2916658177"/>
                    </a:ext>
                  </a:extLst>
                </a:gridCol>
                <a:gridCol w="1163535">
                  <a:extLst>
                    <a:ext uri="{9D8B030D-6E8A-4147-A177-3AD203B41FA5}">
                      <a16:colId xmlns:a16="http://schemas.microsoft.com/office/drawing/2014/main" val="1746270267"/>
                    </a:ext>
                  </a:extLst>
                </a:gridCol>
                <a:gridCol w="1163535">
                  <a:extLst>
                    <a:ext uri="{9D8B030D-6E8A-4147-A177-3AD203B41FA5}">
                      <a16:colId xmlns:a16="http://schemas.microsoft.com/office/drawing/2014/main" val="646595861"/>
                    </a:ext>
                  </a:extLst>
                </a:gridCol>
              </a:tblGrid>
              <a:tr h="314579">
                <a:tc>
                  <a:txBody>
                    <a:bodyPr/>
                    <a:lstStyle/>
                    <a:p>
                      <a:pPr algn="l"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9525" marR="9525" marT="9525" marB="0" anchor="b"/>
                </a:tc>
                <a:tc gridSpan="3">
                  <a:txBody>
                    <a:bodyPr/>
                    <a:lstStyle/>
                    <a:p>
                      <a:pPr algn="ctr" fontAlgn="b"/>
                      <a:r>
                        <a:rPr lang="en-US" sz="1600" u="none" strike="noStrike">
                          <a:effectLst/>
                        </a:rPr>
                        <a:t>Stocks</a:t>
                      </a:r>
                      <a:endParaRPr lang="en-US" sz="1600" b="0" i="0" u="none" strike="noStrike">
                        <a:solidFill>
                          <a:srgbClr val="000000"/>
                        </a:solidFill>
                        <a:effectLst/>
                        <a:latin typeface="Arial" panose="020B060402020202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7341458"/>
                  </a:ext>
                </a:extLst>
              </a:tr>
              <a:tr h="314579">
                <a:tc>
                  <a:txBody>
                    <a:bodyPr/>
                    <a:lstStyle/>
                    <a:p>
                      <a:pPr algn="l"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600" u="none" strike="noStrike">
                          <a:effectLst/>
                        </a:rPr>
                        <a:t> </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dirty="0">
                          <a:effectLst/>
                        </a:rPr>
                        <a:t>A</a:t>
                      </a:r>
                      <a:endParaRPr lang="en-US" sz="16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B</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C</a:t>
                      </a:r>
                      <a:endParaRPr lang="en-US" sz="16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4786247"/>
                  </a:ext>
                </a:extLst>
              </a:tr>
              <a:tr h="359519">
                <a:tc rowSpan="3">
                  <a:txBody>
                    <a:bodyPr/>
                    <a:lstStyle/>
                    <a:p>
                      <a:pPr algn="ctr" fontAlgn="b"/>
                      <a:r>
                        <a:rPr lang="en-US" sz="1600" u="none" strike="noStrike">
                          <a:effectLst/>
                        </a:rPr>
                        <a:t>Stocks</a:t>
                      </a:r>
                      <a:endParaRPr lang="en-US" sz="1600" b="0" i="0" u="none" strike="noStrike">
                        <a:solidFill>
                          <a:srgbClr val="000000"/>
                        </a:solidFill>
                        <a:effectLst/>
                        <a:latin typeface="Arial" panose="020B0604020202020204" pitchFamily="34" charset="0"/>
                      </a:endParaRPr>
                    </a:p>
                  </a:txBody>
                  <a:tcPr marL="9525" marR="9525" marT="9525" marB="0" vert="vert270" anchor="b"/>
                </a:tc>
                <a:tc>
                  <a:txBody>
                    <a:bodyPr/>
                    <a:lstStyle/>
                    <a:p>
                      <a:pPr algn="r" fontAlgn="b"/>
                      <a:r>
                        <a:rPr lang="en-US" sz="1600" u="none" strike="noStrike">
                          <a:effectLst/>
                        </a:rPr>
                        <a:t>A</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var</a:t>
                      </a:r>
                      <a:r>
                        <a:rPr lang="en-US" sz="1600" u="none" strike="noStrike" baseline="-25000">
                          <a:effectLst/>
                        </a:rPr>
                        <a:t>A</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cov</a:t>
                      </a:r>
                      <a:r>
                        <a:rPr lang="en-US" sz="1600" u="none" strike="noStrike" baseline="-25000">
                          <a:effectLst/>
                        </a:rPr>
                        <a:t>A,B</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cov</a:t>
                      </a:r>
                      <a:r>
                        <a:rPr lang="en-US" sz="1600" u="none" strike="noStrike" baseline="-25000">
                          <a:effectLst/>
                        </a:rPr>
                        <a:t>A,C</a:t>
                      </a:r>
                      <a:endParaRPr lang="en-US" sz="16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238188237"/>
                  </a:ext>
                </a:extLst>
              </a:tr>
              <a:tr h="348284">
                <a:tc vMerge="1">
                  <a:txBody>
                    <a:bodyPr/>
                    <a:lstStyle/>
                    <a:p>
                      <a:endParaRPr lang="en-US"/>
                    </a:p>
                  </a:txBody>
                  <a:tcPr/>
                </a:tc>
                <a:tc>
                  <a:txBody>
                    <a:bodyPr/>
                    <a:lstStyle/>
                    <a:p>
                      <a:pPr algn="r" fontAlgn="b"/>
                      <a:r>
                        <a:rPr lang="en-US" sz="1600" u="none" strike="noStrike">
                          <a:effectLst/>
                        </a:rPr>
                        <a:t>B</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cov</a:t>
                      </a:r>
                      <a:r>
                        <a:rPr lang="en-US" sz="1600" u="none" strike="noStrike" baseline="-25000">
                          <a:effectLst/>
                        </a:rPr>
                        <a:t>B,A</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var</a:t>
                      </a:r>
                      <a:r>
                        <a:rPr lang="en-US" sz="1600" u="none" strike="noStrike" baseline="-25000">
                          <a:effectLst/>
                        </a:rPr>
                        <a:t>B</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cov</a:t>
                      </a:r>
                      <a:r>
                        <a:rPr lang="en-US" sz="1600" u="none" strike="noStrike" baseline="-25000">
                          <a:effectLst/>
                        </a:rPr>
                        <a:t>A,B</a:t>
                      </a:r>
                      <a:endParaRPr lang="en-US" sz="16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7517691"/>
                  </a:ext>
                </a:extLst>
              </a:tr>
              <a:tr h="359519">
                <a:tc vMerge="1">
                  <a:txBody>
                    <a:bodyPr/>
                    <a:lstStyle/>
                    <a:p>
                      <a:endParaRPr lang="en-US"/>
                    </a:p>
                  </a:txBody>
                  <a:tcPr/>
                </a:tc>
                <a:tc>
                  <a:txBody>
                    <a:bodyPr/>
                    <a:lstStyle/>
                    <a:p>
                      <a:pPr algn="r" fontAlgn="b"/>
                      <a:r>
                        <a:rPr lang="en-US" sz="1600" u="none" strike="noStrike">
                          <a:effectLst/>
                        </a:rPr>
                        <a:t>C</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cov</a:t>
                      </a:r>
                      <a:r>
                        <a:rPr lang="en-US" sz="1600" u="none" strike="noStrike" baseline="-25000">
                          <a:effectLst/>
                        </a:rPr>
                        <a:t>C,A</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a:effectLst/>
                        </a:rPr>
                        <a:t>cov</a:t>
                      </a:r>
                      <a:r>
                        <a:rPr lang="en-US" sz="1600" u="none" strike="noStrike" baseline="-25000">
                          <a:effectLst/>
                        </a:rPr>
                        <a:t>C,B</a:t>
                      </a:r>
                      <a:endParaRPr lang="en-US" sz="16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600" u="none" strike="noStrike" dirty="0" err="1">
                          <a:effectLst/>
                        </a:rPr>
                        <a:t>var</a:t>
                      </a:r>
                      <a:r>
                        <a:rPr lang="en-US" sz="1600" u="none" strike="noStrike" baseline="-25000" dirty="0" err="1">
                          <a:effectLst/>
                        </a:rPr>
                        <a:t>C</a:t>
                      </a:r>
                      <a:endParaRPr lang="en-US" sz="16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16167762"/>
                  </a:ext>
                </a:extLst>
              </a:tr>
            </a:tbl>
          </a:graphicData>
        </a:graphic>
      </p:graphicFrame>
    </p:spTree>
    <p:extLst>
      <p:ext uri="{BB962C8B-B14F-4D97-AF65-F5344CB8AC3E}">
        <p14:creationId xmlns:p14="http://schemas.microsoft.com/office/powerpoint/2010/main" val="3980336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9E596-A133-4203-B363-FE95C5C13ECB}"/>
              </a:ext>
            </a:extLst>
          </p:cNvPr>
          <p:cNvSpPr>
            <a:spLocks noGrp="1"/>
          </p:cNvSpPr>
          <p:nvPr>
            <p:ph type="title"/>
          </p:nvPr>
        </p:nvSpPr>
        <p:spPr>
          <a:xfrm>
            <a:off x="304800" y="610609"/>
            <a:ext cx="8686800" cy="713708"/>
          </a:xfrm>
        </p:spPr>
        <p:txBody>
          <a:bodyPr>
            <a:noAutofit/>
          </a:bodyPr>
          <a:lstStyle/>
          <a:p>
            <a:r>
              <a:rPr lang="en-US" sz="3200" dirty="0"/>
              <a:t>Portfolios with More than Two Securities: Calculating Standard Deviation I</a:t>
            </a:r>
            <a:endParaRPr lang="en-IN" sz="3200" dirty="0"/>
          </a:p>
        </p:txBody>
      </p:sp>
      <p:sp>
        <p:nvSpPr>
          <p:cNvPr id="3" name="Content Placeholder 2">
            <a:extLst>
              <a:ext uri="{FF2B5EF4-FFF2-40B4-BE49-F238E27FC236}">
                <a16:creationId xmlns:a16="http://schemas.microsoft.com/office/drawing/2014/main" id="{7BA6F597-AD21-413C-9011-438828AE84A8}"/>
              </a:ext>
            </a:extLst>
          </p:cNvPr>
          <p:cNvSpPr>
            <a:spLocks noGrp="1"/>
          </p:cNvSpPr>
          <p:nvPr>
            <p:ph sz="quarter" idx="18"/>
          </p:nvPr>
        </p:nvSpPr>
        <p:spPr>
          <a:xfrm>
            <a:off x="557212" y="1479464"/>
            <a:ext cx="8034338" cy="4464135"/>
          </a:xfrm>
        </p:spPr>
        <p:txBody>
          <a:bodyPr>
            <a:noAutofit/>
          </a:bodyPr>
          <a:lstStyle/>
          <a:p>
            <a:r>
              <a:rPr lang="en-US" sz="2000" dirty="0"/>
              <a:t>Matrix algebra is only practical way of calculating with portfolios of more than a few securities</a:t>
            </a:r>
          </a:p>
          <a:p>
            <a:r>
              <a:rPr lang="en-US" sz="2000" dirty="0"/>
              <a:t>Matrix algebra formula for standard deviation:</a:t>
            </a:r>
          </a:p>
          <a:p>
            <a:endParaRPr lang="en-US" sz="2000" dirty="0"/>
          </a:p>
          <a:p>
            <a:pPr marL="924300" lvl="2" indent="0">
              <a:buNone/>
            </a:pPr>
            <a:r>
              <a:rPr lang="en-US" sz="2000" dirty="0"/>
              <a:t>Where:</a:t>
            </a:r>
          </a:p>
          <a:p>
            <a:pPr marL="924300" lvl="2" indent="0">
              <a:buNone/>
            </a:pPr>
            <a:r>
              <a:rPr lang="en-US" sz="2000" i="1" dirty="0"/>
              <a:t>	W</a:t>
            </a:r>
            <a:r>
              <a:rPr lang="en-US" sz="2000" dirty="0"/>
              <a:t> = vector of weights</a:t>
            </a:r>
          </a:p>
          <a:p>
            <a:pPr marL="924300" lvl="2" indent="0">
              <a:buNone/>
            </a:pPr>
            <a:r>
              <a:rPr lang="en-US" sz="2000" i="1" dirty="0"/>
              <a:t>	W′ </a:t>
            </a:r>
            <a:r>
              <a:rPr lang="en-US" sz="2000" dirty="0"/>
              <a:t>= transpose of the weight vector</a:t>
            </a:r>
          </a:p>
          <a:p>
            <a:pPr marL="924300" lvl="2" indent="0">
              <a:buNone/>
            </a:pPr>
            <a:r>
              <a:rPr lang="en-US" sz="2000" i="1" dirty="0"/>
              <a:t>	V</a:t>
            </a:r>
            <a:r>
              <a:rPr lang="en-US" sz="2000" dirty="0"/>
              <a:t> = variance/covariance matrix</a:t>
            </a:r>
          </a:p>
          <a:p>
            <a:pPr marL="226800" lvl="1" indent="0">
              <a:buNone/>
            </a:pPr>
            <a:r>
              <a:rPr lang="en-US" sz="2000" dirty="0"/>
              <a:t>	</a:t>
            </a:r>
            <a:endParaRPr lang="en-IN" sz="2000" dirty="0"/>
          </a:p>
        </p:txBody>
      </p:sp>
      <p:pic>
        <p:nvPicPr>
          <p:cNvPr id="11" name="Content Placeholder 10" descr="sigma_P = sqrt(W prime VW)">
            <a:extLst>
              <a:ext uri="{FF2B5EF4-FFF2-40B4-BE49-F238E27FC236}">
                <a16:creationId xmlns:a16="http://schemas.microsoft.com/office/drawing/2014/main" id="{061BF153-E8A0-4909-B07C-9F2EFCDE8971}"/>
              </a:ext>
            </a:extLst>
          </p:cNvPr>
          <p:cNvPicPr>
            <a:picLocks noGrp="1"/>
          </p:cNvPicPr>
          <p:nvPr>
            <p:ph sz="quarter" idx="23"/>
          </p:nvPr>
        </p:nvPicPr>
        <p:blipFill>
          <a:blip r:embed="rId2"/>
          <a:stretch>
            <a:fillRect/>
          </a:stretch>
        </p:blipFill>
        <p:spPr>
          <a:xfrm>
            <a:off x="3124200" y="2667000"/>
            <a:ext cx="2362200" cy="533400"/>
          </a:xfrm>
          <a:prstGeom prst="rect">
            <a:avLst/>
          </a:prstGeom>
        </p:spPr>
      </p:pic>
    </p:spTree>
    <p:extLst>
      <p:ext uri="{BB962C8B-B14F-4D97-AF65-F5344CB8AC3E}">
        <p14:creationId xmlns:p14="http://schemas.microsoft.com/office/powerpoint/2010/main" val="3438595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606800"/>
            <a:ext cx="8153400" cy="1470025"/>
          </a:xfrm>
        </p:spPr>
        <p:txBody>
          <a:bodyPr>
            <a:normAutofit/>
          </a:bodyPr>
          <a:lstStyle/>
          <a:p>
            <a:r>
              <a:rPr lang="en-US" sz="4000" dirty="0"/>
              <a:t>2. </a:t>
            </a:r>
            <a:r>
              <a:rPr lang="en-US" kern="0" dirty="0">
                <a:solidFill>
                  <a:sysClr val="windowText" lastClr="000000"/>
                </a:solidFill>
              </a:rPr>
              <a:t>Portfolio Theory</a:t>
            </a:r>
            <a:r>
              <a:rPr lang="en-US" sz="4000" dirty="0"/>
              <a:t> </a:t>
            </a:r>
            <a:endParaRPr lang="en-US" dirty="0"/>
          </a:p>
        </p:txBody>
      </p:sp>
    </p:spTree>
    <p:extLst>
      <p:ext uri="{BB962C8B-B14F-4D97-AF65-F5344CB8AC3E}">
        <p14:creationId xmlns:p14="http://schemas.microsoft.com/office/powerpoint/2010/main" val="898198737"/>
      </p:ext>
    </p:extLst>
  </p:cSld>
  <p:clrMapOvr>
    <a:masterClrMapping/>
  </p:clrMapOvr>
  <p:transition spd="med">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ntemporary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4196</TotalTime>
  <Words>897</Words>
  <Application>Microsoft Office PowerPoint</Application>
  <PresentationFormat>On-screen Show (4:3)</PresentationFormat>
  <Paragraphs>172</Paragraphs>
  <Slides>19</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Century Gothic</vt:lpstr>
      <vt:lpstr>Helvetica</vt:lpstr>
      <vt:lpstr>LucidaGrande</vt:lpstr>
      <vt:lpstr>Symbol</vt:lpstr>
      <vt:lpstr>Contemporary blue</vt:lpstr>
      <vt:lpstr>Equation</vt:lpstr>
      <vt:lpstr>FIN 470: Financial Analysis in Excel</vt:lpstr>
      <vt:lpstr>Overview</vt:lpstr>
      <vt:lpstr>1. Portfolio Calculations </vt:lpstr>
      <vt:lpstr>Portfolio Diversification Effects</vt:lpstr>
      <vt:lpstr>Portfolio Expected Return</vt:lpstr>
      <vt:lpstr>Standard Deviation of a Two-Security Portfolio</vt:lpstr>
      <vt:lpstr>Portfolios with More than Two Securities: Creating a Variance/Covariance Matrix</vt:lpstr>
      <vt:lpstr>Portfolios with More than Two Securities: Calculating Standard Deviation I</vt:lpstr>
      <vt:lpstr>2. Portfolio Theory </vt:lpstr>
      <vt:lpstr>The Efficient Frontier</vt:lpstr>
      <vt:lpstr>Locating Portfolios on the Efficient Frontier</vt:lpstr>
      <vt:lpstr>The Capital Market Line</vt:lpstr>
      <vt:lpstr>Utility Functions and the Optimal Portfolio</vt:lpstr>
      <vt:lpstr>3. Capital Asset Pricing Model</vt:lpstr>
      <vt:lpstr>Building the SML</vt:lpstr>
      <vt:lpstr>The CAPM Equation</vt:lpstr>
      <vt:lpstr>CAPM Data</vt:lpstr>
      <vt:lpstr>Risk Analysis: Recap</vt:lpstr>
      <vt:lpstr>The Capital Asset Pricing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Sue</dc:creator>
  <cp:lastModifiedBy>Schrenk, Lawrence</cp:lastModifiedBy>
  <cp:revision>495</cp:revision>
  <dcterms:created xsi:type="dcterms:W3CDTF">2004-10-03T21:09:17Z</dcterms:created>
  <dcterms:modified xsi:type="dcterms:W3CDTF">2022-11-08T14:41:48Z</dcterms:modified>
</cp:coreProperties>
</file>