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2"/>
  </p:notesMasterIdLst>
  <p:handoutMasterIdLst>
    <p:handoutMasterId r:id="rId13"/>
  </p:handoutMasterIdLst>
  <p:sldIdLst>
    <p:sldId id="397" r:id="rId2"/>
    <p:sldId id="383" r:id="rId3"/>
    <p:sldId id="398" r:id="rId4"/>
    <p:sldId id="269" r:id="rId5"/>
    <p:sldId id="405" r:id="rId6"/>
    <p:sldId id="400" r:id="rId7"/>
    <p:sldId id="401" r:id="rId8"/>
    <p:sldId id="402" r:id="rId9"/>
    <p:sldId id="403" r:id="rId10"/>
    <p:sldId id="404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163" autoAdjust="0"/>
  </p:normalViewPr>
  <p:slideViewPr>
    <p:cSldViewPr>
      <p:cViewPr>
        <p:scale>
          <a:sx n="75" d="100"/>
          <a:sy n="75" d="100"/>
        </p:scale>
        <p:origin x="2730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D794AB-597F-405D-B722-77A335A1124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64356" y="21717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4EF11EA-9635-4730-A53F-CD0E7B3CE29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64356" y="27432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B2C209C-E767-4E02-BB45-51CF771A556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64356" y="328612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353F37-C644-446D-8D22-8AF529D9128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64356" y="38766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FC72971-3BA5-4D91-964A-CC8B740A038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71500" y="44100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5810924-46F9-49F6-90E9-1CAD0195296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71500" y="4981575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17E4622-2D35-4929-909A-99EC9229DC7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71500" y="5524500"/>
            <a:ext cx="8034338" cy="415498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9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10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4:15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5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10.2: </a:t>
            </a:r>
            <a:r>
              <a:rPr lang="en-US" dirty="0">
                <a:effectLst/>
              </a:rPr>
              <a:t>Capital Budgeting, Excel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07208CB-5544-4A24-BEB8-B31091042B95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sz="4400" b="1" dirty="0"/>
              <a:t>Modified Internal Rate of Return (MIRR)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 b="1" dirty="0"/>
              <a:t>RULE</a:t>
            </a:r>
            <a:r>
              <a:rPr lang="en-US" sz="2000" dirty="0"/>
              <a:t>: Accepted if </a:t>
            </a:r>
            <a:r>
              <a:rPr lang="en-US" sz="2000" dirty="0" err="1"/>
              <a:t>If</a:t>
            </a:r>
            <a:r>
              <a:rPr lang="en-US" sz="2000" dirty="0"/>
              <a:t> MIRR ≥ WACC</a:t>
            </a:r>
          </a:p>
          <a:p>
            <a:r>
              <a:rPr lang="en-US" sz="2000" dirty="0"/>
              <a:t>Excel MIRR function</a:t>
            </a:r>
          </a:p>
          <a:p>
            <a:pPr marL="0" indent="0">
              <a:buNone/>
            </a:pPr>
            <a:r>
              <a:rPr lang="en-US" sz="2000" dirty="0"/>
              <a:t>	 MIRR(values, </a:t>
            </a:r>
            <a:r>
              <a:rPr lang="en-US" sz="2000" dirty="0" err="1"/>
              <a:t>finance_rate</a:t>
            </a:r>
            <a:r>
              <a:rPr lang="en-US" sz="2000" dirty="0"/>
              <a:t>, </a:t>
            </a:r>
            <a:r>
              <a:rPr lang="en-US" sz="2000" dirty="0" err="1"/>
              <a:t>reinvest_rate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Note: both rates should equal WACC</a:t>
            </a:r>
            <a:endParaRPr lang="en-IN" sz="2000" dirty="0"/>
          </a:p>
          <a:p>
            <a:endParaRPr lang="en-IN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11949F-0DBD-4C04-B95C-04E51E142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14346"/>
            <a:ext cx="7924800" cy="259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9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593C3AF-0D9E-483D-9BF2-60225C707924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Decision Criteria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1. </a:t>
            </a:r>
            <a:r>
              <a:rPr lang="en-US" dirty="0"/>
              <a:t>Decision Criteria</a:t>
            </a:r>
          </a:p>
        </p:txBody>
      </p:sp>
    </p:spTree>
    <p:extLst>
      <p:ext uri="{BB962C8B-B14F-4D97-AF65-F5344CB8AC3E}">
        <p14:creationId xmlns:p14="http://schemas.microsoft.com/office/powerpoint/2010/main" val="2982541736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400" b="1"/>
              <a:t>Sample Project</a:t>
            </a:r>
            <a:endParaRPr lang="en-US" sz="44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/>
              <a:t>Evaluate the following project:</a:t>
            </a:r>
            <a:endParaRPr lang="en-IN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380BBE-1072-4D80-AF0D-374969C11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77" y="2895600"/>
            <a:ext cx="8001000" cy="78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9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400" b="1" dirty="0"/>
              <a:t>Payback Period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 b="1" dirty="0"/>
              <a:t>RULE</a:t>
            </a:r>
            <a:r>
              <a:rPr lang="en-US" sz="2000" dirty="0"/>
              <a:t>: Accept if the payback is shorter than time horizon</a:t>
            </a:r>
          </a:p>
          <a:p>
            <a:pPr lvl="1"/>
            <a:r>
              <a:rPr lang="en-US" sz="2000" dirty="0"/>
              <a:t>Subtract annual cash flows from initial outlay until zero</a:t>
            </a:r>
          </a:p>
          <a:p>
            <a:r>
              <a:rPr lang="en-US" sz="2000" b="1" dirty="0"/>
              <a:t>Excel</a:t>
            </a:r>
            <a:r>
              <a:rPr lang="en-US" sz="2000" dirty="0"/>
              <a:t>: Use IF statement</a:t>
            </a:r>
            <a:endParaRPr lang="en-IN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F8C9BD-367F-4507-BFA5-2601E97ED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70" y="2971799"/>
            <a:ext cx="8154231" cy="238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5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400" b="1" dirty="0"/>
              <a:t>Discounted Payback Period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 b="1" dirty="0"/>
              <a:t>RULE</a:t>
            </a:r>
            <a:r>
              <a:rPr lang="en-US" sz="2000" dirty="0"/>
              <a:t>: Accept if the payback is shorter than time horizon</a:t>
            </a:r>
          </a:p>
          <a:p>
            <a:pPr lvl="1"/>
            <a:r>
              <a:rPr lang="en-US" sz="2000" dirty="0"/>
              <a:t>Subtract PV(annual cash flows) from initial outlay until zero</a:t>
            </a:r>
          </a:p>
          <a:p>
            <a:r>
              <a:rPr lang="en-US" sz="2000" b="1" dirty="0"/>
              <a:t>Excel</a:t>
            </a:r>
            <a:r>
              <a:rPr lang="en-US" sz="2000" dirty="0"/>
              <a:t>: Use IF statement</a:t>
            </a:r>
            <a:endParaRPr lang="en-IN" sz="2000" dirty="0"/>
          </a:p>
          <a:p>
            <a:endParaRPr lang="en-US" sz="2000" dirty="0"/>
          </a:p>
          <a:p>
            <a:endParaRPr lang="en-IN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13E0C5-B45F-433C-8A76-916E59940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23" y="3048000"/>
            <a:ext cx="829148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6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400" b="1" dirty="0"/>
              <a:t>Net Present Value (NPV)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 b="1" dirty="0"/>
              <a:t>RULE</a:t>
            </a:r>
            <a:r>
              <a:rPr lang="en-US" sz="2000" dirty="0"/>
              <a:t>: Accepted if NPV ≥ 0</a:t>
            </a:r>
          </a:p>
          <a:p>
            <a:endParaRPr lang="en-IN" sz="2000" dirty="0"/>
          </a:p>
          <a:p>
            <a:endParaRPr lang="en-IN" sz="2000" dirty="0"/>
          </a:p>
          <a:p>
            <a:r>
              <a:rPr lang="en-US" sz="2000" b="1" dirty="0"/>
              <a:t>Excel</a:t>
            </a:r>
            <a:r>
              <a:rPr lang="en-US" sz="2000" dirty="0"/>
              <a:t>: Use NPV – IO</a:t>
            </a:r>
          </a:p>
          <a:p>
            <a:pPr marL="0" indent="0">
              <a:buNone/>
            </a:pPr>
            <a:r>
              <a:rPr lang="en-US" sz="2000" dirty="0"/>
              <a:t>	NPV(rate,value1,[value2],...) – IO</a:t>
            </a:r>
          </a:p>
          <a:p>
            <a:endParaRPr lang="en-IN" sz="2000" dirty="0"/>
          </a:p>
        </p:txBody>
      </p:sp>
      <p:pic>
        <p:nvPicPr>
          <p:cNvPr id="6" name="Content Placeholder 10" descr="NPV = (sum_t = 1 to N)(CF_t/(1 + WACC)^t) minus IO = Benifit minus Cost">
            <a:extLst>
              <a:ext uri="{FF2B5EF4-FFF2-40B4-BE49-F238E27FC236}">
                <a16:creationId xmlns:a16="http://schemas.microsoft.com/office/drawing/2014/main" id="{3057D8B8-A1CB-48BA-BEA8-91B5C31ECB3D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2053840" y="1905000"/>
            <a:ext cx="5036320" cy="838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1AF899-D4FD-44C5-AB52-E9B02A936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06053"/>
            <a:ext cx="7467600" cy="253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10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400" b="1" dirty="0"/>
              <a:t>Profitability Index (PI)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 b="1" dirty="0"/>
              <a:t>RULE</a:t>
            </a:r>
            <a:r>
              <a:rPr lang="en-US" sz="2000" dirty="0"/>
              <a:t>: Accepted if PI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≥ 1</a:t>
            </a:r>
            <a:endParaRPr lang="en-US" sz="2000" dirty="0"/>
          </a:p>
          <a:p>
            <a:pPr lvl="1"/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Excel</a:t>
            </a:r>
            <a:r>
              <a:rPr lang="en-US" sz="2000" dirty="0"/>
              <a:t>: Use NPV/IO</a:t>
            </a:r>
          </a:p>
          <a:p>
            <a:pPr marL="0" indent="0">
              <a:buNone/>
            </a:pPr>
            <a:r>
              <a:rPr lang="en-US" sz="2000" dirty="0"/>
              <a:t>	NPV(rate,value1,[value2],...)/IO</a:t>
            </a:r>
          </a:p>
          <a:p>
            <a:endParaRPr lang="en-IN" sz="2000" dirty="0"/>
          </a:p>
        </p:txBody>
      </p:sp>
      <p:pic>
        <p:nvPicPr>
          <p:cNvPr id="6" name="Content Placeholder 10" descr="PI = ((sum_t = 1 to N)(CF_t/(1 + WACC)^t)/IO) = (Benifit/Cost)">
            <a:extLst>
              <a:ext uri="{FF2B5EF4-FFF2-40B4-BE49-F238E27FC236}">
                <a16:creationId xmlns:a16="http://schemas.microsoft.com/office/drawing/2014/main" id="{6CE2E2ED-D9E0-450A-B216-A9F93771951E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2590800" y="1828800"/>
            <a:ext cx="3962400" cy="10028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F60B16-C366-4F6E-AE8F-A9F60EA44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657600"/>
            <a:ext cx="7772400" cy="229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7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C6C13-AFAB-4E69-BE32-57103F65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400" b="1" dirty="0"/>
              <a:t>Internal Rate of Return (IRR)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A1864D-4511-4187-8C94-56ECED6CAA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034338" cy="4593535"/>
          </a:xfrm>
        </p:spPr>
        <p:txBody>
          <a:bodyPr>
            <a:normAutofit/>
          </a:bodyPr>
          <a:lstStyle/>
          <a:p>
            <a:r>
              <a:rPr lang="en-US" sz="2000" b="1" dirty="0"/>
              <a:t>RULE</a:t>
            </a:r>
            <a:r>
              <a:rPr lang="en-US" sz="2000" dirty="0"/>
              <a:t>: Accepted if IRR ≥ WACC </a:t>
            </a:r>
          </a:p>
          <a:p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Excel</a:t>
            </a:r>
            <a:r>
              <a:rPr lang="en-US" sz="2000" dirty="0"/>
              <a:t>: IRR function</a:t>
            </a:r>
          </a:p>
          <a:p>
            <a:pPr marL="0" indent="0">
              <a:buNone/>
            </a:pPr>
            <a:r>
              <a:rPr lang="en-US" sz="2000" dirty="0"/>
              <a:t>	IRR(values, [guess])</a:t>
            </a:r>
            <a:endParaRPr lang="en-IN" sz="2000" dirty="0"/>
          </a:p>
        </p:txBody>
      </p:sp>
      <p:pic>
        <p:nvPicPr>
          <p:cNvPr id="6" name="Content Placeholder 10" descr="(sum_t = 1 to N)(CF_t/(1 + IRR)^t) minus IO = 0">
            <a:extLst>
              <a:ext uri="{FF2B5EF4-FFF2-40B4-BE49-F238E27FC236}">
                <a16:creationId xmlns:a16="http://schemas.microsoft.com/office/drawing/2014/main" id="{0EED1CAE-FC74-4198-9AE8-EE88655480AC}"/>
              </a:ext>
            </a:extLst>
          </p:cNvPr>
          <p:cNvPicPr>
            <a:picLocks noGrp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2971800" y="1981200"/>
            <a:ext cx="3200399" cy="8531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6B1A42-61B2-427A-A0A1-37208176E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49" y="3657600"/>
            <a:ext cx="7734299" cy="249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32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4026</TotalTime>
  <Words>245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Helvetica</vt:lpstr>
      <vt:lpstr>LucidaGrande</vt:lpstr>
      <vt:lpstr>Contemporary blue</vt:lpstr>
      <vt:lpstr>FIN 470: Financial Analysis in Excel</vt:lpstr>
      <vt:lpstr>Overview</vt:lpstr>
      <vt:lpstr>1. Decision Criteria</vt:lpstr>
      <vt:lpstr>Sample Project</vt:lpstr>
      <vt:lpstr>Payback Period</vt:lpstr>
      <vt:lpstr>Discounted Payback Period</vt:lpstr>
      <vt:lpstr>Net Present Value (NPV)</vt:lpstr>
      <vt:lpstr>Profitability Index (PI)</vt:lpstr>
      <vt:lpstr>Internal Rate of Return (IRR)</vt:lpstr>
      <vt:lpstr>Modified Internal Rate of Return (MIRR)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495</cp:revision>
  <dcterms:created xsi:type="dcterms:W3CDTF">2004-10-03T21:09:17Z</dcterms:created>
  <dcterms:modified xsi:type="dcterms:W3CDTF">2022-10-31T21:20:15Z</dcterms:modified>
</cp:coreProperties>
</file>