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15"/>
  </p:notesMasterIdLst>
  <p:handoutMasterIdLst>
    <p:handoutMasterId r:id="rId16"/>
  </p:handoutMasterIdLst>
  <p:sldIdLst>
    <p:sldId id="397" r:id="rId2"/>
    <p:sldId id="383" r:id="rId3"/>
    <p:sldId id="277" r:id="rId4"/>
    <p:sldId id="266" r:id="rId5"/>
    <p:sldId id="267" r:id="rId6"/>
    <p:sldId id="268" r:id="rId7"/>
    <p:sldId id="269" r:id="rId8"/>
    <p:sldId id="270" r:id="rId9"/>
    <p:sldId id="271" r:id="rId10"/>
    <p:sldId id="272" r:id="rId11"/>
    <p:sldId id="273" r:id="rId12"/>
    <p:sldId id="274" r:id="rId13"/>
    <p:sldId id="275"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B3C3D3"/>
    <a:srgbClr val="002B5C"/>
    <a:srgbClr val="ADC6D7"/>
    <a:srgbClr val="00BEB9"/>
    <a:srgbClr val="00CAC5"/>
    <a:srgbClr val="00CFC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6163" autoAdjust="0"/>
  </p:normalViewPr>
  <p:slideViewPr>
    <p:cSldViewPr>
      <p:cViewPr varScale="1">
        <p:scale>
          <a:sx n="73" d="100"/>
          <a:sy n="73" d="100"/>
        </p:scale>
        <p:origin x="1426" y="62"/>
      </p:cViewPr>
      <p:guideLst>
        <p:guide orient="horz" pos="2160"/>
        <p:guide pos="2880"/>
      </p:guideLst>
    </p:cSldViewPr>
  </p:slideViewPr>
  <p:outlineViewPr>
    <p:cViewPr>
      <p:scale>
        <a:sx n="33" d="100"/>
        <a:sy n="33" d="100"/>
      </p:scale>
      <p:origin x="0" y="15414"/>
    </p:cViewPr>
  </p:outlineViewPr>
  <p:notesTextViewPr>
    <p:cViewPr>
      <p:scale>
        <a:sx n="100" d="100"/>
        <a:sy n="100" d="100"/>
      </p:scale>
      <p:origin x="0" y="0"/>
    </p:cViewPr>
  </p:notesTextViewPr>
  <p:sorterViewPr>
    <p:cViewPr>
      <p:scale>
        <a:sx n="125" d="100"/>
        <a:sy n="125" d="100"/>
      </p:scale>
      <p:origin x="0" y="-3714"/>
    </p:cViewPr>
  </p:sorterViewPr>
  <p:notesViewPr>
    <p:cSldViewPr>
      <p:cViewPr varScale="1">
        <p:scale>
          <a:sx n="87" d="100"/>
          <a:sy n="87" d="100"/>
        </p:scale>
        <p:origin x="38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endParaRPr lang="en-US"/>
          </a:p>
        </p:txBody>
      </p:sp>
    </p:spTree>
    <p:extLst>
      <p:ext uri="{BB962C8B-B14F-4D97-AF65-F5344CB8AC3E}">
        <p14:creationId xmlns:p14="http://schemas.microsoft.com/office/powerpoint/2010/main" val="2029562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fld id="{03F7FA54-1521-4DD7-9404-29EC1BA7038B}" type="datetimeFigureOut">
              <a:rPr lang="en-US"/>
              <a:pPr>
                <a:defRPr/>
              </a:pPr>
              <a:t>8/18/2022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0"/>
                <a:cs typeface="+mn-cs"/>
              </a:defRPr>
            </a:lvl1pPr>
          </a:lstStyle>
          <a:p>
            <a:pPr>
              <a:defRPr/>
            </a:pPr>
            <a:fld id="{EBFD8F90-EA37-43C3-8ED6-D915013D749C}" type="slidenum">
              <a:rPr lang="en-US"/>
              <a:pPr>
                <a:defRPr/>
              </a:pPr>
              <a:t>‹#›</a:t>
            </a:fld>
            <a:endParaRPr lang="en-US"/>
          </a:p>
        </p:txBody>
      </p:sp>
    </p:spTree>
    <p:extLst>
      <p:ext uri="{BB962C8B-B14F-4D97-AF65-F5344CB8AC3E}">
        <p14:creationId xmlns:p14="http://schemas.microsoft.com/office/powerpoint/2010/main" val="2668020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3945726181"/>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Content Placeholder 3">
            <a:extLst>
              <a:ext uri="{FF2B5EF4-FFF2-40B4-BE49-F238E27FC236}">
                <a16:creationId xmlns:a16="http://schemas.microsoft.com/office/drawing/2014/main" id="{2AC5CF33-6F97-4284-8E43-0657B3BB12D0}"/>
              </a:ext>
            </a:extLst>
          </p:cNvPr>
          <p:cNvSpPr>
            <a:spLocks noGrp="1"/>
          </p:cNvSpPr>
          <p:nvPr>
            <p:ph sz="quarter" idx="18"/>
          </p:nvPr>
        </p:nvSpPr>
        <p:spPr>
          <a:xfrm>
            <a:off x="557212" y="1638300"/>
            <a:ext cx="8101013" cy="4394200"/>
          </a:xfrm>
        </p:spPr>
        <p:txBody>
          <a:bodyPr/>
          <a:lstStyle>
            <a:lvl1pPr marL="218700" indent="-218700">
              <a:buClr>
                <a:srgbClr val="004A78"/>
              </a:buClr>
              <a:buFont typeface="Arial" panose="020B0604020202020204" pitchFamily="34" charset="0"/>
              <a:buChar char="•"/>
              <a:defRPr sz="1800"/>
            </a:lvl1pPr>
          </a:lstStyle>
          <a:p>
            <a:pPr lvl="0"/>
            <a:endParaRPr lang="en-IN" dirty="0"/>
          </a:p>
        </p:txBody>
      </p:sp>
    </p:spTree>
    <p:extLst>
      <p:ext uri="{BB962C8B-B14F-4D97-AF65-F5344CB8AC3E}">
        <p14:creationId xmlns:p14="http://schemas.microsoft.com/office/powerpoint/2010/main" val="55709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343641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231559801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99099554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92858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2988861331"/>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2728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Content Placeholder 3">
            <a:extLst>
              <a:ext uri="{FF2B5EF4-FFF2-40B4-BE49-F238E27FC236}">
                <a16:creationId xmlns:a16="http://schemas.microsoft.com/office/drawing/2014/main" id="{D3BFCE23-AF64-4B06-9BAD-B6606BBFB7D8}"/>
              </a:ext>
            </a:extLst>
          </p:cNvPr>
          <p:cNvSpPr>
            <a:spLocks noGrp="1"/>
          </p:cNvSpPr>
          <p:nvPr>
            <p:ph sz="quarter" idx="18" hasCustomPrompt="1"/>
          </p:nvPr>
        </p:nvSpPr>
        <p:spPr>
          <a:xfrm>
            <a:off x="557212" y="1638300"/>
            <a:ext cx="8034338" cy="4394200"/>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Tree>
    <p:extLst>
      <p:ext uri="{BB962C8B-B14F-4D97-AF65-F5344CB8AC3E}">
        <p14:creationId xmlns:p14="http://schemas.microsoft.com/office/powerpoint/2010/main" val="3161195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FF35B970-FFC7-4A4A-9C2D-0C635B8D3B74}"/>
              </a:ext>
            </a:extLst>
          </p:cNvPr>
          <p:cNvSpPr>
            <a:spLocks noGrp="1"/>
          </p:cNvSpPr>
          <p:nvPr>
            <p:ph sz="quarter" idx="16"/>
          </p:nvPr>
        </p:nvSpPr>
        <p:spPr>
          <a:xfrm>
            <a:off x="557212" y="1289050"/>
            <a:ext cx="8034338" cy="3733800"/>
          </a:xfrm>
        </p:spPr>
        <p:txBody>
          <a:bodyPr/>
          <a:lstStyle>
            <a:lvl1pPr>
              <a:spcBef>
                <a:spcPts val="750"/>
              </a:spcBef>
              <a:defRPr sz="1800"/>
            </a:lvl1pPr>
            <a:lvl2pPr>
              <a:spcBef>
                <a:spcPts val="750"/>
              </a:spcBef>
              <a:defRPr sz="1800"/>
            </a:lvl2pPr>
            <a:lvl3pPr>
              <a:spcBef>
                <a:spcPts val="750"/>
              </a:spcBef>
              <a:defRPr sz="1800"/>
            </a:lvl3pPr>
            <a:lvl4pPr>
              <a:spcBef>
                <a:spcPts val="750"/>
              </a:spcBef>
              <a:defRPr sz="1800"/>
            </a:lvl4pPr>
            <a:lvl5pPr>
              <a:spcBef>
                <a:spcPts val="750"/>
              </a:spcBef>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Content Placeholder 5">
            <a:extLst>
              <a:ext uri="{FF2B5EF4-FFF2-40B4-BE49-F238E27FC236}">
                <a16:creationId xmlns:a16="http://schemas.microsoft.com/office/drawing/2014/main" id="{192B901C-87CD-460B-87FA-84BA1ABC795B}"/>
              </a:ext>
            </a:extLst>
          </p:cNvPr>
          <p:cNvSpPr>
            <a:spLocks noGrp="1"/>
          </p:cNvSpPr>
          <p:nvPr>
            <p:ph sz="quarter" idx="17"/>
          </p:nvPr>
        </p:nvSpPr>
        <p:spPr>
          <a:xfrm>
            <a:off x="484585" y="5154614"/>
            <a:ext cx="2902744" cy="904875"/>
          </a:xfrm>
        </p:spPr>
        <p:txBody>
          <a:bodyPr/>
          <a:lstStyle/>
          <a:p>
            <a:pPr lvl="0"/>
            <a:endParaRPr lang="en-IN" dirty="0"/>
          </a:p>
        </p:txBody>
      </p:sp>
      <p:sp>
        <p:nvSpPr>
          <p:cNvPr id="7" name="Content Placeholder 5">
            <a:extLst>
              <a:ext uri="{FF2B5EF4-FFF2-40B4-BE49-F238E27FC236}">
                <a16:creationId xmlns:a16="http://schemas.microsoft.com/office/drawing/2014/main" id="{F88E00B0-33B0-4488-9D4C-F50999BC5442}"/>
              </a:ext>
            </a:extLst>
          </p:cNvPr>
          <p:cNvSpPr>
            <a:spLocks noGrp="1"/>
          </p:cNvSpPr>
          <p:nvPr>
            <p:ph sz="quarter" idx="18"/>
          </p:nvPr>
        </p:nvSpPr>
        <p:spPr>
          <a:xfrm>
            <a:off x="5697373" y="5149996"/>
            <a:ext cx="2902744" cy="904875"/>
          </a:xfrm>
        </p:spPr>
        <p:txBody>
          <a:bodyPr/>
          <a:lstStyle/>
          <a:p>
            <a:pPr lvl="0"/>
            <a:endParaRPr lang="en-IN" dirty="0"/>
          </a:p>
        </p:txBody>
      </p:sp>
    </p:spTree>
    <p:extLst>
      <p:ext uri="{BB962C8B-B14F-4D97-AF65-F5344CB8AC3E}">
        <p14:creationId xmlns:p14="http://schemas.microsoft.com/office/powerpoint/2010/main" val="2679737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2" cstate="print">
            <a:duotone>
              <a:schemeClr val="accent1"/>
              <a:srgbClr val="FFFFFF"/>
            </a:duotone>
          </a:blip>
          <a:stretch>
            <a:fillRect/>
          </a:stretch>
        </p:blipFill>
        <p:spPr>
          <a:xfrm>
            <a:off x="1142" y="428"/>
            <a:ext cx="9142858" cy="6857143"/>
          </a:xfrm>
          <a:prstGeom prst="rect">
            <a:avLst/>
          </a:prstGeom>
          <a:noFill/>
          <a:ln>
            <a:noFill/>
          </a:ln>
        </p:spPr>
      </p:pic>
      <p:pic>
        <p:nvPicPr>
          <p:cNvPr id="9" name="image6.png"/>
          <p:cNvPicPr>
            <a:picLocks noChangeAspect="1"/>
          </p:cNvPicPr>
          <p:nvPr/>
        </p:nvPicPr>
        <p:blipFill>
          <a:blip r:embed="rId13" cstate="print"/>
          <a:stretch>
            <a:fillRect/>
          </a:stretch>
        </p:blipFill>
        <p:spPr>
          <a:xfrm>
            <a:off x="1142" y="428"/>
            <a:ext cx="9142858" cy="6857143"/>
          </a:xfrm>
          <a:prstGeom prst="rect">
            <a:avLst/>
          </a:prstGeom>
          <a:noFill/>
        </p:spPr>
      </p:pic>
      <p:sp>
        <p:nvSpPr>
          <p:cNvPr id="30" name="Rectangle 30"/>
          <p:cNvSpPr>
            <a:spLocks noGrp="1"/>
          </p:cNvSpPr>
          <p:nvPr>
            <p:ph type="title"/>
          </p:nvPr>
        </p:nvSpPr>
        <p:spPr>
          <a:xfrm>
            <a:off x="457771"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771"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571" y="6324600"/>
            <a:ext cx="1066800" cy="369332"/>
          </a:xfrm>
          <a:prstGeom prst="rect">
            <a:avLst/>
          </a:prstGeom>
          <a:noFill/>
        </p:spPr>
        <p:txBody>
          <a:bodyPr wrap="square" rtlCol="0">
            <a:spAutoFit/>
          </a:bodyPr>
          <a:lstStyle/>
          <a:p>
            <a:pPr algn="r"/>
            <a:fld id="{5142B5BB-0271-4951-9864-F5338956FB89}" type="slidenum">
              <a:rPr lang="en-US" smtClean="0">
                <a:latin typeface="Arial" panose="020B0604020202020204" pitchFamily="34" charset="0"/>
                <a:cs typeface="Arial" panose="020B0604020202020204" pitchFamily="34" charset="0"/>
              </a:rPr>
              <a:pPr algn="r"/>
              <a:t>‹#›</a:t>
            </a:fld>
            <a:r>
              <a:rPr lang="en-US" dirty="0">
                <a:latin typeface="Arial" panose="020B0604020202020204" pitchFamily="34" charset="0"/>
                <a:cs typeface="Arial" panose="020B0604020202020204" pitchFamily="34" charset="0"/>
              </a:rPr>
              <a:t> of 13</a:t>
            </a:r>
          </a:p>
        </p:txBody>
      </p:sp>
      <p:sp>
        <p:nvSpPr>
          <p:cNvPr id="13" name="TextBox 12"/>
          <p:cNvSpPr txBox="1"/>
          <p:nvPr userDrawn="1"/>
        </p:nvSpPr>
        <p:spPr>
          <a:xfrm>
            <a:off x="305371" y="6324600"/>
            <a:ext cx="1447800" cy="369332"/>
          </a:xfrm>
          <a:prstGeom prst="rect">
            <a:avLst/>
          </a:prstGeom>
          <a:noFill/>
        </p:spPr>
        <p:txBody>
          <a:bodyPr wrap="square" rtlCol="0">
            <a:spAutoFit/>
          </a:bodyPr>
          <a:lstStyle/>
          <a:p>
            <a:fld id="{49EF39E9-0DEB-488D-A1FF-A8C274C77028}" type="datetime12">
              <a:rPr lang="en-US" smtClean="0">
                <a:latin typeface="Arial" panose="020B0604020202020204" pitchFamily="34" charset="0"/>
                <a:cs typeface="Arial" panose="020B0604020202020204" pitchFamily="34" charset="0"/>
              </a:rPr>
              <a:pPr/>
              <a:t>2:53 PM</a:t>
            </a:fld>
            <a:endParaRPr lang="en-US" dirty="0">
              <a:latin typeface="Arial" panose="020B0604020202020204" pitchFamily="34" charset="0"/>
              <a:cs typeface="Arial" panose="020B0604020202020204" pitchFamily="34" charset="0"/>
            </a:endParaRPr>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962971" y="6157813"/>
            <a:ext cx="1219200" cy="668107"/>
          </a:xfrm>
          <a:prstGeom prst="rect">
            <a:avLst/>
          </a:prstGeom>
        </p:spPr>
      </p:pic>
    </p:spTree>
    <p:extLst>
      <p:ext uri="{BB962C8B-B14F-4D97-AF65-F5344CB8AC3E}">
        <p14:creationId xmlns:p14="http://schemas.microsoft.com/office/powerpoint/2010/main" val="2079123450"/>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4" r:id="rId8"/>
    <p:sldLayoutId id="2147483885" r:id="rId9"/>
    <p:sldLayoutId id="2147483886" r:id="rId10"/>
  </p:sldLayoutIdLst>
  <p:transition spd="med">
    <p:fade thruBlk="1"/>
  </p:transition>
  <p:txStyles>
    <p:titleStyle>
      <a:defPPr>
        <a:defRPr sz="4400">
          <a:solidFill>
            <a:schemeClr val="tx1"/>
          </a:solidFill>
          <a:latin typeface="+mj-lt"/>
          <a:ea typeface="+mj-ea"/>
          <a:cs typeface="+mj-cs"/>
        </a:defRPr>
      </a:defPPr>
      <a:lvl1pPr algn="l" eaLnBrk="1" hangingPunct="1">
        <a:buNone/>
        <a:defRPr sz="4400" b="1">
          <a:solidFill>
            <a:schemeClr val="tx1">
              <a:alpha val="100000"/>
            </a:schemeClr>
          </a:solidFill>
          <a:latin typeface="Arial" panose="020B0604020202020204" pitchFamily="34" charset="0"/>
          <a:cs typeface="Arial" panose="020B0604020202020204"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Arial" panose="020B0604020202020204" pitchFamily="34" charset="0"/>
          <a:cs typeface="Arial" panose="020B0604020202020204" pitchFamily="34" charset="0"/>
        </a:defRPr>
      </a:lvl1pPr>
      <a:lvl2pPr marL="742950" indent="-285750" eaLnBrk="1" hangingPunct="1">
        <a:buChar char="–"/>
        <a:defRPr sz="2800">
          <a:latin typeface="Arial" panose="020B0604020202020204" pitchFamily="34" charset="0"/>
          <a:cs typeface="Arial" panose="020B0604020202020204" pitchFamily="34" charset="0"/>
        </a:defRPr>
      </a:lvl2pPr>
      <a:lvl3pPr marL="1143000" indent="-228600" eaLnBrk="1" hangingPunct="1">
        <a:buChar char="•"/>
        <a:defRPr sz="2400">
          <a:latin typeface="Arial" panose="020B0604020202020204" pitchFamily="34" charset="0"/>
          <a:cs typeface="Arial" panose="020B0604020202020204" pitchFamily="34" charset="0"/>
        </a:defRPr>
      </a:lvl3pPr>
      <a:lvl4pPr marL="1600200" indent="-228600" eaLnBrk="1" hangingPunct="1">
        <a:buChar char="–"/>
        <a:defRPr sz="2000">
          <a:latin typeface="Arial" panose="020B0604020202020204" pitchFamily="34" charset="0"/>
          <a:cs typeface="Arial" panose="020B0604020202020204" pitchFamily="34" charset="0"/>
        </a:defRPr>
      </a:lvl4pPr>
      <a:lvl5pPr marL="2057400" indent="-228600" eaLnBrk="1" hangingPunct="1">
        <a:buChar char="»"/>
        <a:defRPr sz="1800">
          <a:latin typeface="Arial" panose="020B0604020202020204" pitchFamily="34" charset="0"/>
          <a:cs typeface="Arial" panose="020B0604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849023"/>
          </a:xfrm>
        </p:spPr>
        <p:txBody>
          <a:bodyPr>
            <a:normAutofit lnSpcReduction="10000"/>
          </a:bodyPr>
          <a:lstStyle/>
          <a:p>
            <a:r>
              <a:rPr lang="en-US" dirty="0"/>
              <a:t>Topic 1.3: Excel Details </a:t>
            </a:r>
          </a:p>
          <a:p>
            <a:r>
              <a:rPr lang="en-US" sz="2400" dirty="0"/>
              <a:t>Larry Schrenk, Instructor</a:t>
            </a:r>
          </a:p>
        </p:txBody>
      </p:sp>
      <p:sp>
        <p:nvSpPr>
          <p:cNvPr id="2" name="Title 1"/>
          <p:cNvSpPr>
            <a:spLocks noGrp="1"/>
          </p:cNvSpPr>
          <p:nvPr>
            <p:ph type="ctrTitle"/>
          </p:nvPr>
        </p:nvSpPr>
        <p:spPr/>
        <p:txBody>
          <a:bodyPr/>
          <a:lstStyle/>
          <a:p>
            <a:r>
              <a:rPr lang="en-US" dirty="0"/>
              <a:t>FIN 470: Financial Analysis in Excel</a:t>
            </a:r>
          </a:p>
        </p:txBody>
      </p:sp>
      <p:sp>
        <p:nvSpPr>
          <p:cNvPr id="4" name="Subtitle 2">
            <a:extLst>
              <a:ext uri="{FF2B5EF4-FFF2-40B4-BE49-F238E27FC236}">
                <a16:creationId xmlns:a16="http://schemas.microsoft.com/office/drawing/2014/main" id="{D57E5C4B-2214-49E8-8A1B-F046A77992F7}"/>
              </a:ext>
            </a:extLst>
          </p:cNvPr>
          <p:cNvSpPr txBox="1">
            <a:spLocks/>
          </p:cNvSpPr>
          <p:nvPr/>
        </p:nvSpPr>
        <p:spPr>
          <a:xfrm>
            <a:off x="76200" y="5986490"/>
            <a:ext cx="8839200" cy="849023"/>
          </a:xfrm>
          <a:prstGeom prst="rect">
            <a:avLst/>
          </a:prstGeom>
        </p:spPr>
        <p:txBody>
          <a:bodyPr>
            <a:noAutofit/>
          </a:bodyPr>
          <a:lstStyle>
            <a:defPPr>
              <a:defRPr>
                <a:solidFill>
                  <a:schemeClr val="tx1"/>
                </a:solidFill>
                <a:latin typeface="+mn-lt"/>
                <a:ea typeface="+mn-ea"/>
                <a:cs typeface="+mn-cs"/>
              </a:defRPr>
            </a:defPPr>
            <a:lvl1pPr marL="0" indent="0" algn="r" eaLnBrk="1" hangingPunct="1">
              <a:buNone/>
              <a:defRPr sz="2800">
                <a:latin typeface="Century Gothic" pitchFamily="34" charset="0"/>
                <a:cs typeface="Arial" panose="020B0604020202020204" pitchFamily="34" charset="0"/>
              </a:defRPr>
            </a:lvl1pPr>
            <a:lvl2pPr marL="457200" indent="0" algn="ctr" eaLnBrk="1" hangingPunct="1">
              <a:buNone/>
              <a:defRPr sz="2800">
                <a:latin typeface="Arial" panose="020B0604020202020204" pitchFamily="34" charset="0"/>
                <a:cs typeface="Arial" panose="020B0604020202020204" pitchFamily="34" charset="0"/>
              </a:defRPr>
            </a:lvl2pPr>
            <a:lvl3pPr marL="914400" indent="0" algn="ctr" eaLnBrk="1" hangingPunct="1">
              <a:buNone/>
              <a:defRPr sz="2400">
                <a:latin typeface="Arial" panose="020B0604020202020204" pitchFamily="34" charset="0"/>
                <a:cs typeface="Arial" panose="020B0604020202020204" pitchFamily="34" charset="0"/>
              </a:defRPr>
            </a:lvl3pPr>
            <a:lvl4pPr marL="1371600" indent="0" algn="ctr" eaLnBrk="1" hangingPunct="1">
              <a:buNone/>
              <a:defRPr sz="2000">
                <a:latin typeface="Arial" panose="020B0604020202020204" pitchFamily="34" charset="0"/>
                <a:cs typeface="Arial" panose="020B0604020202020204" pitchFamily="34" charset="0"/>
              </a:defRPr>
            </a:lvl4pPr>
            <a:lvl5pPr marL="1828800" indent="0" algn="ctr" eaLnBrk="1" hangingPunct="1">
              <a:buNone/>
              <a:defRPr sz="1800">
                <a:latin typeface="Arial" panose="020B0604020202020204" pitchFamily="34" charset="0"/>
                <a:cs typeface="Arial" panose="020B0604020202020204" pitchFamily="34" charset="0"/>
              </a:defRPr>
            </a:lvl5pPr>
            <a:lvl6pPr marL="2286000" indent="0" algn="ctr" eaLnBrk="1" hangingPunct="1">
              <a:buNone/>
              <a:defRPr sz="2000"/>
            </a:lvl6pPr>
            <a:lvl7pPr marL="2743200" indent="0" algn="ctr" eaLnBrk="1" hangingPunct="1">
              <a:buNone/>
              <a:defRPr sz="2000"/>
            </a:lvl7pPr>
            <a:lvl8pPr marL="3200400" indent="0" algn="ctr" eaLnBrk="1" hangingPunct="1">
              <a:buNone/>
              <a:defRPr sz="2000"/>
            </a:lvl8pPr>
            <a:lvl9pPr marL="3657600" indent="0" algn="ctr" eaLnBrk="1" hangingPunct="1">
              <a:buNone/>
              <a:defRPr sz="2000"/>
            </a:lvl9pPr>
          </a:lstStyle>
          <a:p>
            <a:pPr marL="0" indent="0">
              <a:spcBef>
                <a:spcPts val="600"/>
              </a:spcBef>
              <a:buNone/>
            </a:pPr>
            <a:r>
              <a:rPr lang="en-US" sz="1800" dirty="0"/>
              <a:t>The slides for this course are adapted from: Timothy R. Mayes, </a:t>
            </a:r>
            <a:r>
              <a:rPr lang="en-US" sz="1800" i="1" dirty="0"/>
              <a:t>Financial Analysis with Microsoft Excel</a:t>
            </a:r>
            <a:r>
              <a:rPr lang="en-US" sz="1800" dirty="0"/>
              <a:t>, 9</a:t>
            </a:r>
            <a:r>
              <a:rPr lang="en-US" sz="1800" baseline="30000" dirty="0"/>
              <a:t>th</a:t>
            </a:r>
            <a:r>
              <a:rPr lang="en-US" sz="1800" dirty="0"/>
              <a:t> Edition. © 2021 Cengage. All Rights Reserved. </a:t>
            </a:r>
          </a:p>
        </p:txBody>
      </p:sp>
    </p:spTree>
    <p:extLst>
      <p:ext uri="{BB962C8B-B14F-4D97-AF65-F5344CB8AC3E}">
        <p14:creationId xmlns:p14="http://schemas.microsoft.com/office/powerpoint/2010/main" val="3760586671"/>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0FDF6-FCD4-4F7C-93CE-122FD6F2C9DF}"/>
              </a:ext>
            </a:extLst>
          </p:cNvPr>
          <p:cNvSpPr>
            <a:spLocks noGrp="1"/>
          </p:cNvSpPr>
          <p:nvPr>
            <p:ph type="title"/>
          </p:nvPr>
        </p:nvSpPr>
        <p:spPr/>
        <p:txBody>
          <a:bodyPr>
            <a:normAutofit fontScale="90000"/>
          </a:bodyPr>
          <a:lstStyle/>
          <a:p>
            <a:r>
              <a:rPr lang="en-US" dirty="0"/>
              <a:t>Using Excel’s Built-In Functions</a:t>
            </a:r>
            <a:endParaRPr lang="en-IN" dirty="0"/>
          </a:p>
        </p:txBody>
      </p:sp>
      <p:sp>
        <p:nvSpPr>
          <p:cNvPr id="5" name="Content Placeholder 4">
            <a:extLst>
              <a:ext uri="{FF2B5EF4-FFF2-40B4-BE49-F238E27FC236}">
                <a16:creationId xmlns:a16="http://schemas.microsoft.com/office/drawing/2014/main" id="{2C4C4CCA-85BB-4AD8-87FD-31E352BE26DC}"/>
              </a:ext>
            </a:extLst>
          </p:cNvPr>
          <p:cNvSpPr>
            <a:spLocks noGrp="1"/>
          </p:cNvSpPr>
          <p:nvPr>
            <p:ph sz="quarter" idx="18"/>
          </p:nvPr>
        </p:nvSpPr>
        <p:spPr>
          <a:xfrm>
            <a:off x="557212" y="1502464"/>
            <a:ext cx="8034338" cy="4593535"/>
          </a:xfrm>
        </p:spPr>
        <p:txBody>
          <a:bodyPr>
            <a:normAutofit fontScale="92500" lnSpcReduction="20000"/>
          </a:bodyPr>
          <a:lstStyle/>
          <a:p>
            <a:pPr>
              <a:spcBef>
                <a:spcPts val="600"/>
              </a:spcBef>
            </a:pPr>
            <a:r>
              <a:rPr lang="en-US" sz="2400" dirty="0"/>
              <a:t>Excel has about 500 built-in functions</a:t>
            </a:r>
          </a:p>
          <a:p>
            <a:pPr lvl="1">
              <a:spcBef>
                <a:spcPts val="600"/>
              </a:spcBef>
            </a:pPr>
            <a:r>
              <a:rPr lang="en-US" sz="2000" dirty="0"/>
              <a:t>Use them instead of reinventing the wheel</a:t>
            </a:r>
          </a:p>
          <a:p>
            <a:pPr>
              <a:spcBef>
                <a:spcPts val="600"/>
              </a:spcBef>
            </a:pPr>
            <a:r>
              <a:rPr lang="en-US" sz="2400" dirty="0"/>
              <a:t>Using the Insert Function Dialog Box</a:t>
            </a:r>
          </a:p>
          <a:p>
            <a:pPr lvl="1">
              <a:spcBef>
                <a:spcPts val="600"/>
              </a:spcBef>
            </a:pPr>
            <a:r>
              <a:rPr lang="en-US" sz="2000" dirty="0"/>
              <a:t>Press the f</a:t>
            </a:r>
            <a:r>
              <a:rPr lang="en-US" sz="400" dirty="0"/>
              <a:t> </a:t>
            </a:r>
            <a:r>
              <a:rPr lang="en-US" sz="2000" dirty="0"/>
              <a:t>x button on the formula bar to launch Insert Function</a:t>
            </a:r>
          </a:p>
          <a:p>
            <a:pPr>
              <a:spcBef>
                <a:spcPts val="600"/>
              </a:spcBef>
            </a:pPr>
            <a:r>
              <a:rPr lang="en-US" sz="2400" dirty="0"/>
              <a:t>“Dot Functions” in Excel</a:t>
            </a:r>
          </a:p>
          <a:p>
            <a:pPr lvl="1">
              <a:spcBef>
                <a:spcPts val="600"/>
              </a:spcBef>
            </a:pPr>
            <a:r>
              <a:rPr lang="en-US" sz="2000" dirty="0"/>
              <a:t>Many new functions introduced in Excel 2010 or later have a dot in the name</a:t>
            </a:r>
          </a:p>
          <a:p>
            <a:pPr lvl="1">
              <a:spcBef>
                <a:spcPts val="600"/>
              </a:spcBef>
            </a:pPr>
            <a:r>
              <a:rPr lang="en-US" sz="2000" dirty="0"/>
              <a:t>These may be brand new functions, or older functions that have been rewritten with a better (usually more accurate) algorithm</a:t>
            </a:r>
          </a:p>
          <a:p>
            <a:pPr lvl="1">
              <a:spcBef>
                <a:spcPts val="600"/>
              </a:spcBef>
            </a:pPr>
            <a:r>
              <a:rPr lang="en-US" sz="2000" dirty="0"/>
              <a:t>Be aware that new functions are not compatible with older versions of Excel</a:t>
            </a:r>
          </a:p>
          <a:p>
            <a:pPr>
              <a:spcBef>
                <a:spcPts val="600"/>
              </a:spcBef>
            </a:pPr>
            <a:r>
              <a:rPr lang="en-US" sz="2400" dirty="0"/>
              <a:t>Using User-Defined Functions</a:t>
            </a:r>
          </a:p>
          <a:p>
            <a:pPr lvl="1">
              <a:spcBef>
                <a:spcPts val="600"/>
              </a:spcBef>
            </a:pPr>
            <a:r>
              <a:rPr lang="en-US" sz="2000" dirty="0"/>
              <a:t>U</a:t>
            </a:r>
            <a:r>
              <a:rPr lang="en-US" sz="400" dirty="0"/>
              <a:t> </a:t>
            </a:r>
            <a:r>
              <a:rPr lang="en-US" sz="2000" dirty="0"/>
              <a:t>D</a:t>
            </a:r>
            <a:r>
              <a:rPr lang="en-US" sz="400" dirty="0"/>
              <a:t> </a:t>
            </a:r>
            <a:r>
              <a:rPr lang="en-US" sz="2000" dirty="0"/>
              <a:t>Fs are functions that are written in the V</a:t>
            </a:r>
            <a:r>
              <a:rPr lang="en-US" sz="400" dirty="0"/>
              <a:t> </a:t>
            </a:r>
            <a:r>
              <a:rPr lang="en-US" sz="2000" dirty="0"/>
              <a:t>B</a:t>
            </a:r>
            <a:r>
              <a:rPr lang="en-US" sz="400" dirty="0"/>
              <a:t> </a:t>
            </a:r>
            <a:r>
              <a:rPr lang="en-US" sz="2000" dirty="0"/>
              <a:t>A programming language</a:t>
            </a:r>
          </a:p>
          <a:p>
            <a:pPr lvl="1">
              <a:spcBef>
                <a:spcPts val="600"/>
              </a:spcBef>
            </a:pPr>
            <a:r>
              <a:rPr lang="en-US" sz="2000" dirty="0"/>
              <a:t>See Chapter 15 to learn how to write your own</a:t>
            </a:r>
          </a:p>
        </p:txBody>
      </p:sp>
      <p:sp>
        <p:nvSpPr>
          <p:cNvPr id="6" name="Rectangle: Rounded Corners 5">
            <a:extLst>
              <a:ext uri="{FF2B5EF4-FFF2-40B4-BE49-F238E27FC236}">
                <a16:creationId xmlns:a16="http://schemas.microsoft.com/office/drawing/2014/main" id="{84661215-BD6C-4842-B8C3-1DBD8AB1BB40}"/>
              </a:ext>
            </a:extLst>
          </p:cNvPr>
          <p:cNvSpPr/>
          <p:nvPr/>
        </p:nvSpPr>
        <p:spPr>
          <a:xfrm>
            <a:off x="5867400" y="3"/>
            <a:ext cx="3276600" cy="914397"/>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42F521F-6809-4CD0-8769-8C558CBD10EB}"/>
              </a:ext>
            </a:extLst>
          </p:cNvPr>
          <p:cNvSpPr txBox="1"/>
          <p:nvPr/>
        </p:nvSpPr>
        <p:spPr>
          <a:xfrm>
            <a:off x="6267872" y="219618"/>
            <a:ext cx="2475652" cy="646331"/>
          </a:xfrm>
          <a:prstGeom prst="rect">
            <a:avLst/>
          </a:prstGeom>
          <a:noFill/>
        </p:spPr>
        <p:txBody>
          <a:bodyPr wrap="square" rtlCol="0">
            <a:spAutoFit/>
          </a:bodyPr>
          <a:lstStyle/>
          <a:p>
            <a:r>
              <a:rPr lang="en-US" b="1" dirty="0"/>
              <a:t>Videos: Function Videos</a:t>
            </a:r>
          </a:p>
        </p:txBody>
      </p:sp>
    </p:spTree>
    <p:extLst>
      <p:ext uri="{BB962C8B-B14F-4D97-AF65-F5344CB8AC3E}">
        <p14:creationId xmlns:p14="http://schemas.microsoft.com/office/powerpoint/2010/main" val="2733923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6EC8-AC59-46A2-8F66-38D7697ED631}"/>
              </a:ext>
            </a:extLst>
          </p:cNvPr>
          <p:cNvSpPr>
            <a:spLocks noGrp="1"/>
          </p:cNvSpPr>
          <p:nvPr>
            <p:ph type="title"/>
          </p:nvPr>
        </p:nvSpPr>
        <p:spPr/>
        <p:txBody>
          <a:bodyPr/>
          <a:lstStyle/>
          <a:p>
            <a:r>
              <a:rPr lang="en-US" dirty="0"/>
              <a:t>Creating Graphics</a:t>
            </a:r>
            <a:endParaRPr lang="en-IN" dirty="0"/>
          </a:p>
        </p:txBody>
      </p:sp>
      <p:sp>
        <p:nvSpPr>
          <p:cNvPr id="3" name="Content Placeholder 2">
            <a:extLst>
              <a:ext uri="{FF2B5EF4-FFF2-40B4-BE49-F238E27FC236}">
                <a16:creationId xmlns:a16="http://schemas.microsoft.com/office/drawing/2014/main" id="{0B2A2A9C-F804-4AA9-8ACA-34634C79C79E}"/>
              </a:ext>
            </a:extLst>
          </p:cNvPr>
          <p:cNvSpPr>
            <a:spLocks noGrp="1"/>
          </p:cNvSpPr>
          <p:nvPr>
            <p:ph sz="quarter" idx="18"/>
          </p:nvPr>
        </p:nvSpPr>
        <p:spPr>
          <a:xfrm>
            <a:off x="557212" y="1502465"/>
            <a:ext cx="8034338" cy="4530035"/>
          </a:xfrm>
        </p:spPr>
        <p:txBody>
          <a:bodyPr>
            <a:normAutofit fontScale="92500"/>
          </a:bodyPr>
          <a:lstStyle/>
          <a:p>
            <a:pPr lvl="0"/>
            <a:r>
              <a:rPr lang="en-US" sz="2000" dirty="0"/>
              <a:t>Excel can create three distinct kinds of charts:</a:t>
            </a:r>
          </a:p>
          <a:p>
            <a:pPr lvl="1"/>
            <a:r>
              <a:rPr lang="en-US" sz="1800" dirty="0"/>
              <a:t>Charts in a Chart Sheet – These are standalone charts on a special type of worksheet</a:t>
            </a:r>
          </a:p>
          <a:p>
            <a:pPr lvl="1"/>
            <a:r>
              <a:rPr lang="en-US" sz="1800" dirty="0"/>
              <a:t>Embedded Charts – Are stored within a regular worksheet along with data</a:t>
            </a:r>
          </a:p>
          <a:p>
            <a:pPr lvl="1"/>
            <a:r>
              <a:rPr lang="en-US" sz="1800" dirty="0"/>
              <a:t>Sparkline Charts – These are small charts held in a single cell</a:t>
            </a:r>
          </a:p>
          <a:p>
            <a:pPr lvl="0"/>
            <a:r>
              <a:rPr lang="en-US" sz="2000" dirty="0"/>
              <a:t>Formatting Charts</a:t>
            </a:r>
          </a:p>
          <a:p>
            <a:pPr lvl="1"/>
            <a:r>
              <a:rPr lang="en-US" sz="1800" dirty="0"/>
              <a:t>Each item in a chart is an object that can be selected and edited</a:t>
            </a:r>
          </a:p>
          <a:p>
            <a:pPr lvl="1"/>
            <a:r>
              <a:rPr lang="en-US" sz="1800" dirty="0"/>
              <a:t>Right click an item and select Format… to see what you can do to change its appearance</a:t>
            </a:r>
          </a:p>
          <a:p>
            <a:pPr lvl="0"/>
            <a:r>
              <a:rPr lang="en-US" sz="2000" dirty="0"/>
              <a:t>Changing the Chart Type</a:t>
            </a:r>
          </a:p>
          <a:p>
            <a:pPr lvl="1"/>
            <a:r>
              <a:rPr lang="en-US" sz="1800" dirty="0"/>
              <a:t>There are many different types of charts (line, scatter, pie, etc.)</a:t>
            </a:r>
          </a:p>
          <a:p>
            <a:pPr lvl="1"/>
            <a:r>
              <a:rPr lang="en-US" sz="1800" dirty="0"/>
              <a:t>You can change a chart to a different type after it is created by right clicking the chart and choosing Change Chart Type from the shortcut menu</a:t>
            </a:r>
            <a:endParaRPr lang="en-IN" sz="2000" dirty="0"/>
          </a:p>
        </p:txBody>
      </p:sp>
      <p:sp>
        <p:nvSpPr>
          <p:cNvPr id="4" name="Rectangle: Rounded Corners 3">
            <a:extLst>
              <a:ext uri="{FF2B5EF4-FFF2-40B4-BE49-F238E27FC236}">
                <a16:creationId xmlns:a16="http://schemas.microsoft.com/office/drawing/2014/main" id="{9A46C33E-3CE0-4303-88E7-07DB7F28BB8D}"/>
              </a:ext>
            </a:extLst>
          </p:cNvPr>
          <p:cNvSpPr/>
          <p:nvPr/>
        </p:nvSpPr>
        <p:spPr>
          <a:xfrm>
            <a:off x="5867400" y="3"/>
            <a:ext cx="3276600" cy="82549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3C0B18A2-6C55-45C7-8CDF-0105A48BD1B7}"/>
              </a:ext>
            </a:extLst>
          </p:cNvPr>
          <p:cNvSpPr txBox="1"/>
          <p:nvPr/>
        </p:nvSpPr>
        <p:spPr>
          <a:xfrm>
            <a:off x="6267872" y="219618"/>
            <a:ext cx="2475652" cy="369332"/>
          </a:xfrm>
          <a:prstGeom prst="rect">
            <a:avLst/>
          </a:prstGeom>
          <a:noFill/>
        </p:spPr>
        <p:txBody>
          <a:bodyPr wrap="square" rtlCol="0">
            <a:spAutoFit/>
          </a:bodyPr>
          <a:lstStyle/>
          <a:p>
            <a:r>
              <a:rPr lang="en-US" b="1" dirty="0"/>
              <a:t>Videos: Charts, Intro</a:t>
            </a:r>
          </a:p>
        </p:txBody>
      </p:sp>
    </p:spTree>
    <p:extLst>
      <p:ext uri="{BB962C8B-B14F-4D97-AF65-F5344CB8AC3E}">
        <p14:creationId xmlns:p14="http://schemas.microsoft.com/office/powerpoint/2010/main" val="82039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6EC8-AC59-46A2-8F66-38D7697ED631}"/>
              </a:ext>
            </a:extLst>
          </p:cNvPr>
          <p:cNvSpPr>
            <a:spLocks noGrp="1"/>
          </p:cNvSpPr>
          <p:nvPr>
            <p:ph type="title"/>
          </p:nvPr>
        </p:nvSpPr>
        <p:spPr/>
        <p:txBody>
          <a:bodyPr>
            <a:normAutofit fontScale="90000"/>
          </a:bodyPr>
          <a:lstStyle/>
          <a:p>
            <a:r>
              <a:rPr lang="en-US" dirty="0"/>
              <a:t>Using Excel with Other Applications</a:t>
            </a:r>
            <a:endParaRPr lang="en-IN" dirty="0"/>
          </a:p>
        </p:txBody>
      </p:sp>
      <p:sp>
        <p:nvSpPr>
          <p:cNvPr id="3" name="Content Placeholder 2">
            <a:extLst>
              <a:ext uri="{FF2B5EF4-FFF2-40B4-BE49-F238E27FC236}">
                <a16:creationId xmlns:a16="http://schemas.microsoft.com/office/drawing/2014/main" id="{0B2A2A9C-F804-4AA9-8ACA-34634C79C79E}"/>
              </a:ext>
            </a:extLst>
          </p:cNvPr>
          <p:cNvSpPr>
            <a:spLocks noGrp="1"/>
          </p:cNvSpPr>
          <p:nvPr>
            <p:ph sz="quarter" idx="18"/>
          </p:nvPr>
        </p:nvSpPr>
        <p:spPr>
          <a:xfrm>
            <a:off x="557212" y="1447800"/>
            <a:ext cx="8034338" cy="4571999"/>
          </a:xfrm>
        </p:spPr>
        <p:txBody>
          <a:bodyPr>
            <a:normAutofit fontScale="85000" lnSpcReduction="10000"/>
          </a:bodyPr>
          <a:lstStyle/>
          <a:p>
            <a:r>
              <a:rPr lang="en-US" sz="2800" dirty="0"/>
              <a:t>Excel can be used to create content that will be used in other applications</a:t>
            </a:r>
          </a:p>
          <a:p>
            <a:r>
              <a:rPr lang="en-US" sz="2800" dirty="0"/>
              <a:t>It works particularly well with other Microsoft Office applications</a:t>
            </a:r>
          </a:p>
          <a:p>
            <a:r>
              <a:rPr lang="en-US" sz="2800" dirty="0"/>
              <a:t>Regardless of the application, there are generally two ways to use Excel data in it:</a:t>
            </a:r>
          </a:p>
          <a:p>
            <a:pPr lvl="1"/>
            <a:r>
              <a:rPr lang="en-US" sz="2400" dirty="0"/>
              <a:t>Copy and Paste</a:t>
            </a:r>
          </a:p>
          <a:p>
            <a:pPr lvl="1"/>
            <a:r>
              <a:rPr lang="en-US" sz="2400" dirty="0"/>
              <a:t>Copy and Paste Special</a:t>
            </a:r>
          </a:p>
          <a:p>
            <a:pPr lvl="2"/>
            <a:r>
              <a:rPr lang="en-US" sz="2000" dirty="0"/>
              <a:t>Paste Special, if available, will typically give you options regarding how the data is pasted (e.g., as an image, an editable “Microsoft Excel Worksheet Object,” or text)</a:t>
            </a:r>
          </a:p>
          <a:p>
            <a:pPr lvl="1"/>
            <a:r>
              <a:rPr lang="en-US" sz="2400" dirty="0"/>
              <a:t>You may also be able to create a link to your workbook so that the application updates the data if you change the Excel file</a:t>
            </a:r>
          </a:p>
        </p:txBody>
      </p:sp>
      <p:sp>
        <p:nvSpPr>
          <p:cNvPr id="4" name="Rectangle: Rounded Corners 3">
            <a:extLst>
              <a:ext uri="{FF2B5EF4-FFF2-40B4-BE49-F238E27FC236}">
                <a16:creationId xmlns:a16="http://schemas.microsoft.com/office/drawing/2014/main" id="{E20867CC-5E95-42C9-85D9-093D2D6C4E5D}"/>
              </a:ext>
            </a:extLst>
          </p:cNvPr>
          <p:cNvSpPr/>
          <p:nvPr/>
        </p:nvSpPr>
        <p:spPr>
          <a:xfrm>
            <a:off x="6324600" y="2"/>
            <a:ext cx="2819400" cy="1143001"/>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48431E1-59F2-4188-90F0-BE6B7ACDC1E1}"/>
              </a:ext>
            </a:extLst>
          </p:cNvPr>
          <p:cNvSpPr txBox="1"/>
          <p:nvPr/>
        </p:nvSpPr>
        <p:spPr>
          <a:xfrm>
            <a:off x="6613312" y="219618"/>
            <a:ext cx="2130212" cy="646331"/>
          </a:xfrm>
          <a:prstGeom prst="rect">
            <a:avLst/>
          </a:prstGeom>
          <a:noFill/>
        </p:spPr>
        <p:txBody>
          <a:bodyPr wrap="square" rtlCol="0">
            <a:spAutoFit/>
          </a:bodyPr>
          <a:lstStyle/>
          <a:p>
            <a:r>
              <a:rPr lang="en-US" b="1" dirty="0"/>
              <a:t>Videos: Paste Special</a:t>
            </a:r>
          </a:p>
        </p:txBody>
      </p:sp>
    </p:spTree>
    <p:extLst>
      <p:ext uri="{BB962C8B-B14F-4D97-AF65-F5344CB8AC3E}">
        <p14:creationId xmlns:p14="http://schemas.microsoft.com/office/powerpoint/2010/main" val="2381669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6EC8-AC59-46A2-8F66-38D7697ED631}"/>
              </a:ext>
            </a:extLst>
          </p:cNvPr>
          <p:cNvSpPr>
            <a:spLocks noGrp="1"/>
          </p:cNvSpPr>
          <p:nvPr>
            <p:ph type="title"/>
          </p:nvPr>
        </p:nvSpPr>
        <p:spPr/>
        <p:txBody>
          <a:bodyPr/>
          <a:lstStyle/>
          <a:p>
            <a:r>
              <a:rPr lang="en-US" dirty="0"/>
              <a:t>Quitting Excel</a:t>
            </a:r>
            <a:endParaRPr lang="en-IN" dirty="0"/>
          </a:p>
        </p:txBody>
      </p:sp>
      <p:sp>
        <p:nvSpPr>
          <p:cNvPr id="3" name="Content Placeholder 2">
            <a:extLst>
              <a:ext uri="{FF2B5EF4-FFF2-40B4-BE49-F238E27FC236}">
                <a16:creationId xmlns:a16="http://schemas.microsoft.com/office/drawing/2014/main" id="{0B2A2A9C-F804-4AA9-8ACA-34634C79C79E}"/>
              </a:ext>
            </a:extLst>
          </p:cNvPr>
          <p:cNvSpPr>
            <a:spLocks noGrp="1"/>
          </p:cNvSpPr>
          <p:nvPr>
            <p:ph sz="quarter" idx="18"/>
          </p:nvPr>
        </p:nvSpPr>
        <p:spPr>
          <a:xfrm>
            <a:off x="557212" y="1502464"/>
            <a:ext cx="8034338" cy="4517335"/>
          </a:xfrm>
        </p:spPr>
        <p:txBody>
          <a:bodyPr>
            <a:normAutofit/>
          </a:bodyPr>
          <a:lstStyle/>
          <a:p>
            <a:r>
              <a:rPr lang="en-US" sz="2800" dirty="0"/>
              <a:t>There is a difference between closing a workbook and quitting the Excel application:</a:t>
            </a:r>
          </a:p>
          <a:p>
            <a:pPr lvl="1"/>
            <a:r>
              <a:rPr lang="en-US" sz="2400" dirty="0"/>
              <a:t>Close a workbook by choosing File -&gt; Close, or pressing the X in the upper right corner of the application</a:t>
            </a:r>
          </a:p>
          <a:p>
            <a:pPr lvl="2"/>
            <a:r>
              <a:rPr lang="en-US" sz="2000" dirty="0"/>
              <a:t>This will close the application if only one workbook is open</a:t>
            </a:r>
          </a:p>
          <a:p>
            <a:pPr lvl="2"/>
            <a:r>
              <a:rPr lang="en-US" sz="2000" dirty="0"/>
              <a:t>Otherwise, it will only close the workbook</a:t>
            </a:r>
          </a:p>
          <a:p>
            <a:pPr lvl="1"/>
            <a:r>
              <a:rPr lang="en-US" sz="2400" dirty="0"/>
              <a:t>Exit the Excel application by closing all workbooks and then clicking the X in the upper right corner of the application</a:t>
            </a:r>
          </a:p>
        </p:txBody>
      </p:sp>
    </p:spTree>
    <p:extLst>
      <p:ext uri="{BB962C8B-B14F-4D97-AF65-F5344CB8AC3E}">
        <p14:creationId xmlns:p14="http://schemas.microsoft.com/office/powerpoint/2010/main" val="1200330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742950" indent="-742950">
              <a:buFont typeface="+mj-lt"/>
              <a:buAutoNum type="arabicPeriod"/>
            </a:pPr>
            <a:r>
              <a:rPr lang="en-US" sz="3600" dirty="0"/>
              <a:t>Excel Screen</a:t>
            </a:r>
          </a:p>
          <a:p>
            <a:pPr marL="742950" indent="-742950">
              <a:buFont typeface="+mj-lt"/>
              <a:buAutoNum type="arabicPeriod"/>
            </a:pPr>
            <a:endParaRPr lang="en-US" sz="3600" dirty="0"/>
          </a:p>
          <a:p>
            <a:pPr marL="742950" indent="-742950">
              <a:buFont typeface="+mj-lt"/>
              <a:buAutoNum type="arabicPeriod"/>
            </a:pPr>
            <a:r>
              <a:rPr lang="en-US" dirty="0"/>
              <a:t>Formulae</a:t>
            </a:r>
          </a:p>
          <a:p>
            <a:pPr marL="742950" indent="-742950">
              <a:buFont typeface="+mj-lt"/>
              <a:buAutoNum type="arabicPeriod"/>
            </a:pPr>
            <a:endParaRPr lang="en-US" dirty="0"/>
          </a:p>
          <a:p>
            <a:pPr marL="742950" indent="-742950">
              <a:buFont typeface="+mj-lt"/>
              <a:buAutoNum type="arabicPeriod"/>
            </a:pPr>
            <a:r>
              <a:rPr lang="en-US" dirty="0"/>
              <a:t>Naming</a:t>
            </a:r>
          </a:p>
          <a:p>
            <a:pPr marL="742950" indent="-742950">
              <a:buFont typeface="+mj-lt"/>
              <a:buAutoNum type="arabicPeriod"/>
            </a:pPr>
            <a:endParaRPr lang="en-US" dirty="0"/>
          </a:p>
          <a:p>
            <a:pPr marL="742950" indent="-742950">
              <a:buFont typeface="+mj-lt"/>
              <a:buAutoNum type="arabicPeriod"/>
            </a:pPr>
            <a:r>
              <a:rPr lang="en-US" dirty="0"/>
              <a:t>Graphics</a:t>
            </a:r>
          </a:p>
          <a:p>
            <a:pPr marL="0" indent="0">
              <a:buNone/>
            </a:pPr>
            <a:endParaRPr lang="en-US" dirty="0"/>
          </a:p>
        </p:txBody>
      </p:sp>
      <p:sp>
        <p:nvSpPr>
          <p:cNvPr id="3" name="Title 2"/>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154468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0FDF6-FCD4-4F7C-93CE-122FD6F2C9DF}"/>
              </a:ext>
            </a:extLst>
          </p:cNvPr>
          <p:cNvSpPr>
            <a:spLocks noGrp="1"/>
          </p:cNvSpPr>
          <p:nvPr>
            <p:ph type="title"/>
          </p:nvPr>
        </p:nvSpPr>
        <p:spPr/>
        <p:txBody>
          <a:bodyPr/>
          <a:lstStyle/>
          <a:p>
            <a:r>
              <a:rPr lang="en-US" dirty="0"/>
              <a:t>Spreadsheet Uses</a:t>
            </a:r>
            <a:endParaRPr lang="en-IN" dirty="0"/>
          </a:p>
        </p:txBody>
      </p:sp>
      <p:sp>
        <p:nvSpPr>
          <p:cNvPr id="5" name="Content Placeholder 4">
            <a:extLst>
              <a:ext uri="{FF2B5EF4-FFF2-40B4-BE49-F238E27FC236}">
                <a16:creationId xmlns:a16="http://schemas.microsoft.com/office/drawing/2014/main" id="{2C4C4CCA-85BB-4AD8-87FD-31E352BE26DC}"/>
              </a:ext>
            </a:extLst>
          </p:cNvPr>
          <p:cNvSpPr>
            <a:spLocks noGrp="1"/>
          </p:cNvSpPr>
          <p:nvPr>
            <p:ph sz="quarter" idx="18"/>
          </p:nvPr>
        </p:nvSpPr>
        <p:spPr>
          <a:xfrm>
            <a:off x="457771" y="1600200"/>
            <a:ext cx="8133779" cy="4495799"/>
          </a:xfrm>
        </p:spPr>
        <p:txBody>
          <a:bodyPr>
            <a:normAutofit fontScale="55000" lnSpcReduction="20000"/>
          </a:bodyPr>
          <a:lstStyle/>
          <a:p>
            <a:pPr>
              <a:spcBef>
                <a:spcPts val="600"/>
              </a:spcBef>
            </a:pPr>
            <a:r>
              <a:rPr lang="en-US" sz="3800" dirty="0"/>
              <a:t>Not only for financial analysis, but also for any type of quantitative analysis:</a:t>
            </a:r>
          </a:p>
          <a:p>
            <a:pPr lvl="1">
              <a:spcBef>
                <a:spcPts val="600"/>
              </a:spcBef>
            </a:pPr>
            <a:r>
              <a:rPr lang="en-US" sz="3800" dirty="0"/>
              <a:t>Professional:</a:t>
            </a:r>
          </a:p>
          <a:p>
            <a:pPr lvl="2">
              <a:spcBef>
                <a:spcPts val="600"/>
              </a:spcBef>
            </a:pPr>
            <a:r>
              <a:rPr lang="en-US" sz="3400" dirty="0"/>
              <a:t>Economics</a:t>
            </a:r>
          </a:p>
          <a:p>
            <a:pPr lvl="2">
              <a:spcBef>
                <a:spcPts val="600"/>
              </a:spcBef>
            </a:pPr>
            <a:r>
              <a:rPr lang="en-US" sz="3400" dirty="0"/>
              <a:t>Statistics</a:t>
            </a:r>
          </a:p>
          <a:p>
            <a:pPr lvl="2">
              <a:spcBef>
                <a:spcPts val="600"/>
              </a:spcBef>
            </a:pPr>
            <a:r>
              <a:rPr lang="en-US" sz="3400" dirty="0"/>
              <a:t>Engineering</a:t>
            </a:r>
          </a:p>
          <a:p>
            <a:pPr lvl="2">
              <a:spcBef>
                <a:spcPts val="600"/>
              </a:spcBef>
            </a:pPr>
            <a:r>
              <a:rPr lang="en-US" sz="3400" dirty="0"/>
              <a:t>Marketing</a:t>
            </a:r>
          </a:p>
          <a:p>
            <a:pPr lvl="2">
              <a:spcBef>
                <a:spcPts val="600"/>
              </a:spcBef>
            </a:pPr>
            <a:r>
              <a:rPr lang="en-US" sz="3400" dirty="0"/>
              <a:t>Management</a:t>
            </a:r>
          </a:p>
          <a:p>
            <a:pPr lvl="1">
              <a:spcBef>
                <a:spcPts val="600"/>
              </a:spcBef>
            </a:pPr>
            <a:r>
              <a:rPr lang="en-US" sz="3800" dirty="0"/>
              <a:t>Personal</a:t>
            </a:r>
          </a:p>
          <a:p>
            <a:pPr lvl="2">
              <a:spcBef>
                <a:spcPts val="600"/>
              </a:spcBef>
            </a:pPr>
            <a:r>
              <a:rPr lang="en-US" sz="3400" dirty="0"/>
              <a:t>Monitor investment portfolio</a:t>
            </a:r>
          </a:p>
          <a:p>
            <a:pPr lvl="2">
              <a:spcBef>
                <a:spcPts val="600"/>
              </a:spcBef>
            </a:pPr>
            <a:r>
              <a:rPr lang="en-US" sz="3400" dirty="0"/>
              <a:t>Plan for retirement</a:t>
            </a:r>
          </a:p>
          <a:p>
            <a:pPr lvl="2">
              <a:spcBef>
                <a:spcPts val="600"/>
              </a:spcBef>
            </a:pPr>
            <a:r>
              <a:rPr lang="en-US" sz="3400" dirty="0"/>
              <a:t>Experiment with various mortgage options</a:t>
            </a:r>
          </a:p>
          <a:p>
            <a:pPr lvl="2">
              <a:spcBef>
                <a:spcPts val="600"/>
              </a:spcBef>
            </a:pPr>
            <a:r>
              <a:rPr lang="en-US" sz="3400" dirty="0"/>
              <a:t>Create and maintain a mailing list</a:t>
            </a:r>
          </a:p>
          <a:p>
            <a:pPr lvl="2">
              <a:spcBef>
                <a:spcPts val="600"/>
              </a:spcBef>
            </a:pPr>
            <a:r>
              <a:rPr lang="en-US" sz="3400" dirty="0"/>
              <a:t>Etc.</a:t>
            </a:r>
            <a:endParaRPr lang="en-IN" sz="1350" dirty="0"/>
          </a:p>
        </p:txBody>
      </p:sp>
    </p:spTree>
    <p:extLst>
      <p:ext uri="{BB962C8B-B14F-4D97-AF65-F5344CB8AC3E}">
        <p14:creationId xmlns:p14="http://schemas.microsoft.com/office/powerpoint/2010/main" val="1979060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69F44-8D4A-4297-87CC-F1C0B1CC5F68}"/>
              </a:ext>
            </a:extLst>
          </p:cNvPr>
          <p:cNvSpPr>
            <a:spLocks noGrp="1"/>
          </p:cNvSpPr>
          <p:nvPr>
            <p:ph type="title"/>
          </p:nvPr>
        </p:nvSpPr>
        <p:spPr/>
        <p:txBody>
          <a:bodyPr/>
          <a:lstStyle/>
          <a:p>
            <a:r>
              <a:rPr lang="en-US" dirty="0"/>
              <a:t>Parts of the Excel Screen I</a:t>
            </a:r>
            <a:endParaRPr lang="en-IN" sz="1800" b="0" dirty="0"/>
          </a:p>
        </p:txBody>
      </p:sp>
      <p:pic>
        <p:nvPicPr>
          <p:cNvPr id="6" name="Content Placeholder 5" descr="A Microsoft Excel Spreadsheet shows designated sections of an empty worksheet with different file tabs and toolbars for quick access. A Title bar on the top of the sheet shows the title of the worksheet page. To the right of the title bar is Search for Help option. To the left of the title bar is Quick Access tool bar with buttons for the options Auto save, paste, undo, and redo. A close button is on the right side corner of the worksheet. Below the title bar is row displaying the following tabs, Home, Insert, Page Layout, Formulas, Data, Review, View, Developer, Add-ins, Help and Power Pivot.  Below the row displaying tabs is a Ribbon area with various tabs grouped under the following sections, Clipboard, Font, Alignment, Number, Styles, Cells, Editing, and Ideas.  Each section has a button in the bottom right names Dialog Box Launcher. The ribbon area can be collapsed by a button on the bottom right. The row below the ribbon area contains a Name Box, Launch Insert Formula Dialog Box, and a Formula Bar. The worksheet area is in the form of cells and each cell is labeled as Active cell. At the bottom of the worksheet is a sheet tab that shows the number of worksheet present in the excel spread sheet and a plus button to add new worksheets.  To the right and bottom of the sheet are scroll bars. Below the Sheet tab is a Status bar which contains the current status of the excel sheet, and has buttons for Record V B A Macro, View buttons for page layout, and Zoom Control.&#10;">
            <a:extLst>
              <a:ext uri="{FF2B5EF4-FFF2-40B4-BE49-F238E27FC236}">
                <a16:creationId xmlns:a16="http://schemas.microsoft.com/office/drawing/2014/main" id="{A0244CA5-DEB5-4A0F-98B4-A008BD9AAAF0}"/>
              </a:ext>
            </a:extLst>
          </p:cNvPr>
          <p:cNvPicPr>
            <a:picLocks noGrp="1" noChangeAspect="1"/>
          </p:cNvPicPr>
          <p:nvPr>
            <p:ph sz="quarter" idx="16"/>
          </p:nvPr>
        </p:nvPicPr>
        <p:blipFill>
          <a:blip r:embed="rId2">
            <a:extLst>
              <a:ext uri="{28A0092B-C50C-407E-A947-70E740481C1C}">
                <a14:useLocalDpi xmlns:a14="http://schemas.microsoft.com/office/drawing/2010/main" val="0"/>
              </a:ext>
            </a:extLst>
          </a:blip>
          <a:srcRect/>
          <a:stretch/>
        </p:blipFill>
        <p:spPr>
          <a:xfrm>
            <a:off x="456629" y="1502465"/>
            <a:ext cx="8006372" cy="4599522"/>
          </a:xfrm>
          <a:prstGeom prst="rect">
            <a:avLst/>
          </a:prstGeom>
        </p:spPr>
      </p:pic>
      <p:grpSp>
        <p:nvGrpSpPr>
          <p:cNvPr id="5" name="Group 4">
            <a:extLst>
              <a:ext uri="{FF2B5EF4-FFF2-40B4-BE49-F238E27FC236}">
                <a16:creationId xmlns:a16="http://schemas.microsoft.com/office/drawing/2014/main" id="{4C31596C-43D0-436A-845A-FC4E78D0FD88}"/>
              </a:ext>
            </a:extLst>
          </p:cNvPr>
          <p:cNvGrpSpPr/>
          <p:nvPr/>
        </p:nvGrpSpPr>
        <p:grpSpPr>
          <a:xfrm>
            <a:off x="7620001" y="0"/>
            <a:ext cx="1548352" cy="2438400"/>
            <a:chOff x="1600200" y="3733800"/>
            <a:chExt cx="3429000" cy="1371600"/>
          </a:xfrm>
        </p:grpSpPr>
        <p:sp>
          <p:nvSpPr>
            <p:cNvPr id="3" name="Rectangle: Rounded Corners 2">
              <a:extLst>
                <a:ext uri="{FF2B5EF4-FFF2-40B4-BE49-F238E27FC236}">
                  <a16:creationId xmlns:a16="http://schemas.microsoft.com/office/drawing/2014/main" id="{E65D05AF-B94B-402C-AF18-0C85F869DC56}"/>
                </a:ext>
              </a:extLst>
            </p:cNvPr>
            <p:cNvSpPr/>
            <p:nvPr/>
          </p:nvSpPr>
          <p:spPr>
            <a:xfrm>
              <a:off x="1600200" y="3733800"/>
              <a:ext cx="3429000" cy="1371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8130BA8-0DB1-4746-B547-D7E7E5559B44}"/>
                </a:ext>
              </a:extLst>
            </p:cNvPr>
            <p:cNvSpPr txBox="1"/>
            <p:nvPr/>
          </p:nvSpPr>
          <p:spPr>
            <a:xfrm>
              <a:off x="2019300" y="3962400"/>
              <a:ext cx="2590800" cy="923330"/>
            </a:xfrm>
            <a:prstGeom prst="rect">
              <a:avLst/>
            </a:prstGeom>
            <a:noFill/>
          </p:spPr>
          <p:txBody>
            <a:bodyPr wrap="square" rtlCol="0">
              <a:spAutoFit/>
            </a:bodyPr>
            <a:lstStyle/>
            <a:p>
              <a:r>
                <a:rPr lang="en-US" b="1" dirty="0"/>
                <a:t>Videos: Excel Tour, Quick Access Toolbar, Ribbon, </a:t>
              </a:r>
            </a:p>
          </p:txBody>
        </p:sp>
      </p:grpSp>
    </p:spTree>
    <p:extLst>
      <p:ext uri="{BB962C8B-B14F-4D97-AF65-F5344CB8AC3E}">
        <p14:creationId xmlns:p14="http://schemas.microsoft.com/office/powerpoint/2010/main" val="332620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9E26-A0FA-4CCB-98D0-8D8E48AD5F66}"/>
              </a:ext>
            </a:extLst>
          </p:cNvPr>
          <p:cNvSpPr>
            <a:spLocks noGrp="1"/>
          </p:cNvSpPr>
          <p:nvPr>
            <p:ph type="title"/>
          </p:nvPr>
        </p:nvSpPr>
        <p:spPr/>
        <p:txBody>
          <a:bodyPr/>
          <a:lstStyle/>
          <a:p>
            <a:r>
              <a:rPr lang="en-US" dirty="0"/>
              <a:t>Parts of the Excel Screen</a:t>
            </a:r>
            <a:endParaRPr lang="en-IN" sz="1800" b="0" dirty="0"/>
          </a:p>
        </p:txBody>
      </p:sp>
      <p:sp>
        <p:nvSpPr>
          <p:cNvPr id="3" name="Content Placeholder 2">
            <a:extLst>
              <a:ext uri="{FF2B5EF4-FFF2-40B4-BE49-F238E27FC236}">
                <a16:creationId xmlns:a16="http://schemas.microsoft.com/office/drawing/2014/main" id="{38CDE5ED-D64B-4E0E-A4FE-4D8B64D196B3}"/>
              </a:ext>
            </a:extLst>
          </p:cNvPr>
          <p:cNvSpPr>
            <a:spLocks noGrp="1"/>
          </p:cNvSpPr>
          <p:nvPr>
            <p:ph sz="quarter" idx="18"/>
          </p:nvPr>
        </p:nvSpPr>
        <p:spPr/>
        <p:txBody>
          <a:bodyPr>
            <a:normAutofit fontScale="92500" lnSpcReduction="10000"/>
          </a:bodyPr>
          <a:lstStyle/>
          <a:p>
            <a:pPr lvl="0"/>
            <a:r>
              <a:rPr lang="en-US" sz="2800" dirty="0"/>
              <a:t>The File Tab – Open, close, save, and print files</a:t>
            </a:r>
          </a:p>
          <a:p>
            <a:pPr lvl="0"/>
            <a:r>
              <a:rPr lang="en-US" sz="2800" dirty="0"/>
              <a:t>Quick Access Toolbar – Undo, redo, and other shortcuts</a:t>
            </a:r>
          </a:p>
          <a:p>
            <a:pPr lvl="0"/>
            <a:r>
              <a:rPr lang="en-US" sz="2800" dirty="0"/>
              <a:t>The Home Tab – Cut, copy, paste, formatting options, find and replace</a:t>
            </a:r>
          </a:p>
          <a:p>
            <a:pPr lvl="0"/>
            <a:r>
              <a:rPr lang="en-US" sz="2800" dirty="0"/>
              <a:t>The Formula Bar – Used to enter and edit formulas</a:t>
            </a:r>
          </a:p>
          <a:p>
            <a:pPr lvl="0"/>
            <a:r>
              <a:rPr lang="en-US" sz="2800" dirty="0"/>
              <a:t>The Worksheet Area – This contains the spreadsheet cells</a:t>
            </a:r>
          </a:p>
          <a:p>
            <a:pPr lvl="0"/>
            <a:r>
              <a:rPr lang="en-US" sz="2800" dirty="0"/>
              <a:t>Sheet Tabs – Many worksheets can be contained in one workbook</a:t>
            </a:r>
          </a:p>
          <a:p>
            <a:pPr lvl="0"/>
            <a:r>
              <a:rPr lang="en-US" sz="2800" dirty="0"/>
              <a:t>Status Bar – Messages about the current status appear here</a:t>
            </a:r>
            <a:endParaRPr lang="en-IN" sz="2800" dirty="0"/>
          </a:p>
        </p:txBody>
      </p:sp>
      <p:grpSp>
        <p:nvGrpSpPr>
          <p:cNvPr id="4" name="Group 3">
            <a:extLst>
              <a:ext uri="{FF2B5EF4-FFF2-40B4-BE49-F238E27FC236}">
                <a16:creationId xmlns:a16="http://schemas.microsoft.com/office/drawing/2014/main" id="{2F824274-B26C-44E1-A4F0-1EB17A6EFAF1}"/>
              </a:ext>
            </a:extLst>
          </p:cNvPr>
          <p:cNvGrpSpPr/>
          <p:nvPr/>
        </p:nvGrpSpPr>
        <p:grpSpPr>
          <a:xfrm>
            <a:off x="7239000" y="0"/>
            <a:ext cx="1905000" cy="1371600"/>
            <a:chOff x="1600200" y="3733800"/>
            <a:chExt cx="3429000" cy="1371600"/>
          </a:xfrm>
        </p:grpSpPr>
        <p:sp>
          <p:nvSpPr>
            <p:cNvPr id="5" name="Rectangle: Rounded Corners 4">
              <a:extLst>
                <a:ext uri="{FF2B5EF4-FFF2-40B4-BE49-F238E27FC236}">
                  <a16:creationId xmlns:a16="http://schemas.microsoft.com/office/drawing/2014/main" id="{E26F9821-1105-4D7A-A584-138E93804EEF}"/>
                </a:ext>
              </a:extLst>
            </p:cNvPr>
            <p:cNvSpPr/>
            <p:nvPr/>
          </p:nvSpPr>
          <p:spPr>
            <a:xfrm>
              <a:off x="1600200" y="3733800"/>
              <a:ext cx="3429000" cy="1371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13A3AC0-F777-4C1F-888B-7F8E2BFC004C}"/>
                </a:ext>
              </a:extLst>
            </p:cNvPr>
            <p:cNvSpPr txBox="1"/>
            <p:nvPr/>
          </p:nvSpPr>
          <p:spPr>
            <a:xfrm>
              <a:off x="2019300" y="3962400"/>
              <a:ext cx="2590800" cy="646331"/>
            </a:xfrm>
            <a:prstGeom prst="rect">
              <a:avLst/>
            </a:prstGeom>
            <a:noFill/>
          </p:spPr>
          <p:txBody>
            <a:bodyPr wrap="square" rtlCol="0">
              <a:spAutoFit/>
            </a:bodyPr>
            <a:lstStyle/>
            <a:p>
              <a:r>
                <a:rPr lang="en-US" b="1" dirty="0"/>
                <a:t>Videos: Ribbon, Status Bar </a:t>
              </a:r>
            </a:p>
          </p:txBody>
        </p:sp>
      </p:grpSp>
    </p:spTree>
    <p:extLst>
      <p:ext uri="{BB962C8B-B14F-4D97-AF65-F5344CB8AC3E}">
        <p14:creationId xmlns:p14="http://schemas.microsoft.com/office/powerpoint/2010/main" val="47786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0FDF6-FCD4-4F7C-93CE-122FD6F2C9DF}"/>
              </a:ext>
            </a:extLst>
          </p:cNvPr>
          <p:cNvSpPr>
            <a:spLocks noGrp="1"/>
          </p:cNvSpPr>
          <p:nvPr>
            <p:ph type="title"/>
          </p:nvPr>
        </p:nvSpPr>
        <p:spPr/>
        <p:txBody>
          <a:bodyPr/>
          <a:lstStyle/>
          <a:p>
            <a:r>
              <a:rPr lang="en-US" dirty="0"/>
              <a:t>Using Defined Names</a:t>
            </a:r>
            <a:endParaRPr lang="en-IN" dirty="0"/>
          </a:p>
        </p:txBody>
      </p:sp>
      <p:sp>
        <p:nvSpPr>
          <p:cNvPr id="5" name="Content Placeholder 4">
            <a:extLst>
              <a:ext uri="{FF2B5EF4-FFF2-40B4-BE49-F238E27FC236}">
                <a16:creationId xmlns:a16="http://schemas.microsoft.com/office/drawing/2014/main" id="{2C4C4CCA-85BB-4AD8-87FD-31E352BE26DC}"/>
              </a:ext>
            </a:extLst>
          </p:cNvPr>
          <p:cNvSpPr>
            <a:spLocks noGrp="1"/>
          </p:cNvSpPr>
          <p:nvPr>
            <p:ph sz="quarter" idx="18"/>
          </p:nvPr>
        </p:nvSpPr>
        <p:spPr>
          <a:xfrm>
            <a:off x="557212" y="1502465"/>
            <a:ext cx="8034338" cy="4593535"/>
          </a:xfrm>
        </p:spPr>
        <p:txBody>
          <a:bodyPr>
            <a:normAutofit fontScale="92500" lnSpcReduction="20000"/>
          </a:bodyPr>
          <a:lstStyle/>
          <a:p>
            <a:pPr lvl="0"/>
            <a:r>
              <a:rPr lang="en-US" sz="2800" dirty="0"/>
              <a:t>A name given to a cell or group of cells is called a defined name or a named range.</a:t>
            </a:r>
          </a:p>
          <a:p>
            <a:pPr lvl="0"/>
            <a:r>
              <a:rPr lang="en-US" sz="2800" dirty="0"/>
              <a:t>They are useful for quick navigation to a location</a:t>
            </a:r>
          </a:p>
          <a:p>
            <a:pPr lvl="0"/>
            <a:r>
              <a:rPr lang="en-US" sz="2800" dirty="0"/>
              <a:t>Also can be used in formulas in place of the cell reference</a:t>
            </a:r>
          </a:p>
          <a:p>
            <a:pPr lvl="0"/>
            <a:r>
              <a:rPr lang="en-US" sz="2800" dirty="0"/>
              <a:t>Defined names are formulas, so they may also be used to define a constant or a formula that can then be used in the worksheet</a:t>
            </a:r>
          </a:p>
          <a:p>
            <a:pPr lvl="0"/>
            <a:r>
              <a:rPr lang="en-US" sz="2800" dirty="0"/>
              <a:t>They can be created in two ways:</a:t>
            </a:r>
          </a:p>
          <a:p>
            <a:pPr lvl="1"/>
            <a:r>
              <a:rPr lang="en-US" sz="2400" dirty="0"/>
              <a:t>By selecting a range and then entering a name in the name box</a:t>
            </a:r>
          </a:p>
          <a:p>
            <a:pPr lvl="1"/>
            <a:r>
              <a:rPr lang="en-US" sz="2400" dirty="0"/>
              <a:t>Using the Define Name button on the Formulas tab</a:t>
            </a:r>
          </a:p>
        </p:txBody>
      </p:sp>
      <p:grpSp>
        <p:nvGrpSpPr>
          <p:cNvPr id="6" name="Group 5">
            <a:extLst>
              <a:ext uri="{FF2B5EF4-FFF2-40B4-BE49-F238E27FC236}">
                <a16:creationId xmlns:a16="http://schemas.microsoft.com/office/drawing/2014/main" id="{8430944A-1E20-4658-8BEA-55A029A9DE4F}"/>
              </a:ext>
            </a:extLst>
          </p:cNvPr>
          <p:cNvGrpSpPr/>
          <p:nvPr/>
        </p:nvGrpSpPr>
        <p:grpSpPr>
          <a:xfrm>
            <a:off x="6293177" y="209490"/>
            <a:ext cx="2819400" cy="656734"/>
            <a:chOff x="1600200" y="3733800"/>
            <a:chExt cx="3429000" cy="1371600"/>
          </a:xfrm>
        </p:grpSpPr>
        <p:sp>
          <p:nvSpPr>
            <p:cNvPr id="7" name="Rectangle: Rounded Corners 6">
              <a:extLst>
                <a:ext uri="{FF2B5EF4-FFF2-40B4-BE49-F238E27FC236}">
                  <a16:creationId xmlns:a16="http://schemas.microsoft.com/office/drawing/2014/main" id="{A0490A2A-630F-4FA4-8AEE-3E304D93EEDC}"/>
                </a:ext>
              </a:extLst>
            </p:cNvPr>
            <p:cNvSpPr/>
            <p:nvPr/>
          </p:nvSpPr>
          <p:spPr>
            <a:xfrm>
              <a:off x="1600200" y="3733800"/>
              <a:ext cx="3429000" cy="1371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1EB6D4B-7A3F-4543-A535-B8B016144DE2}"/>
                </a:ext>
              </a:extLst>
            </p:cNvPr>
            <p:cNvSpPr txBox="1"/>
            <p:nvPr/>
          </p:nvSpPr>
          <p:spPr>
            <a:xfrm>
              <a:off x="2019300" y="3962400"/>
              <a:ext cx="2590800" cy="369332"/>
            </a:xfrm>
            <a:prstGeom prst="rect">
              <a:avLst/>
            </a:prstGeom>
            <a:noFill/>
          </p:spPr>
          <p:txBody>
            <a:bodyPr wrap="square" rtlCol="0">
              <a:spAutoFit/>
            </a:bodyPr>
            <a:lstStyle/>
            <a:p>
              <a:r>
                <a:rPr lang="en-US" b="1" dirty="0"/>
                <a:t>Videos: Naming</a:t>
              </a:r>
            </a:p>
          </p:txBody>
        </p:sp>
      </p:grpSp>
    </p:spTree>
    <p:extLst>
      <p:ext uri="{BB962C8B-B14F-4D97-AF65-F5344CB8AC3E}">
        <p14:creationId xmlns:p14="http://schemas.microsoft.com/office/powerpoint/2010/main" val="2888911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0FDF6-FCD4-4F7C-93CE-122FD6F2C9DF}"/>
              </a:ext>
            </a:extLst>
          </p:cNvPr>
          <p:cNvSpPr>
            <a:spLocks noGrp="1"/>
          </p:cNvSpPr>
          <p:nvPr>
            <p:ph type="title"/>
          </p:nvPr>
        </p:nvSpPr>
        <p:spPr/>
        <p:txBody>
          <a:bodyPr>
            <a:normAutofit fontScale="90000"/>
          </a:bodyPr>
          <a:lstStyle/>
          <a:p>
            <a:r>
              <a:rPr lang="en-US" dirty="0"/>
              <a:t>Formatting and Alignment Options</a:t>
            </a:r>
            <a:endParaRPr lang="en-IN" dirty="0"/>
          </a:p>
        </p:txBody>
      </p:sp>
      <p:sp>
        <p:nvSpPr>
          <p:cNvPr id="5" name="Content Placeholder 4">
            <a:extLst>
              <a:ext uri="{FF2B5EF4-FFF2-40B4-BE49-F238E27FC236}">
                <a16:creationId xmlns:a16="http://schemas.microsoft.com/office/drawing/2014/main" id="{2C4C4CCA-85BB-4AD8-87FD-31E352BE26DC}"/>
              </a:ext>
            </a:extLst>
          </p:cNvPr>
          <p:cNvSpPr>
            <a:spLocks noGrp="1"/>
          </p:cNvSpPr>
          <p:nvPr>
            <p:ph sz="quarter" idx="18"/>
          </p:nvPr>
        </p:nvSpPr>
        <p:spPr>
          <a:xfrm>
            <a:off x="557212" y="1502465"/>
            <a:ext cx="8034338" cy="4517335"/>
          </a:xfrm>
        </p:spPr>
        <p:txBody>
          <a:bodyPr>
            <a:normAutofit fontScale="92500" lnSpcReduction="20000"/>
          </a:bodyPr>
          <a:lstStyle/>
          <a:p>
            <a:pPr lvl="0"/>
            <a:r>
              <a:rPr lang="en-US" sz="2800" dirty="0"/>
              <a:t>Formatting is more than just making the worksheet look good</a:t>
            </a:r>
          </a:p>
          <a:p>
            <a:pPr lvl="0"/>
            <a:r>
              <a:rPr lang="en-US" sz="2800" dirty="0"/>
              <a:t>Use the buttons on the home tab to apply formatting</a:t>
            </a:r>
          </a:p>
          <a:p>
            <a:pPr lvl="0"/>
            <a:r>
              <a:rPr lang="en-US" sz="2800" dirty="0"/>
              <a:t>A well-formatted worksheet is much easier to use and understand:</a:t>
            </a:r>
          </a:p>
          <a:p>
            <a:pPr lvl="1"/>
            <a:r>
              <a:rPr lang="en-US" sz="2400" dirty="0"/>
              <a:t>Keep the number of fonts used to a minimum – Preferably no more than two</a:t>
            </a:r>
          </a:p>
          <a:p>
            <a:pPr lvl="1"/>
            <a:r>
              <a:rPr lang="en-US" sz="2400" dirty="0"/>
              <a:t>Formatting Numbers – Numbers should be formatted in a consistent manner throughout the workbook (e.g., with commas and the same number of decimal places)</a:t>
            </a:r>
          </a:p>
          <a:p>
            <a:pPr lvl="1"/>
            <a:r>
              <a:rPr lang="en-US" sz="2400" dirty="0"/>
              <a:t>Add Borders and Shading – These can help to set off the important areas of the worksheet and draw the reader’s attention</a:t>
            </a:r>
          </a:p>
        </p:txBody>
      </p:sp>
      <p:grpSp>
        <p:nvGrpSpPr>
          <p:cNvPr id="6" name="Group 5">
            <a:extLst>
              <a:ext uri="{FF2B5EF4-FFF2-40B4-BE49-F238E27FC236}">
                <a16:creationId xmlns:a16="http://schemas.microsoft.com/office/drawing/2014/main" id="{606CE5DB-AC33-40D4-918F-1EAB16EF1F01}"/>
              </a:ext>
            </a:extLst>
          </p:cNvPr>
          <p:cNvGrpSpPr/>
          <p:nvPr/>
        </p:nvGrpSpPr>
        <p:grpSpPr>
          <a:xfrm>
            <a:off x="7216219" y="0"/>
            <a:ext cx="1905000" cy="1428929"/>
            <a:chOff x="1600200" y="3733800"/>
            <a:chExt cx="3429000" cy="1428929"/>
          </a:xfrm>
        </p:grpSpPr>
        <p:sp>
          <p:nvSpPr>
            <p:cNvPr id="7" name="Rectangle: Rounded Corners 6">
              <a:extLst>
                <a:ext uri="{FF2B5EF4-FFF2-40B4-BE49-F238E27FC236}">
                  <a16:creationId xmlns:a16="http://schemas.microsoft.com/office/drawing/2014/main" id="{D2377378-6917-40FC-B14E-BD2ED8E87981}"/>
                </a:ext>
              </a:extLst>
            </p:cNvPr>
            <p:cNvSpPr/>
            <p:nvPr/>
          </p:nvSpPr>
          <p:spPr>
            <a:xfrm>
              <a:off x="1600200" y="3733800"/>
              <a:ext cx="3429000" cy="1371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69CB744-5504-438D-9CA0-E1CEA7DDF1E8}"/>
                </a:ext>
              </a:extLst>
            </p:cNvPr>
            <p:cNvSpPr txBox="1"/>
            <p:nvPr/>
          </p:nvSpPr>
          <p:spPr>
            <a:xfrm>
              <a:off x="2019299" y="3962400"/>
              <a:ext cx="2590799" cy="1200329"/>
            </a:xfrm>
            <a:prstGeom prst="rect">
              <a:avLst/>
            </a:prstGeom>
            <a:noFill/>
          </p:spPr>
          <p:txBody>
            <a:bodyPr wrap="square" rtlCol="0">
              <a:spAutoFit/>
            </a:bodyPr>
            <a:lstStyle/>
            <a:p>
              <a:r>
                <a:rPr lang="en-US" b="1" dirty="0"/>
                <a:t>Videos: Font, Cell, Number Formats</a:t>
              </a:r>
            </a:p>
          </p:txBody>
        </p:sp>
      </p:grpSp>
    </p:spTree>
    <p:extLst>
      <p:ext uri="{BB962C8B-B14F-4D97-AF65-F5344CB8AC3E}">
        <p14:creationId xmlns:p14="http://schemas.microsoft.com/office/powerpoint/2010/main" val="2104695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0FDF6-FCD4-4F7C-93CE-122FD6F2C9DF}"/>
              </a:ext>
            </a:extLst>
          </p:cNvPr>
          <p:cNvSpPr>
            <a:spLocks noGrp="1"/>
          </p:cNvSpPr>
          <p:nvPr>
            <p:ph type="title"/>
          </p:nvPr>
        </p:nvSpPr>
        <p:spPr/>
        <p:txBody>
          <a:bodyPr/>
          <a:lstStyle/>
          <a:p>
            <a:r>
              <a:rPr lang="en-US" dirty="0"/>
              <a:t>Entering Formulae I</a:t>
            </a:r>
            <a:endParaRPr lang="en-IN" sz="1800" b="0" dirty="0"/>
          </a:p>
        </p:txBody>
      </p:sp>
      <p:sp>
        <p:nvSpPr>
          <p:cNvPr id="5" name="Content Placeholder 4">
            <a:extLst>
              <a:ext uri="{FF2B5EF4-FFF2-40B4-BE49-F238E27FC236}">
                <a16:creationId xmlns:a16="http://schemas.microsoft.com/office/drawing/2014/main" id="{2C4C4CCA-85BB-4AD8-87FD-31E352BE26DC}"/>
              </a:ext>
            </a:extLst>
          </p:cNvPr>
          <p:cNvSpPr>
            <a:spLocks noGrp="1"/>
          </p:cNvSpPr>
          <p:nvPr>
            <p:ph sz="quarter" idx="18"/>
          </p:nvPr>
        </p:nvSpPr>
        <p:spPr>
          <a:xfrm>
            <a:off x="557212" y="1502464"/>
            <a:ext cx="8034338" cy="4593535"/>
          </a:xfrm>
        </p:spPr>
        <p:txBody>
          <a:bodyPr>
            <a:normAutofit lnSpcReduction="10000"/>
          </a:bodyPr>
          <a:lstStyle/>
          <a:p>
            <a:pPr lvl="0"/>
            <a:r>
              <a:rPr lang="en-US" sz="2800" dirty="0"/>
              <a:t>Formulas always begin with an equals sign and contain cell references and/or constants</a:t>
            </a:r>
          </a:p>
          <a:p>
            <a:pPr lvl="0"/>
            <a:r>
              <a:rPr lang="en-US" sz="2800" dirty="0"/>
              <a:t>Do not use numbers in formulas unless they will never change</a:t>
            </a:r>
          </a:p>
          <a:p>
            <a:pPr lvl="1"/>
            <a:r>
              <a:rPr lang="en-US" sz="2400" dirty="0"/>
              <a:t>Numbers that may change should be in a cell in the assumptions area</a:t>
            </a:r>
          </a:p>
          <a:p>
            <a:pPr lvl="0"/>
            <a:r>
              <a:rPr lang="en-US" sz="2800" dirty="0"/>
              <a:t>Copying and Moving Formulas</a:t>
            </a:r>
          </a:p>
          <a:p>
            <a:pPr lvl="1"/>
            <a:r>
              <a:rPr lang="en-US" sz="2400" dirty="0"/>
              <a:t>Copying and pasting formulas will change the cell references unless $-signs are used to freeze the reference</a:t>
            </a:r>
          </a:p>
          <a:p>
            <a:pPr lvl="1"/>
            <a:r>
              <a:rPr lang="en-US" sz="2400" dirty="0"/>
              <a:t>Moving formulas will keep existing references</a:t>
            </a:r>
          </a:p>
        </p:txBody>
      </p:sp>
      <p:grpSp>
        <p:nvGrpSpPr>
          <p:cNvPr id="6" name="Group 5">
            <a:extLst>
              <a:ext uri="{FF2B5EF4-FFF2-40B4-BE49-F238E27FC236}">
                <a16:creationId xmlns:a16="http://schemas.microsoft.com/office/drawing/2014/main" id="{1851F977-5D3C-4EA8-96AF-8086111BBC63}"/>
              </a:ext>
            </a:extLst>
          </p:cNvPr>
          <p:cNvGrpSpPr/>
          <p:nvPr/>
        </p:nvGrpSpPr>
        <p:grpSpPr>
          <a:xfrm>
            <a:off x="5867400" y="2"/>
            <a:ext cx="3276600" cy="1317699"/>
            <a:chOff x="1600200" y="3733800"/>
            <a:chExt cx="3429000" cy="1371600"/>
          </a:xfrm>
        </p:grpSpPr>
        <p:sp>
          <p:nvSpPr>
            <p:cNvPr id="7" name="Rectangle: Rounded Corners 6">
              <a:extLst>
                <a:ext uri="{FF2B5EF4-FFF2-40B4-BE49-F238E27FC236}">
                  <a16:creationId xmlns:a16="http://schemas.microsoft.com/office/drawing/2014/main" id="{9AE25A08-B24C-4AC1-ADDB-38D5F1876789}"/>
                </a:ext>
              </a:extLst>
            </p:cNvPr>
            <p:cNvSpPr/>
            <p:nvPr/>
          </p:nvSpPr>
          <p:spPr>
            <a:xfrm>
              <a:off x="1600200" y="3733800"/>
              <a:ext cx="3429000" cy="1371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807909B0-A34D-4823-83C0-90C34454A38C}"/>
                </a:ext>
              </a:extLst>
            </p:cNvPr>
            <p:cNvSpPr txBox="1"/>
            <p:nvPr/>
          </p:nvSpPr>
          <p:spPr>
            <a:xfrm>
              <a:off x="2019299" y="3962400"/>
              <a:ext cx="2590799" cy="961100"/>
            </a:xfrm>
            <a:prstGeom prst="rect">
              <a:avLst/>
            </a:prstGeom>
            <a:noFill/>
          </p:spPr>
          <p:txBody>
            <a:bodyPr wrap="square" rtlCol="0">
              <a:spAutoFit/>
            </a:bodyPr>
            <a:lstStyle/>
            <a:p>
              <a:r>
                <a:rPr lang="en-US" b="1" dirty="0"/>
                <a:t>Videos: Copying, Moving, Pasting, Formulae I, II</a:t>
              </a:r>
            </a:p>
          </p:txBody>
        </p:sp>
      </p:grpSp>
    </p:spTree>
    <p:extLst>
      <p:ext uri="{BB962C8B-B14F-4D97-AF65-F5344CB8AC3E}">
        <p14:creationId xmlns:p14="http://schemas.microsoft.com/office/powerpoint/2010/main" val="57029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0FDF6-FCD4-4F7C-93CE-122FD6F2C9DF}"/>
              </a:ext>
            </a:extLst>
          </p:cNvPr>
          <p:cNvSpPr>
            <a:spLocks noGrp="1"/>
          </p:cNvSpPr>
          <p:nvPr>
            <p:ph type="title"/>
          </p:nvPr>
        </p:nvSpPr>
        <p:spPr/>
        <p:txBody>
          <a:bodyPr/>
          <a:lstStyle/>
          <a:p>
            <a:r>
              <a:rPr lang="en-US" dirty="0"/>
              <a:t>Entering Formulas II</a:t>
            </a:r>
            <a:endParaRPr lang="en-IN" sz="1800" b="0" dirty="0"/>
          </a:p>
        </p:txBody>
      </p:sp>
      <p:sp>
        <p:nvSpPr>
          <p:cNvPr id="5" name="Content Placeholder 4">
            <a:extLst>
              <a:ext uri="{FF2B5EF4-FFF2-40B4-BE49-F238E27FC236}">
                <a16:creationId xmlns:a16="http://schemas.microsoft.com/office/drawing/2014/main" id="{2C4C4CCA-85BB-4AD8-87FD-31E352BE26DC}"/>
              </a:ext>
            </a:extLst>
          </p:cNvPr>
          <p:cNvSpPr>
            <a:spLocks noGrp="1"/>
          </p:cNvSpPr>
          <p:nvPr>
            <p:ph sz="quarter" idx="18"/>
          </p:nvPr>
        </p:nvSpPr>
        <p:spPr>
          <a:xfrm>
            <a:off x="557212" y="1600200"/>
            <a:ext cx="8034338" cy="4419600"/>
          </a:xfrm>
        </p:spPr>
        <p:txBody>
          <a:bodyPr>
            <a:normAutofit fontScale="92500"/>
          </a:bodyPr>
          <a:lstStyle/>
          <a:p>
            <a:pPr lvl="0"/>
            <a:r>
              <a:rPr lang="en-US" sz="2800" dirty="0"/>
              <a:t>Mathematical Operators – Similar to a calculator:</a:t>
            </a:r>
          </a:p>
          <a:p>
            <a:pPr lvl="1"/>
            <a:r>
              <a:rPr lang="en-US" sz="2400" dirty="0"/>
              <a:t>+, -, *, / – Basic arithmetic operators (add, subtract, multiply, divide)</a:t>
            </a:r>
          </a:p>
          <a:p>
            <a:pPr lvl="1"/>
            <a:r>
              <a:rPr lang="en-US" sz="2400" dirty="0"/>
              <a:t>Use a caret (^) to raise a number to a power</a:t>
            </a:r>
          </a:p>
          <a:p>
            <a:pPr lvl="0"/>
            <a:r>
              <a:rPr lang="en-US" sz="2800" dirty="0"/>
              <a:t>Parentheses and the Order of Operations</a:t>
            </a:r>
          </a:p>
          <a:p>
            <a:pPr lvl="1"/>
            <a:r>
              <a:rPr lang="en-US" sz="2400" dirty="0"/>
              <a:t>Excel follows the usual rules for the order of operations:</a:t>
            </a:r>
          </a:p>
          <a:p>
            <a:pPr lvl="2"/>
            <a:r>
              <a:rPr lang="en-US" sz="2000" dirty="0"/>
              <a:t>PEMDAS – Parentheses, Exponents, Multiplication, Division, Addition, Subtraction</a:t>
            </a:r>
          </a:p>
          <a:p>
            <a:pPr lvl="1"/>
            <a:r>
              <a:rPr lang="en-US" sz="2400" dirty="0"/>
              <a:t>Use parentheses to indicate which parts of a formula should be calculated first</a:t>
            </a:r>
          </a:p>
        </p:txBody>
      </p:sp>
      <p:sp>
        <p:nvSpPr>
          <p:cNvPr id="8" name="Rectangle: Rounded Corners 7">
            <a:extLst>
              <a:ext uri="{FF2B5EF4-FFF2-40B4-BE49-F238E27FC236}">
                <a16:creationId xmlns:a16="http://schemas.microsoft.com/office/drawing/2014/main" id="{BF3C5D48-400D-4368-B8AE-19179D22393E}"/>
              </a:ext>
            </a:extLst>
          </p:cNvPr>
          <p:cNvSpPr/>
          <p:nvPr/>
        </p:nvSpPr>
        <p:spPr>
          <a:xfrm>
            <a:off x="5867400" y="2"/>
            <a:ext cx="3276600" cy="1317699"/>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FAC621AB-4176-459E-A46B-A20FD817D098}"/>
              </a:ext>
            </a:extLst>
          </p:cNvPr>
          <p:cNvSpPr txBox="1"/>
          <p:nvPr/>
        </p:nvSpPr>
        <p:spPr>
          <a:xfrm>
            <a:off x="6267872" y="219618"/>
            <a:ext cx="2475652" cy="923331"/>
          </a:xfrm>
          <a:prstGeom prst="rect">
            <a:avLst/>
          </a:prstGeom>
          <a:noFill/>
        </p:spPr>
        <p:txBody>
          <a:bodyPr wrap="square" rtlCol="0">
            <a:spAutoFit/>
          </a:bodyPr>
          <a:lstStyle/>
          <a:p>
            <a:r>
              <a:rPr lang="en-US" b="1" dirty="0"/>
              <a:t>Videos: Copying, Moving, Pasting, Formulae I, II</a:t>
            </a:r>
          </a:p>
        </p:txBody>
      </p:sp>
    </p:spTree>
    <p:extLst>
      <p:ext uri="{BB962C8B-B14F-4D97-AF65-F5344CB8AC3E}">
        <p14:creationId xmlns:p14="http://schemas.microsoft.com/office/powerpoint/2010/main" val="31926485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3785</TotalTime>
  <Words>1050</Words>
  <Application>Microsoft Office PowerPoint</Application>
  <PresentationFormat>On-screen Show (4:3)</PresentationFormat>
  <Paragraphs>111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Corbel</vt:lpstr>
      <vt:lpstr>Helvetica</vt:lpstr>
      <vt:lpstr>LucidaGrande</vt:lpstr>
      <vt:lpstr>Contemporary blue</vt:lpstr>
      <vt:lpstr>FIN 470: Financial Analysis in Excel</vt:lpstr>
      <vt:lpstr>Overview</vt:lpstr>
      <vt:lpstr>Spreadsheet Uses</vt:lpstr>
      <vt:lpstr>Parts of the Excel Screen I</vt:lpstr>
      <vt:lpstr>Parts of the Excel Screen</vt:lpstr>
      <vt:lpstr>Using Defined Names</vt:lpstr>
      <vt:lpstr>Formatting and Alignment Options</vt:lpstr>
      <vt:lpstr>Entering Formulae I</vt:lpstr>
      <vt:lpstr>Entering Formulas II</vt:lpstr>
      <vt:lpstr>Using Excel’s Built-In Functions</vt:lpstr>
      <vt:lpstr>Creating Graphics</vt:lpstr>
      <vt:lpstr>Using Excel with Other Applications</vt:lpstr>
      <vt:lpstr>Quitting Excel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dc:creator>
  <cp:lastModifiedBy>Schrenk, Lawrence</cp:lastModifiedBy>
  <cp:revision>456</cp:revision>
  <dcterms:created xsi:type="dcterms:W3CDTF">2004-10-03T21:09:17Z</dcterms:created>
  <dcterms:modified xsi:type="dcterms:W3CDTF">2022-08-18T19:55:03Z</dcterms:modified>
</cp:coreProperties>
</file>