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38"/>
  </p:notesMasterIdLst>
  <p:handoutMasterIdLst>
    <p:handoutMasterId r:id="rId39"/>
  </p:handoutMasterIdLst>
  <p:sldIdLst>
    <p:sldId id="397" r:id="rId2"/>
    <p:sldId id="383" r:id="rId3"/>
    <p:sldId id="384" r:id="rId4"/>
    <p:sldId id="651" r:id="rId5"/>
    <p:sldId id="627" r:id="rId6"/>
    <p:sldId id="657" r:id="rId7"/>
    <p:sldId id="658" r:id="rId8"/>
    <p:sldId id="655" r:id="rId9"/>
    <p:sldId id="628" r:id="rId10"/>
    <p:sldId id="633" r:id="rId11"/>
    <p:sldId id="635" r:id="rId12"/>
    <p:sldId id="637" r:id="rId13"/>
    <p:sldId id="641" r:id="rId14"/>
    <p:sldId id="634" r:id="rId15"/>
    <p:sldId id="636" r:id="rId16"/>
    <p:sldId id="639" r:id="rId17"/>
    <p:sldId id="638" r:id="rId18"/>
    <p:sldId id="642" r:id="rId19"/>
    <p:sldId id="643" r:id="rId20"/>
    <p:sldId id="646" r:id="rId21"/>
    <p:sldId id="647" r:id="rId22"/>
    <p:sldId id="648" r:id="rId23"/>
    <p:sldId id="650" r:id="rId24"/>
    <p:sldId id="644" r:id="rId25"/>
    <p:sldId id="649" r:id="rId26"/>
    <p:sldId id="629" r:id="rId27"/>
    <p:sldId id="630" r:id="rId28"/>
    <p:sldId id="632" r:id="rId29"/>
    <p:sldId id="656" r:id="rId30"/>
    <p:sldId id="640" r:id="rId31"/>
    <p:sldId id="631" r:id="rId32"/>
    <p:sldId id="645" r:id="rId33"/>
    <p:sldId id="652" r:id="rId34"/>
    <p:sldId id="653" r:id="rId35"/>
    <p:sldId id="654" r:id="rId36"/>
    <p:sldId id="417" r:id="rId37"/>
  </p:sldIdLst>
  <p:sldSz cx="9144000" cy="6858000" type="screen4x3"/>
  <p:notesSz cx="6858000" cy="9144000"/>
  <p:custDataLst>
    <p:tags r:id="rId4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B3C3D3"/>
    <a:srgbClr val="002B5C"/>
    <a:srgbClr val="ADC6D7"/>
    <a:srgbClr val="00BEB9"/>
    <a:srgbClr val="00CAC5"/>
    <a:srgbClr val="00CFC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6163" autoAdjust="0"/>
  </p:normalViewPr>
  <p:slideViewPr>
    <p:cSldViewPr>
      <p:cViewPr varScale="1">
        <p:scale>
          <a:sx n="81" d="100"/>
          <a:sy n="81" d="100"/>
        </p:scale>
        <p:origin x="153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3714"/>
    </p:cViewPr>
  </p:sorterViewPr>
  <p:notesViewPr>
    <p:cSldViewPr>
      <p:cViewPr varScale="1">
        <p:scale>
          <a:sx n="87" d="100"/>
          <a:sy n="87" d="100"/>
        </p:scale>
        <p:origin x="384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62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03F7FA54-1521-4DD7-9404-29EC1BA7038B}" type="datetimeFigureOut">
              <a:rPr lang="en-US"/>
              <a:pPr>
                <a:defRPr/>
              </a:pPr>
              <a:t>12/30/2022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EBFD8F90-EA37-43C3-8ED6-D915013D7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20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95839"/>
            <a:ext cx="5638273" cy="308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726181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6413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98013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95549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8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8861331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5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1142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142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771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771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571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of 35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5371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8:06 AM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971" y="6157813"/>
            <a:ext cx="1219200" cy="66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12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</p:sldLayoutIdLst>
  <p:transition spd="med"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4400" b="1">
          <a:solidFill>
            <a:schemeClr val="tx1">
              <a:alpha val="10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Arial" panose="020B0604020202020204" pitchFamily="34" charset="0"/>
          <a:cs typeface="Arial" panose="020B0604020202020204" pitchFamily="34" charset="0"/>
        </a:defRPr>
      </a:lvl1pPr>
      <a:lvl2pPr marL="742950" indent="-285750" eaLnBrk="1" hangingPunct="1">
        <a:buChar char="–"/>
        <a:defRPr sz="2800"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eaLnBrk="1" hangingPunct="1">
        <a:buChar char="•"/>
        <a:defRPr sz="2400"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eaLnBrk="1" hangingPunct="1">
        <a:buChar char="–"/>
        <a:defRPr sz="2000"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eaLnBrk="1" hangingPunct="1">
        <a:buChar char="»"/>
        <a:defRPr sz="1800"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microsoft.com/en-us/office/create-custom-functions-in-excel-2f06c10b-3622-40d6-a1b2-b6748ae8231f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caew.com/en/technical/information-technology/excel/twenty-principl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larryschrenk.com/Excel/Excel_List.htm" TargetMode="External"/><Relationship Id="rId2" Type="http://schemas.openxmlformats.org/officeDocument/2006/relationships/hyperlink" Target="http://larryschrenk.com/FIN470/FIN470-Schedule.htm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larryschrenk.com/Excel/Excel_List.htm" TargetMode="External"/><Relationship Id="rId2" Type="http://schemas.openxmlformats.org/officeDocument/2006/relationships/hyperlink" Target="http://larryschrenk.com/FIN470/FIN470-Schedule.htm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inona.az1.qualtrics.com/jfe/form/SV_5sEfIA8rL4TMz7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aiexcelbot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094577"/>
            <a:ext cx="8153400" cy="1306223"/>
          </a:xfrm>
        </p:spPr>
        <p:txBody>
          <a:bodyPr>
            <a:normAutofit/>
          </a:bodyPr>
          <a:lstStyle/>
          <a:p>
            <a:r>
              <a:rPr lang="en-US" dirty="0"/>
              <a:t>Topic 1.2: Excel Introduction </a:t>
            </a:r>
          </a:p>
          <a:p>
            <a:r>
              <a:rPr lang="en-US" sz="2400" dirty="0"/>
              <a:t>Larry 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 470: Financial Analysis in Excel</a:t>
            </a:r>
          </a:p>
        </p:txBody>
      </p:sp>
    </p:spTree>
    <p:extLst>
      <p:ext uri="{BB962C8B-B14F-4D97-AF65-F5344CB8AC3E}">
        <p14:creationId xmlns:p14="http://schemas.microsoft.com/office/powerpoint/2010/main" val="3760586671"/>
      </p:ext>
    </p:extLst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0B3A8D-F368-4272-AD05-FCE7323476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^		Caret</a:t>
            </a:r>
          </a:p>
          <a:p>
            <a:pPr marL="0" indent="0">
              <a:buNone/>
            </a:pPr>
            <a:r>
              <a:rPr lang="en-US" dirty="0"/>
              <a:t>* 		Asterisk</a:t>
            </a:r>
          </a:p>
          <a:p>
            <a:pPr marL="0" indent="0">
              <a:buNone/>
            </a:pPr>
            <a:r>
              <a:rPr lang="en-US" dirty="0"/>
              <a:t>~		Tilde</a:t>
            </a:r>
          </a:p>
          <a:p>
            <a:pPr marL="0" indent="0">
              <a:buNone/>
            </a:pPr>
            <a:r>
              <a:rPr lang="en-US" dirty="0"/>
              <a:t>&amp;		Ampersand</a:t>
            </a:r>
          </a:p>
          <a:p>
            <a:pPr marL="0" indent="0">
              <a:buNone/>
            </a:pPr>
            <a:r>
              <a:rPr lang="en-US" dirty="0"/>
              <a:t>: 		Colon</a:t>
            </a:r>
          </a:p>
          <a:p>
            <a:pPr marL="0" indent="0">
              <a:buNone/>
            </a:pPr>
            <a:r>
              <a:rPr lang="en-US" dirty="0"/>
              <a:t>; 		Semicolon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20DC59-51EF-48A5-A382-ADBB6B7A2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Symbol Terminology I</a:t>
            </a:r>
          </a:p>
        </p:txBody>
      </p:sp>
    </p:spTree>
    <p:extLst>
      <p:ext uri="{BB962C8B-B14F-4D97-AF65-F5344CB8AC3E}">
        <p14:creationId xmlns:p14="http://schemas.microsoft.com/office/powerpoint/2010/main" val="4004829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0B3A8D-F368-4272-AD05-FCE7323476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#		Hash</a:t>
            </a:r>
          </a:p>
          <a:p>
            <a:pPr marL="0" indent="0">
              <a:buNone/>
            </a:pPr>
            <a:r>
              <a:rPr lang="en-US" dirty="0"/>
              <a:t>@		At</a:t>
            </a:r>
          </a:p>
          <a:p>
            <a:pPr marL="0" indent="0">
              <a:buNone/>
            </a:pPr>
            <a:r>
              <a:rPr lang="en-US" dirty="0"/>
              <a:t>“ ”		Double Quotes</a:t>
            </a:r>
          </a:p>
          <a:p>
            <a:pPr marL="0" indent="0">
              <a:buNone/>
            </a:pPr>
            <a:r>
              <a:rPr lang="en-US" dirty="0"/>
              <a:t>‘ ’		Single Quotes</a:t>
            </a:r>
          </a:p>
          <a:p>
            <a:pPr marL="0" indent="0">
              <a:buNone/>
            </a:pPr>
            <a:r>
              <a:rPr lang="en-US" dirty="0"/>
              <a:t>( )		Parentheses</a:t>
            </a:r>
          </a:p>
          <a:p>
            <a:pPr marL="0" indent="0">
              <a:buNone/>
            </a:pPr>
            <a:r>
              <a:rPr lang="en-US" dirty="0"/>
              <a:t>[ ]		Brackets</a:t>
            </a:r>
          </a:p>
          <a:p>
            <a:pPr marL="0" indent="0">
              <a:buNone/>
            </a:pPr>
            <a:r>
              <a:rPr lang="en-US" dirty="0"/>
              <a:t>{ }		Braces</a:t>
            </a:r>
          </a:p>
          <a:p>
            <a:pPr marL="0" indent="0">
              <a:buNone/>
            </a:pPr>
            <a:r>
              <a:rPr lang="en-US" dirty="0"/>
              <a:t>&lt; &gt;		Angle Bracket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20DC59-51EF-48A5-A382-ADBB6B7A2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9465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/>
              <a:t>Symbol Terminology II</a:t>
            </a:r>
          </a:p>
        </p:txBody>
      </p:sp>
    </p:spTree>
    <p:extLst>
      <p:ext uri="{BB962C8B-B14F-4D97-AF65-F5344CB8AC3E}">
        <p14:creationId xmlns:p14="http://schemas.microsoft.com/office/powerpoint/2010/main" val="620631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0B3A8D-F368-4272-AD05-FCE732347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770" y="1600200"/>
            <a:ext cx="8533829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Constants			4</a:t>
            </a:r>
          </a:p>
          <a:p>
            <a:pPr marL="0" indent="0">
              <a:buNone/>
            </a:pPr>
            <a:r>
              <a:rPr lang="en-US" dirty="0"/>
              <a:t>References			C43</a:t>
            </a:r>
          </a:p>
          <a:p>
            <a:pPr marL="0" indent="0">
              <a:buNone/>
            </a:pPr>
            <a:r>
              <a:rPr lang="en-US" dirty="0"/>
              <a:t>Operators			+</a:t>
            </a:r>
          </a:p>
          <a:p>
            <a:pPr marL="0" indent="0">
              <a:buNone/>
            </a:pPr>
            <a:r>
              <a:rPr lang="en-US" dirty="0"/>
              <a:t>	Math, Logical, Formulae</a:t>
            </a:r>
          </a:p>
          <a:p>
            <a:pPr marL="0" indent="0">
              <a:buNone/>
            </a:pPr>
            <a:r>
              <a:rPr lang="en-US" dirty="0"/>
              <a:t>Formulae “=“			=3 + C7</a:t>
            </a:r>
          </a:p>
          <a:p>
            <a:pPr marL="0" indent="0">
              <a:buNone/>
            </a:pPr>
            <a:r>
              <a:rPr lang="en-US" dirty="0"/>
              <a:t>	Functions	 “()”		=SUM(B1:B3), =PI()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Logicals</a:t>
            </a:r>
            <a:r>
              <a:rPr lang="en-US" dirty="0"/>
              <a:t>		=TRUE()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Naming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20DC59-51EF-48A5-A382-ADBB6B7A2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9465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/>
              <a:t>Excel Objects</a:t>
            </a:r>
          </a:p>
        </p:txBody>
      </p:sp>
    </p:spTree>
    <p:extLst>
      <p:ext uri="{BB962C8B-B14F-4D97-AF65-F5344CB8AC3E}">
        <p14:creationId xmlns:p14="http://schemas.microsoft.com/office/powerpoint/2010/main" val="4105535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0B3A8D-F368-4272-AD05-FCE7323476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Relative			=C43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Absolute			=$C$43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Mixed			=$C43</a:t>
            </a:r>
          </a:p>
          <a:p>
            <a:pPr marL="0" indent="0">
              <a:buNone/>
            </a:pPr>
            <a:r>
              <a:rPr lang="en-US" dirty="0"/>
              <a:t>				=C$43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20DC59-51EF-48A5-A382-ADBB6B7A2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9465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1741070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0B3A8D-F368-4272-AD05-FCE7323476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+		Addition			=2+3=5</a:t>
            </a:r>
          </a:p>
          <a:p>
            <a:pPr marL="0" indent="0">
              <a:buNone/>
            </a:pPr>
            <a:r>
              <a:rPr lang="en-US" dirty="0"/>
              <a:t>-		Subtraction		=9-2=7</a:t>
            </a:r>
          </a:p>
          <a:p>
            <a:pPr marL="0" indent="0">
              <a:buNone/>
            </a:pPr>
            <a:r>
              <a:rPr lang="en-US" dirty="0"/>
              <a:t>*		Multiplication		=6*7=42</a:t>
            </a:r>
          </a:p>
          <a:p>
            <a:pPr marL="0" indent="0">
              <a:buNone/>
            </a:pPr>
            <a:r>
              <a:rPr lang="en-US" dirty="0"/>
              <a:t>/		Division			=9/3=3</a:t>
            </a:r>
          </a:p>
          <a:p>
            <a:pPr marL="0" indent="0">
              <a:buNone/>
            </a:pPr>
            <a:r>
              <a:rPr lang="en-US" dirty="0"/>
              <a:t>^		Power			=2^4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20DC59-51EF-48A5-A382-ADBB6B7A2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Math Operators</a:t>
            </a:r>
          </a:p>
        </p:txBody>
      </p:sp>
    </p:spTree>
    <p:extLst>
      <p:ext uri="{BB962C8B-B14F-4D97-AF65-F5344CB8AC3E}">
        <p14:creationId xmlns:p14="http://schemas.microsoft.com/office/powerpoint/2010/main" val="1092785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0B3A8D-F368-4272-AD05-FCE7323476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=		Equals				=5</a:t>
            </a:r>
          </a:p>
          <a:p>
            <a:pPr marL="0" indent="0">
              <a:buNone/>
            </a:pPr>
            <a:r>
              <a:rPr lang="en-US" dirty="0"/>
              <a:t>&lt;&gt;		Not Equal To			&lt;&gt;5</a:t>
            </a:r>
          </a:p>
          <a:p>
            <a:pPr marL="0" indent="0">
              <a:buNone/>
            </a:pPr>
            <a:r>
              <a:rPr lang="en-US" dirty="0"/>
              <a:t>&lt;		Less Than			&lt;5</a:t>
            </a:r>
          </a:p>
          <a:p>
            <a:pPr marL="0" indent="0">
              <a:buNone/>
            </a:pPr>
            <a:r>
              <a:rPr lang="en-US" dirty="0"/>
              <a:t>&lt;=		Less Than Equal		&lt;=5</a:t>
            </a:r>
          </a:p>
          <a:p>
            <a:pPr marL="0" indent="0">
              <a:buNone/>
            </a:pPr>
            <a:r>
              <a:rPr lang="en-US" dirty="0"/>
              <a:t>&gt;		Greater Than			&gt;5</a:t>
            </a:r>
          </a:p>
          <a:p>
            <a:pPr marL="0" indent="0">
              <a:buNone/>
            </a:pPr>
            <a:r>
              <a:rPr lang="en-US" dirty="0"/>
              <a:t>&gt;=		Greater Than Equal	&gt;=5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20DC59-51EF-48A5-A382-ADBB6B7A2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Logical Operators</a:t>
            </a:r>
          </a:p>
        </p:txBody>
      </p:sp>
    </p:spTree>
    <p:extLst>
      <p:ext uri="{BB962C8B-B14F-4D97-AF65-F5344CB8AC3E}">
        <p14:creationId xmlns:p14="http://schemas.microsoft.com/office/powerpoint/2010/main" val="1546800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0B3A8D-F368-4272-AD05-FCE7323476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 ) 		Parentheses</a:t>
            </a:r>
          </a:p>
          <a:p>
            <a:pPr marL="0" indent="0">
              <a:buNone/>
            </a:pPr>
            <a:r>
              <a:rPr lang="en-US" dirty="0"/>
              <a:t>&amp;		Concatenation</a:t>
            </a:r>
          </a:p>
          <a:p>
            <a:pPr marL="0" indent="0">
              <a:buNone/>
            </a:pPr>
            <a:r>
              <a:rPr lang="en-US" dirty="0"/>
              <a:t>:		Range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[ ] 		Optional Input (Not Operator)</a:t>
            </a:r>
          </a:p>
          <a:p>
            <a:pPr marL="0" indent="0">
              <a:buNone/>
            </a:pPr>
            <a:r>
              <a:rPr lang="en-US" dirty="0"/>
              <a:t>		IF(condition, </a:t>
            </a:r>
            <a:r>
              <a:rPr lang="en-US" dirty="0" err="1"/>
              <a:t>if_true</a:t>
            </a:r>
            <a:r>
              <a:rPr lang="en-US" dirty="0"/>
              <a:t>[, </a:t>
            </a:r>
            <a:r>
              <a:rPr lang="en-US" dirty="0" err="1"/>
              <a:t>if_false</a:t>
            </a:r>
            <a:r>
              <a:rPr lang="en-US" dirty="0"/>
              <a:t>])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20DC59-51EF-48A5-A382-ADBB6B7A2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Formulae Operators</a:t>
            </a:r>
          </a:p>
        </p:txBody>
      </p:sp>
    </p:spTree>
    <p:extLst>
      <p:ext uri="{BB962C8B-B14F-4D97-AF65-F5344CB8AC3E}">
        <p14:creationId xmlns:p14="http://schemas.microsoft.com/office/powerpoint/2010/main" val="3035593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0B3A8D-F368-4272-AD05-FCE7323476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Parentheses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Reference operators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Exponents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Negation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Percent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Multiplication and Division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Addition and Subtraction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Concatenation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Logical operators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20DC59-51EF-48A5-A382-ADBB6B7A2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Order of Operation</a:t>
            </a:r>
          </a:p>
        </p:txBody>
      </p:sp>
    </p:spTree>
    <p:extLst>
      <p:ext uri="{BB962C8B-B14F-4D97-AF65-F5344CB8AC3E}">
        <p14:creationId xmlns:p14="http://schemas.microsoft.com/office/powerpoint/2010/main" val="20749369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0B3A8D-F368-4272-AD05-FCE7323476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Formulae</a:t>
            </a:r>
          </a:p>
          <a:p>
            <a:pPr lvl="1"/>
            <a:r>
              <a:rPr lang="en-US" b="0" i="0" dirty="0">
                <a:solidFill>
                  <a:srgbClr val="4D5156"/>
                </a:solidFill>
                <a:effectLst/>
                <a:latin typeface="Roboto" panose="02000000000000000000" pitchFamily="2" charset="0"/>
              </a:rPr>
              <a:t> Perform calculations or other actions on data</a:t>
            </a:r>
          </a:p>
          <a:p>
            <a:pPr lvl="1"/>
            <a:endParaRPr lang="en-US" b="0" i="0" dirty="0">
              <a:solidFill>
                <a:srgbClr val="4D5156"/>
              </a:solidFill>
              <a:effectLst/>
              <a:latin typeface="Roboto" panose="02000000000000000000" pitchFamily="2" charset="0"/>
            </a:endParaRPr>
          </a:p>
          <a:p>
            <a:pPr lvl="1"/>
            <a:r>
              <a:rPr lang="en-US" dirty="0"/>
              <a:t>=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Contains: functions, references, operators, and constants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20DC59-51EF-48A5-A382-ADBB6B7A2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Formulae</a:t>
            </a:r>
          </a:p>
        </p:txBody>
      </p:sp>
    </p:spTree>
    <p:extLst>
      <p:ext uri="{BB962C8B-B14F-4D97-AF65-F5344CB8AC3E}">
        <p14:creationId xmlns:p14="http://schemas.microsoft.com/office/powerpoint/2010/main" val="16004337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0B3A8D-F368-4272-AD05-FCE7323476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Functions</a:t>
            </a:r>
          </a:p>
          <a:p>
            <a:pPr lvl="1"/>
            <a:r>
              <a:rPr lang="en-US" dirty="0"/>
              <a:t>Built In Formulae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()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May not have inputs =NA()</a:t>
            </a:r>
          </a:p>
          <a:p>
            <a:pPr lvl="1"/>
            <a:endParaRPr lang="en-US" dirty="0"/>
          </a:p>
          <a:p>
            <a:pPr lvl="1"/>
            <a:r>
              <a:rPr lang="en-US" b="0" i="0" dirty="0">
                <a:solidFill>
                  <a:srgbClr val="4D5156"/>
                </a:solidFill>
                <a:effectLst/>
                <a:latin typeface="Roboto" panose="02000000000000000000" pitchFamily="2" charset="0"/>
              </a:rPr>
              <a:t>Categorized by their functionality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20DC59-51EF-48A5-A382-ADBB6B7A2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Functions I</a:t>
            </a:r>
          </a:p>
        </p:txBody>
      </p:sp>
    </p:spTree>
    <p:extLst>
      <p:ext uri="{BB962C8B-B14F-4D97-AF65-F5344CB8AC3E}">
        <p14:creationId xmlns:p14="http://schemas.microsoft.com/office/powerpoint/2010/main" val="2949511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Excel Broadly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Types of Objects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Some Best Practices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Excel in this Class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1544689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0B3A8D-F368-4272-AD05-FCE73234766C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Logical</a:t>
            </a:r>
          </a:p>
          <a:p>
            <a:r>
              <a:rPr lang="en-US" sz="3200" dirty="0"/>
              <a:t>Count/Search/Find/Select/Sort</a:t>
            </a:r>
          </a:p>
          <a:p>
            <a:r>
              <a:rPr lang="en-US" sz="3200" dirty="0"/>
              <a:t>Math</a:t>
            </a:r>
          </a:p>
          <a:p>
            <a:r>
              <a:rPr lang="en-US" sz="3200" dirty="0"/>
              <a:t>Linear Algebra</a:t>
            </a:r>
          </a:p>
          <a:p>
            <a:r>
              <a:rPr lang="en-US" sz="3200" dirty="0"/>
              <a:t>Dates and Times</a:t>
            </a:r>
          </a:p>
          <a:p>
            <a:r>
              <a:rPr lang="en-US" sz="3200" dirty="0"/>
              <a:t>Text</a:t>
            </a:r>
          </a:p>
          <a:p>
            <a:r>
              <a:rPr lang="en-US" sz="3200" dirty="0"/>
              <a:t>Formatting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1D5E70-3724-4C04-B431-CE619FA30D6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500" dirty="0"/>
              <a:t>Probability and Statistics</a:t>
            </a:r>
          </a:p>
          <a:p>
            <a:r>
              <a:rPr lang="en-US" sz="3500" dirty="0"/>
              <a:t>Forecasting</a:t>
            </a:r>
          </a:p>
          <a:p>
            <a:r>
              <a:rPr lang="en-US" sz="3500" dirty="0"/>
              <a:t>Dynamic Array Functions</a:t>
            </a:r>
          </a:p>
          <a:p>
            <a:r>
              <a:rPr lang="en-US" sz="3500" dirty="0"/>
              <a:t>Finance</a:t>
            </a:r>
          </a:p>
          <a:p>
            <a:r>
              <a:rPr lang="en-US" sz="3500" dirty="0"/>
              <a:t>Depreciation</a:t>
            </a:r>
          </a:p>
          <a:p>
            <a:r>
              <a:rPr lang="en-US" sz="3500" dirty="0"/>
              <a:t>Interest Rates</a:t>
            </a:r>
          </a:p>
          <a:p>
            <a:r>
              <a:rPr lang="en-US" sz="3500" dirty="0"/>
              <a:t>Bonds</a:t>
            </a:r>
          </a:p>
          <a:p>
            <a:r>
              <a:rPr lang="en-US" sz="3500" dirty="0"/>
              <a:t>Pivot Tables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20DC59-51EF-48A5-A382-ADBB6B7A2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Functions II: Functional List</a:t>
            </a:r>
          </a:p>
        </p:txBody>
      </p:sp>
    </p:spTree>
    <p:extLst>
      <p:ext uri="{BB962C8B-B14F-4D97-AF65-F5344CB8AC3E}">
        <p14:creationId xmlns:p14="http://schemas.microsoft.com/office/powerpoint/2010/main" val="28616574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0B3A8D-F368-4272-AD05-FCE73234766C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b="1" dirty="0"/>
              <a:t>Math/Stat and Finance</a:t>
            </a:r>
          </a:p>
          <a:p>
            <a:pPr lvl="1"/>
            <a:r>
              <a:rPr lang="en-US" sz="2300" dirty="0"/>
              <a:t>SUM</a:t>
            </a:r>
          </a:p>
          <a:p>
            <a:pPr lvl="1"/>
            <a:r>
              <a:rPr lang="en-US" sz="2300" dirty="0"/>
              <a:t>SUMIF and SUMIFS</a:t>
            </a:r>
          </a:p>
          <a:p>
            <a:pPr lvl="1"/>
            <a:r>
              <a:rPr lang="en-US" sz="2300" dirty="0"/>
              <a:t>AVERAGE</a:t>
            </a:r>
          </a:p>
          <a:p>
            <a:pPr lvl="1"/>
            <a:r>
              <a:rPr lang="en-US" sz="2300" dirty="0"/>
              <a:t>AVERAGEIF and AVERAGEIFS</a:t>
            </a:r>
          </a:p>
          <a:p>
            <a:pPr lvl="1"/>
            <a:r>
              <a:rPr lang="en-US" sz="2300" dirty="0"/>
              <a:t>COUNT</a:t>
            </a:r>
          </a:p>
          <a:p>
            <a:pPr lvl="1"/>
            <a:r>
              <a:rPr lang="en-US" sz="2300" dirty="0"/>
              <a:t>COUNTIF and COUNTIFS</a:t>
            </a:r>
          </a:p>
          <a:p>
            <a:pPr lvl="1"/>
            <a:r>
              <a:rPr lang="en-US" sz="2300" dirty="0"/>
              <a:t>SUMPRODUCT</a:t>
            </a:r>
          </a:p>
          <a:p>
            <a:pPr lvl="1"/>
            <a:r>
              <a:rPr lang="en-US" sz="2300" dirty="0"/>
              <a:t>RANDBETWEEN</a:t>
            </a:r>
          </a:p>
          <a:p>
            <a:pPr lvl="1"/>
            <a:r>
              <a:rPr lang="en-US" sz="2300" dirty="0"/>
              <a:t>INT</a:t>
            </a:r>
          </a:p>
          <a:p>
            <a:pPr lvl="1"/>
            <a:r>
              <a:rPr lang="en-US" sz="2300" dirty="0"/>
              <a:t>PMT</a:t>
            </a:r>
          </a:p>
          <a:p>
            <a:r>
              <a:rPr lang="en-US" sz="3200" b="1" dirty="0"/>
              <a:t>Text</a:t>
            </a:r>
          </a:p>
          <a:p>
            <a:pPr lvl="1"/>
            <a:r>
              <a:rPr lang="en-US" sz="2300" dirty="0"/>
              <a:t>FIND and SEARCH</a:t>
            </a:r>
          </a:p>
          <a:p>
            <a:pPr lvl="1"/>
            <a:r>
              <a:rPr lang="en-US" sz="2300" dirty="0"/>
              <a:t>CONCATENATE</a:t>
            </a:r>
          </a:p>
          <a:p>
            <a:pPr lvl="1"/>
            <a:r>
              <a:rPr lang="en-US" sz="2300" dirty="0"/>
              <a:t>LEN</a:t>
            </a:r>
          </a:p>
          <a:p>
            <a:pPr lvl="1"/>
            <a:r>
              <a:rPr lang="en-US" sz="2300" dirty="0"/>
              <a:t>TEXT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1D5E70-3724-4C04-B431-CE619FA30D6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600" b="1" dirty="0"/>
              <a:t>Date and Time</a:t>
            </a:r>
            <a:endParaRPr lang="en-US" sz="3600" dirty="0"/>
          </a:p>
          <a:p>
            <a:pPr lvl="1"/>
            <a:r>
              <a:rPr lang="en-US" dirty="0"/>
              <a:t>TODAY</a:t>
            </a:r>
          </a:p>
          <a:p>
            <a:pPr lvl="1"/>
            <a:r>
              <a:rPr lang="en-US" dirty="0"/>
              <a:t>NOW</a:t>
            </a:r>
          </a:p>
          <a:p>
            <a:pPr lvl="1"/>
            <a:r>
              <a:rPr lang="en-US" dirty="0"/>
              <a:t>DATE</a:t>
            </a:r>
          </a:p>
          <a:p>
            <a:pPr lvl="1"/>
            <a:r>
              <a:rPr lang="en-US" dirty="0"/>
              <a:t>HOUR, MINUTE, and SECOND</a:t>
            </a:r>
          </a:p>
          <a:p>
            <a:r>
              <a:rPr lang="en-US" b="1" dirty="0"/>
              <a:t>Logical</a:t>
            </a:r>
          </a:p>
          <a:p>
            <a:pPr lvl="1"/>
            <a:r>
              <a:rPr lang="en-US" dirty="0"/>
              <a:t>IF and IFS</a:t>
            </a:r>
          </a:p>
          <a:p>
            <a:pPr lvl="1"/>
            <a:r>
              <a:rPr lang="en-US" dirty="0"/>
              <a:t>AND </a:t>
            </a:r>
            <a:r>
              <a:rPr lang="en-US" dirty="0" err="1"/>
              <a:t>and</a:t>
            </a:r>
            <a:r>
              <a:rPr lang="en-US" dirty="0"/>
              <a:t> OR</a:t>
            </a:r>
          </a:p>
          <a:p>
            <a:pPr lvl="1"/>
            <a:r>
              <a:rPr lang="en-US" dirty="0"/>
              <a:t>IFERROR</a:t>
            </a:r>
          </a:p>
          <a:p>
            <a:pPr lvl="1"/>
            <a:r>
              <a:rPr lang="en-US" dirty="0"/>
              <a:t>TRUE and FALSE</a:t>
            </a:r>
          </a:p>
          <a:p>
            <a:pPr lvl="1"/>
            <a:r>
              <a:rPr lang="en-US" dirty="0"/>
              <a:t>NOT</a:t>
            </a:r>
          </a:p>
          <a:p>
            <a:r>
              <a:rPr lang="en-US" sz="3600" b="1" dirty="0"/>
              <a:t>Lookup and Reference</a:t>
            </a:r>
          </a:p>
          <a:p>
            <a:pPr lvl="1"/>
            <a:r>
              <a:rPr lang="en-US" dirty="0"/>
              <a:t>COLUMN and COLUMNS</a:t>
            </a:r>
          </a:p>
          <a:p>
            <a:pPr lvl="1"/>
            <a:r>
              <a:rPr lang="en-US" dirty="0"/>
              <a:t>ROW and ROWS</a:t>
            </a:r>
          </a:p>
          <a:p>
            <a:pPr lvl="1"/>
            <a:r>
              <a:rPr lang="en-US" dirty="0"/>
              <a:t>XLOOKUP</a:t>
            </a:r>
          </a:p>
          <a:p>
            <a:pPr lvl="1"/>
            <a:r>
              <a:rPr lang="en-US" dirty="0"/>
              <a:t>INDEX</a:t>
            </a:r>
          </a:p>
          <a:p>
            <a:pPr lvl="1"/>
            <a:r>
              <a:rPr lang="en-US" dirty="0"/>
              <a:t>MATCH</a:t>
            </a:r>
          </a:p>
          <a:p>
            <a:pPr lvl="1"/>
            <a:r>
              <a:rPr lang="en-US" dirty="0"/>
              <a:t>INDIRECT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20DC59-51EF-48A5-A382-ADBB6B7A2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Functions III: Some Common</a:t>
            </a:r>
          </a:p>
        </p:txBody>
      </p:sp>
    </p:spTree>
    <p:extLst>
      <p:ext uri="{BB962C8B-B14F-4D97-AF65-F5344CB8AC3E}">
        <p14:creationId xmlns:p14="http://schemas.microsoft.com/office/powerpoint/2010/main" val="33615174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0B3A8D-F368-4272-AD05-FCE7323476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User-Defined Functions</a:t>
            </a:r>
          </a:p>
          <a:p>
            <a:r>
              <a:rPr lang="en-US" dirty="0">
                <a:hlinkClick r:id="rId2"/>
              </a:rPr>
              <a:t>MS Info Page</a:t>
            </a:r>
            <a:endParaRPr lang="en-US" dirty="0"/>
          </a:p>
          <a:p>
            <a:r>
              <a:rPr lang="en-US" dirty="0"/>
              <a:t>Visual Basic for Applications (VBA)</a:t>
            </a:r>
          </a:p>
          <a:p>
            <a:r>
              <a:rPr lang="en-US" dirty="0"/>
              <a:t>VBA Editor</a:t>
            </a:r>
          </a:p>
          <a:p>
            <a:r>
              <a:rPr lang="en-US" dirty="0"/>
              <a:t>Textbook FameFncs.xlam file</a:t>
            </a:r>
          </a:p>
          <a:p>
            <a:r>
              <a:rPr lang="en-US" dirty="0"/>
              <a:t>Distinguish from Macros</a:t>
            </a:r>
          </a:p>
          <a:p>
            <a:pPr lvl="1"/>
            <a:r>
              <a:rPr lang="en-US" dirty="0"/>
              <a:t>Different Construction</a:t>
            </a:r>
          </a:p>
          <a:p>
            <a:pPr lvl="1"/>
            <a:r>
              <a:rPr lang="en-US" dirty="0"/>
              <a:t>Calculations, not Actions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20DC59-51EF-48A5-A382-ADBB6B7A2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Functions IV: </a:t>
            </a:r>
            <a:br>
              <a:rPr lang="en-US" dirty="0"/>
            </a:br>
            <a:r>
              <a:rPr lang="en-US" dirty="0"/>
              <a:t>Custom Functions I</a:t>
            </a:r>
          </a:p>
        </p:txBody>
      </p:sp>
    </p:spTree>
    <p:extLst>
      <p:ext uri="{BB962C8B-B14F-4D97-AF65-F5344CB8AC3E}">
        <p14:creationId xmlns:p14="http://schemas.microsoft.com/office/powerpoint/2010/main" val="4982768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0B3A8D-F368-4272-AD05-FCE7323476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Example: Program a custom function that calculates a discount when order &gt; 100 units</a:t>
            </a:r>
          </a:p>
          <a:p>
            <a:endParaRPr lang="en-US" dirty="0"/>
          </a:p>
          <a:p>
            <a:pPr marL="800100" lvl="2" indent="0">
              <a:buNone/>
            </a:pPr>
            <a:r>
              <a:rPr lang="en-US" sz="2100" dirty="0"/>
              <a:t>Function DISCOUNT(quantity, price)</a:t>
            </a:r>
          </a:p>
          <a:p>
            <a:pPr marL="800100" lvl="2" indent="0">
              <a:buNone/>
            </a:pPr>
            <a:r>
              <a:rPr lang="en-US" sz="2100" dirty="0"/>
              <a:t>   If quantity &gt;=100 Then</a:t>
            </a:r>
          </a:p>
          <a:p>
            <a:pPr marL="800100" lvl="2" indent="0">
              <a:buNone/>
            </a:pPr>
            <a:r>
              <a:rPr lang="en-US" sz="2100" dirty="0"/>
              <a:t>     DISCOUNT = quantity * price * 0.1</a:t>
            </a:r>
          </a:p>
          <a:p>
            <a:pPr marL="800100" lvl="2" indent="0">
              <a:buNone/>
            </a:pPr>
            <a:r>
              <a:rPr lang="en-US" sz="2100" dirty="0"/>
              <a:t>   Else</a:t>
            </a:r>
          </a:p>
          <a:p>
            <a:pPr marL="800100" lvl="2" indent="0">
              <a:buNone/>
            </a:pPr>
            <a:r>
              <a:rPr lang="en-US" sz="2100" dirty="0"/>
              <a:t>     DISCOUNT = 0</a:t>
            </a:r>
          </a:p>
          <a:p>
            <a:pPr marL="800100" lvl="2" indent="0">
              <a:buNone/>
            </a:pPr>
            <a:r>
              <a:rPr lang="en-US" sz="2100" dirty="0"/>
              <a:t>   End If</a:t>
            </a:r>
          </a:p>
          <a:p>
            <a:pPr marL="800100" lvl="2" indent="0">
              <a:buNone/>
            </a:pPr>
            <a:r>
              <a:rPr lang="en-US" sz="2100" dirty="0"/>
              <a:t> </a:t>
            </a:r>
          </a:p>
          <a:p>
            <a:pPr marL="800100" lvl="2" indent="0">
              <a:buNone/>
            </a:pPr>
            <a:r>
              <a:rPr lang="en-US" sz="2100" dirty="0"/>
              <a:t> DISCOUNT = </a:t>
            </a:r>
            <a:r>
              <a:rPr lang="en-US" sz="2100" dirty="0" err="1"/>
              <a:t>Application.Round</a:t>
            </a:r>
            <a:r>
              <a:rPr lang="en-US" sz="2100" dirty="0"/>
              <a:t>(Discount, 2)</a:t>
            </a:r>
          </a:p>
          <a:p>
            <a:pPr marL="800100" lvl="2" indent="0">
              <a:buNone/>
            </a:pPr>
            <a:r>
              <a:rPr lang="en-US" sz="2100" dirty="0"/>
              <a:t>End Function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20DC59-51EF-48A5-A382-ADBB6B7A2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Functions IV: </a:t>
            </a:r>
            <a:br>
              <a:rPr lang="en-US" dirty="0"/>
            </a:br>
            <a:r>
              <a:rPr lang="en-US" dirty="0"/>
              <a:t>Custom Functions II</a:t>
            </a:r>
          </a:p>
        </p:txBody>
      </p:sp>
    </p:spTree>
    <p:extLst>
      <p:ext uri="{BB962C8B-B14F-4D97-AF65-F5344CB8AC3E}">
        <p14:creationId xmlns:p14="http://schemas.microsoft.com/office/powerpoint/2010/main" val="18854078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0B3A8D-F368-4272-AD05-FCE7323476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Work with conditions</a:t>
            </a:r>
          </a:p>
          <a:p>
            <a:r>
              <a:rPr lang="en-US" sz="3300" dirty="0"/>
              <a:t>Functions</a:t>
            </a:r>
          </a:p>
          <a:p>
            <a:pPr lvl="1"/>
            <a:r>
              <a:rPr lang="en-US" sz="3300" dirty="0"/>
              <a:t>AND, OR, XOR</a:t>
            </a:r>
          </a:p>
          <a:p>
            <a:pPr lvl="1"/>
            <a:r>
              <a:rPr lang="en-US" sz="3300" dirty="0"/>
              <a:t>FALSE() </a:t>
            </a:r>
          </a:p>
          <a:p>
            <a:pPr lvl="1"/>
            <a:r>
              <a:rPr lang="en-US" sz="3300" dirty="0"/>
              <a:t>TRUE () </a:t>
            </a:r>
          </a:p>
          <a:p>
            <a:pPr lvl="1"/>
            <a:r>
              <a:rPr lang="en-US" sz="3300" dirty="0"/>
              <a:t>IF, IFS </a:t>
            </a:r>
          </a:p>
          <a:p>
            <a:pPr lvl="1"/>
            <a:r>
              <a:rPr lang="en-US" sz="3300" dirty="0"/>
              <a:t>IFERROR   </a:t>
            </a:r>
          </a:p>
          <a:p>
            <a:pPr lvl="1"/>
            <a:r>
              <a:rPr lang="en-US" sz="3300" dirty="0"/>
              <a:t>NA()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20DC59-51EF-48A5-A382-ADBB6B7A2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Logicals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1581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0B3A8D-F368-4272-AD05-FCE7323476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300" dirty="0"/>
              <a:t>Programming language for Excel (and Word, PowerPoint, etc.)</a:t>
            </a:r>
          </a:p>
          <a:p>
            <a:r>
              <a:rPr lang="en-US" sz="3300" dirty="0"/>
              <a:t>Efficiently execute complex calculations and actions </a:t>
            </a:r>
          </a:p>
          <a:p>
            <a:r>
              <a:rPr lang="en-US" sz="3300" dirty="0"/>
              <a:t>Uses:</a:t>
            </a:r>
          </a:p>
          <a:p>
            <a:pPr lvl="1"/>
            <a:r>
              <a:rPr lang="en-US" sz="2500" dirty="0"/>
              <a:t>Macros</a:t>
            </a:r>
          </a:p>
          <a:p>
            <a:pPr lvl="1"/>
            <a:r>
              <a:rPr lang="en-US" sz="2500" dirty="0"/>
              <a:t>Custom Functions</a:t>
            </a:r>
          </a:p>
          <a:p>
            <a:r>
              <a:rPr lang="en-US" sz="3300" dirty="0"/>
              <a:t>Alt + F11</a:t>
            </a:r>
          </a:p>
          <a:p>
            <a:r>
              <a:rPr lang="en-US" sz="3300" dirty="0"/>
              <a:t>NOTE: VBA does </a:t>
            </a:r>
            <a:r>
              <a:rPr lang="en-US" sz="3300" u="sng" dirty="0"/>
              <a:t>not</a:t>
            </a:r>
            <a:r>
              <a:rPr lang="en-US" sz="3300" dirty="0"/>
              <a:t> change the underlying Excel programming.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20DC59-51EF-48A5-A382-ADBB6B7A2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359465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VBA (</a:t>
            </a:r>
            <a:r>
              <a:rPr lang="en-US" dirty="0"/>
              <a:t>Visual Basic for Applications)</a:t>
            </a:r>
          </a:p>
        </p:txBody>
      </p:sp>
    </p:spTree>
    <p:extLst>
      <p:ext uri="{BB962C8B-B14F-4D97-AF65-F5344CB8AC3E}">
        <p14:creationId xmlns:p14="http://schemas.microsoft.com/office/powerpoint/2010/main" val="35164558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>
            <a:normAutofit/>
          </a:bodyPr>
          <a:lstStyle/>
          <a:p>
            <a:r>
              <a:rPr lang="en-US" dirty="0"/>
              <a:t>3. Best Practices</a:t>
            </a:r>
            <a:br>
              <a:rPr lang="en-US" sz="40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696625"/>
      </p:ext>
    </p:extLst>
  </p:cSld>
  <p:clrMapOvr>
    <a:masterClrMapping/>
  </p:clrMapOvr>
  <p:transition spd="med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0B3A8D-F368-4272-AD05-FCE7323476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CTRL, Shift</a:t>
            </a:r>
          </a:p>
          <a:p>
            <a:pPr lvl="1"/>
            <a:r>
              <a:rPr lang="en-US" dirty="0"/>
              <a:t>CTRL as Copy (+ sign, Drag and Drop)</a:t>
            </a:r>
          </a:p>
          <a:p>
            <a:pPr lvl="1"/>
            <a:r>
              <a:rPr lang="en-US" dirty="0"/>
              <a:t>CTRL extend individual selections </a:t>
            </a:r>
          </a:p>
          <a:p>
            <a:pPr lvl="1"/>
            <a:r>
              <a:rPr lang="en-US" dirty="0"/>
              <a:t>Shift extend continuous selection</a:t>
            </a:r>
          </a:p>
          <a:p>
            <a:pPr lvl="1"/>
            <a:endParaRPr lang="en-US" dirty="0"/>
          </a:p>
          <a:p>
            <a:r>
              <a:rPr lang="en-US" dirty="0"/>
              <a:t>Shortcut Keys</a:t>
            </a:r>
          </a:p>
          <a:p>
            <a:pPr lvl="1"/>
            <a:r>
              <a:rPr lang="en-US" dirty="0"/>
              <a:t>CTRL + C	Copy</a:t>
            </a:r>
          </a:p>
          <a:p>
            <a:pPr lvl="1"/>
            <a:r>
              <a:rPr lang="en-US" dirty="0"/>
              <a:t>CTRL + X	Cut</a:t>
            </a:r>
          </a:p>
          <a:p>
            <a:pPr lvl="1"/>
            <a:r>
              <a:rPr lang="en-US" dirty="0"/>
              <a:t>CTRL + V	Paste</a:t>
            </a:r>
          </a:p>
          <a:p>
            <a:pPr lvl="1"/>
            <a:r>
              <a:rPr lang="en-US" dirty="0"/>
              <a:t>F4		Make Cells Absolute</a:t>
            </a:r>
          </a:p>
          <a:p>
            <a:pPr lvl="1"/>
            <a:r>
              <a:rPr lang="en-US" dirty="0"/>
              <a:t>F2		View Cell Contents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20DC59-51EF-48A5-A382-ADBB6B7A2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Good Things to Know</a:t>
            </a:r>
          </a:p>
        </p:txBody>
      </p:sp>
    </p:spTree>
    <p:extLst>
      <p:ext uri="{BB962C8B-B14F-4D97-AF65-F5344CB8AC3E}">
        <p14:creationId xmlns:p14="http://schemas.microsoft.com/office/powerpoint/2010/main" val="38585351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0B3A8D-F368-4272-AD05-FCE732347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382571" cy="4525963"/>
          </a:xfrm>
        </p:spPr>
        <p:txBody>
          <a:bodyPr>
            <a:normAutofit/>
          </a:bodyPr>
          <a:lstStyle/>
          <a:p>
            <a:r>
              <a:rPr lang="en-US" dirty="0"/>
              <a:t>All Calculations in Excel</a:t>
            </a:r>
          </a:p>
          <a:p>
            <a:r>
              <a:rPr lang="en-US" sz="3600" dirty="0"/>
              <a:t>Inputs and Calculations Separate</a:t>
            </a:r>
          </a:p>
          <a:p>
            <a:r>
              <a:rPr lang="en-US" dirty="0"/>
              <a:t>Inputs Area or Worksheet</a:t>
            </a:r>
            <a:endParaRPr lang="en-US" sz="3600" dirty="0"/>
          </a:p>
          <a:p>
            <a:r>
              <a:rPr lang="en-US" sz="3600" dirty="0"/>
              <a:t>Never Enter Numbers into Formulae </a:t>
            </a:r>
          </a:p>
          <a:p>
            <a:r>
              <a:rPr lang="en-US" dirty="0"/>
              <a:t>Single Datum Entry; Cell References</a:t>
            </a:r>
          </a:p>
          <a:p>
            <a:r>
              <a:rPr lang="en-US" sz="3600" dirty="0"/>
              <a:t>Document Formulae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20DC59-51EF-48A5-A382-ADBB6B7A2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 I</a:t>
            </a:r>
          </a:p>
        </p:txBody>
      </p:sp>
    </p:spTree>
    <p:extLst>
      <p:ext uri="{BB962C8B-B14F-4D97-AF65-F5344CB8AC3E}">
        <p14:creationId xmlns:p14="http://schemas.microsoft.com/office/powerpoint/2010/main" val="1271470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0B3A8D-F368-4272-AD05-FCE732347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382571" cy="4525963"/>
          </a:xfrm>
        </p:spPr>
        <p:txBody>
          <a:bodyPr>
            <a:normAutofit/>
          </a:bodyPr>
          <a:lstStyle/>
          <a:p>
            <a:r>
              <a:rPr lang="en-US" sz="3600" dirty="0"/>
              <a:t>Test Model Thoroughly</a:t>
            </a:r>
            <a:endParaRPr lang="en-US" dirty="0"/>
          </a:p>
          <a:p>
            <a:r>
              <a:rPr lang="en-US" u="sng" dirty="0"/>
              <a:t>Never, never, never break a workbook into separate worksheets</a:t>
            </a:r>
            <a:r>
              <a:rPr lang="en-US" dirty="0"/>
              <a:t> (Excel Live Collaboration Features)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200" dirty="0"/>
              <a:t>The Institute of Chartered Accountants in England and Wales has published </a:t>
            </a:r>
            <a:r>
              <a:rPr lang="en-US" sz="3200" dirty="0">
                <a:hlinkClick r:id="rId2"/>
              </a:rPr>
              <a:t>Twenty Principles for Good Spreadsheet Practice</a:t>
            </a:r>
            <a:endParaRPr lang="en-US" sz="3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20DC59-51EF-48A5-A382-ADBB6B7A2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 II</a:t>
            </a:r>
          </a:p>
        </p:txBody>
      </p:sp>
    </p:spTree>
    <p:extLst>
      <p:ext uri="{BB962C8B-B14F-4D97-AF65-F5344CB8AC3E}">
        <p14:creationId xmlns:p14="http://schemas.microsoft.com/office/powerpoint/2010/main" val="485046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/>
          <a:lstStyle/>
          <a:p>
            <a:r>
              <a:rPr lang="en-US" dirty="0"/>
              <a:t>1. </a:t>
            </a:r>
            <a:r>
              <a:rPr lang="en-US" sz="4000" dirty="0"/>
              <a:t>Excel Broadly</a:t>
            </a:r>
            <a:br>
              <a:rPr lang="en-US" sz="40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655154"/>
      </p:ext>
    </p:extLst>
  </p:cSld>
  <p:clrMapOvr>
    <a:masterClrMapping/>
  </p:clrMapOvr>
  <p:transition spd="med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>
            <a:normAutofit/>
          </a:bodyPr>
          <a:lstStyle/>
          <a:p>
            <a:r>
              <a:rPr lang="en-US" dirty="0"/>
              <a:t>4. Excel in this Class</a:t>
            </a:r>
            <a:br>
              <a:rPr lang="en-US" sz="40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815132"/>
      </p:ext>
    </p:extLst>
  </p:cSld>
  <p:clrMapOvr>
    <a:masterClrMapping/>
  </p:clrMapOvr>
  <p:transition spd="med"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0B3A8D-F368-4272-AD05-FCE7323476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Procedures/Tasks</a:t>
            </a:r>
          </a:p>
          <a:p>
            <a:pPr lvl="1"/>
            <a:r>
              <a:rPr lang="en-US" dirty="0"/>
              <a:t>Entering Data, Histograms</a:t>
            </a:r>
          </a:p>
          <a:p>
            <a:pPr lvl="1"/>
            <a:endParaRPr lang="en-US" dirty="0"/>
          </a:p>
          <a:p>
            <a:r>
              <a:rPr lang="en-US" dirty="0"/>
              <a:t>Functions</a:t>
            </a:r>
          </a:p>
          <a:p>
            <a:pPr lvl="1"/>
            <a:r>
              <a:rPr lang="en-US" dirty="0"/>
              <a:t>AVERAGE, FORECAST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20DC59-51EF-48A5-A382-ADBB6B7A2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Excel Videos I</a:t>
            </a:r>
          </a:p>
        </p:txBody>
      </p:sp>
    </p:spTree>
    <p:extLst>
      <p:ext uri="{BB962C8B-B14F-4D97-AF65-F5344CB8AC3E}">
        <p14:creationId xmlns:p14="http://schemas.microsoft.com/office/powerpoint/2010/main" val="21032020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0B3A8D-F368-4272-AD05-FCE7323476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Links</a:t>
            </a:r>
          </a:p>
          <a:p>
            <a:pPr lvl="1"/>
            <a:r>
              <a:rPr lang="en-US" dirty="0"/>
              <a:t>By Textbook Chapter on </a:t>
            </a:r>
            <a:r>
              <a:rPr lang="en-US" dirty="0">
                <a:hlinkClick r:id="rId2"/>
              </a:rPr>
              <a:t>Schedule Page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Complete List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Videos</a:t>
            </a:r>
          </a:p>
          <a:p>
            <a:pPr lvl="1"/>
            <a:r>
              <a:rPr lang="en-US" dirty="0"/>
              <a:t>mp4</a:t>
            </a:r>
          </a:p>
          <a:p>
            <a:pPr lvl="1"/>
            <a:r>
              <a:rPr lang="en-US" dirty="0"/>
              <a:t>Captions (</a:t>
            </a:r>
            <a:r>
              <a:rPr lang="en-US" b="1" dirty="0"/>
              <a:t>Recommended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Transcripts</a:t>
            </a:r>
          </a:p>
          <a:p>
            <a:pPr lvl="1"/>
            <a:r>
              <a:rPr lang="en-US" dirty="0"/>
              <a:t>Playback Speed</a:t>
            </a:r>
          </a:p>
          <a:p>
            <a:pPr lvl="1"/>
            <a:r>
              <a:rPr lang="en-US" dirty="0"/>
              <a:t>Corrections, Suggestions</a:t>
            </a:r>
          </a:p>
          <a:p>
            <a:pPr lvl="1"/>
            <a:endParaRPr lang="en-US" dirty="0"/>
          </a:p>
          <a:p>
            <a:r>
              <a:rPr lang="en-US" dirty="0"/>
              <a:t>Spreadsheets (xlsx)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20DC59-51EF-48A5-A382-ADBB6B7A2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Excel Videos II</a:t>
            </a:r>
          </a:p>
        </p:txBody>
      </p:sp>
    </p:spTree>
    <p:extLst>
      <p:ext uri="{BB962C8B-B14F-4D97-AF65-F5344CB8AC3E}">
        <p14:creationId xmlns:p14="http://schemas.microsoft.com/office/powerpoint/2010/main" val="19307258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0B3A8D-F368-4272-AD05-FCE7323476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Links</a:t>
            </a:r>
          </a:p>
          <a:p>
            <a:pPr lvl="1"/>
            <a:r>
              <a:rPr lang="en-US" dirty="0"/>
              <a:t>By Textbook Chapter on </a:t>
            </a:r>
            <a:r>
              <a:rPr lang="en-US" dirty="0">
                <a:hlinkClick r:id="rId2"/>
              </a:rPr>
              <a:t>Schedule Page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Complete List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Videos</a:t>
            </a:r>
          </a:p>
          <a:p>
            <a:pPr lvl="1"/>
            <a:r>
              <a:rPr lang="en-US" dirty="0"/>
              <a:t>mp4</a:t>
            </a:r>
          </a:p>
          <a:p>
            <a:pPr lvl="1"/>
            <a:r>
              <a:rPr lang="en-US" dirty="0"/>
              <a:t>Captions (</a:t>
            </a:r>
            <a:r>
              <a:rPr lang="en-US" b="1" dirty="0"/>
              <a:t>Recommended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Transcripts</a:t>
            </a:r>
          </a:p>
          <a:p>
            <a:pPr lvl="1"/>
            <a:r>
              <a:rPr lang="en-US" dirty="0"/>
              <a:t>Playback Speed</a:t>
            </a:r>
          </a:p>
          <a:p>
            <a:pPr lvl="1"/>
            <a:r>
              <a:rPr lang="en-US" dirty="0"/>
              <a:t>Corrections, Suggestions</a:t>
            </a:r>
          </a:p>
          <a:p>
            <a:pPr lvl="1"/>
            <a:endParaRPr lang="en-US" dirty="0"/>
          </a:p>
          <a:p>
            <a:r>
              <a:rPr lang="en-US" dirty="0"/>
              <a:t>Spreadsheets (xlsx)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20DC59-51EF-48A5-A382-ADBB6B7A2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Excel Videos II</a:t>
            </a:r>
          </a:p>
        </p:txBody>
      </p:sp>
    </p:spTree>
    <p:extLst>
      <p:ext uri="{BB962C8B-B14F-4D97-AF65-F5344CB8AC3E}">
        <p14:creationId xmlns:p14="http://schemas.microsoft.com/office/powerpoint/2010/main" val="13071686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0B3A8D-F368-4272-AD05-FCE7323476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Weekly Group Projects</a:t>
            </a:r>
          </a:p>
          <a:p>
            <a:pPr lvl="1"/>
            <a:endParaRPr lang="en-US" dirty="0"/>
          </a:p>
          <a:p>
            <a:r>
              <a:rPr lang="en-US" dirty="0"/>
              <a:t>Semester Individual Project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20DC59-51EF-48A5-A382-ADBB6B7A2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Excel Tasks</a:t>
            </a:r>
          </a:p>
        </p:txBody>
      </p:sp>
    </p:spTree>
    <p:extLst>
      <p:ext uri="{BB962C8B-B14F-4D97-AF65-F5344CB8AC3E}">
        <p14:creationId xmlns:p14="http://schemas.microsoft.com/office/powerpoint/2010/main" val="34356922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0B3A8D-F368-4272-AD05-FCE7323476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Wednesday, Friday</a:t>
            </a:r>
          </a:p>
          <a:p>
            <a:pPr>
              <a:lnSpc>
                <a:spcPct val="150000"/>
              </a:lnSpc>
            </a:pPr>
            <a:r>
              <a:rPr lang="en-US" dirty="0"/>
              <a:t>Groups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Present Work on Assignments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Cold Calling</a:t>
            </a:r>
          </a:p>
          <a:p>
            <a:pPr>
              <a:lnSpc>
                <a:spcPct val="150000"/>
              </a:lnSpc>
            </a:pPr>
            <a:r>
              <a:rPr lang="en-US" dirty="0"/>
              <a:t>Discuss Complex Excel Applications </a:t>
            </a:r>
          </a:p>
          <a:p>
            <a:pPr>
              <a:lnSpc>
                <a:spcPct val="150000"/>
              </a:lnSpc>
            </a:pPr>
            <a:r>
              <a:rPr lang="en-US" dirty="0"/>
              <a:t>Answer Excel Questions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20DC59-51EF-48A5-A382-ADBB6B7A2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Excel during Class</a:t>
            </a:r>
          </a:p>
        </p:txBody>
      </p:sp>
    </p:spTree>
    <p:extLst>
      <p:ext uri="{BB962C8B-B14F-4D97-AF65-F5344CB8AC3E}">
        <p14:creationId xmlns:p14="http://schemas.microsoft.com/office/powerpoint/2010/main" val="30432836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C92C7BF-72B4-495A-AD75-DD97EB1C4D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https://winona.az1.qualtrics.com/jfe/form/SV_5sEfIA8rL4TMz7U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ECCB262-C3B6-4AF9-BDA2-F9794F112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Excel Basic Knowledge Quiz</a:t>
            </a:r>
            <a:br>
              <a:rPr lang="en-US" dirty="0"/>
            </a:br>
            <a:r>
              <a:rPr lang="en-US" dirty="0"/>
              <a:t>(Anonymous)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E2A1E3-8340-4844-8E69-360903002C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2300" y="2971800"/>
            <a:ext cx="28194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957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0B3A8D-F368-4272-AD05-FCE732347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770" y="1600200"/>
            <a:ext cx="8457629" cy="4525963"/>
          </a:xfrm>
        </p:spPr>
        <p:txBody>
          <a:bodyPr>
            <a:normAutofit/>
          </a:bodyPr>
          <a:lstStyle/>
          <a:p>
            <a:r>
              <a:rPr lang="en-US" sz="4000" dirty="0"/>
              <a:t>Assumption:</a:t>
            </a:r>
          </a:p>
          <a:p>
            <a:endParaRPr lang="en-US" sz="4000" dirty="0"/>
          </a:p>
          <a:p>
            <a:pPr marL="457200" lvl="1" indent="0">
              <a:buNone/>
            </a:pPr>
            <a:r>
              <a:rPr lang="en-US" sz="3200" dirty="0"/>
              <a:t>You are using Excel (Office) 365</a:t>
            </a:r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r>
              <a:rPr lang="en-US" sz="3200" dirty="0"/>
              <a:t>NOTE: Earlier versions of Excel lack many features that we cover and do operations differently than Excel 365.</a:t>
            </a:r>
          </a:p>
          <a:p>
            <a:endParaRPr lang="en-US" sz="3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20DC59-51EF-48A5-A382-ADBB6B7A2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Excel Version</a:t>
            </a:r>
          </a:p>
        </p:txBody>
      </p:sp>
    </p:spTree>
    <p:extLst>
      <p:ext uri="{BB962C8B-B14F-4D97-AF65-F5344CB8AC3E}">
        <p14:creationId xmlns:p14="http://schemas.microsoft.com/office/powerpoint/2010/main" val="590585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0B3A8D-F368-4272-AD05-FCE732347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770" y="1600200"/>
            <a:ext cx="8457629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Open Workbooks	 Limited by available memory </a:t>
            </a:r>
          </a:p>
          <a:p>
            <a:r>
              <a:rPr lang="en-US" sz="2800" dirty="0"/>
              <a:t>Rows and Columns 	1,048,576 rows by 16,384 Column Width		255 characters</a:t>
            </a:r>
          </a:p>
          <a:p>
            <a:r>
              <a:rPr lang="en-US" sz="2800" dirty="0"/>
              <a:t>Row Height		409 points</a:t>
            </a:r>
          </a:p>
          <a:p>
            <a:r>
              <a:rPr lang="en-US" sz="2800" dirty="0"/>
              <a:t>Page Breaks		1,026 horizontal and vertical</a:t>
            </a:r>
          </a:p>
          <a:p>
            <a:r>
              <a:rPr lang="en-US" sz="2800" dirty="0"/>
              <a:t>Characters thin Cell	32,767 characters</a:t>
            </a:r>
          </a:p>
          <a:p>
            <a:r>
              <a:rPr lang="en-US" sz="2800" dirty="0"/>
              <a:t>Line Feeds per Cell	253</a:t>
            </a:r>
          </a:p>
          <a:p>
            <a:r>
              <a:rPr lang="en-US" sz="2800" dirty="0"/>
              <a:t>Sheets in Workbook	Limited by available memory</a:t>
            </a:r>
          </a:p>
          <a:p>
            <a:r>
              <a:rPr lang="en-US" sz="2800" dirty="0"/>
              <a:t>Names in Workbook	Limited by available memory</a:t>
            </a:r>
          </a:p>
          <a:p>
            <a:r>
              <a:rPr lang="en-US" sz="2800" dirty="0"/>
              <a:t>Windows in Workbook	Limited by available memory</a:t>
            </a:r>
          </a:p>
          <a:p>
            <a:r>
              <a:rPr lang="en-US" sz="2800" dirty="0"/>
              <a:t>Links in Worksheet	65,530</a:t>
            </a:r>
          </a:p>
          <a:p>
            <a:r>
              <a:rPr lang="en-US" sz="2800" dirty="0"/>
              <a:t>Panes in a Window	4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20DC59-51EF-48A5-A382-ADBB6B7A2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Excel Specifications</a:t>
            </a:r>
          </a:p>
        </p:txBody>
      </p:sp>
    </p:spTree>
    <p:extLst>
      <p:ext uri="{BB962C8B-B14F-4D97-AF65-F5344CB8AC3E}">
        <p14:creationId xmlns:p14="http://schemas.microsoft.com/office/powerpoint/2010/main" val="2961276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0B3A8D-F368-4272-AD05-FCE732347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770" y="1600200"/>
            <a:ext cx="8457629" cy="4525963"/>
          </a:xfrm>
        </p:spPr>
        <p:txBody>
          <a:bodyPr>
            <a:normAutofit/>
          </a:bodyPr>
          <a:lstStyle/>
          <a:p>
            <a:r>
              <a:rPr lang="en-US" sz="2800" dirty="0"/>
              <a:t>Macros</a:t>
            </a:r>
          </a:p>
          <a:p>
            <a:r>
              <a:rPr lang="en-US" sz="2800" dirty="0"/>
              <a:t>Solver</a:t>
            </a:r>
          </a:p>
          <a:p>
            <a:r>
              <a:rPr lang="en-US" sz="2800" dirty="0"/>
              <a:t>Pivot Tables and Charts</a:t>
            </a:r>
          </a:p>
          <a:p>
            <a:r>
              <a:rPr lang="en-US" sz="2800" dirty="0"/>
              <a:t>VBA (Visual Basic for Applications)</a:t>
            </a:r>
          </a:p>
          <a:p>
            <a:r>
              <a:rPr lang="en-US" sz="2800" dirty="0"/>
              <a:t>Dynamic Arrays (new)</a:t>
            </a:r>
          </a:p>
          <a:p>
            <a:r>
              <a:rPr lang="en-US" sz="2800" dirty="0"/>
              <a:t>Naming</a:t>
            </a:r>
          </a:p>
          <a:p>
            <a:r>
              <a:rPr lang="en-US" sz="2800" dirty="0"/>
              <a:t>Filtering and Sorting Data</a:t>
            </a:r>
          </a:p>
          <a:p>
            <a:pPr algn="l"/>
            <a:r>
              <a:rPr lang="en-US" sz="2800" dirty="0"/>
              <a:t>Tables</a:t>
            </a:r>
          </a:p>
          <a:p>
            <a:pPr algn="l"/>
            <a:r>
              <a:rPr lang="en-US" sz="2800" dirty="0"/>
              <a:t>Conditional Formatting</a:t>
            </a:r>
          </a:p>
          <a:p>
            <a:pPr algn="l"/>
            <a:r>
              <a:rPr lang="en-US" sz="2800" dirty="0"/>
              <a:t>Data Analysis Tools</a:t>
            </a:r>
          </a:p>
          <a:p>
            <a:endParaRPr lang="en-US" sz="3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20DC59-51EF-48A5-A382-ADBB6B7A2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Excel Features</a:t>
            </a:r>
          </a:p>
        </p:txBody>
      </p:sp>
    </p:spTree>
    <p:extLst>
      <p:ext uri="{BB962C8B-B14F-4D97-AF65-F5344CB8AC3E}">
        <p14:creationId xmlns:p14="http://schemas.microsoft.com/office/powerpoint/2010/main" val="3729708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0B3A8D-F368-4272-AD05-FCE732347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770" y="1600200"/>
            <a:ext cx="8457629" cy="4525963"/>
          </a:xfrm>
        </p:spPr>
        <p:txBody>
          <a:bodyPr>
            <a:normAutofit/>
          </a:bodyPr>
          <a:lstStyle/>
          <a:p>
            <a:r>
              <a:rPr lang="en-US" sz="2800" dirty="0"/>
              <a:t>Dynamic Arrays</a:t>
            </a:r>
          </a:p>
          <a:p>
            <a:r>
              <a:rPr lang="en-US" sz="2800" dirty="0"/>
              <a:t>More Power Query</a:t>
            </a:r>
          </a:p>
          <a:p>
            <a:r>
              <a:rPr lang="en-US" sz="2800" dirty="0"/>
              <a:t>Power BI Connections</a:t>
            </a:r>
          </a:p>
          <a:p>
            <a:r>
              <a:rPr lang="en-US" sz="2800" dirty="0"/>
              <a:t>LAMBDA </a:t>
            </a:r>
          </a:p>
          <a:p>
            <a:pPr lvl="1"/>
            <a:r>
              <a:rPr lang="en-US" dirty="0"/>
              <a:t>Create custom, reusable function</a:t>
            </a:r>
          </a:p>
          <a:p>
            <a:r>
              <a:rPr lang="en-US" sz="2800" dirty="0"/>
              <a:t>Autocomplete Formulae (Web Excel Only)</a:t>
            </a:r>
          </a:p>
          <a:p>
            <a:r>
              <a:rPr lang="en-US" sz="2800" dirty="0"/>
              <a:t>Formula </a:t>
            </a:r>
            <a:r>
              <a:rPr lang="en-US" sz="2800"/>
              <a:t>by Example (</a:t>
            </a:r>
            <a:r>
              <a:rPr lang="en-US" sz="2800" dirty="0"/>
              <a:t>Web Excel Only)</a:t>
            </a:r>
          </a:p>
          <a:p>
            <a:r>
              <a:rPr lang="en-US" sz="2800" dirty="0"/>
              <a:t>Text to Formulae (third-party)</a:t>
            </a:r>
          </a:p>
          <a:p>
            <a:pPr lvl="1"/>
            <a:r>
              <a:rPr lang="en-US" dirty="0">
                <a:hlinkClick r:id="rId2"/>
              </a:rPr>
              <a:t>AI Excel Bot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20DC59-51EF-48A5-A382-ADBB6B7A2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Features</a:t>
            </a:r>
          </a:p>
        </p:txBody>
      </p:sp>
    </p:spTree>
    <p:extLst>
      <p:ext uri="{BB962C8B-B14F-4D97-AF65-F5344CB8AC3E}">
        <p14:creationId xmlns:p14="http://schemas.microsoft.com/office/powerpoint/2010/main" val="3898508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0B3A8D-F368-4272-AD05-FCE732347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770" y="1600200"/>
            <a:ext cx="8457629" cy="4525963"/>
          </a:xfrm>
        </p:spPr>
        <p:txBody>
          <a:bodyPr>
            <a:normAutofit/>
          </a:bodyPr>
          <a:lstStyle/>
          <a:p>
            <a:r>
              <a:rPr lang="en-US" sz="2800" dirty="0"/>
              <a:t>Databases</a:t>
            </a:r>
          </a:p>
          <a:p>
            <a:r>
              <a:rPr lang="en-US" sz="2800" dirty="0"/>
              <a:t>Dashboards</a:t>
            </a:r>
          </a:p>
          <a:p>
            <a:r>
              <a:rPr lang="en-US" sz="2800" dirty="0"/>
              <a:t>Advanced Mathematics</a:t>
            </a:r>
          </a:p>
          <a:p>
            <a:r>
              <a:rPr lang="en-US" sz="2800" dirty="0"/>
              <a:t>Advanced Text Manipulation</a:t>
            </a:r>
          </a:p>
          <a:p>
            <a:r>
              <a:rPr lang="en-US" sz="2800" dirty="0"/>
              <a:t>Advanced Formatting</a:t>
            </a:r>
          </a:p>
          <a:p>
            <a:r>
              <a:rPr lang="en-US" sz="2800" dirty="0"/>
              <a:t>Advanced Data Visualization</a:t>
            </a:r>
          </a:p>
          <a:p>
            <a:r>
              <a:rPr lang="en-US" sz="2800" dirty="0"/>
              <a:t>Advanced Data Validation</a:t>
            </a:r>
          </a:p>
          <a:p>
            <a:r>
              <a:rPr lang="en-US" sz="2800" dirty="0"/>
              <a:t>Advanced Protection/Security</a:t>
            </a:r>
          </a:p>
          <a:p>
            <a:r>
              <a:rPr lang="en-US" sz="2800" dirty="0"/>
              <a:t>Advanced VBA (Visual Basic for Applications)</a:t>
            </a:r>
          </a:p>
          <a:p>
            <a:r>
              <a:rPr lang="en-US" sz="2800" dirty="0"/>
              <a:t>Third-Party Add-Ins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20DC59-51EF-48A5-A382-ADBB6B7A2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in Course</a:t>
            </a:r>
          </a:p>
        </p:txBody>
      </p:sp>
    </p:spTree>
    <p:extLst>
      <p:ext uri="{BB962C8B-B14F-4D97-AF65-F5344CB8AC3E}">
        <p14:creationId xmlns:p14="http://schemas.microsoft.com/office/powerpoint/2010/main" val="4253630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>
            <a:normAutofit/>
          </a:bodyPr>
          <a:lstStyle/>
          <a:p>
            <a:r>
              <a:rPr lang="en-US" dirty="0"/>
              <a:t>2. </a:t>
            </a:r>
            <a:r>
              <a:rPr lang="en-US" sz="4000" dirty="0"/>
              <a:t>Types of Objects</a:t>
            </a:r>
            <a:br>
              <a:rPr lang="en-US" sz="40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593321"/>
      </p:ext>
    </p:extLst>
  </p:cSld>
  <p:clrMapOvr>
    <a:masterClrMapping/>
  </p:clrMapOvr>
  <p:transition spd="med">
    <p:fade thruBlk="1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3811</TotalTime>
  <Words>1155</Words>
  <Application>Microsoft Office PowerPoint</Application>
  <PresentationFormat>On-screen Show (4:3)</PresentationFormat>
  <Paragraphs>304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Century Gothic</vt:lpstr>
      <vt:lpstr>Roboto</vt:lpstr>
      <vt:lpstr>Segoe UI</vt:lpstr>
      <vt:lpstr>Contemporary blue</vt:lpstr>
      <vt:lpstr>FIN 470: Financial Analysis in Excel</vt:lpstr>
      <vt:lpstr>Overview</vt:lpstr>
      <vt:lpstr>1. Excel Broadly </vt:lpstr>
      <vt:lpstr>Excel Version</vt:lpstr>
      <vt:lpstr>Excel Specifications</vt:lpstr>
      <vt:lpstr>Special Excel Features</vt:lpstr>
      <vt:lpstr>New Features</vt:lpstr>
      <vt:lpstr>Not in Course</vt:lpstr>
      <vt:lpstr>2. Types of Objects </vt:lpstr>
      <vt:lpstr>Symbol Terminology I</vt:lpstr>
      <vt:lpstr>Symbol Terminology II</vt:lpstr>
      <vt:lpstr>Excel Objects</vt:lpstr>
      <vt:lpstr>References</vt:lpstr>
      <vt:lpstr>Math Operators</vt:lpstr>
      <vt:lpstr>Logical Operators</vt:lpstr>
      <vt:lpstr>Formulae Operators</vt:lpstr>
      <vt:lpstr>Order of Operation</vt:lpstr>
      <vt:lpstr>Formulae</vt:lpstr>
      <vt:lpstr>Functions I</vt:lpstr>
      <vt:lpstr>Functions II: Functional List</vt:lpstr>
      <vt:lpstr>Functions III: Some Common</vt:lpstr>
      <vt:lpstr>Functions IV:  Custom Functions I</vt:lpstr>
      <vt:lpstr>Functions IV:  Custom Functions II</vt:lpstr>
      <vt:lpstr>Logicals</vt:lpstr>
      <vt:lpstr>VBA (Visual Basic for Applications)</vt:lpstr>
      <vt:lpstr>3. Best Practices </vt:lpstr>
      <vt:lpstr>Some Good Things to Know</vt:lpstr>
      <vt:lpstr>Best Practices I</vt:lpstr>
      <vt:lpstr>Best Practices II</vt:lpstr>
      <vt:lpstr>4. Excel in this Class </vt:lpstr>
      <vt:lpstr>Course Excel Videos I</vt:lpstr>
      <vt:lpstr>Course Excel Videos II</vt:lpstr>
      <vt:lpstr>Course Excel Videos II</vt:lpstr>
      <vt:lpstr>Excel Tasks</vt:lpstr>
      <vt:lpstr>Excel during Class</vt:lpstr>
      <vt:lpstr>Excel Basic Knowledge Quiz (Anonymous)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Sue</dc:creator>
  <cp:lastModifiedBy>Schrenk, Lawrence</cp:lastModifiedBy>
  <cp:revision>464</cp:revision>
  <dcterms:created xsi:type="dcterms:W3CDTF">2004-10-03T21:09:17Z</dcterms:created>
  <dcterms:modified xsi:type="dcterms:W3CDTF">2022-12-30T14:26:12Z</dcterms:modified>
</cp:coreProperties>
</file>