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4"/>
  </p:notesMasterIdLst>
  <p:handoutMasterIdLst>
    <p:handoutMasterId r:id="rId35"/>
  </p:handoutMasterIdLst>
  <p:sldIdLst>
    <p:sldId id="397" r:id="rId2"/>
    <p:sldId id="383" r:id="rId3"/>
    <p:sldId id="384" r:id="rId4"/>
    <p:sldId id="627" r:id="rId5"/>
    <p:sldId id="643" r:id="rId6"/>
    <p:sldId id="640" r:id="rId7"/>
    <p:sldId id="641" r:id="rId8"/>
    <p:sldId id="646" r:id="rId9"/>
    <p:sldId id="642" r:id="rId10"/>
    <p:sldId id="423" r:id="rId11"/>
    <p:sldId id="409" r:id="rId12"/>
    <p:sldId id="639" r:id="rId13"/>
    <p:sldId id="398" r:id="rId14"/>
    <p:sldId id="399" r:id="rId15"/>
    <p:sldId id="400" r:id="rId16"/>
    <p:sldId id="649" r:id="rId17"/>
    <p:sldId id="407" r:id="rId18"/>
    <p:sldId id="385" r:id="rId19"/>
    <p:sldId id="387" r:id="rId20"/>
    <p:sldId id="388" r:id="rId21"/>
    <p:sldId id="389" r:id="rId22"/>
    <p:sldId id="390" r:id="rId23"/>
    <p:sldId id="391" r:id="rId24"/>
    <p:sldId id="392" r:id="rId25"/>
    <p:sldId id="634" r:id="rId26"/>
    <p:sldId id="408" r:id="rId27"/>
    <p:sldId id="644" r:id="rId28"/>
    <p:sldId id="295" r:id="rId29"/>
    <p:sldId id="645" r:id="rId30"/>
    <p:sldId id="648" r:id="rId31"/>
    <p:sldId id="650" r:id="rId32"/>
    <p:sldId id="647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07" d="100"/>
          <a:sy n="107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47201-B790-44AD-8A93-8137A3CE82EE}" type="slidenum">
              <a:rPr lang="en-US"/>
              <a:pPr/>
              <a:t>17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7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10:50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FIN377/FIN377-Evaluation.htm" TargetMode="External"/><Relationship Id="rId7" Type="http://schemas.openxmlformats.org/officeDocument/2006/relationships/hyperlink" Target="https://winona.learn.minnstate.edu/d2l/home/5932808" TargetMode="External"/><Relationship Id="rId2" Type="http://schemas.openxmlformats.org/officeDocument/2006/relationships/hyperlink" Target="http://larryschren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arryschrenk.com/FIN470/FIN470-Evaluation.htm" TargetMode="External"/><Relationship Id="rId5" Type="http://schemas.openxmlformats.org/officeDocument/2006/relationships/hyperlink" Target="http://larryschrenk.com/FIN470/FIN470-Schedule.htm" TargetMode="External"/><Relationship Id="rId4" Type="http://schemas.openxmlformats.org/officeDocument/2006/relationships/hyperlink" Target="http://larryschrenk.com/FIN470/FIN470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larryschrenk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CapitalIQ.htm" TargetMode="External"/><Relationship Id="rId2" Type="http://schemas.openxmlformats.org/officeDocument/2006/relationships/hyperlink" Target="https://www.capitaliq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rryschrenk.com/FinRes.htm" TargetMode="External"/><Relationship Id="rId4" Type="http://schemas.openxmlformats.org/officeDocument/2006/relationships/hyperlink" Target="https://mediaspace.minnstate.edu/media/S&amp;P%20CapitalIQ%20Introduction/1_jhhdycy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FIN470/FIN470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" TargetMode="External"/><Relationship Id="rId2" Type="http://schemas.openxmlformats.org/officeDocument/2006/relationships/hyperlink" Target="mailto:lschrenk@winona.e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schrenk.com/FIN470/FIN470-Schedule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schrenk.com/FIN377/FIN377-Schedule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FIN377/FIN377-Schedule.htm" TargetMode="External"/><Relationship Id="rId2" Type="http://schemas.openxmlformats.org/officeDocument/2006/relationships/hyperlink" Target="http://larryschrenk.com/FIN470/FIN470-Schedule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&amp;P_500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FIN377/FIN377-Schedule.htm" TargetMode="External"/><Relationship Id="rId2" Type="http://schemas.openxmlformats.org/officeDocument/2006/relationships/hyperlink" Target="http://larryschrenk.com/FIN470/FIN470-Schedul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ylab.ai/app/larryschrenk/fin470cha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arryschrenk.com/Excel/Excel_List.htm" TargetMode="External"/><Relationship Id="rId2" Type="http://schemas.openxmlformats.org/officeDocument/2006/relationships/hyperlink" Target="http://larryschrenk.com/FIN470/FIN470-Schedule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rryschrenk.com/Excel/Excel_List.htm" TargetMode="External"/><Relationship Id="rId2" Type="http://schemas.openxmlformats.org/officeDocument/2006/relationships/hyperlink" Target="http://larryschrenk.com/FIN470/FIN470-Schedul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1.1: Course Introduction 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Schedule</a:t>
            </a:r>
          </a:p>
        </p:txBody>
      </p:sp>
    </p:spTree>
    <p:extLst>
      <p:ext uri="{BB962C8B-B14F-4D97-AF65-F5344CB8AC3E}">
        <p14:creationId xmlns:p14="http://schemas.microsoft.com/office/powerpoint/2010/main" val="1893548391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Financial Statements (T 2-5)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TVM, Stocks and Bonds (T 6-8)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Corporate Finance (T 10-11)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 Topic 9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Portfolio Theory (T 12)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Advanced Excel (T 13-15)</a:t>
            </a:r>
          </a:p>
          <a:p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2505806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/>
              <a:t>Course Web Pages (</a:t>
            </a:r>
            <a:r>
              <a:rPr lang="en-US" dirty="0">
                <a:hlinkClick r:id="rId2"/>
              </a:rPr>
              <a:t>http://larryschrenk.com/</a:t>
            </a:r>
            <a:r>
              <a:rPr lang="en-US" dirty="0"/>
              <a:t>) </a:t>
            </a:r>
          </a:p>
          <a:p>
            <a:pPr lvl="1"/>
            <a:r>
              <a:rPr lang="en-US" dirty="0">
                <a:hlinkClick r:id="rId3"/>
              </a:rPr>
              <a:t>My Pages</a:t>
            </a:r>
            <a:endParaRPr lang="en-US" dirty="0">
              <a:hlinkClick r:id="rId4"/>
            </a:endParaRPr>
          </a:p>
          <a:p>
            <a:pPr lvl="1"/>
            <a:r>
              <a:rPr lang="en-US" dirty="0">
                <a:hlinkClick r:id="rId4"/>
              </a:rPr>
              <a:t>Main Page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Schedule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Exams, Assignments, etc.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7"/>
              </a:rPr>
              <a:t>D2L Pages</a:t>
            </a:r>
            <a:endParaRPr lang="en-US" dirty="0"/>
          </a:p>
          <a:p>
            <a:pPr lvl="1"/>
            <a:r>
              <a:rPr lang="en-US" dirty="0"/>
              <a:t>Textbook</a:t>
            </a:r>
          </a:p>
          <a:p>
            <a:pPr lvl="1"/>
            <a:r>
              <a:rPr lang="en-US" dirty="0"/>
              <a:t>E-Mail</a:t>
            </a:r>
          </a:p>
          <a:p>
            <a:pPr lvl="1"/>
            <a:r>
              <a:rPr lang="en-US" dirty="0"/>
              <a:t>Grades</a:t>
            </a:r>
          </a:p>
          <a:p>
            <a:pPr lvl="1"/>
            <a:r>
              <a:rPr lang="en-US" dirty="0"/>
              <a:t>Exams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Pages</a:t>
            </a:r>
          </a:p>
        </p:txBody>
      </p:sp>
    </p:spTree>
    <p:extLst>
      <p:ext uri="{BB962C8B-B14F-4D97-AF65-F5344CB8AC3E}">
        <p14:creationId xmlns:p14="http://schemas.microsoft.com/office/powerpoint/2010/main" val="1478247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About the Course</a:t>
            </a:r>
          </a:p>
        </p:txBody>
      </p:sp>
    </p:spTree>
    <p:extLst>
      <p:ext uri="{BB962C8B-B14F-4D97-AF65-F5344CB8AC3E}">
        <p14:creationId xmlns:p14="http://schemas.microsoft.com/office/powerpoint/2010/main" val="1568847182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?????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Home Page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r>
              <a:rPr lang="en-US" dirty="0"/>
              <a:t>About 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47800"/>
            <a:ext cx="3352800" cy="429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Pair Introductions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r>
              <a:rPr lang="en-US" dirty="0"/>
              <a:t>About You</a:t>
            </a:r>
          </a:p>
        </p:txBody>
      </p:sp>
    </p:spTree>
    <p:extLst>
      <p:ext uri="{BB962C8B-B14F-4D97-AF65-F5344CB8AC3E}">
        <p14:creationId xmlns:p14="http://schemas.microsoft.com/office/powerpoint/2010/main" val="233636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S&amp;P Capital IQ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Capital IQ Login</a:t>
            </a:r>
            <a:endParaRPr lang="en-US" dirty="0"/>
          </a:p>
          <a:p>
            <a:pPr marL="457200" lvl="1" indent="0">
              <a:buNone/>
            </a:pPr>
            <a:endParaRPr lang="en-US" dirty="0">
              <a:hlinkClick r:id="rId3"/>
            </a:endParaRP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Capital IQ </a:t>
            </a:r>
            <a:r>
              <a:rPr lang="en-US">
                <a:hlinkClick r:id="rId4"/>
              </a:rPr>
              <a:t>Intro Video</a:t>
            </a:r>
            <a:r>
              <a:rPr lang="en-US"/>
              <a:t> (</a:t>
            </a:r>
            <a:r>
              <a:rPr lang="en-US" dirty="0"/>
              <a:t>mp4, 27:36) </a:t>
            </a:r>
          </a:p>
          <a:p>
            <a:pPr marL="457200" lvl="1" indent="0">
              <a:buNone/>
            </a:pPr>
            <a:endParaRPr lang="en-US" dirty="0">
              <a:hlinkClick r:id="rId3"/>
            </a:endParaRP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Capital IQ Resource Page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Financial Resources Page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305523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FIN 470: Financial Analysis in Excel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Larry Schrenk, Instructor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Course Page</a:t>
            </a:r>
          </a:p>
          <a:p>
            <a:pPr lvl="1"/>
            <a:r>
              <a:rPr lang="en-US" dirty="0">
                <a:hlinkClick r:id="rId3"/>
              </a:rPr>
              <a:t>http://larryschrenk.com/FIN470/FIN470.htm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Course Information</a:t>
            </a:r>
          </a:p>
        </p:txBody>
      </p:sp>
    </p:spTree>
    <p:extLst>
      <p:ext uri="{BB962C8B-B14F-4D97-AF65-F5344CB8AC3E}">
        <p14:creationId xmlns:p14="http://schemas.microsoft.com/office/powerpoint/2010/main" val="1788256384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Office: </a:t>
            </a:r>
            <a:r>
              <a:rPr lang="en-US" dirty="0" err="1"/>
              <a:t>Somsen</a:t>
            </a:r>
            <a:r>
              <a:rPr lang="en-US" dirty="0"/>
              <a:t> </a:t>
            </a:r>
            <a:r>
              <a:rPr lang="en-US" dirty="0" err="1"/>
              <a:t>319F</a:t>
            </a:r>
            <a:endParaRPr lang="en-US" dirty="0"/>
          </a:p>
          <a:p>
            <a:endParaRPr lang="en-US" dirty="0"/>
          </a:p>
          <a:p>
            <a:r>
              <a:rPr lang="en-US" dirty="0"/>
              <a:t>Telephone 507-457-2388 </a:t>
            </a:r>
          </a:p>
          <a:p>
            <a:endParaRPr lang="en-US" dirty="0"/>
          </a:p>
          <a:p>
            <a:pPr hangingPunct="0"/>
            <a:r>
              <a:rPr lang="en-US" dirty="0"/>
              <a:t>E-Mail</a:t>
            </a:r>
          </a:p>
          <a:p>
            <a:pPr lvl="1" hangingPunct="0"/>
            <a:r>
              <a:rPr lang="en-US" dirty="0" err="1">
                <a:hlinkClick r:id="rId2"/>
              </a:rPr>
              <a:t>lschrenk@winona.edu</a:t>
            </a:r>
            <a:endParaRPr lang="en-US" dirty="0"/>
          </a:p>
          <a:p>
            <a:pPr lvl="1" hangingPunct="0"/>
            <a:endParaRPr lang="en-US" dirty="0"/>
          </a:p>
          <a:p>
            <a:pPr hangingPunct="0"/>
            <a:r>
              <a:rPr lang="en-US" dirty="0"/>
              <a:t>Webpage</a:t>
            </a:r>
          </a:p>
          <a:p>
            <a:pPr lvl="1" hangingPunct="0"/>
            <a:r>
              <a:rPr lang="en-US" sz="2400" dirty="0">
                <a:hlinkClick r:id="rId3"/>
              </a:rPr>
              <a:t>http://</a:t>
            </a:r>
            <a:r>
              <a:rPr lang="en-US" sz="2400" dirty="0" err="1">
                <a:hlinkClick r:id="rId3"/>
              </a:rPr>
              <a:t>larryschrenk.com</a:t>
            </a:r>
            <a:r>
              <a:rPr lang="en-US" sz="2400" dirty="0">
                <a:hlinkClick r:id="rId3"/>
              </a:rPr>
              <a:t>/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288717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57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Office Hours    </a:t>
            </a:r>
          </a:p>
          <a:p>
            <a:pPr marL="457200" lvl="1" indent="0">
              <a:buNone/>
            </a:pPr>
            <a:r>
              <a:rPr lang="de-DE" dirty="0"/>
              <a:t>9:00-9:50 AM MWF                </a:t>
            </a:r>
          </a:p>
          <a:p>
            <a:pPr marL="457200" lvl="1" indent="0">
              <a:buNone/>
            </a:pPr>
            <a:r>
              <a:rPr lang="de-DE" dirty="0"/>
              <a:t>12:00-1:00 PM MWF</a:t>
            </a:r>
          </a:p>
          <a:p>
            <a:pPr marL="457200" lvl="1" indent="0">
              <a:buNone/>
            </a:pPr>
            <a:r>
              <a:rPr lang="de-DE" dirty="0"/>
              <a:t>Zoom Office Hours TR</a:t>
            </a:r>
          </a:p>
          <a:p>
            <a:pPr marL="457200" lvl="1" indent="0">
              <a:buNone/>
            </a:pPr>
            <a:r>
              <a:rPr lang="de-DE" dirty="0"/>
              <a:t>By Appointment/Drop-In</a:t>
            </a:r>
          </a:p>
          <a:p>
            <a:pPr lvl="1"/>
            <a:endParaRPr lang="de-DE" dirty="0"/>
          </a:p>
          <a:p>
            <a:pPr hangingPunct="0"/>
            <a:r>
              <a:rPr lang="en-US" dirty="0"/>
              <a:t>Monday, Wednesday, Friday Campus or Zoom</a:t>
            </a:r>
          </a:p>
          <a:p>
            <a:pPr hangingPunct="0"/>
            <a:endParaRPr lang="en-US" dirty="0"/>
          </a:p>
          <a:p>
            <a:pPr hangingPunct="0"/>
            <a:r>
              <a:rPr lang="de-DE" dirty="0"/>
              <a:t>Tuesday, </a:t>
            </a:r>
            <a:r>
              <a:rPr lang="de-DE" dirty="0" err="1"/>
              <a:t>Thursday</a:t>
            </a:r>
            <a:r>
              <a:rPr lang="de-DE" dirty="0"/>
              <a:t> (Zoom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appt</a:t>
            </a:r>
            <a:r>
              <a:rPr lang="de-DE" dirty="0"/>
              <a:t>)</a:t>
            </a:r>
          </a:p>
          <a:p>
            <a:pPr hangingPunct="0"/>
            <a:endParaRPr lang="de-DE" dirty="0"/>
          </a:p>
          <a:p>
            <a:pPr hangingPunct="0"/>
            <a:r>
              <a:rPr lang="en-US" dirty="0"/>
              <a:t>On Campus Policy</a:t>
            </a:r>
          </a:p>
          <a:p>
            <a:pPr hangingPunct="0"/>
            <a:endParaRPr lang="en-US" dirty="0"/>
          </a:p>
          <a:p>
            <a:pPr hangingPunc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</p:spTree>
    <p:extLst>
      <p:ext uri="{BB962C8B-B14F-4D97-AF65-F5344CB8AC3E}">
        <p14:creationId xmlns:p14="http://schemas.microsoft.com/office/powerpoint/2010/main" val="234704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General Approach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Schedule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About the Course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Timothy R. Mayes, </a:t>
            </a:r>
            <a:r>
              <a:rPr lang="en-US" sz="2400" i="1" dirty="0"/>
              <a:t>Financial Analysis with Microsoft Excel</a:t>
            </a:r>
            <a:r>
              <a:rPr lang="en-US" sz="2400" dirty="0"/>
              <a:t>. 9th ed. Cengage, 2021.</a:t>
            </a:r>
          </a:p>
          <a:p>
            <a:endParaRPr lang="en-US" sz="2400" dirty="0"/>
          </a:p>
          <a:p>
            <a:pPr algn="ctr"/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4DBA39-18B0-40E1-B71C-C61CD948F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68322"/>
            <a:ext cx="2105025" cy="26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631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Acceptable Calculators:</a:t>
            </a:r>
          </a:p>
          <a:p>
            <a:pPr lvl="1"/>
            <a:r>
              <a:rPr lang="en-US" dirty="0"/>
              <a:t>TI 83/84 Graphing</a:t>
            </a:r>
          </a:p>
          <a:p>
            <a:pPr lvl="1"/>
            <a:r>
              <a:rPr lang="en-US" dirty="0"/>
              <a:t>TI BA II Plus, HP 10BII, HP </a:t>
            </a:r>
            <a:r>
              <a:rPr lang="en-US" dirty="0" err="1"/>
              <a:t>10BII</a:t>
            </a:r>
            <a:r>
              <a:rPr lang="en-US" dirty="0"/>
              <a:t>+</a:t>
            </a:r>
          </a:p>
          <a:p>
            <a:pPr lvl="1"/>
            <a:r>
              <a:rPr lang="en-US" dirty="0"/>
              <a:t>If you want to use a different calculator, see me</a:t>
            </a:r>
          </a:p>
          <a:p>
            <a:endParaRPr lang="en-US" dirty="0"/>
          </a:p>
          <a:p>
            <a:r>
              <a:rPr lang="en-US" dirty="0"/>
              <a:t>Three Methods: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Formulae</a:t>
            </a:r>
          </a:p>
          <a:p>
            <a:pPr lvl="1"/>
            <a:r>
              <a:rPr lang="en-US" dirty="0"/>
              <a:t>Calculator</a:t>
            </a:r>
          </a:p>
          <a:p>
            <a:pPr lvl="1"/>
            <a:endParaRPr lang="en-US" dirty="0"/>
          </a:p>
          <a:p>
            <a:r>
              <a:rPr lang="en-US" dirty="0"/>
              <a:t>On NOT becoming an expert with a financial calculator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Calculator</a:t>
            </a:r>
          </a:p>
        </p:txBody>
      </p:sp>
    </p:spTree>
    <p:extLst>
      <p:ext uri="{BB962C8B-B14F-4D97-AF65-F5344CB8AC3E}">
        <p14:creationId xmlns:p14="http://schemas.microsoft.com/office/powerpoint/2010/main" val="152672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Exams (2 @ 20% each) 		40%</a:t>
            </a:r>
          </a:p>
          <a:p>
            <a:endParaRPr lang="en-US" dirty="0"/>
          </a:p>
          <a:p>
            <a:r>
              <a:rPr lang="en-US" dirty="0"/>
              <a:t>Group Assignments 			40%</a:t>
            </a:r>
          </a:p>
          <a:p>
            <a:endParaRPr lang="en-US" dirty="0"/>
          </a:p>
          <a:p>
            <a:r>
              <a:rPr lang="en-US" dirty="0"/>
              <a:t>Individual Project 			10%</a:t>
            </a:r>
          </a:p>
          <a:p>
            <a:endParaRPr lang="en-US" dirty="0"/>
          </a:p>
          <a:p>
            <a:r>
              <a:rPr lang="en-US" dirty="0"/>
              <a:t>Participation/Attendance		Policy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99695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Exams (20% each)</a:t>
            </a:r>
          </a:p>
          <a:p>
            <a:endParaRPr lang="en-US" dirty="0"/>
          </a:p>
          <a:p>
            <a:r>
              <a:rPr lang="en-US" dirty="0"/>
              <a:t>No Crib Sheets, Formulae Sheets, Etc.</a:t>
            </a:r>
          </a:p>
          <a:p>
            <a:pPr lvl="1"/>
            <a:endParaRPr lang="en-US" dirty="0"/>
          </a:p>
          <a:p>
            <a:r>
              <a:rPr lang="en-US" dirty="0"/>
              <a:t>Dates are on the </a:t>
            </a:r>
            <a:r>
              <a:rPr lang="en-US" dirty="0">
                <a:hlinkClick r:id="rId2"/>
              </a:rPr>
              <a:t>Schedule Page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</p:spTree>
    <p:extLst>
      <p:ext uri="{BB962C8B-B14F-4D97-AF65-F5344CB8AC3E}">
        <p14:creationId xmlns:p14="http://schemas.microsoft.com/office/powerpoint/2010/main" val="4077164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/>
              <a:t>100 Points</a:t>
            </a:r>
          </a:p>
          <a:p>
            <a:pPr lvl="1"/>
            <a:r>
              <a:rPr lang="en-US" dirty="0"/>
              <a:t>Short Answer: 10 Questions (50%)</a:t>
            </a:r>
          </a:p>
          <a:p>
            <a:pPr lvl="1"/>
            <a:r>
              <a:rPr lang="en-US" dirty="0"/>
              <a:t>Calculation: 5 Questions (50%)</a:t>
            </a:r>
          </a:p>
          <a:p>
            <a:pPr lvl="1"/>
            <a:endParaRPr lang="en-US" dirty="0"/>
          </a:p>
          <a:p>
            <a:r>
              <a:rPr lang="en-US" dirty="0"/>
              <a:t>Not Cumulative</a:t>
            </a:r>
          </a:p>
          <a:p>
            <a:pPr lvl="1"/>
            <a:r>
              <a:rPr lang="en-US" dirty="0"/>
              <a:t>But Later Material Builds on Earlier!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Format</a:t>
            </a:r>
          </a:p>
        </p:txBody>
      </p:sp>
    </p:spTree>
    <p:extLst>
      <p:ext uri="{BB962C8B-B14F-4D97-AF65-F5344CB8AC3E}">
        <p14:creationId xmlns:p14="http://schemas.microsoft.com/office/powerpoint/2010/main" val="3642953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BA33A-C24B-4E25-8978-DF81B0568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9833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Two D2L exams will be done </a:t>
            </a:r>
            <a:r>
              <a:rPr lang="en-US" i="1" dirty="0"/>
              <a:t>in class</a:t>
            </a:r>
          </a:p>
          <a:p>
            <a:pPr lvl="0"/>
            <a:endParaRPr lang="en-US" i="1" dirty="0"/>
          </a:p>
          <a:p>
            <a:pPr lvl="0"/>
            <a:endParaRPr lang="en-US" dirty="0"/>
          </a:p>
          <a:p>
            <a:pPr lvl="0"/>
            <a:r>
              <a:rPr lang="en-US" dirty="0"/>
              <a:t>Lockdown Browser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Exam dates on </a:t>
            </a:r>
            <a:r>
              <a:rPr lang="en-US" dirty="0">
                <a:hlinkClick r:id="rId2"/>
              </a:rPr>
              <a:t>Schedule Page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F1A5F2-F128-4CB9-AAE9-87AFB70C0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59465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/>
              <a:t>Exam Mechanics</a:t>
            </a:r>
          </a:p>
        </p:txBody>
      </p:sp>
    </p:spTree>
    <p:extLst>
      <p:ext uri="{BB962C8B-B14F-4D97-AF65-F5344CB8AC3E}">
        <p14:creationId xmlns:p14="http://schemas.microsoft.com/office/powerpoint/2010/main" val="2919245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458199" cy="4525963"/>
          </a:xfrm>
        </p:spPr>
        <p:txBody>
          <a:bodyPr>
            <a:normAutofit/>
          </a:bodyPr>
          <a:lstStyle/>
          <a:p>
            <a:r>
              <a:rPr lang="en-US" dirty="0"/>
              <a:t>Group Excel Assignments</a:t>
            </a:r>
          </a:p>
          <a:p>
            <a:pPr lvl="1"/>
            <a:r>
              <a:rPr lang="en-US" dirty="0"/>
              <a:t>Group membership under ‘Groups’ in D2L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Individual Project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</p:spTree>
    <p:extLst>
      <p:ext uri="{BB962C8B-B14F-4D97-AF65-F5344CB8AC3E}">
        <p14:creationId xmlns:p14="http://schemas.microsoft.com/office/powerpoint/2010/main" val="4106090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458199" cy="4525963"/>
          </a:xfrm>
        </p:spPr>
        <p:txBody>
          <a:bodyPr>
            <a:normAutofit/>
          </a:bodyPr>
          <a:lstStyle/>
          <a:p>
            <a:r>
              <a:rPr lang="en-US" dirty="0"/>
              <a:t>Select Firm (See Below)</a:t>
            </a:r>
          </a:p>
          <a:p>
            <a:endParaRPr lang="en-US" dirty="0"/>
          </a:p>
          <a:p>
            <a:r>
              <a:rPr lang="en-US" dirty="0"/>
              <a:t>Weekly (per Topic)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Present/Analyze in Class</a:t>
            </a:r>
          </a:p>
          <a:p>
            <a:endParaRPr lang="en-US" dirty="0"/>
          </a:p>
          <a:p>
            <a:r>
              <a:rPr lang="en-US" dirty="0"/>
              <a:t>Topics and due dates on </a:t>
            </a:r>
            <a:r>
              <a:rPr lang="en-US" dirty="0">
                <a:hlinkClick r:id="rId2"/>
              </a:rPr>
              <a:t>Schedule</a:t>
            </a:r>
            <a:r>
              <a:rPr lang="en-US" dirty="0">
                <a:hlinkClick r:id="rId3"/>
              </a:rPr>
              <a:t> Page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Excel Assignments</a:t>
            </a:r>
          </a:p>
        </p:txBody>
      </p:sp>
    </p:spTree>
    <p:extLst>
      <p:ext uri="{BB962C8B-B14F-4D97-AF65-F5344CB8AC3E}">
        <p14:creationId xmlns:p14="http://schemas.microsoft.com/office/powerpoint/2010/main" val="1144250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/>
              <a:t>‘S&amp;P 500’ (see </a:t>
            </a:r>
            <a:r>
              <a:rPr lang="en-US" dirty="0">
                <a:hlinkClick r:id="rId2"/>
              </a:rPr>
              <a:t>Wikipedia</a:t>
            </a:r>
            <a:r>
              <a:rPr lang="en-US" dirty="0"/>
              <a:t> for List)</a:t>
            </a:r>
          </a:p>
          <a:p>
            <a:pPr lvl="1"/>
            <a:r>
              <a:rPr lang="en-US" sz="3200" dirty="0"/>
              <a:t>Alternates Must be Approved</a:t>
            </a:r>
          </a:p>
          <a:p>
            <a:pPr lvl="1"/>
            <a:endParaRPr lang="en-US" sz="3200" dirty="0"/>
          </a:p>
          <a:p>
            <a:r>
              <a:rPr lang="en-US" dirty="0"/>
              <a:t>Firm Criteria:</a:t>
            </a:r>
          </a:p>
          <a:p>
            <a:pPr lvl="1"/>
            <a:r>
              <a:rPr lang="en-US" sz="3200" dirty="0"/>
              <a:t>Solvent and Simple</a:t>
            </a:r>
          </a:p>
          <a:p>
            <a:pPr lvl="1"/>
            <a:r>
              <a:rPr lang="en-US" sz="3200" dirty="0"/>
              <a:t>No Financial Firms</a:t>
            </a:r>
          </a:p>
          <a:p>
            <a:pPr lvl="1"/>
            <a:r>
              <a:rPr lang="en-US" sz="3200" i="1" dirty="0"/>
              <a:t>Issues Long-Term Bonds</a:t>
            </a:r>
          </a:p>
          <a:p>
            <a:pPr lvl="1"/>
            <a:r>
              <a:rPr lang="en-US" sz="3200" i="1" dirty="0"/>
              <a:t>Paid Dividends for the Last Five Years</a:t>
            </a:r>
            <a:endParaRPr lang="en-US" sz="2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 Selection</a:t>
            </a:r>
          </a:p>
        </p:txBody>
      </p:sp>
    </p:spTree>
    <p:extLst>
      <p:ext uri="{BB962C8B-B14F-4D97-AF65-F5344CB8AC3E}">
        <p14:creationId xmlns:p14="http://schemas.microsoft.com/office/powerpoint/2010/main" val="942706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458199" cy="4525963"/>
          </a:xfrm>
        </p:spPr>
        <p:txBody>
          <a:bodyPr>
            <a:normAutofit/>
          </a:bodyPr>
          <a:lstStyle/>
          <a:p>
            <a:r>
              <a:rPr lang="en-US" dirty="0"/>
              <a:t>Substantial Project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Excel Analysis of Significant Issue</a:t>
            </a:r>
          </a:p>
          <a:p>
            <a:endParaRPr lang="en-US" dirty="0"/>
          </a:p>
          <a:p>
            <a:r>
              <a:rPr lang="en-US" dirty="0"/>
              <a:t>Instructor Approval</a:t>
            </a:r>
          </a:p>
          <a:p>
            <a:pPr lvl="1"/>
            <a:endParaRPr lang="en-US" dirty="0"/>
          </a:p>
          <a:p>
            <a:r>
              <a:rPr lang="en-US" dirty="0"/>
              <a:t>Proposal and project due dates on </a:t>
            </a:r>
            <a:r>
              <a:rPr lang="en-US" dirty="0">
                <a:hlinkClick r:id="rId2"/>
              </a:rPr>
              <a:t>Schedule</a:t>
            </a:r>
            <a:r>
              <a:rPr lang="en-US" dirty="0">
                <a:hlinkClick r:id="rId3"/>
              </a:rPr>
              <a:t> Page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Project</a:t>
            </a:r>
          </a:p>
        </p:txBody>
      </p:sp>
    </p:spTree>
    <p:extLst>
      <p:ext uri="{BB962C8B-B14F-4D97-AF65-F5344CB8AC3E}">
        <p14:creationId xmlns:p14="http://schemas.microsoft.com/office/powerpoint/2010/main" val="403520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General Approach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458199" cy="4525963"/>
          </a:xfrm>
        </p:spPr>
        <p:txBody>
          <a:bodyPr>
            <a:normAutofit/>
          </a:bodyPr>
          <a:lstStyle/>
          <a:p>
            <a:r>
              <a:rPr lang="en-US" dirty="0"/>
              <a:t>Five permitted absences </a:t>
            </a:r>
          </a:p>
          <a:p>
            <a:endParaRPr lang="en-US" dirty="0"/>
          </a:p>
          <a:p>
            <a:r>
              <a:rPr lang="en-US" dirty="0"/>
              <a:t>Additional, unexcused absence = 1 point from course score</a:t>
            </a:r>
          </a:p>
          <a:p>
            <a:endParaRPr lang="en-US" dirty="0"/>
          </a:p>
          <a:p>
            <a:r>
              <a:rPr lang="en-US" dirty="0"/>
              <a:t>Daily Qualtrics Attendance Survey</a:t>
            </a:r>
          </a:p>
          <a:p>
            <a:endParaRPr lang="en-US" dirty="0"/>
          </a:p>
          <a:p>
            <a:r>
              <a:rPr lang="en-US" dirty="0"/>
              <a:t>Start Next Week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</p:spTree>
    <p:extLst>
      <p:ext uri="{BB962C8B-B14F-4D97-AF65-F5344CB8AC3E}">
        <p14:creationId xmlns:p14="http://schemas.microsoft.com/office/powerpoint/2010/main" val="3497619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855A0E-A0BE-ED01-76F4-2B03AAB9F2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 Policies</a:t>
            </a:r>
          </a:p>
          <a:p>
            <a:endParaRPr lang="en-US" dirty="0"/>
          </a:p>
          <a:p>
            <a:r>
              <a:rPr lang="en-US" dirty="0"/>
              <a:t>Course AI Chatbot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hlinkClick r:id="rId2"/>
              </a:rPr>
              <a:t>FIN470Chat</a:t>
            </a:r>
            <a:endParaRPr lang="en-US" sz="4000" dirty="0"/>
          </a:p>
          <a:p>
            <a:endParaRPr lang="en-US" dirty="0"/>
          </a:p>
          <a:p>
            <a:r>
              <a:rPr lang="en-US" dirty="0"/>
              <a:t>AI Uses</a:t>
            </a:r>
          </a:p>
          <a:p>
            <a:endParaRPr lang="en-US" dirty="0"/>
          </a:p>
          <a:p>
            <a:r>
              <a:rPr lang="en-US" dirty="0"/>
              <a:t>AI Day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D19CA5-F743-CDD7-16DA-884586DD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Policies</a:t>
            </a:r>
          </a:p>
        </p:txBody>
      </p:sp>
    </p:spTree>
    <p:extLst>
      <p:ext uri="{BB962C8B-B14F-4D97-AF65-F5344CB8AC3E}">
        <p14:creationId xmlns:p14="http://schemas.microsoft.com/office/powerpoint/2010/main" val="3179028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92C7BF-72B4-495A-AD75-DD97EB1C4D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Syllabus Questions???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CCB262-C3B6-4AF9-BDA2-F9794F11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73495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Excel Skills</a:t>
            </a:r>
          </a:p>
          <a:p>
            <a:endParaRPr lang="en-US" dirty="0"/>
          </a:p>
          <a:p>
            <a:r>
              <a:rPr lang="en-US" dirty="0"/>
              <a:t>Attempts</a:t>
            </a:r>
          </a:p>
          <a:p>
            <a:endParaRPr lang="en-US" dirty="0"/>
          </a:p>
          <a:p>
            <a:r>
              <a:rPr lang="en-US" dirty="0"/>
              <a:t>FIN 470/FIN 200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96127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Financial Analysis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Excel Mastery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Application in Finance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</p:spTree>
    <p:extLst>
      <p:ext uri="{BB962C8B-B14F-4D97-AF65-F5344CB8AC3E}">
        <p14:creationId xmlns:p14="http://schemas.microsoft.com/office/powerpoint/2010/main" val="80039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Theory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Schedule (below)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/>
              <a:t>Some Overlap with Other Courses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1. Financial Analysis</a:t>
            </a:r>
          </a:p>
        </p:txBody>
      </p:sp>
    </p:spTree>
    <p:extLst>
      <p:ext uri="{BB962C8B-B14F-4D97-AF65-F5344CB8AC3E}">
        <p14:creationId xmlns:p14="http://schemas.microsoft.com/office/powerpoint/2010/main" val="411108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Different Backgrounds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Videos (</a:t>
            </a:r>
            <a:r>
              <a:rPr lang="en-US" sz="3600" dirty="0">
                <a:hlinkClick r:id="rId2"/>
              </a:rPr>
              <a:t>Schedule Page</a:t>
            </a:r>
            <a:r>
              <a:rPr lang="en-US" sz="3600" dirty="0"/>
              <a:t>, </a:t>
            </a:r>
            <a:r>
              <a:rPr lang="en-US" dirty="0">
                <a:hlinkClick r:id="rId3"/>
              </a:rPr>
              <a:t>Complete List</a:t>
            </a:r>
            <a:r>
              <a:rPr lang="en-US" sz="36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In Class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/>
              <a:t>In Groups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Office Hours, E-Mail,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2. Excel Mastery</a:t>
            </a:r>
          </a:p>
        </p:txBody>
      </p:sp>
    </p:spTree>
    <p:extLst>
      <p:ext uri="{BB962C8B-B14F-4D97-AF65-F5344CB8AC3E}">
        <p14:creationId xmlns:p14="http://schemas.microsoft.com/office/powerpoint/2010/main" val="1192789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Tasks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600" dirty="0">
                <a:hlinkClick r:id="rId2"/>
              </a:rPr>
              <a:t>Schedule Page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Functions</a:t>
            </a:r>
          </a:p>
          <a:p>
            <a:pPr marL="0" indent="0">
              <a:buNone/>
            </a:pPr>
            <a:r>
              <a:rPr lang="en-US" dirty="0"/>
              <a:t>	By Chapter </a:t>
            </a:r>
            <a:r>
              <a:rPr lang="en-US" sz="3600" dirty="0">
                <a:hlinkClick r:id="rId2"/>
              </a:rPr>
              <a:t>Schedule Page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Complete List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Excel Mastery: Videos</a:t>
            </a:r>
          </a:p>
        </p:txBody>
      </p:sp>
    </p:spTree>
    <p:extLst>
      <p:ext uri="{BB962C8B-B14F-4D97-AF65-F5344CB8AC3E}">
        <p14:creationId xmlns:p14="http://schemas.microsoft.com/office/powerpoint/2010/main" val="202110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Monday			Financial Concepts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Wednesday		Excel Functions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Friday			Excel Application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Weekly Schedule</a:t>
            </a:r>
          </a:p>
        </p:txBody>
      </p:sp>
    </p:spTree>
    <p:extLst>
      <p:ext uri="{BB962C8B-B14F-4D97-AF65-F5344CB8AC3E}">
        <p14:creationId xmlns:p14="http://schemas.microsoft.com/office/powerpoint/2010/main" val="8064030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3690</TotalTime>
  <Words>616</Words>
  <Application>Microsoft Office PowerPoint</Application>
  <PresentationFormat>On-screen Show (4:3)</PresentationFormat>
  <Paragraphs>232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Century Gothic</vt:lpstr>
      <vt:lpstr>Contemporary blue</vt:lpstr>
      <vt:lpstr>FIN 470: Financial Analysis in Excel</vt:lpstr>
      <vt:lpstr>Overview</vt:lpstr>
      <vt:lpstr>1. General Approach</vt:lpstr>
      <vt:lpstr>Motivation</vt:lpstr>
      <vt:lpstr>Tasks</vt:lpstr>
      <vt:lpstr>1. Financial Analysis</vt:lpstr>
      <vt:lpstr>2. Excel Mastery</vt:lpstr>
      <vt:lpstr>Excel Mastery: Videos</vt:lpstr>
      <vt:lpstr>3. Weekly Schedule</vt:lpstr>
      <vt:lpstr>2. Schedule</vt:lpstr>
      <vt:lpstr>Schedule</vt:lpstr>
      <vt:lpstr>Web Pages</vt:lpstr>
      <vt:lpstr>3. About the Course</vt:lpstr>
      <vt:lpstr>About Me</vt:lpstr>
      <vt:lpstr>About You</vt:lpstr>
      <vt:lpstr>Tools</vt:lpstr>
      <vt:lpstr>Course Information</vt:lpstr>
      <vt:lpstr>Contact Information</vt:lpstr>
      <vt:lpstr>Office Hours</vt:lpstr>
      <vt:lpstr>Textbook</vt:lpstr>
      <vt:lpstr>Financial Calculator</vt:lpstr>
      <vt:lpstr>Evaluation</vt:lpstr>
      <vt:lpstr>Exams</vt:lpstr>
      <vt:lpstr>Exam Format</vt:lpstr>
      <vt:lpstr>Exam Mechanics</vt:lpstr>
      <vt:lpstr>Tasks</vt:lpstr>
      <vt:lpstr>Group Excel Assignments</vt:lpstr>
      <vt:lpstr>Firm Selection</vt:lpstr>
      <vt:lpstr>Individual Project</vt:lpstr>
      <vt:lpstr>Attendance</vt:lpstr>
      <vt:lpstr>AI Policies</vt:lpstr>
      <vt:lpstr>Syllabus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435</cp:revision>
  <dcterms:created xsi:type="dcterms:W3CDTF">2004-10-03T21:09:17Z</dcterms:created>
  <dcterms:modified xsi:type="dcterms:W3CDTF">2024-01-05T17:30:24Z</dcterms:modified>
</cp:coreProperties>
</file>