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notesMasterIdLst>
    <p:notesMasterId r:id="rId19"/>
  </p:notesMasterIdLst>
  <p:sldIdLst>
    <p:sldId id="298" r:id="rId2"/>
    <p:sldId id="331" r:id="rId3"/>
    <p:sldId id="332" r:id="rId4"/>
    <p:sldId id="333" r:id="rId5"/>
    <p:sldId id="334" r:id="rId6"/>
    <p:sldId id="335" r:id="rId7"/>
    <p:sldId id="337" r:id="rId8"/>
    <p:sldId id="315" r:id="rId9"/>
    <p:sldId id="316" r:id="rId10"/>
    <p:sldId id="317" r:id="rId11"/>
    <p:sldId id="318" r:id="rId12"/>
    <p:sldId id="319" r:id="rId13"/>
    <p:sldId id="321" r:id="rId14"/>
    <p:sldId id="322" r:id="rId15"/>
    <p:sldId id="323" r:id="rId16"/>
    <p:sldId id="324" r:id="rId17"/>
    <p:sldId id="325" r:id="rId18"/>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ura Whit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85B9"/>
    <a:srgbClr val="660066"/>
    <a:srgbClr val="FFFFFF"/>
    <a:srgbClr val="FF9933"/>
    <a:srgbClr val="336699"/>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47" autoAdjust="0"/>
    <p:restoredTop sz="94737" autoAdjust="0"/>
  </p:normalViewPr>
  <p:slideViewPr>
    <p:cSldViewPr>
      <p:cViewPr varScale="1">
        <p:scale>
          <a:sx n="108" d="100"/>
          <a:sy n="108" d="100"/>
        </p:scale>
        <p:origin x="17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dirty="0"/>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dirty="0"/>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441DE205-793B-4E47-8C57-9534719205C8}" type="slidenum">
              <a:rPr lang="en-US"/>
              <a:pPr>
                <a:defRPr/>
              </a:pPr>
              <a:t>‹#›</a:t>
            </a:fld>
            <a:endParaRPr lang="en-US" dirty="0"/>
          </a:p>
        </p:txBody>
      </p:sp>
    </p:spTree>
    <p:extLst>
      <p:ext uri="{BB962C8B-B14F-4D97-AF65-F5344CB8AC3E}">
        <p14:creationId xmlns:p14="http://schemas.microsoft.com/office/powerpoint/2010/main" val="35139225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2800098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4342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17702840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2745589920"/>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dirty="0"/>
              <a:t>Video 8.2 Purchasing Power Parity II</a:t>
            </a:r>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800" dirty="0">
                <a:solidFill>
                  <a:schemeClr val="bg1"/>
                </a:solidFill>
              </a:rPr>
              <a:t>Purchasing Power Parity (PPP) (5 of 10)</a:t>
            </a:r>
          </a:p>
        </p:txBody>
      </p:sp>
      <p:sp>
        <p:nvSpPr>
          <p:cNvPr id="12292" name="Rectangle 3"/>
          <p:cNvSpPr>
            <a:spLocks noGrp="1" noChangeArrowheads="1"/>
          </p:cNvSpPr>
          <p:nvPr>
            <p:ph idx="1"/>
          </p:nvPr>
        </p:nvSpPr>
        <p:spPr bwMode="auto">
          <a:xfrm>
            <a:off x="685800" y="1295400"/>
            <a:ext cx="7772400" cy="4038600"/>
          </a:xfrm>
          <a:prstGeom prst="rect">
            <a:avLst/>
          </a:prstGeom>
          <a:noFill/>
          <a:ln>
            <a:miter lim="800000"/>
            <a:headEnd/>
            <a:tailEnd/>
          </a:ln>
        </p:spPr>
        <p:txBody>
          <a:bodyPr/>
          <a:lstStyle/>
          <a:p>
            <a:pPr marL="0" indent="0">
              <a:buNone/>
            </a:pPr>
            <a:r>
              <a:rPr lang="en-US" sz="2800" b="1" dirty="0">
                <a:solidFill>
                  <a:srgbClr val="0070C0"/>
                </a:solidFill>
              </a:rPr>
              <a:t>Graphic Analysis of Purchasing Power Parity</a:t>
            </a:r>
          </a:p>
          <a:p>
            <a:pPr>
              <a:buFont typeface="Wingdings" panose="05000000000000000000" pitchFamily="2" charset="2"/>
              <a:buChar char="§"/>
            </a:pPr>
            <a:r>
              <a:rPr lang="en-US" sz="2800" dirty="0"/>
              <a:t>Using PPP theory, we should be able to assess the potential impact of inflation on exchange rates. The points on Exhibit 8.2 suggest that given an inflation differential between the home and the foreign country of</a:t>
            </a:r>
            <a:r>
              <a:rPr lang="en-US" sz="2800" i="1" dirty="0"/>
              <a:t> X </a:t>
            </a:r>
            <a:r>
              <a:rPr lang="en-US" sz="2800" dirty="0"/>
              <a:t>percent, the foreign currency should adjust by</a:t>
            </a:r>
            <a:r>
              <a:rPr lang="en-US" sz="2800" i="1" dirty="0"/>
              <a:t> X</a:t>
            </a:r>
            <a:r>
              <a:rPr lang="en-US" sz="2800" dirty="0"/>
              <a:t> percent due to that inflation differential.</a:t>
            </a:r>
          </a:p>
          <a:p>
            <a:pPr>
              <a:buFont typeface="Wingdings" panose="05000000000000000000" pitchFamily="2" charset="2"/>
              <a:buChar char="§"/>
            </a:pPr>
            <a:endParaRPr lang="en-US" sz="2800" dirty="0"/>
          </a:p>
          <a:p>
            <a:pPr>
              <a:buFont typeface="Wingdings" panose="05000000000000000000" pitchFamily="2" charset="2"/>
              <a:buChar char="§"/>
            </a:pPr>
            <a:r>
              <a:rPr lang="en-US" sz="2800" b="1" dirty="0"/>
              <a:t>PPP Line</a:t>
            </a:r>
            <a:r>
              <a:rPr lang="en-US" sz="2800" dirty="0"/>
              <a:t> — The diagonal line connecting all these points together.</a:t>
            </a:r>
          </a:p>
          <a:p>
            <a:pPr marL="495300" indent="-495300">
              <a:buFont typeface="Wingdings" pitchFamily="2" charset="2"/>
              <a:buAutoNum type="arabicPeriod"/>
            </a:pPr>
            <a:endParaRPr lang="en-US" sz="2800" dirty="0"/>
          </a:p>
        </p:txBody>
      </p:sp>
      <p:sp>
        <p:nvSpPr>
          <p:cNvPr id="1126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4834E612-8D56-4F2F-A7CF-B0F6CD882E8C}" type="slidenum">
              <a:rPr lang="en-US" smtClean="0">
                <a:solidFill>
                  <a:schemeClr val="tx1"/>
                </a:solidFill>
              </a:rPr>
              <a:pPr>
                <a:defRPr/>
              </a:pPr>
              <a:t>10</a:t>
            </a:fld>
            <a:endParaRPr lang="en-US"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400" dirty="0">
                <a:solidFill>
                  <a:schemeClr val="bg1"/>
                </a:solidFill>
              </a:rPr>
              <a:t>Exhibit 8.2 </a:t>
            </a:r>
            <a:r>
              <a:rPr lang="en-US" sz="2400" b="0" dirty="0">
                <a:solidFill>
                  <a:schemeClr val="bg1"/>
                </a:solidFill>
              </a:rPr>
              <a:t>Illustration of Purchasing Power Parity and Disparity</a:t>
            </a:r>
          </a:p>
        </p:txBody>
      </p:sp>
      <p:sp>
        <p:nvSpPr>
          <p:cNvPr id="1229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3780590A-C850-4430-B8CA-92514356CC7B}" type="slidenum">
              <a:rPr lang="en-US" smtClean="0">
                <a:solidFill>
                  <a:schemeClr val="tx1"/>
                </a:solidFill>
              </a:rPr>
              <a:pPr>
                <a:defRPr/>
              </a:pPr>
              <a:t>11</a:t>
            </a:fld>
            <a:endParaRPr lang="en-US" dirty="0">
              <a:solidFill>
                <a:schemeClr val="tx1"/>
              </a:solidFill>
            </a:endParaRPr>
          </a:p>
        </p:txBody>
      </p:sp>
      <p:pic>
        <p:nvPicPr>
          <p:cNvPr id="25601" name="Picture 1" descr="Graph titled “Illustration of Purchasing Power Parity and Disparity” shows “percent delta in the Foreign Currency’s Spot Rate” along horizontal axis and “Ih minus If (percent)” along vertical axis. Horizontal axis shows negative 4 to 4 at equal intervals of 2 and vertical axis shows negative 4 to 4 at equal intervals of 2. A straight line labeled “PPP line” slopes upward. It passes through the origin and enters Quadrant I. Point A is marked at (4, 4) on the PPP line, B at (negative 5, negative 5) on the PPP line, C at (1, 4) and D at (negative 2, negative 3). Text written on Quadrant II reads “Increased Purchasing Power When Buying Foreign Products.” Text written on Quadrant IV reads “Reduced Purchasing Power When Buying Foreign Products.”" title="Graphic Analysis of Purchasing Power Parity"/>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349407" y="1281346"/>
            <a:ext cx="7085502" cy="557665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800" dirty="0">
                <a:solidFill>
                  <a:schemeClr val="bg1"/>
                </a:solidFill>
              </a:rPr>
              <a:t>Purchasing Power Parity (PPP) (6 of 10)</a:t>
            </a:r>
          </a:p>
        </p:txBody>
      </p:sp>
      <p:sp>
        <p:nvSpPr>
          <p:cNvPr id="14340" name="Rectangle 3"/>
          <p:cNvSpPr>
            <a:spLocks noGrp="1" noChangeArrowheads="1"/>
          </p:cNvSpPr>
          <p:nvPr>
            <p:ph idx="1"/>
          </p:nvPr>
        </p:nvSpPr>
        <p:spPr bwMode="auto">
          <a:xfrm>
            <a:off x="685800" y="1371600"/>
            <a:ext cx="8382000" cy="4038600"/>
          </a:xfrm>
          <a:prstGeom prst="rect">
            <a:avLst/>
          </a:prstGeom>
          <a:noFill/>
          <a:ln>
            <a:miter lim="800000"/>
            <a:headEnd/>
            <a:tailEnd/>
          </a:ln>
        </p:spPr>
        <p:txBody>
          <a:bodyPr/>
          <a:lstStyle/>
          <a:p>
            <a:pPr marL="0" indent="0">
              <a:buNone/>
            </a:pPr>
            <a:r>
              <a:rPr lang="en-US" sz="2800" b="1" dirty="0">
                <a:solidFill>
                  <a:srgbClr val="0070C0"/>
                </a:solidFill>
              </a:rPr>
              <a:t>Graphic Analysis of Purchasing Power Parity </a:t>
            </a:r>
            <a:r>
              <a:rPr lang="en-US" sz="2800" dirty="0">
                <a:solidFill>
                  <a:srgbClr val="0070C0"/>
                </a:solidFill>
              </a:rPr>
              <a:t>(cont.)</a:t>
            </a:r>
            <a:endParaRPr lang="en-US" sz="2800" b="1" dirty="0">
              <a:solidFill>
                <a:srgbClr val="0070C0"/>
              </a:solidFill>
            </a:endParaRPr>
          </a:p>
          <a:p>
            <a:pPr>
              <a:buFont typeface="Wingdings" panose="05000000000000000000" pitchFamily="2" charset="2"/>
              <a:buChar char="§"/>
            </a:pPr>
            <a:r>
              <a:rPr lang="en-US" sz="2800" b="1" dirty="0">
                <a:solidFill>
                  <a:srgbClr val="0070C0"/>
                </a:solidFill>
              </a:rPr>
              <a:t>Purchasing Power Disparity</a:t>
            </a:r>
          </a:p>
          <a:p>
            <a:pPr marL="895350" lvl="1" indent="-495300">
              <a:buFont typeface="Wingdings" panose="05000000000000000000" pitchFamily="2" charset="2"/>
              <a:buChar char="§"/>
            </a:pPr>
            <a:r>
              <a:rPr lang="en-US" sz="2400" dirty="0"/>
              <a:t>Any points off of the PPP line represent purchasing power disparity. If the exchange rate does not move as PPP theory suggests, there is a disparity in the purchasing power of the two countries.</a:t>
            </a:r>
          </a:p>
          <a:p>
            <a:pPr marL="895350" lvl="1" indent="-495300">
              <a:buFont typeface="Wingdings" panose="05000000000000000000" pitchFamily="2" charset="2"/>
              <a:buChar char="§"/>
            </a:pPr>
            <a:endParaRPr lang="en-US" sz="2400" dirty="0"/>
          </a:p>
          <a:p>
            <a:pPr marL="895350" lvl="1" indent="-495300">
              <a:buFont typeface="Wingdings" panose="05000000000000000000" pitchFamily="2" charset="2"/>
              <a:buChar char="§"/>
            </a:pPr>
            <a:r>
              <a:rPr lang="en-US" sz="2400" dirty="0"/>
              <a:t>Point C in Exhibit 8.2 represents a situation where home inflation (I</a:t>
            </a:r>
            <a:r>
              <a:rPr lang="en-US" sz="2400" baseline="-25000" dirty="0"/>
              <a:t>h</a:t>
            </a:r>
            <a:r>
              <a:rPr lang="en-US" sz="2400" dirty="0"/>
              <a:t>) exceeds foreign inflation (I</a:t>
            </a:r>
            <a:r>
              <a:rPr lang="en-US" sz="2400" baseline="-25000" dirty="0"/>
              <a:t>f</a:t>
            </a:r>
            <a:r>
              <a:rPr lang="en-US" sz="2400" dirty="0"/>
              <a:t> ) by 4%. Yet, the foreign currency appreciated by only 1% in response to this inflation differential. Consequently, purchasing power disparity exists.</a:t>
            </a:r>
            <a:r>
              <a:rPr lang="en-US" sz="2800" dirty="0"/>
              <a:t> </a:t>
            </a:r>
          </a:p>
        </p:txBody>
      </p:sp>
      <p:sp>
        <p:nvSpPr>
          <p:cNvPr id="1331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D61A4EB-FBD2-4404-A1FE-6D27D533CEF2}" type="slidenum">
              <a:rPr lang="en-US" smtClean="0">
                <a:solidFill>
                  <a:schemeClr val="tx1"/>
                </a:solidFill>
              </a:rPr>
              <a:pPr>
                <a:defRPr/>
              </a:pPr>
              <a:t>12</a:t>
            </a:fld>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Purchasing Power Parity (PPP) (7 of 10)</a:t>
            </a:r>
          </a:p>
        </p:txBody>
      </p:sp>
      <p:sp>
        <p:nvSpPr>
          <p:cNvPr id="16388" name="Rectangle 3"/>
          <p:cNvSpPr>
            <a:spLocks noGrp="1" noChangeArrowheads="1"/>
          </p:cNvSpPr>
          <p:nvPr>
            <p:ph idx="1"/>
          </p:nvPr>
        </p:nvSpPr>
        <p:spPr bwMode="auto">
          <a:xfrm>
            <a:off x="685800" y="1066800"/>
            <a:ext cx="8447088" cy="5257800"/>
          </a:xfrm>
          <a:prstGeom prst="rect">
            <a:avLst/>
          </a:prstGeom>
          <a:noFill/>
          <a:ln>
            <a:miter lim="800000"/>
            <a:headEnd/>
            <a:tailEnd/>
          </a:ln>
        </p:spPr>
        <p:txBody>
          <a:bodyPr/>
          <a:lstStyle/>
          <a:p>
            <a:pPr marL="0" indent="0">
              <a:buNone/>
            </a:pPr>
            <a:r>
              <a:rPr lang="en-US" sz="2600" b="1" dirty="0">
                <a:solidFill>
                  <a:srgbClr val="0070C0"/>
                </a:solidFill>
              </a:rPr>
              <a:t>Testing the Purchasing Power Parity Theory</a:t>
            </a:r>
          </a:p>
          <a:p>
            <a:pPr>
              <a:buFont typeface="Wingdings" panose="05000000000000000000" pitchFamily="2" charset="2"/>
              <a:buChar char="§"/>
            </a:pPr>
            <a:r>
              <a:rPr lang="en-US" sz="2400" b="1" dirty="0"/>
              <a:t>Simple test of PPP</a:t>
            </a:r>
          </a:p>
          <a:p>
            <a:pPr lvl="1" indent="-342900">
              <a:spcBef>
                <a:spcPct val="0"/>
              </a:spcBef>
              <a:buFont typeface="Wingdings" panose="05000000000000000000" pitchFamily="2" charset="2"/>
              <a:buChar char="§"/>
            </a:pPr>
            <a:r>
              <a:rPr lang="en-US" sz="2200" dirty="0"/>
              <a:t>Choose two countries (such as the United States and a foreign country) and compare the differential in their inflation rates to the percentage change in the foreign currency’s value during several time periods. </a:t>
            </a:r>
            <a:r>
              <a:rPr lang="en-CA" sz="2200" dirty="0">
                <a:solidFill>
                  <a:schemeClr val="tx1"/>
                </a:solidFill>
              </a:rPr>
              <a:t>This simple test of PPP is applied to four different currencies from a U.S. perspective in Exhibit 8.3.</a:t>
            </a:r>
            <a:endParaRPr lang="en-US" sz="2200" dirty="0">
              <a:solidFill>
                <a:schemeClr val="tx1"/>
              </a:solidFill>
            </a:endParaRPr>
          </a:p>
          <a:p>
            <a:pPr>
              <a:buFont typeface="Wingdings" panose="05000000000000000000" pitchFamily="2" charset="2"/>
              <a:buChar char="§"/>
            </a:pPr>
            <a:r>
              <a:rPr lang="en-US" sz="2400" b="1" dirty="0"/>
              <a:t>Statistical Test of PPP</a:t>
            </a:r>
          </a:p>
          <a:p>
            <a:pPr lvl="1" indent="-342900">
              <a:spcBef>
                <a:spcPct val="0"/>
              </a:spcBef>
              <a:buFont typeface="Wingdings" panose="05000000000000000000" pitchFamily="2" charset="2"/>
              <a:buChar char="§"/>
            </a:pPr>
            <a:r>
              <a:rPr lang="en-US" sz="2200" dirty="0"/>
              <a:t>Apply regression analysis to historical exchange rates and inflation differentials.</a:t>
            </a:r>
          </a:p>
          <a:p>
            <a:pPr>
              <a:buFont typeface="Wingdings" panose="05000000000000000000" pitchFamily="2" charset="2"/>
              <a:buChar char="§"/>
            </a:pPr>
            <a:r>
              <a:rPr lang="en-US" sz="2400" b="1" dirty="0"/>
              <a:t>Results of Statistical Tests of PPP</a:t>
            </a:r>
          </a:p>
          <a:p>
            <a:pPr lvl="1" indent="-342900">
              <a:spcBef>
                <a:spcPct val="0"/>
              </a:spcBef>
              <a:buFont typeface="Wingdings" panose="05000000000000000000" pitchFamily="2" charset="2"/>
              <a:buChar char="§"/>
            </a:pPr>
            <a:r>
              <a:rPr lang="en-US" sz="2200" dirty="0"/>
              <a:t>Deviations from PPP are not as pronounced for longer time periods, but they still exist. Thus, reliance on PPP to derive a forecast of the exchange rate is subject to significant error, even when applied to long-term forecasts.</a:t>
            </a:r>
          </a:p>
          <a:p>
            <a:pPr lvl="1" indent="-342900">
              <a:spcBef>
                <a:spcPct val="0"/>
              </a:spcBef>
              <a:buFont typeface="Wingdings" panose="05000000000000000000" pitchFamily="2" charset="2"/>
              <a:buChar char="§"/>
            </a:pPr>
            <a:endParaRPr lang="en-US" sz="2200" dirty="0"/>
          </a:p>
        </p:txBody>
      </p:sp>
      <p:sp>
        <p:nvSpPr>
          <p:cNvPr id="1536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913CD386-4C3C-439D-9874-9DE47B511E88}" type="slidenum">
              <a:rPr lang="en-US" smtClean="0">
                <a:solidFill>
                  <a:schemeClr val="tx1"/>
                </a:solidFill>
              </a:rPr>
              <a:pPr>
                <a:defRPr/>
              </a:pPr>
              <a:t>13</a:t>
            </a:fld>
            <a:endParaRPr lang="en-US"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400" dirty="0">
                <a:solidFill>
                  <a:schemeClr val="bg1"/>
                </a:solidFill>
              </a:rPr>
              <a:t>Exhibit 8.3 </a:t>
            </a:r>
            <a:r>
              <a:rPr lang="en-US" sz="2400" b="0" dirty="0">
                <a:solidFill>
                  <a:schemeClr val="bg1"/>
                </a:solidFill>
              </a:rPr>
              <a:t>Comparison of Annual Inflation Differentials and Exchange Rate Movements for Four Major Countries</a:t>
            </a:r>
          </a:p>
        </p:txBody>
      </p:sp>
      <p:sp>
        <p:nvSpPr>
          <p:cNvPr id="1638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60DA2712-1E41-4793-A6ED-3206E70005B2}" type="slidenum">
              <a:rPr lang="en-US" smtClean="0">
                <a:solidFill>
                  <a:schemeClr val="tx1"/>
                </a:solidFill>
              </a:rPr>
              <a:pPr>
                <a:defRPr/>
              </a:pPr>
              <a:t>14</a:t>
            </a:fld>
            <a:endParaRPr lang="en-US" dirty="0">
              <a:solidFill>
                <a:schemeClr val="tx1"/>
              </a:solidFill>
            </a:endParaRPr>
          </a:p>
        </p:txBody>
      </p:sp>
      <p:pic>
        <p:nvPicPr>
          <p:cNvPr id="2" name="Picture 1" descr="Exhibit titled “Comparison of Annual Inflation Differentials and Exchange Rate Movements for Four Major Countries” shows four graphs. &#10;The first graph shows “percent delta in Canadian dollars” along the horizontal axis and “U.S. Inflation minus Canadian Inflation (percent)” along the vertical axis. Horizontal axis shows negative 30 to 30 with equal intervals of 10 and vertical axis shows negative 30 to 30 with equal intervals of 10. The second graph shows “percent delta in Swiss Franc” along the horizontal axis and “U.S. Inflation minus Swiss Inflation (percent)” along the vertical axis. Horizontal axis shows negative 30 to 30 with equal intervals of 10 and vertical axis shows negative 30 to 30 with equal intervals of 10. The third graph shows “percent delta in Japanese Yen” along the horizontal axis and “U.S. Inflation minus Japanese Inflation (percent)” along the vertical axis. Horizontal axis shows negative 30 to 30 with equal intervals of 10 and vertical axis shows negative 30 to 30 with equal intervals of 10. The fourth graph shows “percent delta in British Pound” along the horizontal axis and “U.S. Inflation minus British Inflation (percent)” along the vertical axis. Horizontal axis shows negative 30 to 30 with equal intervals of 10 and vertical axis shows negative 30 to 30 with equal intervals of 10. The scatter points are plotted in each of the four graphs. &#10;" title="Simple Test of PPP"/>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71600" y="1236030"/>
            <a:ext cx="6795656" cy="5655261"/>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800" dirty="0">
                <a:solidFill>
                  <a:schemeClr val="bg1"/>
                </a:solidFill>
              </a:rPr>
              <a:t>Purchasing Power Parity (PPP) (8 of 10)</a:t>
            </a:r>
          </a:p>
        </p:txBody>
      </p:sp>
      <p:sp>
        <p:nvSpPr>
          <p:cNvPr id="18436" name="Rectangle 3"/>
          <p:cNvSpPr>
            <a:spLocks noGrp="1" noChangeArrowheads="1"/>
          </p:cNvSpPr>
          <p:nvPr>
            <p:ph idx="1"/>
          </p:nvPr>
        </p:nvSpPr>
        <p:spPr bwMode="auto">
          <a:xfrm>
            <a:off x="685800" y="1219200"/>
            <a:ext cx="8229600" cy="4038600"/>
          </a:xfrm>
          <a:prstGeom prst="rect">
            <a:avLst/>
          </a:prstGeom>
          <a:noFill/>
          <a:ln>
            <a:miter lim="800000"/>
            <a:headEnd/>
            <a:tailEnd/>
          </a:ln>
        </p:spPr>
        <p:txBody>
          <a:bodyPr/>
          <a:lstStyle/>
          <a:p>
            <a:pPr marL="0" indent="0">
              <a:buNone/>
            </a:pPr>
            <a:r>
              <a:rPr lang="en-US" sz="2800" b="1" dirty="0">
                <a:solidFill>
                  <a:srgbClr val="0070C0"/>
                </a:solidFill>
              </a:rPr>
              <a:t>Testing the Purchasing Power Parity Theory </a:t>
            </a:r>
            <a:r>
              <a:rPr lang="en-US" sz="2800" dirty="0">
                <a:solidFill>
                  <a:srgbClr val="0070C0"/>
                </a:solidFill>
              </a:rPr>
              <a:t>(cont.)</a:t>
            </a:r>
            <a:endParaRPr lang="en-US" sz="2800" dirty="0"/>
          </a:p>
          <a:p>
            <a:pPr>
              <a:buFont typeface="Wingdings" panose="05000000000000000000" pitchFamily="2" charset="2"/>
              <a:buChar char="§"/>
            </a:pPr>
            <a:r>
              <a:rPr lang="en-US" sz="2800" b="1" dirty="0"/>
              <a:t>Limitation of PPP Tests</a:t>
            </a:r>
          </a:p>
          <a:p>
            <a:pPr lvl="1" indent="-342900">
              <a:buFont typeface="Wingdings" panose="05000000000000000000" pitchFamily="2" charset="2"/>
              <a:buChar char="§"/>
            </a:pPr>
            <a:r>
              <a:rPr lang="en-US" sz="2400" dirty="0"/>
              <a:t>Results  vary with the base period used. The base period chosen should reflect an equilibrium position since subsequent periods are evaluated in comparison to it. If a base period is used when the foreign currency was relatively weak for reasons other than high inflation, most subsequent periods could show higher appreciation of that currency than what would be predicted by PPP.</a:t>
            </a:r>
          </a:p>
        </p:txBody>
      </p:sp>
      <p:sp>
        <p:nvSpPr>
          <p:cNvPr id="17410"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96CF10EF-5309-4F82-994E-62605175775B}" type="slidenum">
              <a:rPr lang="en-US" smtClean="0">
                <a:solidFill>
                  <a:schemeClr val="tx1"/>
                </a:solidFill>
              </a:rPr>
              <a:pPr>
                <a:defRPr/>
              </a:pPr>
              <a:t>15</a:t>
            </a:fld>
            <a:endParaRPr lang="en-US"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bwMode="auto">
          <a:xfrm>
            <a:off x="685800" y="0"/>
            <a:ext cx="8153400" cy="838200"/>
          </a:xfrm>
          <a:prstGeom prst="rect">
            <a:avLst/>
          </a:prstGeom>
          <a:noFill/>
          <a:ln>
            <a:miter lim="800000"/>
            <a:headEnd/>
            <a:tailEnd/>
          </a:ln>
        </p:spPr>
        <p:txBody>
          <a:bodyPr anchor="ctr"/>
          <a:lstStyle/>
          <a:p>
            <a:r>
              <a:rPr lang="en-US" sz="2800" dirty="0">
                <a:solidFill>
                  <a:schemeClr val="bg1"/>
                </a:solidFill>
              </a:rPr>
              <a:t>Purchasing Power Parity (PPP) (9 of 10)</a:t>
            </a:r>
          </a:p>
        </p:txBody>
      </p:sp>
      <p:sp>
        <p:nvSpPr>
          <p:cNvPr id="19460" name="Rectangle 3"/>
          <p:cNvSpPr>
            <a:spLocks noGrp="1" noChangeArrowheads="1"/>
          </p:cNvSpPr>
          <p:nvPr>
            <p:ph idx="1"/>
          </p:nvPr>
        </p:nvSpPr>
        <p:spPr bwMode="auto">
          <a:xfrm>
            <a:off x="621506" y="1219200"/>
            <a:ext cx="7924800" cy="5334000"/>
          </a:xfrm>
          <a:prstGeom prst="rect">
            <a:avLst/>
          </a:prstGeom>
          <a:noFill/>
          <a:ln>
            <a:miter lim="800000"/>
            <a:headEnd/>
            <a:tailEnd/>
          </a:ln>
        </p:spPr>
        <p:txBody>
          <a:bodyPr/>
          <a:lstStyle/>
          <a:p>
            <a:pPr marL="0" indent="0">
              <a:buNone/>
            </a:pPr>
            <a:r>
              <a:rPr lang="en-US" sz="2600" b="1" dirty="0">
                <a:solidFill>
                  <a:srgbClr val="0070C0"/>
                </a:solidFill>
              </a:rPr>
              <a:t>Why Purchasing Power Parity Does Not Hold</a:t>
            </a:r>
          </a:p>
          <a:p>
            <a:pPr>
              <a:buFont typeface="Wingdings" panose="05000000000000000000" pitchFamily="2" charset="2"/>
              <a:buChar char="§"/>
            </a:pPr>
            <a:r>
              <a:rPr lang="en-US" sz="2400" b="1" dirty="0"/>
              <a:t>Confounding effects</a:t>
            </a:r>
          </a:p>
          <a:p>
            <a:pPr lvl="1" indent="-342900">
              <a:buFont typeface="Wingdings" panose="05000000000000000000" pitchFamily="2" charset="2"/>
              <a:buChar char="§"/>
            </a:pPr>
            <a:r>
              <a:rPr lang="en-US" sz="2000" dirty="0"/>
              <a:t>A change in a country’s spot rate is driven by more than the inflation differential between two countries:</a:t>
            </a:r>
          </a:p>
          <a:p>
            <a:pPr marL="400050" lvl="1" indent="0">
              <a:buFont typeface="Wingdings" pitchFamily="2" charset="2"/>
              <a:buNone/>
            </a:pPr>
            <a:endParaRPr lang="en-US" sz="2000" dirty="0"/>
          </a:p>
          <a:p>
            <a:pPr marL="400050" lvl="1" indent="0">
              <a:buFont typeface="Wingdings" pitchFamily="2" charset="2"/>
              <a:buNone/>
            </a:pPr>
            <a:endParaRPr lang="en-US" sz="2200" dirty="0"/>
          </a:p>
          <a:p>
            <a:pPr marL="400050" lvl="1" indent="0">
              <a:buFont typeface="Wingdings" pitchFamily="2" charset="2"/>
              <a:buNone/>
            </a:pPr>
            <a:endParaRPr lang="en-US" sz="2200" dirty="0"/>
          </a:p>
          <a:p>
            <a:pPr marL="400050" lvl="1" indent="0">
              <a:buFont typeface="Wingdings" pitchFamily="2" charset="2"/>
              <a:buNone/>
            </a:pPr>
            <a:endParaRPr lang="en-US" sz="2200" dirty="0"/>
          </a:p>
          <a:p>
            <a:pPr marL="400050" lvl="1" indent="0">
              <a:buFont typeface="Wingdings" pitchFamily="2" charset="2"/>
              <a:buNone/>
            </a:pPr>
            <a:endParaRPr lang="en-US" sz="2200" dirty="0"/>
          </a:p>
          <a:p>
            <a:pPr marL="400050" lvl="1" indent="0">
              <a:buFont typeface="Wingdings" pitchFamily="2" charset="2"/>
              <a:buNone/>
            </a:pPr>
            <a:endParaRPr lang="en-US" sz="2200" dirty="0"/>
          </a:p>
          <a:p>
            <a:pPr marL="400050" lvl="1" indent="0">
              <a:buFont typeface="Wingdings" pitchFamily="2" charset="2"/>
              <a:buNone/>
            </a:pPr>
            <a:endParaRPr lang="en-US" sz="2200" dirty="0"/>
          </a:p>
          <a:p>
            <a:pPr marL="400050" lvl="1" indent="0">
              <a:buNone/>
            </a:pPr>
            <a:r>
              <a:rPr lang="en-US" sz="2000" dirty="0"/>
              <a:t>Since the exchange rate movement is not driven solely by ΔINF, the relationship between the inflation differential and exchange rate movement cannot be as simple as the PPP theory suggests.</a:t>
            </a:r>
          </a:p>
        </p:txBody>
      </p:sp>
      <p:sp>
        <p:nvSpPr>
          <p:cNvPr id="18434"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0796AD11-69FF-43BA-8DAE-280D33A1F023}" type="slidenum">
              <a:rPr lang="en-US" smtClean="0">
                <a:solidFill>
                  <a:schemeClr val="tx1"/>
                </a:solidFill>
              </a:rPr>
              <a:pPr>
                <a:defRPr/>
              </a:pPr>
              <a:t>16</a:t>
            </a:fld>
            <a:endParaRPr lang="en-US" dirty="0">
              <a:solidFill>
                <a:schemeClr val="tx1"/>
              </a:solidFill>
            </a:endParaRPr>
          </a:p>
        </p:txBody>
      </p:sp>
      <p:pic>
        <p:nvPicPr>
          <p:cNvPr id="19457" name="Picture 1"/>
          <p:cNvPicPr>
            <a:picLocks noChangeAspect="1" noChangeArrowheads="1"/>
          </p:cNvPicPr>
          <p:nvPr/>
        </p:nvPicPr>
        <p:blipFill>
          <a:blip r:embed="rId2" cstate="print"/>
          <a:srcRect/>
          <a:stretch>
            <a:fillRect/>
          </a:stretch>
        </p:blipFill>
        <p:spPr bwMode="auto">
          <a:xfrm>
            <a:off x="1549603" y="2971800"/>
            <a:ext cx="6044794" cy="259210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685800" y="0"/>
            <a:ext cx="8153400" cy="838200"/>
          </a:xfrm>
          <a:prstGeom prst="rect">
            <a:avLst/>
          </a:prstGeom>
          <a:noFill/>
          <a:ln>
            <a:miter lim="800000"/>
            <a:headEnd/>
            <a:tailEnd/>
          </a:ln>
        </p:spPr>
        <p:txBody>
          <a:bodyPr anchor="ctr"/>
          <a:lstStyle/>
          <a:p>
            <a:r>
              <a:rPr lang="en-US" sz="2800" dirty="0">
                <a:solidFill>
                  <a:schemeClr val="bg1"/>
                </a:solidFill>
              </a:rPr>
              <a:t>Purchasing Power Parity (PPP) (10 of 10)</a:t>
            </a:r>
          </a:p>
        </p:txBody>
      </p:sp>
      <p:sp>
        <p:nvSpPr>
          <p:cNvPr id="20484" name="Rectangle 3"/>
          <p:cNvSpPr>
            <a:spLocks noGrp="1" noChangeArrowheads="1"/>
          </p:cNvSpPr>
          <p:nvPr>
            <p:ph idx="1"/>
          </p:nvPr>
        </p:nvSpPr>
        <p:spPr bwMode="auto">
          <a:xfrm>
            <a:off x="685800" y="1295400"/>
            <a:ext cx="7924800" cy="4038600"/>
          </a:xfrm>
          <a:prstGeom prst="rect">
            <a:avLst/>
          </a:prstGeom>
          <a:noFill/>
          <a:ln>
            <a:miter lim="800000"/>
            <a:headEnd/>
            <a:tailEnd/>
          </a:ln>
        </p:spPr>
        <p:txBody>
          <a:bodyPr/>
          <a:lstStyle/>
          <a:p>
            <a:pPr marL="0" indent="0">
              <a:buNone/>
            </a:pPr>
            <a:r>
              <a:rPr lang="en-US" sz="2800" b="1" dirty="0">
                <a:solidFill>
                  <a:srgbClr val="0070C0"/>
                </a:solidFill>
              </a:rPr>
              <a:t>Why Purchasing Power Parity Does Not Hold</a:t>
            </a:r>
          </a:p>
          <a:p>
            <a:pPr>
              <a:buFont typeface="Wingdings" panose="05000000000000000000" pitchFamily="2" charset="2"/>
              <a:buChar char="§"/>
            </a:pPr>
            <a:r>
              <a:rPr lang="en-US" sz="2800" dirty="0"/>
              <a:t>No Substitutes for Traded Goods</a:t>
            </a:r>
          </a:p>
          <a:p>
            <a:pPr lvl="1" indent="-342900">
              <a:buFont typeface="Wingdings" panose="05000000000000000000" pitchFamily="2" charset="2"/>
              <a:buChar char="§"/>
            </a:pPr>
            <a:r>
              <a:rPr lang="en-US" sz="2400" dirty="0"/>
              <a:t>If substitute goods are not available domestically, consumers may not stop buying imported goods.</a:t>
            </a:r>
          </a:p>
        </p:txBody>
      </p:sp>
      <p:sp>
        <p:nvSpPr>
          <p:cNvPr id="1945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211C7E53-243F-4980-9293-E0B7B5FD069B}" type="slidenum">
              <a:rPr lang="en-US" smtClean="0">
                <a:solidFill>
                  <a:schemeClr val="tx1"/>
                </a:solidFill>
              </a:rPr>
              <a:pPr>
                <a:defRPr/>
              </a:pPr>
              <a:t>17</a:t>
            </a:fld>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Relative Purchasing  Power Parity Example</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BF72425-249C-42F8-BA73-9505D88FAA1E}" type="slidenum">
              <a:rPr lang="en-US" smtClean="0">
                <a:solidFill>
                  <a:schemeClr val="tx1"/>
                </a:solidFill>
              </a:rPr>
              <a:pPr>
                <a:defRPr/>
              </a:pPr>
              <a:t>2</a:t>
            </a:fld>
            <a:endParaRPr lang="en-US" dirty="0">
              <a:solidFill>
                <a:schemeClr val="tx1"/>
              </a:solidFill>
            </a:endParaRPr>
          </a:p>
        </p:txBody>
      </p:sp>
      <p:sp>
        <p:nvSpPr>
          <p:cNvPr id="4" name="Rectangle 3">
            <a:extLst>
              <a:ext uri="{FF2B5EF4-FFF2-40B4-BE49-F238E27FC236}">
                <a16:creationId xmlns:a16="http://schemas.microsoft.com/office/drawing/2014/main" id="{0BDF35DD-2E85-414F-AEBC-0A49EE41184C}"/>
              </a:ext>
            </a:extLst>
          </p:cNvPr>
          <p:cNvSpPr txBox="1">
            <a:spLocks noChangeArrowheads="1"/>
          </p:cNvSpPr>
          <p:nvPr/>
        </p:nvSpPr>
        <p:spPr>
          <a:xfrm>
            <a:off x="838200" y="1719263"/>
            <a:ext cx="8001000" cy="4148137"/>
          </a:xfrm>
        </p:spPr>
        <p:txBody>
          <a:bodyPr/>
          <a:lst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a:lstStyle>
          <a:p>
            <a:r>
              <a:rPr lang="en-US" sz="3200" kern="0" dirty="0"/>
              <a:t>Data</a:t>
            </a:r>
          </a:p>
          <a:p>
            <a:pPr lvl="1"/>
            <a:r>
              <a:rPr lang="en-US" sz="2800" kern="0" dirty="0"/>
              <a:t>A can of soda Canadian costs C$1.00 </a:t>
            </a:r>
          </a:p>
          <a:p>
            <a:pPr lvl="1"/>
            <a:r>
              <a:rPr lang="en-US" sz="2800" kern="0" dirty="0"/>
              <a:t>S($/C$) = 0.9231 (so S($C/$) = 1.0833)</a:t>
            </a:r>
          </a:p>
          <a:p>
            <a:pPr lvl="1"/>
            <a:r>
              <a:rPr lang="en-US" sz="2800" kern="0" dirty="0"/>
              <a:t>E(</a:t>
            </a:r>
            <a:r>
              <a:rPr lang="en-US" sz="2800" kern="0" dirty="0">
                <a:latin typeface="Symbol" pitchFamily="18" charset="2"/>
              </a:rPr>
              <a:t>I</a:t>
            </a:r>
            <a:r>
              <a:rPr lang="en-US" sz="2800" kern="0" baseline="-25000" dirty="0"/>
              <a:t>$</a:t>
            </a:r>
            <a:r>
              <a:rPr lang="en-US" sz="2800" kern="0" dirty="0"/>
              <a:t>) = 5%</a:t>
            </a:r>
          </a:p>
          <a:p>
            <a:pPr lvl="1"/>
            <a:r>
              <a:rPr lang="en-US" sz="2800" kern="0" dirty="0"/>
              <a:t>E(</a:t>
            </a:r>
            <a:r>
              <a:rPr lang="en-US" sz="2800" kern="0" dirty="0">
                <a:latin typeface="Symbol" pitchFamily="18" charset="2"/>
              </a:rPr>
              <a:t>I</a:t>
            </a:r>
            <a:r>
              <a:rPr lang="en-US" sz="2800" kern="0" baseline="-25000" dirty="0"/>
              <a:t>C$</a:t>
            </a:r>
            <a:r>
              <a:rPr lang="en-US" sz="2800" kern="0" dirty="0"/>
              <a:t>) = 3% </a:t>
            </a:r>
          </a:p>
          <a:p>
            <a:endParaRPr lang="en-US" sz="3200" kern="0" dirty="0"/>
          </a:p>
          <a:p>
            <a:r>
              <a:rPr lang="en-US" sz="3200" kern="0" dirty="0"/>
              <a:t>Today</a:t>
            </a:r>
          </a:p>
          <a:p>
            <a:pPr lvl="1"/>
            <a:r>
              <a:rPr lang="en-US" sz="2800" kern="0" dirty="0">
                <a:cs typeface="Arial" charset="0"/>
              </a:rPr>
              <a:t>If you have $100, you can buy 108.3 cans.</a:t>
            </a:r>
            <a:endParaRPr lang="en-US" sz="3200" kern="0" dirty="0"/>
          </a:p>
        </p:txBody>
      </p:sp>
    </p:spTree>
    <p:extLst>
      <p:ext uri="{BB962C8B-B14F-4D97-AF65-F5344CB8AC3E}">
        <p14:creationId xmlns:p14="http://schemas.microsoft.com/office/powerpoint/2010/main" val="324532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Relative Purchasing Power Parity Example (cont’d)</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BF72425-249C-42F8-BA73-9505D88FAA1E}" type="slidenum">
              <a:rPr lang="en-US" smtClean="0">
                <a:solidFill>
                  <a:schemeClr val="tx1"/>
                </a:solidFill>
              </a:rPr>
              <a:pPr>
                <a:defRPr/>
              </a:pPr>
              <a:t>3</a:t>
            </a:fld>
            <a:endParaRPr lang="en-US" dirty="0">
              <a:solidFill>
                <a:schemeClr val="tx1"/>
              </a:solidFill>
            </a:endParaRPr>
          </a:p>
        </p:txBody>
      </p:sp>
      <p:sp>
        <p:nvSpPr>
          <p:cNvPr id="4" name="Rectangle 3">
            <a:extLst>
              <a:ext uri="{FF2B5EF4-FFF2-40B4-BE49-F238E27FC236}">
                <a16:creationId xmlns:a16="http://schemas.microsoft.com/office/drawing/2014/main" id="{BC36FAD5-E03C-4C3B-98A2-5618202AC533}"/>
              </a:ext>
            </a:extLst>
          </p:cNvPr>
          <p:cNvSpPr txBox="1">
            <a:spLocks noChangeArrowheads="1"/>
          </p:cNvSpPr>
          <p:nvPr/>
        </p:nvSpPr>
        <p:spPr>
          <a:xfrm>
            <a:off x="1066800" y="1719263"/>
            <a:ext cx="7772400" cy="4529137"/>
          </a:xfrm>
        </p:spPr>
        <p:txBody>
          <a:bodyPr>
            <a:normAutofit fontScale="85000" lnSpcReduction="20000"/>
          </a:bodyPr>
          <a:lst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a:lstStyle>
          <a:p>
            <a:r>
              <a:rPr lang="en-US" sz="2600" kern="0" dirty="0"/>
              <a:t>Next Year</a:t>
            </a:r>
            <a:endParaRPr lang="en-US" sz="2600" kern="0" dirty="0">
              <a:cs typeface="Arial" charset="0"/>
            </a:endParaRPr>
          </a:p>
          <a:p>
            <a:pPr lvl="1"/>
            <a:r>
              <a:rPr lang="en-US" sz="2200" kern="0" dirty="0"/>
              <a:t>If </a:t>
            </a:r>
            <a:r>
              <a:rPr lang="en-US" sz="2200" kern="0" dirty="0">
                <a:latin typeface="Symbol" panose="05050102010706020507" pitchFamily="18" charset="2"/>
              </a:rPr>
              <a:t>I</a:t>
            </a:r>
            <a:r>
              <a:rPr lang="en-US" sz="2200" kern="0" baseline="-25000" dirty="0"/>
              <a:t>$</a:t>
            </a:r>
            <a:r>
              <a:rPr lang="en-US" sz="2200" kern="0" dirty="0"/>
              <a:t> = </a:t>
            </a:r>
            <a:r>
              <a:rPr lang="en-US" sz="2200" kern="0" dirty="0">
                <a:cs typeface="Arial" charset="0"/>
              </a:rPr>
              <a:t>5%, today’s dollar will be worth $1.05 </a:t>
            </a:r>
          </a:p>
          <a:p>
            <a:pPr lvl="1"/>
            <a:r>
              <a:rPr lang="en-US" sz="2200" kern="0" dirty="0">
                <a:cs typeface="Arial" charset="0"/>
              </a:rPr>
              <a:t>If </a:t>
            </a:r>
            <a:r>
              <a:rPr lang="en-US" sz="2200" kern="0" dirty="0">
                <a:latin typeface="Symbol" panose="05050102010706020507" pitchFamily="18" charset="2"/>
              </a:rPr>
              <a:t>I</a:t>
            </a:r>
            <a:r>
              <a:rPr lang="en-US" sz="2200" kern="0" baseline="-25000" dirty="0"/>
              <a:t>C$</a:t>
            </a:r>
            <a:r>
              <a:rPr lang="en-US" sz="2200" kern="0" dirty="0"/>
              <a:t> = 3%, each can will cost C$1.03.</a:t>
            </a:r>
          </a:p>
          <a:p>
            <a:endParaRPr lang="en-US" sz="2600" kern="0" dirty="0">
              <a:cs typeface="Arial" charset="0"/>
            </a:endParaRPr>
          </a:p>
          <a:p>
            <a:r>
              <a:rPr lang="en-US" sz="2600" kern="0" dirty="0">
                <a:cs typeface="Arial" charset="0"/>
              </a:rPr>
              <a:t>If relative PPP, then</a:t>
            </a:r>
          </a:p>
          <a:p>
            <a:pPr lvl="1"/>
            <a:r>
              <a:rPr lang="en-US" sz="2200" kern="0" dirty="0">
                <a:cs typeface="Arial" charset="0"/>
              </a:rPr>
              <a:t>F</a:t>
            </a:r>
            <a:r>
              <a:rPr lang="en-US" sz="2400" kern="0" baseline="-25000" dirty="0">
                <a:cs typeface="Arial" charset="0"/>
              </a:rPr>
              <a:t>PPP </a:t>
            </a:r>
            <a:r>
              <a:rPr lang="en-US" sz="2200" kern="0" dirty="0">
                <a:cs typeface="Arial" charset="0"/>
              </a:rPr>
              <a:t>($/C$) must </a:t>
            </a:r>
            <a:r>
              <a:rPr lang="en-US" sz="2200" i="1" kern="0" dirty="0">
                <a:cs typeface="Arial" charset="0"/>
              </a:rPr>
              <a:t>still </a:t>
            </a:r>
            <a:r>
              <a:rPr lang="en-US" sz="2200" kern="0" dirty="0">
                <a:cs typeface="Arial" charset="0"/>
              </a:rPr>
              <a:t>allow you to buy 108.3 cans.</a:t>
            </a:r>
          </a:p>
          <a:p>
            <a:endParaRPr lang="en-US" sz="2600" kern="0" dirty="0">
              <a:cs typeface="Arial" charset="0"/>
            </a:endParaRPr>
          </a:p>
          <a:p>
            <a:r>
              <a:rPr lang="en-US" sz="2600" kern="0" dirty="0">
                <a:cs typeface="Arial" charset="0"/>
              </a:rPr>
              <a:t>So</a:t>
            </a:r>
          </a:p>
          <a:p>
            <a:endParaRPr lang="en-US" sz="2600" kern="0" dirty="0">
              <a:cs typeface="Arial" charset="0"/>
            </a:endParaRPr>
          </a:p>
          <a:p>
            <a:endParaRPr lang="en-US" sz="2600" kern="0" dirty="0">
              <a:cs typeface="Arial" charset="0"/>
            </a:endParaRPr>
          </a:p>
          <a:p>
            <a:endParaRPr lang="en-US" sz="2600" kern="0" dirty="0">
              <a:cs typeface="Arial" charset="0"/>
            </a:endParaRPr>
          </a:p>
          <a:p>
            <a:endParaRPr lang="en-US" sz="2600" kern="0" dirty="0">
              <a:cs typeface="Arial" charset="0"/>
            </a:endParaRPr>
          </a:p>
          <a:p>
            <a:r>
              <a:rPr lang="en-US" sz="2600" kern="0" dirty="0">
                <a:cs typeface="Arial" charset="0"/>
              </a:rPr>
              <a:t>F</a:t>
            </a:r>
            <a:r>
              <a:rPr lang="en-US" sz="2600" kern="0" baseline="-25000" dirty="0">
                <a:cs typeface="Arial" charset="0"/>
              </a:rPr>
              <a:t>PPP</a:t>
            </a:r>
            <a:r>
              <a:rPr lang="en-US" sz="2600" kern="0" dirty="0">
                <a:cs typeface="Arial" charset="0"/>
              </a:rPr>
              <a:t> is the forward rate </a:t>
            </a:r>
            <a:r>
              <a:rPr lang="en-US" sz="2800" kern="0" dirty="0"/>
              <a:t>predicted by PPP</a:t>
            </a:r>
            <a:endParaRPr lang="en-US" sz="2600" kern="0" dirty="0">
              <a:cs typeface="Arial" charset="0"/>
            </a:endParaRPr>
          </a:p>
          <a:p>
            <a:endParaRPr lang="en-US" sz="2600" kern="0" dirty="0"/>
          </a:p>
        </p:txBody>
      </p:sp>
      <p:graphicFrame>
        <p:nvGraphicFramePr>
          <p:cNvPr id="5" name="Object 4">
            <a:extLst>
              <a:ext uri="{FF2B5EF4-FFF2-40B4-BE49-F238E27FC236}">
                <a16:creationId xmlns:a16="http://schemas.microsoft.com/office/drawing/2014/main" id="{086FF556-B14B-451C-8A98-2EBA0E604014}"/>
              </a:ext>
            </a:extLst>
          </p:cNvPr>
          <p:cNvGraphicFramePr>
            <a:graphicFrameLocks noChangeAspect="1"/>
          </p:cNvGraphicFramePr>
          <p:nvPr>
            <p:extLst>
              <p:ext uri="{D42A27DB-BD31-4B8C-83A1-F6EECF244321}">
                <p14:modId xmlns:p14="http://schemas.microsoft.com/office/powerpoint/2010/main" val="1933039196"/>
              </p:ext>
            </p:extLst>
          </p:nvPr>
        </p:nvGraphicFramePr>
        <p:xfrm>
          <a:off x="1295400" y="4343400"/>
          <a:ext cx="7696200" cy="1160463"/>
        </p:xfrm>
        <a:graphic>
          <a:graphicData uri="http://schemas.openxmlformats.org/presentationml/2006/ole">
            <mc:AlternateContent xmlns:mc="http://schemas.openxmlformats.org/markup-compatibility/2006">
              <mc:Choice xmlns:v="urn:schemas-microsoft-com:vml" Requires="v">
                <p:oleObj spid="_x0000_s6150" name="Equation" r:id="rId3" imgW="4381200" imgH="660240" progId="Equation.DSMT4">
                  <p:embed/>
                </p:oleObj>
              </mc:Choice>
              <mc:Fallback>
                <p:oleObj name="Equation" r:id="rId3" imgW="4381200" imgH="660240" progId="Equation.DSMT4">
                  <p:embed/>
                  <p:pic>
                    <p:nvPicPr>
                      <p:cNvPr id="14029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5400" y="4343400"/>
                        <a:ext cx="7696200" cy="11604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5335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Relative Purchasing  Power Parity</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BF72425-249C-42F8-BA73-9505D88FAA1E}" type="slidenum">
              <a:rPr lang="en-US" smtClean="0">
                <a:solidFill>
                  <a:schemeClr val="tx1"/>
                </a:solidFill>
              </a:rPr>
              <a:pPr>
                <a:defRPr/>
              </a:pPr>
              <a:t>4</a:t>
            </a:fld>
            <a:endParaRPr lang="en-US" dirty="0">
              <a:solidFill>
                <a:schemeClr val="tx1"/>
              </a:solidFill>
            </a:endParaRPr>
          </a:p>
        </p:txBody>
      </p:sp>
      <p:sp>
        <p:nvSpPr>
          <p:cNvPr id="4" name="Rectangle 3">
            <a:extLst>
              <a:ext uri="{FF2B5EF4-FFF2-40B4-BE49-F238E27FC236}">
                <a16:creationId xmlns:a16="http://schemas.microsoft.com/office/drawing/2014/main" id="{BB9FFECE-19C1-4586-B583-33A3C6985081}"/>
              </a:ext>
            </a:extLst>
          </p:cNvPr>
          <p:cNvSpPr txBox="1">
            <a:spLocks noChangeArrowheads="1"/>
          </p:cNvSpPr>
          <p:nvPr/>
        </p:nvSpPr>
        <p:spPr>
          <a:xfrm>
            <a:off x="1066800" y="1719263"/>
            <a:ext cx="7315200" cy="4452937"/>
          </a:xfrm>
        </p:spPr>
        <p:txBody>
          <a:bodyPr>
            <a:normAutofit fontScale="92500" lnSpcReduction="10000"/>
          </a:bodyPr>
          <a:lst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a:lstStyle>
          <a:p>
            <a:pPr>
              <a:lnSpc>
                <a:spcPct val="90000"/>
              </a:lnSpc>
            </a:pPr>
            <a:r>
              <a:rPr lang="en-US" sz="2600" kern="0" dirty="0"/>
              <a:t>The ‘relative’ version of PPP connects </a:t>
            </a:r>
            <a:r>
              <a:rPr lang="en-US" sz="2600" i="1" kern="0" dirty="0"/>
              <a:t>percentage</a:t>
            </a:r>
            <a:r>
              <a:rPr lang="en-US" sz="2600" kern="0" dirty="0"/>
              <a:t> </a:t>
            </a:r>
            <a:r>
              <a:rPr lang="en-US" sz="2600" i="1" kern="0" dirty="0"/>
              <a:t>changes</a:t>
            </a:r>
            <a:r>
              <a:rPr lang="en-US" sz="2600" kern="0" dirty="0"/>
              <a:t> in FX rates (</a:t>
            </a:r>
            <a:r>
              <a:rPr lang="en-US" sz="2600" i="1" kern="0" dirty="0" err="1"/>
              <a:t>e</a:t>
            </a:r>
            <a:r>
              <a:rPr lang="en-US" sz="2600" i="1" kern="0" baseline="-25000" dirty="0" err="1"/>
              <a:t>PPP</a:t>
            </a:r>
            <a:r>
              <a:rPr lang="en-US" sz="2600" kern="0" dirty="0"/>
              <a:t>) to inflation (</a:t>
            </a:r>
            <a:r>
              <a:rPr lang="en-US" sz="2600" kern="0" dirty="0">
                <a:latin typeface="Symbol" pitchFamily="18" charset="2"/>
              </a:rPr>
              <a:t>p</a:t>
            </a:r>
            <a:r>
              <a:rPr lang="en-US" sz="2600" kern="0" baseline="-25000" dirty="0"/>
              <a:t>x</a:t>
            </a:r>
            <a:r>
              <a:rPr lang="en-US" sz="2600" kern="0" dirty="0"/>
              <a:t>), i.e., </a:t>
            </a:r>
            <a:r>
              <a:rPr lang="en-US" sz="2600" i="1" kern="0" dirty="0"/>
              <a:t>percentage</a:t>
            </a:r>
            <a:r>
              <a:rPr lang="en-US" sz="2600" kern="0" dirty="0"/>
              <a:t> </a:t>
            </a:r>
            <a:r>
              <a:rPr lang="en-US" sz="2600" i="1" kern="0" dirty="0"/>
              <a:t>changes</a:t>
            </a:r>
            <a:r>
              <a:rPr lang="en-US" sz="2600" kern="0" dirty="0"/>
              <a:t> in price level, not absolute price levels.</a:t>
            </a:r>
          </a:p>
          <a:p>
            <a:pPr>
              <a:lnSpc>
                <a:spcPct val="90000"/>
              </a:lnSpc>
            </a:pPr>
            <a:endParaRPr lang="en-US" sz="2600" kern="0" dirty="0"/>
          </a:p>
          <a:p>
            <a:pPr>
              <a:lnSpc>
                <a:spcPct val="90000"/>
              </a:lnSpc>
            </a:pPr>
            <a:r>
              <a:rPr lang="en-US" sz="2600" kern="0" dirty="0"/>
              <a:t>If relative PPP holds, then </a:t>
            </a:r>
            <a:r>
              <a:rPr lang="en-US" sz="2600" i="1" kern="0" dirty="0" err="1"/>
              <a:t>e</a:t>
            </a:r>
            <a:r>
              <a:rPr lang="en-US" sz="2600" i="1" kern="0" baseline="-25000" dirty="0" err="1"/>
              <a:t>PPP</a:t>
            </a:r>
            <a:r>
              <a:rPr lang="en-US" sz="2600" kern="0" dirty="0"/>
              <a:t> must be the percentage change in the FX rate.</a:t>
            </a:r>
          </a:p>
          <a:p>
            <a:pPr>
              <a:lnSpc>
                <a:spcPct val="90000"/>
              </a:lnSpc>
            </a:pPr>
            <a:endParaRPr lang="en-US" sz="2600" kern="0" dirty="0"/>
          </a:p>
          <a:p>
            <a:pPr>
              <a:lnSpc>
                <a:spcPct val="90000"/>
              </a:lnSpc>
            </a:pPr>
            <a:endParaRPr lang="en-US" sz="2600" kern="0" dirty="0"/>
          </a:p>
          <a:p>
            <a:pPr>
              <a:lnSpc>
                <a:spcPct val="90000"/>
              </a:lnSpc>
            </a:pPr>
            <a:endParaRPr lang="en-US" sz="2600" kern="0" dirty="0"/>
          </a:p>
          <a:p>
            <a:pPr>
              <a:lnSpc>
                <a:spcPct val="90000"/>
              </a:lnSpc>
            </a:pPr>
            <a:endParaRPr lang="en-US" sz="2600" kern="0" dirty="0"/>
          </a:p>
          <a:p>
            <a:pPr marL="742950" lvl="2" indent="-342900">
              <a:lnSpc>
                <a:spcPct val="90000"/>
              </a:lnSpc>
              <a:buClr>
                <a:schemeClr val="tx2"/>
              </a:buClr>
            </a:pPr>
            <a:r>
              <a:rPr lang="en-US" sz="1900" kern="0" dirty="0" err="1"/>
              <a:t>e</a:t>
            </a:r>
            <a:r>
              <a:rPr lang="en-US" sz="1900" i="1" kern="0" baseline="-25000" dirty="0" err="1"/>
              <a:t>PPP</a:t>
            </a:r>
            <a:r>
              <a:rPr lang="en-US" sz="1900" kern="0" dirty="0"/>
              <a:t> is the percentage change in F predicted by PPP; the equilibrium percentage change in F.</a:t>
            </a:r>
          </a:p>
          <a:p>
            <a:pPr>
              <a:lnSpc>
                <a:spcPct val="90000"/>
              </a:lnSpc>
            </a:pPr>
            <a:endParaRPr lang="en-US" sz="2600" kern="0" dirty="0"/>
          </a:p>
        </p:txBody>
      </p:sp>
      <p:graphicFrame>
        <p:nvGraphicFramePr>
          <p:cNvPr id="5" name="Object 4">
            <a:extLst>
              <a:ext uri="{FF2B5EF4-FFF2-40B4-BE49-F238E27FC236}">
                <a16:creationId xmlns:a16="http://schemas.microsoft.com/office/drawing/2014/main" id="{928E49D2-9602-43FC-A86D-D10F49D22217}"/>
              </a:ext>
            </a:extLst>
          </p:cNvPr>
          <p:cNvGraphicFramePr>
            <a:graphicFrameLocks noChangeAspect="1"/>
          </p:cNvGraphicFramePr>
          <p:nvPr>
            <p:extLst>
              <p:ext uri="{D42A27DB-BD31-4B8C-83A1-F6EECF244321}">
                <p14:modId xmlns:p14="http://schemas.microsoft.com/office/powerpoint/2010/main" val="1141816190"/>
              </p:ext>
            </p:extLst>
          </p:nvPr>
        </p:nvGraphicFramePr>
        <p:xfrm>
          <a:off x="2933700" y="4114800"/>
          <a:ext cx="2171700" cy="1131888"/>
        </p:xfrm>
        <a:graphic>
          <a:graphicData uri="http://schemas.openxmlformats.org/presentationml/2006/ole">
            <mc:AlternateContent xmlns:mc="http://schemas.openxmlformats.org/markup-compatibility/2006">
              <mc:Choice xmlns:v="urn:schemas-microsoft-com:vml" Requires="v">
                <p:oleObj spid="_x0000_s7174" name="Equation" r:id="rId3" imgW="1002960" imgH="482400" progId="Equation.DSMT4">
                  <p:embed/>
                </p:oleObj>
              </mc:Choice>
              <mc:Fallback>
                <p:oleObj name="Equation" r:id="rId3" imgW="1002960" imgH="482400" progId="Equation.DSMT4">
                  <p:embed/>
                  <p:pic>
                    <p:nvPicPr>
                      <p:cNvPr id="100356" name="Object 4"/>
                      <p:cNvPicPr>
                        <a:picLocks noChangeAspect="1" noChangeArrowheads="1"/>
                      </p:cNvPicPr>
                      <p:nvPr/>
                    </p:nvPicPr>
                    <p:blipFill>
                      <a:blip r:embed="rId4"/>
                      <a:srcRect/>
                      <a:stretch>
                        <a:fillRect/>
                      </a:stretch>
                    </p:blipFill>
                    <p:spPr bwMode="auto">
                      <a:xfrm>
                        <a:off x="2933700" y="4114800"/>
                        <a:ext cx="2171700" cy="1131888"/>
                      </a:xfrm>
                      <a:prstGeom prst="rect">
                        <a:avLst/>
                      </a:prstGeom>
                      <a:noFill/>
                      <a:extLst/>
                    </p:spPr>
                  </p:pic>
                </p:oleObj>
              </mc:Fallback>
            </mc:AlternateContent>
          </a:graphicData>
        </a:graphic>
      </p:graphicFrame>
    </p:spTree>
    <p:extLst>
      <p:ext uri="{BB962C8B-B14F-4D97-AF65-F5344CB8AC3E}">
        <p14:creationId xmlns:p14="http://schemas.microsoft.com/office/powerpoint/2010/main" val="328288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Relative Purchasing Power Parity</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BF72425-249C-42F8-BA73-9505D88FAA1E}" type="slidenum">
              <a:rPr lang="en-US" smtClean="0">
                <a:solidFill>
                  <a:schemeClr val="tx1"/>
                </a:solidFill>
              </a:rPr>
              <a:pPr>
                <a:defRPr/>
              </a:pPr>
              <a:t>5</a:t>
            </a:fld>
            <a:endParaRPr lang="en-US" dirty="0">
              <a:solidFill>
                <a:schemeClr val="tx1"/>
              </a:solidFill>
            </a:endParaRPr>
          </a:p>
        </p:txBody>
      </p:sp>
      <p:sp>
        <p:nvSpPr>
          <p:cNvPr id="8" name="Rectangle 3">
            <a:extLst>
              <a:ext uri="{FF2B5EF4-FFF2-40B4-BE49-F238E27FC236}">
                <a16:creationId xmlns:a16="http://schemas.microsoft.com/office/drawing/2014/main" id="{36934981-DAB4-4C55-AE9F-E5AE642E20DA}"/>
              </a:ext>
            </a:extLst>
          </p:cNvPr>
          <p:cNvSpPr txBox="1">
            <a:spLocks noChangeArrowheads="1"/>
          </p:cNvSpPr>
          <p:nvPr/>
        </p:nvSpPr>
        <p:spPr>
          <a:xfrm>
            <a:off x="914400" y="2133600"/>
            <a:ext cx="7772400" cy="4267200"/>
          </a:xfrm>
        </p:spPr>
        <p:txBody>
          <a:bodyPr>
            <a:normAutofit fontScale="77500" lnSpcReduction="20000"/>
          </a:bodyPr>
          <a:lst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a:lstStyle>
          <a:p>
            <a:pPr>
              <a:lnSpc>
                <a:spcPct val="110000"/>
              </a:lnSpc>
            </a:pPr>
            <a:endParaRPr lang="en-US" sz="2600" kern="0" dirty="0"/>
          </a:p>
          <a:p>
            <a:pPr>
              <a:lnSpc>
                <a:spcPct val="110000"/>
              </a:lnSpc>
            </a:pPr>
            <a:r>
              <a:rPr lang="en-US" sz="3200" kern="0" dirty="0" err="1"/>
              <a:t>e</a:t>
            </a:r>
            <a:r>
              <a:rPr lang="en-US" sz="3200" i="1" kern="0" baseline="-25000" dirty="0" err="1"/>
              <a:t>PPP</a:t>
            </a:r>
            <a:r>
              <a:rPr lang="en-US" sz="3200" kern="0" dirty="0"/>
              <a:t> is the percentage change in F predicted by PPP.</a:t>
            </a:r>
          </a:p>
          <a:p>
            <a:pPr>
              <a:lnSpc>
                <a:spcPct val="110000"/>
              </a:lnSpc>
            </a:pPr>
            <a:endParaRPr lang="en-US" sz="3200" kern="0" dirty="0"/>
          </a:p>
          <a:p>
            <a:pPr>
              <a:lnSpc>
                <a:spcPct val="110000"/>
              </a:lnSpc>
            </a:pPr>
            <a:r>
              <a:rPr lang="en-US" sz="3200" kern="0" dirty="0"/>
              <a:t>Calculating F</a:t>
            </a:r>
            <a:r>
              <a:rPr lang="en-US" sz="3200" kern="0" baseline="-25000" dirty="0"/>
              <a:t>PPP</a:t>
            </a:r>
            <a:r>
              <a:rPr lang="en-US" sz="3200" kern="0" dirty="0"/>
              <a:t>:</a:t>
            </a:r>
          </a:p>
          <a:p>
            <a:pPr lvl="1">
              <a:lnSpc>
                <a:spcPct val="110000"/>
              </a:lnSpc>
            </a:pPr>
            <a:r>
              <a:rPr lang="en-US" sz="2800" kern="0" dirty="0"/>
              <a:t>F</a:t>
            </a:r>
            <a:r>
              <a:rPr lang="en-US" sz="2800" kern="0" baseline="-25000" dirty="0"/>
              <a:t>PPP</a:t>
            </a:r>
            <a:r>
              <a:rPr lang="en-US" sz="2800" kern="0" dirty="0"/>
              <a:t>($/x) = S($/x) x (1 + e)</a:t>
            </a:r>
          </a:p>
          <a:p>
            <a:pPr lvl="1">
              <a:lnSpc>
                <a:spcPct val="110000"/>
              </a:lnSpc>
            </a:pPr>
            <a:r>
              <a:rPr lang="en-US" sz="2800" kern="0" dirty="0"/>
              <a:t>If S($/C$) = 0.8161 and </a:t>
            </a:r>
            <a:r>
              <a:rPr lang="en-US" sz="2800" kern="0" dirty="0" err="1"/>
              <a:t>e</a:t>
            </a:r>
            <a:r>
              <a:rPr lang="en-US" sz="2800" kern="0" baseline="-25000" dirty="0" err="1"/>
              <a:t>PPP</a:t>
            </a:r>
            <a:r>
              <a:rPr lang="en-US" sz="2800" kern="0" dirty="0"/>
              <a:t> = 0.02, then</a:t>
            </a:r>
          </a:p>
          <a:p>
            <a:pPr lvl="1">
              <a:lnSpc>
                <a:spcPct val="110000"/>
              </a:lnSpc>
            </a:pPr>
            <a:r>
              <a:rPr lang="en-US" sz="2800" kern="0" dirty="0"/>
              <a:t>F</a:t>
            </a:r>
            <a:r>
              <a:rPr lang="en-US" sz="2800" kern="0" baseline="-25000" dirty="0"/>
              <a:t>PPP</a:t>
            </a:r>
            <a:r>
              <a:rPr lang="en-US" sz="2800" kern="0" dirty="0"/>
              <a:t>($/C$) = 0.8161 x 1.02 = 0.8324</a:t>
            </a:r>
          </a:p>
          <a:p>
            <a:pPr>
              <a:lnSpc>
                <a:spcPct val="110000"/>
              </a:lnSpc>
            </a:pPr>
            <a:endParaRPr lang="en-US" sz="3200" kern="0" dirty="0"/>
          </a:p>
          <a:p>
            <a:pPr marL="0" indent="0">
              <a:lnSpc>
                <a:spcPct val="110000"/>
              </a:lnSpc>
              <a:buNone/>
            </a:pPr>
            <a:r>
              <a:rPr lang="en-US" sz="3200" kern="0" dirty="0"/>
              <a:t>NOTE: Do not us the approximation formula: </a:t>
            </a:r>
            <a:r>
              <a:rPr lang="en-US" sz="3200" kern="0" dirty="0" err="1"/>
              <a:t>e</a:t>
            </a:r>
            <a:r>
              <a:rPr lang="en-US" sz="3200" kern="0" baseline="-25000" dirty="0" err="1"/>
              <a:t>PPP</a:t>
            </a:r>
            <a:r>
              <a:rPr lang="en-US" sz="3200" kern="0" dirty="0"/>
              <a:t> ≈ </a:t>
            </a:r>
            <a:r>
              <a:rPr lang="en-US" sz="3600" kern="0" dirty="0">
                <a:latin typeface="Symbol" pitchFamily="18" charset="2"/>
              </a:rPr>
              <a:t>I</a:t>
            </a:r>
            <a:r>
              <a:rPr lang="en-US" sz="3200" kern="0" baseline="-25000" dirty="0"/>
              <a:t>$</a:t>
            </a:r>
            <a:r>
              <a:rPr lang="en-US" sz="3200" kern="0" dirty="0"/>
              <a:t> - </a:t>
            </a:r>
            <a:r>
              <a:rPr lang="en-US" sz="3600" kern="0" dirty="0">
                <a:latin typeface="Symbol" pitchFamily="18" charset="2"/>
              </a:rPr>
              <a:t>I</a:t>
            </a:r>
            <a:r>
              <a:rPr lang="en-US" sz="3200" kern="0" baseline="-25000" dirty="0"/>
              <a:t>x</a:t>
            </a:r>
            <a:endParaRPr lang="en-US" sz="3200" kern="0" dirty="0"/>
          </a:p>
          <a:p>
            <a:pPr lvl="1">
              <a:lnSpc>
                <a:spcPct val="110000"/>
              </a:lnSpc>
            </a:pPr>
            <a:endParaRPr lang="en-US" sz="2800" kern="0" dirty="0"/>
          </a:p>
          <a:p>
            <a:pPr lvl="1">
              <a:lnSpc>
                <a:spcPct val="110000"/>
              </a:lnSpc>
            </a:pPr>
            <a:endParaRPr lang="en-US" sz="2800" kern="0" dirty="0"/>
          </a:p>
        </p:txBody>
      </p:sp>
      <p:graphicFrame>
        <p:nvGraphicFramePr>
          <p:cNvPr id="9" name="Object 4">
            <a:extLst>
              <a:ext uri="{FF2B5EF4-FFF2-40B4-BE49-F238E27FC236}">
                <a16:creationId xmlns:a16="http://schemas.microsoft.com/office/drawing/2014/main" id="{5B84E948-B5D4-4C90-A19B-5B381C0E26B3}"/>
              </a:ext>
            </a:extLst>
          </p:cNvPr>
          <p:cNvGraphicFramePr>
            <a:graphicFrameLocks noChangeAspect="1"/>
          </p:cNvGraphicFramePr>
          <p:nvPr>
            <p:extLst>
              <p:ext uri="{D42A27DB-BD31-4B8C-83A1-F6EECF244321}">
                <p14:modId xmlns:p14="http://schemas.microsoft.com/office/powerpoint/2010/main" val="3571573874"/>
              </p:ext>
            </p:extLst>
          </p:nvPr>
        </p:nvGraphicFramePr>
        <p:xfrm>
          <a:off x="2847975" y="1371600"/>
          <a:ext cx="2220913" cy="1131888"/>
        </p:xfrm>
        <a:graphic>
          <a:graphicData uri="http://schemas.openxmlformats.org/presentationml/2006/ole">
            <mc:AlternateContent xmlns:mc="http://schemas.openxmlformats.org/markup-compatibility/2006">
              <mc:Choice xmlns:v="urn:schemas-microsoft-com:vml" Requires="v">
                <p:oleObj spid="_x0000_s8198" name="Equation" r:id="rId3" imgW="1002960" imgH="482400" progId="Equation.DSMT4">
                  <p:embed/>
                </p:oleObj>
              </mc:Choice>
              <mc:Fallback>
                <p:oleObj name="Equation" r:id="rId3" imgW="1002960" imgH="482400" progId="Equation.DSMT4">
                  <p:embed/>
                  <p:pic>
                    <p:nvPicPr>
                      <p:cNvPr id="100356" name="Object 4"/>
                      <p:cNvPicPr>
                        <a:picLocks noChangeAspect="1" noChangeArrowheads="1"/>
                      </p:cNvPicPr>
                      <p:nvPr/>
                    </p:nvPicPr>
                    <p:blipFill>
                      <a:blip r:embed="rId4"/>
                      <a:srcRect/>
                      <a:stretch>
                        <a:fillRect/>
                      </a:stretch>
                    </p:blipFill>
                    <p:spPr bwMode="auto">
                      <a:xfrm>
                        <a:off x="2847975" y="1371600"/>
                        <a:ext cx="2220913" cy="1131888"/>
                      </a:xfrm>
                      <a:prstGeom prst="rect">
                        <a:avLst/>
                      </a:prstGeom>
                      <a:noFill/>
                      <a:extLst/>
                    </p:spPr>
                  </p:pic>
                </p:oleObj>
              </mc:Fallback>
            </mc:AlternateContent>
          </a:graphicData>
        </a:graphic>
      </p:graphicFrame>
    </p:spTree>
    <p:extLst>
      <p:ext uri="{BB962C8B-B14F-4D97-AF65-F5344CB8AC3E}">
        <p14:creationId xmlns:p14="http://schemas.microsoft.com/office/powerpoint/2010/main" val="696590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Key Idea: Differentials</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BF72425-249C-42F8-BA73-9505D88FAA1E}" type="slidenum">
              <a:rPr lang="en-US" smtClean="0">
                <a:solidFill>
                  <a:schemeClr val="tx1"/>
                </a:solidFill>
              </a:rPr>
              <a:pPr>
                <a:defRPr/>
              </a:pPr>
              <a:t>6</a:t>
            </a:fld>
            <a:endParaRPr lang="en-US" dirty="0">
              <a:solidFill>
                <a:schemeClr val="tx1"/>
              </a:solidFill>
            </a:endParaRPr>
          </a:p>
        </p:txBody>
      </p:sp>
      <p:sp>
        <p:nvSpPr>
          <p:cNvPr id="4" name="Content Placeholder 6">
            <a:extLst>
              <a:ext uri="{FF2B5EF4-FFF2-40B4-BE49-F238E27FC236}">
                <a16:creationId xmlns:a16="http://schemas.microsoft.com/office/drawing/2014/main" id="{6992723B-2326-46BC-937B-367D9B452801}"/>
              </a:ext>
            </a:extLst>
          </p:cNvPr>
          <p:cNvSpPr>
            <a:spLocks noGrp="1"/>
          </p:cNvSpPr>
          <p:nvPr>
            <p:ph idx="1"/>
          </p:nvPr>
        </p:nvSpPr>
        <p:spPr>
          <a:xfrm>
            <a:off x="1143000" y="1600200"/>
            <a:ext cx="7696200" cy="4525963"/>
          </a:xfrm>
        </p:spPr>
        <p:txBody>
          <a:bodyPr>
            <a:normAutofit fontScale="92500" lnSpcReduction="20000"/>
          </a:bodyPr>
          <a:lstStyle/>
          <a:p>
            <a:r>
              <a:rPr lang="en-US" sz="2800" dirty="0"/>
              <a:t>Forward rates are determined by </a:t>
            </a:r>
            <a:r>
              <a:rPr lang="en-US" sz="2800" i="1" dirty="0"/>
              <a:t>differentials</a:t>
            </a:r>
            <a:r>
              <a:rPr lang="en-US" sz="2800" dirty="0"/>
              <a:t> in inflation (</a:t>
            </a:r>
            <a:r>
              <a:rPr lang="en-US" sz="4000" dirty="0">
                <a:latin typeface="Symbol" pitchFamily="18" charset="2"/>
              </a:rPr>
              <a:t>I</a:t>
            </a:r>
            <a:r>
              <a:rPr lang="en-US" sz="2800" dirty="0"/>
              <a:t>).</a:t>
            </a:r>
          </a:p>
          <a:p>
            <a:endParaRPr lang="en-US" sz="2800" dirty="0"/>
          </a:p>
          <a:p>
            <a:r>
              <a:rPr lang="en-US" sz="2800" dirty="0"/>
              <a:t>If expected inflation is equal, </a:t>
            </a:r>
            <a:r>
              <a:rPr lang="en-US" sz="4000" dirty="0">
                <a:latin typeface="Symbol" pitchFamily="18" charset="2"/>
              </a:rPr>
              <a:t>I</a:t>
            </a:r>
            <a:r>
              <a:rPr lang="en-US" sz="2800" baseline="-25000" dirty="0"/>
              <a:t>$</a:t>
            </a:r>
            <a:r>
              <a:rPr lang="en-US" sz="2800" dirty="0"/>
              <a:t> </a:t>
            </a:r>
            <a:r>
              <a:rPr lang="en-US" sz="2800" b="1" dirty="0">
                <a:solidFill>
                  <a:srgbClr val="FF0000"/>
                </a:solidFill>
              </a:rPr>
              <a:t>=</a:t>
            </a:r>
            <a:r>
              <a:rPr lang="en-US" sz="2800" dirty="0"/>
              <a:t> </a:t>
            </a:r>
            <a:r>
              <a:rPr lang="en-US" sz="4000" dirty="0">
                <a:latin typeface="Symbol" pitchFamily="18" charset="2"/>
              </a:rPr>
              <a:t>I</a:t>
            </a:r>
            <a:r>
              <a:rPr lang="en-US" sz="2800" baseline="-25000" dirty="0"/>
              <a:t>€</a:t>
            </a:r>
            <a:r>
              <a:rPr lang="en-US" sz="2800" dirty="0"/>
              <a:t>, </a:t>
            </a:r>
          </a:p>
          <a:p>
            <a:pPr lvl="1"/>
            <a:r>
              <a:rPr lang="en-US" sz="2400" dirty="0"/>
              <a:t>F</a:t>
            </a:r>
            <a:r>
              <a:rPr lang="en-US" sz="2400" baseline="-25000" dirty="0"/>
              <a:t>PPP</a:t>
            </a:r>
            <a:r>
              <a:rPr lang="en-US" sz="2400" dirty="0"/>
              <a:t>($/€) </a:t>
            </a:r>
            <a:r>
              <a:rPr lang="en-US" sz="2400" b="1" dirty="0">
                <a:solidFill>
                  <a:srgbClr val="FF0000"/>
                </a:solidFill>
              </a:rPr>
              <a:t>=</a:t>
            </a:r>
            <a:r>
              <a:rPr lang="en-US" sz="2400" dirty="0"/>
              <a:t> S($/€)	American Terms</a:t>
            </a:r>
          </a:p>
          <a:p>
            <a:pPr lvl="1"/>
            <a:r>
              <a:rPr lang="en-US" sz="2400" dirty="0"/>
              <a:t>F</a:t>
            </a:r>
            <a:r>
              <a:rPr lang="en-US" sz="2400" baseline="-25000" dirty="0"/>
              <a:t>PPP </a:t>
            </a:r>
            <a:r>
              <a:rPr lang="en-US" sz="2400" dirty="0"/>
              <a:t>(€/$) </a:t>
            </a:r>
            <a:r>
              <a:rPr lang="en-US" sz="2400" b="1" dirty="0">
                <a:solidFill>
                  <a:srgbClr val="FF0000"/>
                </a:solidFill>
              </a:rPr>
              <a:t>=</a:t>
            </a:r>
            <a:r>
              <a:rPr lang="en-US" sz="2400" dirty="0"/>
              <a:t> S(€/$)	European Terms</a:t>
            </a:r>
          </a:p>
          <a:p>
            <a:endParaRPr lang="en-US" sz="2800" dirty="0"/>
          </a:p>
          <a:p>
            <a:r>
              <a:rPr lang="en-US" sz="2800" dirty="0"/>
              <a:t>If expected inflation is not equal, </a:t>
            </a:r>
            <a:r>
              <a:rPr lang="en-US" sz="4000" dirty="0">
                <a:latin typeface="Symbol" pitchFamily="18" charset="2"/>
              </a:rPr>
              <a:t>I</a:t>
            </a:r>
            <a:r>
              <a:rPr lang="en-US" sz="2800" baseline="-25000" dirty="0"/>
              <a:t>$</a:t>
            </a:r>
            <a:r>
              <a:rPr lang="en-US" sz="2800" dirty="0"/>
              <a:t> </a:t>
            </a:r>
            <a:r>
              <a:rPr lang="en-US" sz="2800" b="1" dirty="0">
                <a:solidFill>
                  <a:srgbClr val="FF0000"/>
                </a:solidFill>
              </a:rPr>
              <a:t>≠</a:t>
            </a:r>
            <a:r>
              <a:rPr lang="en-US" sz="2800" dirty="0"/>
              <a:t> </a:t>
            </a:r>
            <a:r>
              <a:rPr lang="en-US" sz="4000" dirty="0">
                <a:latin typeface="Symbol" pitchFamily="18" charset="2"/>
              </a:rPr>
              <a:t>I</a:t>
            </a:r>
            <a:r>
              <a:rPr lang="en-US" sz="2800" baseline="-25000" dirty="0"/>
              <a:t>€</a:t>
            </a:r>
            <a:r>
              <a:rPr lang="en-US" sz="2800" dirty="0"/>
              <a:t>, </a:t>
            </a:r>
          </a:p>
          <a:p>
            <a:pPr lvl="1"/>
            <a:r>
              <a:rPr lang="en-US" sz="2400" dirty="0"/>
              <a:t>F</a:t>
            </a:r>
            <a:r>
              <a:rPr lang="en-US" sz="2400" baseline="-25000" dirty="0"/>
              <a:t>PPP </a:t>
            </a:r>
            <a:r>
              <a:rPr lang="en-US" sz="2400" dirty="0"/>
              <a:t>($/€) </a:t>
            </a:r>
            <a:r>
              <a:rPr lang="en-US" sz="2400" b="1" dirty="0">
                <a:solidFill>
                  <a:srgbClr val="FF0000"/>
                </a:solidFill>
              </a:rPr>
              <a:t>≠</a:t>
            </a:r>
            <a:r>
              <a:rPr lang="en-US" sz="2400" dirty="0"/>
              <a:t> S($/€) 	American Terms</a:t>
            </a:r>
          </a:p>
          <a:p>
            <a:pPr lvl="1"/>
            <a:r>
              <a:rPr lang="en-US" sz="2400" dirty="0"/>
              <a:t>F</a:t>
            </a:r>
            <a:r>
              <a:rPr lang="en-US" sz="2400" baseline="-25000" dirty="0"/>
              <a:t>PPP </a:t>
            </a:r>
            <a:r>
              <a:rPr lang="en-US" sz="2400" dirty="0"/>
              <a:t>(€/$) </a:t>
            </a:r>
            <a:r>
              <a:rPr lang="en-US" sz="2400" b="1" dirty="0">
                <a:solidFill>
                  <a:srgbClr val="FF0000"/>
                </a:solidFill>
              </a:rPr>
              <a:t>≠</a:t>
            </a:r>
            <a:r>
              <a:rPr lang="en-US" sz="2400" dirty="0"/>
              <a:t> S(€/$) 	European Terms</a:t>
            </a:r>
          </a:p>
          <a:p>
            <a:pPr lvl="1">
              <a:buNone/>
            </a:pPr>
            <a:endParaRPr lang="en-US" sz="2400" dirty="0"/>
          </a:p>
          <a:p>
            <a:pPr lvl="1"/>
            <a:endParaRPr lang="en-US" sz="2400" dirty="0"/>
          </a:p>
        </p:txBody>
      </p:sp>
    </p:spTree>
    <p:extLst>
      <p:ext uri="{BB962C8B-B14F-4D97-AF65-F5344CB8AC3E}">
        <p14:creationId xmlns:p14="http://schemas.microsoft.com/office/powerpoint/2010/main" val="1808918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600" dirty="0">
                <a:solidFill>
                  <a:schemeClr val="bg1"/>
                </a:solidFill>
              </a:rPr>
              <a:t>IRP versus PPP</a:t>
            </a:r>
          </a:p>
        </p:txBody>
      </p:sp>
      <p:sp>
        <p:nvSpPr>
          <p:cNvPr id="6146"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CBF72425-249C-42F8-BA73-9505D88FAA1E}" type="slidenum">
              <a:rPr lang="en-US" smtClean="0">
                <a:solidFill>
                  <a:schemeClr val="tx1"/>
                </a:solidFill>
              </a:rPr>
              <a:pPr>
                <a:defRPr/>
              </a:pPr>
              <a:t>7</a:t>
            </a:fld>
            <a:endParaRPr lang="en-US" dirty="0">
              <a:solidFill>
                <a:schemeClr val="tx1"/>
              </a:solidFill>
            </a:endParaRPr>
          </a:p>
        </p:txBody>
      </p:sp>
      <p:pic>
        <p:nvPicPr>
          <p:cNvPr id="2" name="Picture 1">
            <a:extLst>
              <a:ext uri="{FF2B5EF4-FFF2-40B4-BE49-F238E27FC236}">
                <a16:creationId xmlns:a16="http://schemas.microsoft.com/office/drawing/2014/main" id="{D93197F9-984D-4748-A96D-6B12248B2972}"/>
              </a:ext>
            </a:extLst>
          </p:cNvPr>
          <p:cNvPicPr>
            <a:picLocks noChangeAspect="1"/>
          </p:cNvPicPr>
          <p:nvPr/>
        </p:nvPicPr>
        <p:blipFill>
          <a:blip r:embed="rId2"/>
          <a:stretch>
            <a:fillRect/>
          </a:stretch>
        </p:blipFill>
        <p:spPr>
          <a:xfrm>
            <a:off x="591700" y="1447800"/>
            <a:ext cx="8552300" cy="4502510"/>
          </a:xfrm>
          <a:prstGeom prst="rect">
            <a:avLst/>
          </a:prstGeom>
        </p:spPr>
      </p:pic>
    </p:spTree>
    <p:extLst>
      <p:ext uri="{BB962C8B-B14F-4D97-AF65-F5344CB8AC3E}">
        <p14:creationId xmlns:p14="http://schemas.microsoft.com/office/powerpoint/2010/main" val="4077075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bwMode="auto">
          <a:xfrm>
            <a:off x="685800" y="0"/>
            <a:ext cx="8458200" cy="838200"/>
          </a:xfrm>
          <a:prstGeom prst="rect">
            <a:avLst/>
          </a:prstGeom>
          <a:noFill/>
          <a:ln>
            <a:miter lim="800000"/>
            <a:headEnd/>
            <a:tailEnd/>
          </a:ln>
        </p:spPr>
        <p:txBody>
          <a:bodyPr anchor="ctr"/>
          <a:lstStyle/>
          <a:p>
            <a:r>
              <a:rPr lang="en-US" sz="2800" dirty="0">
                <a:solidFill>
                  <a:schemeClr val="bg1"/>
                </a:solidFill>
              </a:rPr>
              <a:t>Purchasing Power Parity (PPP) (4 of 10)</a:t>
            </a:r>
          </a:p>
        </p:txBody>
      </p:sp>
      <p:sp>
        <p:nvSpPr>
          <p:cNvPr id="10244" name="Rectangle 3"/>
          <p:cNvSpPr>
            <a:spLocks noGrp="1" noChangeArrowheads="1"/>
          </p:cNvSpPr>
          <p:nvPr>
            <p:ph idx="1"/>
          </p:nvPr>
        </p:nvSpPr>
        <p:spPr bwMode="auto">
          <a:xfrm>
            <a:off x="685800" y="1125615"/>
            <a:ext cx="7772400" cy="5029200"/>
          </a:xfrm>
          <a:prstGeom prst="rect">
            <a:avLst/>
          </a:prstGeom>
          <a:noFill/>
          <a:ln>
            <a:miter lim="800000"/>
            <a:headEnd/>
            <a:tailEnd/>
          </a:ln>
        </p:spPr>
        <p:txBody>
          <a:bodyPr/>
          <a:lstStyle/>
          <a:p>
            <a:pPr marL="0" indent="0">
              <a:buNone/>
            </a:pPr>
            <a:r>
              <a:rPr lang="en-US" sz="2600" b="1" dirty="0">
                <a:solidFill>
                  <a:srgbClr val="0070C0"/>
                </a:solidFill>
              </a:rPr>
              <a:t>Using PPP to Estimate Exchange Rate Effects</a:t>
            </a:r>
          </a:p>
          <a:p>
            <a:pPr>
              <a:buFont typeface="Wingdings" panose="05000000000000000000" pitchFamily="2" charset="2"/>
              <a:buChar char="§"/>
            </a:pPr>
            <a:r>
              <a:rPr lang="en-US" sz="2400" dirty="0"/>
              <a:t>The relative form of PPP can be used to estimate how an exchange rate will change in response to differential inflation rates between countries.</a:t>
            </a:r>
          </a:p>
          <a:p>
            <a:pPr>
              <a:buFont typeface="Wingdings" panose="05000000000000000000" pitchFamily="2" charset="2"/>
              <a:buChar char="§"/>
            </a:pPr>
            <a:r>
              <a:rPr lang="en-US" sz="2400" dirty="0"/>
              <a:t>International trade is the mechanism by which the inflation differential affects the exchange rate according to this theory (Exhibit 8.1)</a:t>
            </a:r>
          </a:p>
          <a:p>
            <a:pPr>
              <a:buFont typeface="Wingdings" panose="05000000000000000000" pitchFamily="2" charset="2"/>
              <a:buChar char="§"/>
            </a:pPr>
            <a:r>
              <a:rPr lang="en-US" sz="2400" dirty="0"/>
              <a:t>Using a simplified PPP relationship:</a:t>
            </a:r>
          </a:p>
          <a:p>
            <a:pPr>
              <a:buFont typeface="Wingdings" panose="05000000000000000000" pitchFamily="2" charset="2"/>
              <a:buChar char="§"/>
            </a:pPr>
            <a:endParaRPr lang="en-US" sz="2400" dirty="0"/>
          </a:p>
          <a:p>
            <a:pPr marL="0" indent="0">
              <a:buNone/>
            </a:pPr>
            <a:endParaRPr lang="en-US" sz="2400" dirty="0"/>
          </a:p>
          <a:p>
            <a:pPr marL="0" indent="0">
              <a:buNone/>
            </a:pPr>
            <a:endParaRPr lang="en-US" sz="1200" dirty="0"/>
          </a:p>
          <a:p>
            <a:pPr lvl="1">
              <a:buFont typeface="Wingdings" panose="05000000000000000000" pitchFamily="2" charset="2"/>
              <a:buChar char="§"/>
            </a:pPr>
            <a:r>
              <a:rPr lang="en-US" sz="2200" dirty="0"/>
              <a:t>The percentage change in the exchange rate should be approximately equal to the difference in inflation rates between the two countries.</a:t>
            </a:r>
          </a:p>
          <a:p>
            <a:pPr marL="495300" indent="-495300">
              <a:buFont typeface="Wingdings" pitchFamily="2" charset="2"/>
              <a:buAutoNum type="arabicPeriod"/>
            </a:pPr>
            <a:endParaRPr lang="en-US" sz="2800" dirty="0"/>
          </a:p>
        </p:txBody>
      </p:sp>
      <p:sp>
        <p:nvSpPr>
          <p:cNvPr id="9218"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14D96751-6AEE-4969-96A0-C799EF98611B}" type="slidenum">
              <a:rPr lang="en-US" smtClean="0">
                <a:solidFill>
                  <a:schemeClr val="tx1"/>
                </a:solidFill>
              </a:rPr>
              <a:pPr>
                <a:defRPr/>
              </a:pPr>
              <a:t>8</a:t>
            </a:fld>
            <a:endParaRPr lang="en-US" dirty="0">
              <a:solidFill>
                <a:schemeClr val="tx1"/>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652138222"/>
              </p:ext>
            </p:extLst>
          </p:nvPr>
        </p:nvGraphicFramePr>
        <p:xfrm>
          <a:off x="3048000" y="4495800"/>
          <a:ext cx="2590800" cy="849520"/>
        </p:xfrm>
        <a:graphic>
          <a:graphicData uri="http://schemas.openxmlformats.org/presentationml/2006/ole">
            <mc:AlternateContent xmlns:mc="http://schemas.openxmlformats.org/markup-compatibility/2006">
              <mc:Choice xmlns:v="urn:schemas-microsoft-com:vml" Requires="v">
                <p:oleObj spid="_x0000_s3113" name="Equation" r:id="rId3" imgW="736600" imgH="241300" progId="Equation.3">
                  <p:embed/>
                </p:oleObj>
              </mc:Choice>
              <mc:Fallback>
                <p:oleObj name="Equation" r:id="rId3" imgW="736600" imgH="241300" progId="Equation.3">
                  <p:embed/>
                  <p:pic>
                    <p:nvPicPr>
                      <p:cNvPr id="0"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4495800"/>
                        <a:ext cx="2590800" cy="849520"/>
                      </a:xfrm>
                      <a:prstGeom prst="rect">
                        <a:avLst/>
                      </a:prstGeom>
                      <a:noFill/>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400" dirty="0">
                <a:solidFill>
                  <a:schemeClr val="bg1"/>
                </a:solidFill>
              </a:rPr>
              <a:t>Exhibit 8.1 </a:t>
            </a:r>
            <a:r>
              <a:rPr lang="en-US" sz="2400" b="0" dirty="0">
                <a:solidFill>
                  <a:schemeClr val="bg1"/>
                </a:solidFill>
              </a:rPr>
              <a:t>Summary of Purchasing Power Parity</a:t>
            </a:r>
          </a:p>
        </p:txBody>
      </p:sp>
      <p:sp>
        <p:nvSpPr>
          <p:cNvPr id="10242" name="Slide Number Placeholder 5"/>
          <p:cNvSpPr>
            <a:spLocks noGrp="1"/>
          </p:cNvSpPr>
          <p:nvPr>
            <p:ph type="sldNum" sz="quarter" idx="10"/>
          </p:nvPr>
        </p:nvSpPr>
        <p:spPr bwMode="auto">
          <a:ln>
            <a:miter lim="800000"/>
            <a:headEnd/>
            <a:tailEnd/>
          </a:ln>
        </p:spPr>
        <p:txBody>
          <a:bodyPr vert="horz" wrap="square" lIns="91440" tIns="45720" rIns="91440" bIns="45720" numCol="1" anchor="t" anchorCtr="0" compatLnSpc="1">
            <a:prstTxWarp prst="textNoShape">
              <a:avLst/>
            </a:prstTxWarp>
          </a:bodyPr>
          <a:lstStyle/>
          <a:p>
            <a:pPr>
              <a:defRPr/>
            </a:pPr>
            <a:fld id="{AA76C208-3787-4050-AF37-258C14D94A54}" type="slidenum">
              <a:rPr lang="en-US" smtClean="0">
                <a:solidFill>
                  <a:schemeClr val="tx1"/>
                </a:solidFill>
              </a:rPr>
              <a:pPr>
                <a:defRPr/>
              </a:pPr>
              <a:t>9</a:t>
            </a:fld>
            <a:endParaRPr lang="en-US" dirty="0">
              <a:solidFill>
                <a:schemeClr val="tx1"/>
              </a:solidFill>
            </a:endParaRPr>
          </a:p>
        </p:txBody>
      </p:sp>
      <p:pic>
        <p:nvPicPr>
          <p:cNvPr id="2" name="Picture 1" descr="Flow diagram shows “Summary of Purchasing Power Parity” with three scenarios.&#10;Scenario 1: “Relatively High Local Inflation” leads to “Imports Will Increase; Exports Will Decrease” which leads to “Local Currency Should Depreciate by Same Degree as Inflation Differential.”&#10;Scenario 2: “Relatively Low Local Inflation” leads to “Imports Will decrease; Exports Will Increase” which leads to “Local Currency Should Appreciate by Same Degree as Inflation Differential.”&#10;Scenario 3: “Local and Foreign Interest Rates Are Similar” leads to “No Impact of Inflation on Import or Export Volume” which leads to “Local Currency Value Is Not Affected by Inflation.”&#10;" title="Using PPP to Estimate Exchange Rate Effect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52600" y="1138107"/>
            <a:ext cx="5362059" cy="5917222"/>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1815</TotalTime>
  <Words>995</Words>
  <Application>Microsoft Office PowerPoint</Application>
  <PresentationFormat>On-screen Show (4:3)</PresentationFormat>
  <Paragraphs>126</Paragraphs>
  <Slides>17</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vt:lpstr>
      <vt:lpstr>Symbol</vt:lpstr>
      <vt:lpstr>Times New Roman</vt:lpstr>
      <vt:lpstr>Wingdings</vt:lpstr>
      <vt:lpstr>11_FMI 9th</vt:lpstr>
      <vt:lpstr>Equation</vt:lpstr>
      <vt:lpstr>PowerPoint Presentation</vt:lpstr>
      <vt:lpstr>Relative Purchasing  Power Parity Example</vt:lpstr>
      <vt:lpstr>Relative Purchasing Power Parity Example (cont’d)</vt:lpstr>
      <vt:lpstr>Relative Purchasing  Power Parity</vt:lpstr>
      <vt:lpstr>Relative Purchasing Power Parity</vt:lpstr>
      <vt:lpstr>Key Idea: Differentials</vt:lpstr>
      <vt:lpstr>IRP versus PPP</vt:lpstr>
      <vt:lpstr>Purchasing Power Parity (PPP) (4 of 10)</vt:lpstr>
      <vt:lpstr>Exhibit 8.1 Summary of Purchasing Power Parity</vt:lpstr>
      <vt:lpstr>Purchasing Power Parity (PPP) (5 of 10)</vt:lpstr>
      <vt:lpstr>Exhibit 8.2 Illustration of Purchasing Power Parity and Disparity</vt:lpstr>
      <vt:lpstr>Purchasing Power Parity (PPP) (6 of 10)</vt:lpstr>
      <vt:lpstr>Purchasing Power Parity (PPP) (7 of 10)</vt:lpstr>
      <vt:lpstr>Exhibit 8.3 Comparison of Annual Inflation Differentials and Exchange Rate Movements for Four Major Countries</vt:lpstr>
      <vt:lpstr>Purchasing Power Parity (PPP) (8 of 10)</vt:lpstr>
      <vt:lpstr>Purchasing Power Parity (PPP) (9 of 10)</vt:lpstr>
      <vt:lpstr>Purchasing Power Parity (PPP) (10 of 10)</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104</cp:revision>
  <dcterms:created xsi:type="dcterms:W3CDTF">2009-07-28T18:23:29Z</dcterms:created>
  <dcterms:modified xsi:type="dcterms:W3CDTF">2019-05-17T14:20:26Z</dcterms:modified>
</cp:coreProperties>
</file>