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8"/>
  </p:notesMasterIdLst>
  <p:sldIdLst>
    <p:sldId id="298" r:id="rId2"/>
    <p:sldId id="300" r:id="rId3"/>
    <p:sldId id="301" r:id="rId4"/>
    <p:sldId id="332" r:id="rId5"/>
    <p:sldId id="344" r:id="rId6"/>
    <p:sldId id="345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6585B9"/>
    <a:srgbClr val="660066"/>
    <a:srgbClr val="FFFFFF"/>
    <a:srgbClr val="FF9933"/>
    <a:srgbClr val="336600"/>
    <a:srgbClr val="538610"/>
    <a:srgbClr val="146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6650E25-3052-43DA-BFA7-10175BDDA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47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66076-8A11-461B-ACA0-03B83390A99E}" type="slidenum">
              <a:rPr lang="en-US" smtClean="0">
                <a:cs typeface="Times New Roman" pitchFamily="18" charset="0"/>
              </a:rPr>
              <a:pPr/>
              <a:t>2</a:t>
            </a:fld>
            <a:endParaRPr lang="en-US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solidFill>
            <a:srgbClr val="6585B9">
              <a:alpha val="89804"/>
            </a:srgb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itle 1"/>
          <p:cNvSpPr>
            <a:spLocks/>
          </p:cNvSpPr>
          <p:nvPr userDrawn="1"/>
        </p:nvSpPr>
        <p:spPr bwMode="auto">
          <a:xfrm>
            <a:off x="1828800" y="533400"/>
            <a:ext cx="73152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3000" b="1">
              <a:solidFill>
                <a:srgbClr val="660066"/>
              </a:solidFill>
            </a:endParaRP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73152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 sz="3600">
                <a:solidFill>
                  <a:srgbClr val="FF99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219200"/>
            <a:ext cx="7315200" cy="609600"/>
          </a:xfrm>
        </p:spPr>
        <p:txBody>
          <a:bodyPr anchor="ctr"/>
          <a:lstStyle>
            <a:lvl1pPr marL="0" indent="0" algn="l">
              <a:buFont typeface="Wingdings" pitchFamily="2" charset="2"/>
              <a:buNone/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1600200" y="2286000"/>
            <a:ext cx="7391400" cy="3962400"/>
          </a:xfrm>
        </p:spPr>
        <p:txBody>
          <a:bodyPr/>
          <a:lstStyle>
            <a:lvl1pPr>
              <a:buNone/>
              <a:defRPr sz="2400" b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Clr>
                <a:schemeClr val="tx1">
                  <a:lumMod val="95000"/>
                  <a:lumOff val="5000"/>
                </a:schemeClr>
              </a:buClr>
              <a:buSzPct val="100000"/>
              <a:defRPr sz="1800">
                <a:solidFill>
                  <a:schemeClr val="tx1"/>
                </a:solidFill>
              </a:defRPr>
            </a:lvl2pPr>
            <a:lvl3pPr>
              <a:buClr>
                <a:schemeClr val="tx1">
                  <a:lumMod val="95000"/>
                  <a:lumOff val="5000"/>
                </a:schemeClr>
              </a:buClr>
              <a:buSzPct val="100000"/>
              <a:defRPr sz="1600"/>
            </a:lvl3pPr>
            <a:lvl4pPr>
              <a:buClr>
                <a:schemeClr val="tx1">
                  <a:lumMod val="95000"/>
                  <a:lumOff val="5000"/>
                </a:schemeClr>
              </a:buClr>
              <a:defRPr sz="1200"/>
            </a:lvl4pPr>
            <a:lvl5pPr>
              <a:buClr>
                <a:schemeClr val="tx1">
                  <a:lumMod val="95000"/>
                  <a:lumOff val="5000"/>
                </a:schemeClr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400800"/>
            <a:ext cx="6858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F811CED-3652-4DFD-85E1-9466AB67B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0" y="1143000"/>
            <a:ext cx="68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6450"/>
            <a:ext cx="9144000" cy="3365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400800"/>
            <a:ext cx="6858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A27EA1-1155-42FC-A217-1AB489485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806450"/>
          </a:xfrm>
          <a:prstGeom prst="rect">
            <a:avLst/>
          </a:prstGeom>
          <a:solidFill>
            <a:srgbClr val="6585B9"/>
          </a:solidFill>
          <a:ln>
            <a:solidFill>
              <a:srgbClr val="658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5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o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10526"/>
          <a:stretch>
            <a:fillRect/>
          </a:stretch>
        </p:blipFill>
        <p:spPr bwMode="auto">
          <a:xfrm>
            <a:off x="0" y="3276600"/>
            <a:ext cx="1447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276600"/>
          </a:xfrm>
          <a:prstGeom prst="rect">
            <a:avLst/>
          </a:prstGeom>
          <a:solidFill>
            <a:srgbClr val="6585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0" y="609600"/>
            <a:ext cx="9144000" cy="1311275"/>
          </a:xfrm>
          <a:prstGeom prst="rect">
            <a:avLst/>
          </a:prstGeom>
          <a:solidFill>
            <a:srgbClr val="6585B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</a:rPr>
              <a:t>International Financial Management 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</a:rPr>
              <a:t>13</a:t>
            </a:r>
            <a:r>
              <a:rPr lang="en-US" sz="4000" baseline="30000" dirty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</a:rPr>
              <a:t> Edition</a:t>
            </a:r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 userDrawn="1"/>
        </p:nvGrpSpPr>
        <p:grpSpPr bwMode="auto">
          <a:xfrm>
            <a:off x="3581400" y="2259013"/>
            <a:ext cx="5562600" cy="484187"/>
            <a:chOff x="3581400" y="2259238"/>
            <a:chExt cx="5562600" cy="483962"/>
          </a:xfrm>
        </p:grpSpPr>
        <p:pic>
          <p:nvPicPr>
            <p:cNvPr id="7" name="Picture 3" descr="by Jeff Madura&#10;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2259238"/>
              <a:ext cx="5562600" cy="483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3665538" y="2259238"/>
              <a:ext cx="2355850" cy="46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chemeClr val="bg1"/>
                  </a:solidFill>
                </a:rPr>
                <a:t>by Jeff Madura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96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90BDAF-D8D8-4513-8B83-F22AFBAC741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23" y="6349965"/>
            <a:ext cx="1742753" cy="5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1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660066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6600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D0D0D"/>
        </a:buClr>
        <a:buSzPct val="100000"/>
        <a:buFont typeface="Wingdings" pitchFamily="2" charset="2"/>
        <a:buChar char="n"/>
        <a:defRPr sz="20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2A5FA2-F035-4B31-8605-5E3E4B066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2286000"/>
            <a:ext cx="8839200" cy="3962400"/>
          </a:xfrm>
        </p:spPr>
        <p:txBody>
          <a:bodyPr/>
          <a:lstStyle/>
          <a:p>
            <a:pPr algn="ctr"/>
            <a:r>
              <a:rPr lang="en-US" sz="4800" b="1" dirty="0"/>
              <a:t>FIN 440: International Finance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Larry Schrenk, Instructor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Video 7.1 Arbitrage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93C8C-467E-48B7-89C0-3645D1CD5A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BA27EA1-1155-42FC-A217-1AB489485F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4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ctrTitle"/>
          </p:nvPr>
        </p:nvSpPr>
        <p:spPr bwMode="auto">
          <a:xfrm>
            <a:off x="656771" y="533400"/>
            <a:ext cx="84582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900" dirty="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7172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533400"/>
            <a:ext cx="80010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/>
              <a:t>International Arbitrage And Interest Rate Parity</a:t>
            </a:r>
          </a:p>
        </p:txBody>
      </p:sp>
      <p:sp>
        <p:nvSpPr>
          <p:cNvPr id="7173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1251857" y="2286000"/>
            <a:ext cx="7391400" cy="396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3550" lvl="1" indent="-401638" eaLnBrk="1" hangingPunct="1">
              <a:buClr>
                <a:srgbClr val="0D0D0D"/>
              </a:buClr>
            </a:pPr>
            <a:r>
              <a:rPr lang="en-US" sz="2400" dirty="0"/>
              <a:t>Explain the conditions that will result in locational arbitrage and the realignments that will follow.</a:t>
            </a:r>
          </a:p>
          <a:p>
            <a:pPr marL="463550" lvl="1" indent="-401638" eaLnBrk="1" hangingPunct="1">
              <a:buClr>
                <a:srgbClr val="0D0D0D"/>
              </a:buClr>
            </a:pPr>
            <a:r>
              <a:rPr lang="en-US" sz="2400" dirty="0"/>
              <a:t>Explain the conditions that will result in triangular arbitrage and the realignments that will follow.</a:t>
            </a:r>
          </a:p>
          <a:p>
            <a:pPr marL="463550" lvl="1" indent="-401638" eaLnBrk="1" hangingPunct="1">
              <a:buClr>
                <a:srgbClr val="0D0D0D"/>
              </a:buClr>
            </a:pPr>
            <a:r>
              <a:rPr lang="en-US" sz="2400" dirty="0"/>
              <a:t>Explain the conditions that will result in covered interest arbitrage and the realignments that will follow.</a:t>
            </a:r>
          </a:p>
          <a:p>
            <a:pPr marL="463550" lvl="1" indent="-401638" eaLnBrk="1" hangingPunct="1">
              <a:buClr>
                <a:srgbClr val="0D0D0D"/>
              </a:buClr>
            </a:pPr>
            <a:r>
              <a:rPr lang="en-US" sz="2400" dirty="0"/>
              <a:t>Explain the concept of interest rate parity.</a:t>
            </a:r>
          </a:p>
          <a:p>
            <a:pPr marL="463550" lvl="1" indent="-401638" eaLnBrk="1" hangingPunct="1">
              <a:buClr>
                <a:srgbClr val="0D0D0D"/>
              </a:buClr>
            </a:pPr>
            <a:r>
              <a:rPr lang="en-US" sz="2400" dirty="0"/>
              <a:t>Explain the variation in forward rate premiums across maturities and over time.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E95839-F309-4CAE-890D-9CA9903D9B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174" name="Slide Number Placeholder 4"/>
          <p:cNvSpPr txBox="1">
            <a:spLocks noGrp="1"/>
          </p:cNvSpPr>
          <p:nvPr/>
        </p:nvSpPr>
        <p:spPr bwMode="auto">
          <a:xfrm>
            <a:off x="0" y="6400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FA94919-6052-48E5-99CE-79D13F17101A}" type="slidenum">
              <a:rPr lang="en-US"/>
              <a:pPr/>
              <a:t>2</a:t>
            </a:fld>
            <a:endParaRPr lang="en-US"/>
          </a:p>
        </p:txBody>
      </p:sp>
      <p:sp>
        <p:nvSpPr>
          <p:cNvPr id="7175" name="Text Placeholder 3"/>
          <p:cNvSpPr txBox="1">
            <a:spLocks/>
          </p:cNvSpPr>
          <p:nvPr/>
        </p:nvSpPr>
        <p:spPr bwMode="auto">
          <a:xfrm>
            <a:off x="1219200" y="14478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D0D0D"/>
              </a:buClr>
              <a:buSzPct val="100000"/>
              <a:buFont typeface="Wingdings" pitchFamily="2" charset="2"/>
              <a:buNone/>
            </a:pP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Chapter Objectives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88"/>
            <a:ext cx="7315200" cy="839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solidFill>
                  <a:schemeClr val="bg1"/>
                </a:solidFill>
              </a:rPr>
              <a:t>Arbitrage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CC12DA-6338-436B-A790-70C2275C03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2EA766-0E64-4EAC-8606-C3D8379A65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90000"/>
              </a:lnSpc>
            </a:pPr>
            <a:r>
              <a:rPr lang="en-US" sz="2800" dirty="0"/>
              <a:t>Arbitrage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Guaranteed Profit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No Cost (self-financing trading strategy)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No Risk</a:t>
            </a:r>
          </a:p>
          <a:p>
            <a:pPr marL="858838" lvl="1" indent="-514350">
              <a:lnSpc>
                <a:spcPct val="90000"/>
              </a:lnSpc>
              <a:buFont typeface="+mj-lt"/>
              <a:buAutoNum type="arabicPeriod"/>
            </a:pPr>
            <a:endParaRPr lang="en-US" sz="2400" dirty="0"/>
          </a:p>
          <a:p>
            <a:pPr marL="571500" indent="-571500">
              <a:lnSpc>
                <a:spcPct val="90000"/>
              </a:lnSpc>
            </a:pPr>
            <a:r>
              <a:rPr lang="en-US" sz="2800" dirty="0"/>
              <a:t>Example: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sz="2400" dirty="0"/>
              <a:t>IBM $100 in New York and $102 in Chicago.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sz="2400" dirty="0"/>
              <a:t>How do you take advantage of the opportunity?</a:t>
            </a:r>
          </a:p>
          <a:p>
            <a:pPr marL="839788" lvl="1" indent="-495300">
              <a:lnSpc>
                <a:spcPct val="90000"/>
              </a:lnSpc>
            </a:pPr>
            <a:r>
              <a:rPr lang="en-US" sz="2400" dirty="0"/>
              <a:t>What is the arbitrage profit? </a:t>
            </a:r>
          </a:p>
          <a:p>
            <a:pPr marL="839788" lvl="1" indent="-495300">
              <a:lnSpc>
                <a:spcPct val="90000"/>
              </a:lnSpc>
            </a:pPr>
            <a:endParaRPr lang="en-US" sz="2400" dirty="0"/>
          </a:p>
          <a:p>
            <a:pPr marL="490538" indent="-495300"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Law of One Price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88"/>
            <a:ext cx="7315200" cy="839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dirty="0">
                <a:solidFill>
                  <a:schemeClr val="bg1"/>
                </a:solidFill>
              </a:rPr>
              <a:t>‘Arbitrage’ Types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FCC12DA-6338-436B-A790-70C2275C0307}" type="slidenum">
              <a:rPr lang="en-US" sz="2400" smtClean="0"/>
              <a:pPr>
                <a:defRPr/>
              </a:pPr>
              <a:t>4</a:t>
            </a:fld>
            <a:endParaRPr lang="en-US" sz="24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EB3CDC-EB25-453F-9F00-4C3AA5CB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  <a:ea typeface="+mn-ea"/>
                <a:cs typeface="+mn-cs"/>
              </a:rPr>
              <a:t>Pure Arbitrage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: No risk nothing and earn more than the riskless rate</a:t>
            </a:r>
          </a:p>
          <a:p>
            <a:endParaRPr lang="en-US" sz="2800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sz="2800" i="1" dirty="0">
                <a:solidFill>
                  <a:schemeClr val="tx1"/>
                </a:solidFill>
                <a:ea typeface="+mn-ea"/>
                <a:cs typeface="+mn-cs"/>
              </a:rPr>
              <a:t>Near Arbitrage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: Assets are identical or almost, but there is no guarantee of profit</a:t>
            </a:r>
          </a:p>
          <a:p>
            <a:endParaRPr lang="en-US" sz="2800" dirty="0">
              <a:solidFill>
                <a:schemeClr val="tx1"/>
              </a:solidFill>
              <a:ea typeface="+mn-ea"/>
              <a:cs typeface="+mn-cs"/>
            </a:endParaRPr>
          </a:p>
          <a:p>
            <a:r>
              <a:rPr lang="en-US" sz="2800" i="1" dirty="0">
                <a:solidFill>
                  <a:schemeClr val="tx1"/>
                </a:solidFill>
                <a:ea typeface="+mn-ea"/>
                <a:cs typeface="+mn-cs"/>
              </a:rPr>
              <a:t>Speculative Arbitrage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ea typeface="+mn-ea"/>
                <a:cs typeface="+mn-cs"/>
              </a:rPr>
              <a:t>Investors take advantage of what they </a:t>
            </a:r>
            <a:r>
              <a:rPr lang="en-US" sz="2400" i="1" dirty="0">
                <a:solidFill>
                  <a:schemeClr val="tx1"/>
                </a:solidFill>
                <a:ea typeface="+mn-ea"/>
                <a:cs typeface="+mn-cs"/>
              </a:rPr>
              <a:t>see</a:t>
            </a:r>
            <a:r>
              <a:rPr lang="en-US" sz="2400" dirty="0">
                <a:solidFill>
                  <a:schemeClr val="tx1"/>
                </a:solidFill>
                <a:ea typeface="+mn-ea"/>
                <a:cs typeface="+mn-cs"/>
              </a:rPr>
              <a:t> as mispriced and similar (though not identical) assets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320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315200" cy="83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solidFill>
                  <a:schemeClr val="bg1"/>
                </a:solidFill>
              </a:rPr>
              <a:t>No-Arbitrage Pricing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FD17E93-D7FD-4876-B997-F23F18137C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335FB5-0F55-4068-AA39-E2F989A9D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95400"/>
            <a:ext cx="7467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/>
              <a:t>If markets are efficient and in equilibrium…</a:t>
            </a:r>
          </a:p>
          <a:p>
            <a:pPr lvl="1"/>
            <a:r>
              <a:rPr lang="en-US" sz="3000" dirty="0"/>
              <a:t>There is no arbitrage.</a:t>
            </a:r>
          </a:p>
          <a:p>
            <a:endParaRPr lang="en-US" sz="3500" dirty="0"/>
          </a:p>
          <a:p>
            <a:r>
              <a:rPr lang="en-US" sz="3500" dirty="0"/>
              <a:t>This can either</a:t>
            </a:r>
          </a:p>
          <a:p>
            <a:pPr lvl="1"/>
            <a:r>
              <a:rPr lang="en-US" sz="3000" dirty="0"/>
              <a:t>Set a limit on prices, or</a:t>
            </a:r>
          </a:p>
          <a:p>
            <a:pPr lvl="1"/>
            <a:r>
              <a:rPr lang="en-US" sz="3000" dirty="0"/>
              <a:t>Determine prices exactly.</a:t>
            </a:r>
          </a:p>
          <a:p>
            <a:endParaRPr lang="en-US" sz="3500" dirty="0"/>
          </a:p>
          <a:p>
            <a:r>
              <a:rPr lang="en-US" sz="3500" dirty="0"/>
              <a:t>Applications</a:t>
            </a:r>
          </a:p>
          <a:p>
            <a:pPr lvl="1"/>
            <a:r>
              <a:rPr lang="en-US" sz="3000" dirty="0"/>
              <a:t>Determining FX Rates</a:t>
            </a:r>
          </a:p>
          <a:p>
            <a:pPr lvl="1"/>
            <a:r>
              <a:rPr lang="en-US" sz="3000" dirty="0"/>
              <a:t>Pricing Derivative Securities</a:t>
            </a:r>
          </a:p>
          <a:p>
            <a:pPr lv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25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315200" cy="83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>
                <a:solidFill>
                  <a:schemeClr val="bg1"/>
                </a:solidFill>
              </a:rPr>
              <a:t>A Simple Example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FD17E93-D7FD-4876-B997-F23F18137C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87DB4E-2340-4AD0-A49A-676A039F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82010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10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1_FMI 9th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0_FMI 9th">
      <a:majorFont>
        <a:latin typeface=""/>
        <a:ea typeface=""/>
        <a:cs typeface="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237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11_FMI 9th</vt:lpstr>
      <vt:lpstr>PowerPoint Presentation</vt:lpstr>
      <vt:lpstr>7</vt:lpstr>
      <vt:lpstr>Arbitrage</vt:lpstr>
      <vt:lpstr>‘Arbitrage’ Types</vt:lpstr>
      <vt:lpstr>No-Arbitrage Pricing</vt:lpstr>
      <vt:lpstr>A Simple Example</vt:lpstr>
    </vt:vector>
  </TitlesOfParts>
  <Company>California State University, Fullerton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Campus User</dc:creator>
  <cp:lastModifiedBy>Schrenk, Lawrence</cp:lastModifiedBy>
  <cp:revision>87</cp:revision>
  <dcterms:created xsi:type="dcterms:W3CDTF">2009-07-28T18:15:01Z</dcterms:created>
  <dcterms:modified xsi:type="dcterms:W3CDTF">2019-05-15T16:10:58Z</dcterms:modified>
</cp:coreProperties>
</file>