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0"/>
  </p:notesMasterIdLst>
  <p:sldIdLst>
    <p:sldId id="330" r:id="rId2"/>
    <p:sldId id="298"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27" r:id="rId17"/>
    <p:sldId id="328" r:id="rId18"/>
    <p:sldId id="329" r:id="rId19"/>
  </p:sldIdLst>
  <p:sldSz cx="9144000" cy="6858000" type="screen4x3"/>
  <p:notesSz cx="6858000" cy="9144000"/>
  <p:custDataLst>
    <p:tags r:id="rId21"/>
  </p:custDataLst>
  <p:defaultTextStyle>
    <a:defPPr>
      <a:defRPr lang="en-US"/>
    </a:defPPr>
    <a:lvl1pPr algn="l" rtl="0" fontAlgn="base">
      <a:spcBef>
        <a:spcPct val="0"/>
      </a:spcBef>
      <a:spcAft>
        <a:spcPct val="0"/>
      </a:spcAft>
      <a:defRPr kern="1200">
        <a:solidFill>
          <a:schemeClr val="tx1"/>
        </a:solidFill>
        <a:latin typeface="Arial"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Times New Roman" pitchFamily="18" charset="0"/>
      </a:defRPr>
    </a:lvl2pPr>
    <a:lvl3pPr marL="914400" algn="l" rtl="0" fontAlgn="base">
      <a:spcBef>
        <a:spcPct val="0"/>
      </a:spcBef>
      <a:spcAft>
        <a:spcPct val="0"/>
      </a:spcAft>
      <a:defRPr kern="1200">
        <a:solidFill>
          <a:schemeClr val="tx1"/>
        </a:solidFill>
        <a:latin typeface="Arial" charset="0"/>
        <a:ea typeface="+mn-ea"/>
        <a:cs typeface="Times New Roman" pitchFamily="18" charset="0"/>
      </a:defRPr>
    </a:lvl3pPr>
    <a:lvl4pPr marL="1371600" algn="l" rtl="0" fontAlgn="base">
      <a:spcBef>
        <a:spcPct val="0"/>
      </a:spcBef>
      <a:spcAft>
        <a:spcPct val="0"/>
      </a:spcAft>
      <a:defRPr kern="1200">
        <a:solidFill>
          <a:schemeClr val="tx1"/>
        </a:solidFill>
        <a:latin typeface="Arial" charset="0"/>
        <a:ea typeface="+mn-ea"/>
        <a:cs typeface="Times New Roman" pitchFamily="18" charset="0"/>
      </a:defRPr>
    </a:lvl4pPr>
    <a:lvl5pPr marL="1828800" algn="l" rtl="0" fontAlgn="base">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6585B9"/>
    <a:srgbClr val="660066"/>
    <a:srgbClr val="FFFFFF"/>
    <a:srgbClr val="FF9933"/>
    <a:srgbClr val="336600"/>
    <a:srgbClr val="538610"/>
    <a:srgbClr val="146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52" autoAdjust="0"/>
    <p:restoredTop sz="99499" autoAdjust="0"/>
  </p:normalViewPr>
  <p:slideViewPr>
    <p:cSldViewPr>
      <p:cViewPr varScale="1">
        <p:scale>
          <a:sx n="114" d="100"/>
          <a:sy n="114" d="100"/>
        </p:scale>
        <p:origin x="163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dirty="0"/>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dirty="0"/>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dirty="0"/>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404E316B-4517-414A-BDDD-69CF55717430}" type="slidenum">
              <a:rPr lang="en-US"/>
              <a:pPr>
                <a:defRPr/>
              </a:pPr>
              <a:t>‹#›</a:t>
            </a:fld>
            <a:endParaRPr lang="en-US" dirty="0"/>
          </a:p>
        </p:txBody>
      </p:sp>
    </p:spTree>
    <p:extLst>
      <p:ext uri="{BB962C8B-B14F-4D97-AF65-F5344CB8AC3E}">
        <p14:creationId xmlns:p14="http://schemas.microsoft.com/office/powerpoint/2010/main" val="10202485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dirty="0"/>
          </a:p>
        </p:txBody>
      </p:sp>
      <p:sp>
        <p:nvSpPr>
          <p:cNvPr id="35844" name="Slide Number Placeholder 3"/>
          <p:cNvSpPr>
            <a:spLocks noGrp="1"/>
          </p:cNvSpPr>
          <p:nvPr>
            <p:ph type="sldNum" sz="quarter" idx="5"/>
          </p:nvPr>
        </p:nvSpPr>
        <p:spPr>
          <a:noFill/>
        </p:spPr>
        <p:txBody>
          <a:bodyPr/>
          <a:lstStyle/>
          <a:p>
            <a:fld id="{3E9EB153-D480-4DB5-B679-B2E4FCE4DC6F}" type="slidenum">
              <a:rPr lang="en-US" smtClean="0">
                <a:cs typeface="Times New Roman" pitchFamily="18" charset="0"/>
              </a:rPr>
              <a:pPr/>
              <a:t>2</a:t>
            </a:fld>
            <a:endParaRPr lang="en-US" dirty="0">
              <a:cs typeface="Times New Roman" pitchFamily="18" charset="0"/>
            </a:endParaRPr>
          </a:p>
        </p:txBody>
      </p:sp>
    </p:spTree>
    <p:extLst>
      <p:ext uri="{BB962C8B-B14F-4D97-AF65-F5344CB8AC3E}">
        <p14:creationId xmlns:p14="http://schemas.microsoft.com/office/powerpoint/2010/main" val="212840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Rectangle 3"/>
          <p:cNvSpPr>
            <a:spLocks noChangeArrowheads="1"/>
          </p:cNvSpPr>
          <p:nvPr userDrawn="1"/>
        </p:nvSpPr>
        <p:spPr bwMode="auto">
          <a:xfrm>
            <a:off x="0" y="0"/>
            <a:ext cx="9144000" cy="2133600"/>
          </a:xfrm>
          <a:prstGeom prst="rect">
            <a:avLst/>
          </a:prstGeom>
          <a:solidFill>
            <a:srgbClr val="6585B9">
              <a:alpha val="89804"/>
            </a:srgbClr>
          </a:solidFill>
          <a:ln w="0">
            <a:noFill/>
            <a:miter lim="800000"/>
            <a:headEnd/>
            <a:tailEnd/>
          </a:ln>
        </p:spPr>
        <p:txBody>
          <a:bodyPr wrap="none" anchor="ctr"/>
          <a:lstStyle/>
          <a:p>
            <a:pPr>
              <a:defRPr/>
            </a:pPr>
            <a:endParaRPr lang="en-US"/>
          </a:p>
        </p:txBody>
      </p:sp>
      <p:sp>
        <p:nvSpPr>
          <p:cNvPr id="7" name="Title 1"/>
          <p:cNvSpPr>
            <a:spLocks/>
          </p:cNvSpPr>
          <p:nvPr userDrawn="1"/>
        </p:nvSpPr>
        <p:spPr bwMode="auto">
          <a:xfrm>
            <a:off x="1828800" y="533400"/>
            <a:ext cx="7315200" cy="609600"/>
          </a:xfrm>
          <a:prstGeom prst="rect">
            <a:avLst/>
          </a:prstGeom>
          <a:solidFill>
            <a:schemeClr val="accent6">
              <a:lumMod val="50000"/>
            </a:schemeClr>
          </a:solidFill>
          <a:ln w="9525">
            <a:noFill/>
            <a:miter lim="800000"/>
            <a:headEnd/>
            <a:tailEnd/>
          </a:ln>
        </p:spPr>
        <p:txBody>
          <a:bodyPr anchor="ctr"/>
          <a:lstStyle/>
          <a:p>
            <a:pPr eaLnBrk="0" hangingPunct="0">
              <a:defRPr/>
            </a:pPr>
            <a:endParaRPr lang="en-US" sz="3000" b="1">
              <a:solidFill>
                <a:srgbClr val="660066"/>
              </a:solidFill>
            </a:endParaRPr>
          </a:p>
        </p:txBody>
      </p:sp>
      <p:sp>
        <p:nvSpPr>
          <p:cNvPr id="21515" name="Rectangle 11"/>
          <p:cNvSpPr>
            <a:spLocks noGrp="1" noChangeArrowheads="1"/>
          </p:cNvSpPr>
          <p:nvPr>
            <p:ph type="ctrTitle"/>
          </p:nvPr>
        </p:nvSpPr>
        <p:spPr>
          <a:xfrm>
            <a:off x="1828800" y="533400"/>
            <a:ext cx="7315200" cy="609600"/>
          </a:xfrm>
          <a:solidFill>
            <a:schemeClr val="accent6">
              <a:lumMod val="75000"/>
            </a:schemeClr>
          </a:solidFill>
        </p:spPr>
        <p:txBody>
          <a:bodyPr/>
          <a:lstStyle>
            <a:lvl1pPr>
              <a:defRPr sz="3600">
                <a:solidFill>
                  <a:srgbClr val="FF9933"/>
                </a:solidFill>
                <a:latin typeface="Arial" pitchFamily="34" charset="0"/>
                <a:cs typeface="Arial" pitchFamily="34" charset="0"/>
              </a:defRPr>
            </a:lvl1pPr>
          </a:lstStyle>
          <a:p>
            <a:r>
              <a:rPr lang="en-US" dirty="0"/>
              <a:t>Click to edit Master title style</a:t>
            </a:r>
          </a:p>
        </p:txBody>
      </p:sp>
      <p:sp>
        <p:nvSpPr>
          <p:cNvPr id="21516" name="Rectangle 12"/>
          <p:cNvSpPr>
            <a:spLocks noGrp="1" noChangeArrowheads="1"/>
          </p:cNvSpPr>
          <p:nvPr>
            <p:ph type="subTitle" idx="1"/>
          </p:nvPr>
        </p:nvSpPr>
        <p:spPr>
          <a:xfrm>
            <a:off x="1828800" y="1219200"/>
            <a:ext cx="7315200" cy="609600"/>
          </a:xfrm>
        </p:spPr>
        <p:txBody>
          <a:bodyPr anchor="ctr"/>
          <a:lstStyle>
            <a:lvl1pPr marL="0" indent="0" algn="l">
              <a:buFont typeface="Wingdings" pitchFamily="2" charset="2"/>
              <a:buNone/>
              <a:defRPr sz="3600">
                <a:solidFill>
                  <a:srgbClr val="FFFFFF"/>
                </a:solidFill>
              </a:defRPr>
            </a:lvl1pPr>
          </a:lstStyle>
          <a:p>
            <a:r>
              <a:rPr lang="en-US"/>
              <a:t>Click to edit Master subtitle style</a:t>
            </a:r>
            <a:endParaRPr lang="en-US" dirty="0"/>
          </a:p>
        </p:txBody>
      </p:sp>
      <p:sp>
        <p:nvSpPr>
          <p:cNvPr id="21" name="Text Placeholder 20"/>
          <p:cNvSpPr>
            <a:spLocks noGrp="1"/>
          </p:cNvSpPr>
          <p:nvPr>
            <p:ph type="body" sz="quarter" idx="10"/>
          </p:nvPr>
        </p:nvSpPr>
        <p:spPr>
          <a:xfrm>
            <a:off x="1600200" y="2286000"/>
            <a:ext cx="7391400" cy="3962400"/>
          </a:xfrm>
        </p:spPr>
        <p:txBody>
          <a:bodyPr/>
          <a:lstStyle>
            <a:lvl1pPr>
              <a:buNone/>
              <a:defRPr sz="2400" b="0">
                <a:solidFill>
                  <a:srgbClr val="660066"/>
                </a:solidFill>
                <a:latin typeface="Times New Roman" pitchFamily="18" charset="0"/>
                <a:cs typeface="Times New Roman" pitchFamily="18" charset="0"/>
              </a:defRPr>
            </a:lvl1pPr>
            <a:lvl2pPr>
              <a:buClr>
                <a:schemeClr val="tx1">
                  <a:lumMod val="95000"/>
                  <a:lumOff val="5000"/>
                </a:schemeClr>
              </a:buClr>
              <a:buSzPct val="100000"/>
              <a:defRPr sz="1800">
                <a:solidFill>
                  <a:schemeClr val="tx1"/>
                </a:solidFill>
              </a:defRPr>
            </a:lvl2pPr>
            <a:lvl3pPr>
              <a:buClr>
                <a:schemeClr val="tx1">
                  <a:lumMod val="95000"/>
                  <a:lumOff val="5000"/>
                </a:schemeClr>
              </a:buClr>
              <a:buSzPct val="100000"/>
              <a:defRPr sz="1600"/>
            </a:lvl3pPr>
            <a:lvl4pPr>
              <a:buClr>
                <a:schemeClr val="tx1">
                  <a:lumMod val="95000"/>
                  <a:lumOff val="5000"/>
                </a:schemeClr>
              </a:buClr>
              <a:defRPr sz="1200"/>
            </a:lvl4pPr>
            <a:lvl5pPr>
              <a:buClr>
                <a:schemeClr val="tx1">
                  <a:lumMod val="95000"/>
                  <a:lumOff val="5000"/>
                </a:schemeClr>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p:cNvSpPr>
            <a:spLocks noGrp="1"/>
          </p:cNvSpPr>
          <p:nvPr>
            <p:ph type="sldNum" sz="quarter" idx="11"/>
          </p:nvPr>
        </p:nvSpPr>
        <p:spPr>
          <a:xfrm>
            <a:off x="0" y="6400800"/>
            <a:ext cx="685800" cy="457200"/>
          </a:xfrm>
          <a:prstGeom prst="rect">
            <a:avLst/>
          </a:prstGeom>
        </p:spPr>
        <p:txBody>
          <a:bodyPr/>
          <a:lstStyle>
            <a:lvl1pPr>
              <a:defRPr>
                <a:cs typeface="+mn-cs"/>
              </a:defRPr>
            </a:lvl1pPr>
          </a:lstStyle>
          <a:p>
            <a:pPr>
              <a:defRPr/>
            </a:pPr>
            <a:fld id="{9F811CED-3652-4DFD-85E1-9466AB67BE6C}" type="slidenum">
              <a:rPr lang="en-US"/>
              <a:pPr>
                <a:defRPr/>
              </a:pPr>
              <a:t>‹#›</a:t>
            </a:fld>
            <a:endParaRPr lang="en-US" dirty="0"/>
          </a:p>
        </p:txBody>
      </p:sp>
    </p:spTree>
    <p:extLst>
      <p:ext uri="{BB962C8B-B14F-4D97-AF65-F5344CB8AC3E}">
        <p14:creationId xmlns:p14="http://schemas.microsoft.com/office/powerpoint/2010/main" val="3385195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srcRect r="50000"/>
          <a:stretch>
            <a:fillRect/>
          </a:stretch>
        </p:blipFill>
        <p:spPr bwMode="auto">
          <a:xfrm>
            <a:off x="0" y="1143000"/>
            <a:ext cx="685800" cy="5715000"/>
          </a:xfrm>
          <a:prstGeom prst="rect">
            <a:avLst/>
          </a:prstGeom>
          <a:noFill/>
          <a:ln w="9525">
            <a:noFill/>
            <a:miter lim="800000"/>
            <a:headEnd/>
            <a:tailEnd/>
          </a:ln>
        </p:spPr>
      </p:pic>
      <p:pic>
        <p:nvPicPr>
          <p:cNvPr id="4" name="Picture 1"/>
          <p:cNvPicPr>
            <a:picLocks noChangeAspect="1" noChangeArrowheads="1"/>
          </p:cNvPicPr>
          <p:nvPr userDrawn="1"/>
        </p:nvPicPr>
        <p:blipFill>
          <a:blip r:embed="rId3" cstate="print"/>
          <a:srcRect/>
          <a:stretch>
            <a:fillRect/>
          </a:stretch>
        </p:blipFill>
        <p:spPr bwMode="auto">
          <a:xfrm>
            <a:off x="0" y="806450"/>
            <a:ext cx="9144000" cy="336550"/>
          </a:xfrm>
          <a:prstGeom prst="rect">
            <a:avLst/>
          </a:prstGeom>
          <a:noFill/>
          <a:ln w="9525">
            <a:solidFill>
              <a:schemeClr val="accent6">
                <a:lumMod val="75000"/>
              </a:schemeClr>
            </a:solidFill>
            <a:miter lim="800000"/>
            <a:headEnd/>
            <a:tailEnd/>
          </a:ln>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a:spLocks noGrp="1"/>
          </p:cNvSpPr>
          <p:nvPr>
            <p:ph type="sldNum" sz="quarter" idx="10"/>
          </p:nvPr>
        </p:nvSpPr>
        <p:spPr>
          <a:xfrm>
            <a:off x="0" y="6400800"/>
            <a:ext cx="685800" cy="457200"/>
          </a:xfrm>
          <a:prstGeom prst="rect">
            <a:avLst/>
          </a:prstGeom>
        </p:spPr>
        <p:txBody>
          <a:bodyPr/>
          <a:lstStyle>
            <a:lvl1pPr>
              <a:defRPr>
                <a:cs typeface="+mn-cs"/>
              </a:defRPr>
            </a:lvl1pPr>
          </a:lstStyle>
          <a:p>
            <a:pPr>
              <a:defRPr/>
            </a:pPr>
            <a:fld id="{EBA27EA1-1155-42FC-A217-1AB489485F3D}" type="slidenum">
              <a:rPr lang="en-US"/>
              <a:pPr>
                <a:defRPr/>
              </a:pPr>
              <a:t>‹#›</a:t>
            </a:fld>
            <a:endParaRPr lang="en-US" dirty="0"/>
          </a:p>
        </p:txBody>
      </p:sp>
      <p:sp>
        <p:nvSpPr>
          <p:cNvPr id="9" name="Rectangle 8"/>
          <p:cNvSpPr/>
          <p:nvPr userDrawn="1"/>
        </p:nvSpPr>
        <p:spPr>
          <a:xfrm>
            <a:off x="0" y="0"/>
            <a:ext cx="9144000" cy="806450"/>
          </a:xfrm>
          <a:prstGeom prst="rect">
            <a:avLst/>
          </a:prstGeom>
          <a:solidFill>
            <a:srgbClr val="6585B9"/>
          </a:solidFill>
          <a:ln>
            <a:solidFill>
              <a:srgbClr val="6585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8024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ook cover">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srcRect r="10526"/>
          <a:stretch>
            <a:fillRect/>
          </a:stretch>
        </p:blipFill>
        <p:spPr bwMode="auto">
          <a:xfrm>
            <a:off x="0" y="3276600"/>
            <a:ext cx="1447800" cy="3581400"/>
          </a:xfrm>
          <a:prstGeom prst="rect">
            <a:avLst/>
          </a:prstGeom>
          <a:noFill/>
          <a:ln w="9525">
            <a:noFill/>
            <a:miter lim="800000"/>
            <a:headEnd/>
            <a:tailEnd/>
          </a:ln>
        </p:spPr>
      </p:pic>
      <p:sp>
        <p:nvSpPr>
          <p:cNvPr id="9" name="Rectangle 8"/>
          <p:cNvSpPr/>
          <p:nvPr userDrawn="1"/>
        </p:nvSpPr>
        <p:spPr>
          <a:xfrm>
            <a:off x="0" y="0"/>
            <a:ext cx="9144000" cy="3276600"/>
          </a:xfrm>
          <a:prstGeom prst="rect">
            <a:avLst/>
          </a:prstGeom>
          <a:solidFill>
            <a:srgbClr val="6585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3"/>
          <p:cNvSpPr txBox="1">
            <a:spLocks noChangeArrowheads="1"/>
          </p:cNvSpPr>
          <p:nvPr userDrawn="1"/>
        </p:nvSpPr>
        <p:spPr bwMode="auto">
          <a:xfrm>
            <a:off x="0" y="609600"/>
            <a:ext cx="9144000" cy="1311275"/>
          </a:xfrm>
          <a:prstGeom prst="rect">
            <a:avLst/>
          </a:prstGeom>
          <a:solidFill>
            <a:srgbClr val="6585B9"/>
          </a:solidFill>
          <a:ln>
            <a:noFill/>
          </a:ln>
          <a:extLst/>
        </p:spPr>
        <p:txBody>
          <a:bodyPr>
            <a:spAutoFit/>
          </a:bodyPr>
          <a:lstStyle>
            <a:lvl1pPr eaLnBrk="0" hangingPunct="0">
              <a:defRPr>
                <a:solidFill>
                  <a:schemeClr val="tx1"/>
                </a:solidFill>
                <a:latin typeface="Arial" charset="0"/>
                <a:cs typeface="Times New Roman" pitchFamily="18" charset="0"/>
              </a:defRPr>
            </a:lvl1pPr>
            <a:lvl2pPr marL="742950" indent="-285750" eaLnBrk="0" hangingPunct="0">
              <a:defRPr>
                <a:solidFill>
                  <a:schemeClr val="tx1"/>
                </a:solidFill>
                <a:latin typeface="Arial" charset="0"/>
                <a:cs typeface="Times New Roman" pitchFamily="18" charset="0"/>
              </a:defRPr>
            </a:lvl2pPr>
            <a:lvl3pPr marL="1143000" indent="-228600" eaLnBrk="0" hangingPunct="0">
              <a:defRPr>
                <a:solidFill>
                  <a:schemeClr val="tx1"/>
                </a:solidFill>
                <a:latin typeface="Arial" charset="0"/>
                <a:cs typeface="Times New Roman" pitchFamily="18" charset="0"/>
              </a:defRPr>
            </a:lvl3pPr>
            <a:lvl4pPr marL="1600200" indent="-228600" eaLnBrk="0" hangingPunct="0">
              <a:defRPr>
                <a:solidFill>
                  <a:schemeClr val="tx1"/>
                </a:solidFill>
                <a:latin typeface="Arial" charset="0"/>
                <a:cs typeface="Times New Roman" pitchFamily="18" charset="0"/>
              </a:defRPr>
            </a:lvl4pPr>
            <a:lvl5pPr marL="2057400" indent="-228600" eaLnBrk="0" hangingPunct="0">
              <a:defRPr>
                <a:solidFill>
                  <a:schemeClr val="tx1"/>
                </a:solidFill>
                <a:latin typeface="Arial" charset="0"/>
                <a:cs typeface="Times New Roman" pitchFamily="18" charset="0"/>
              </a:defRPr>
            </a:lvl5pPr>
            <a:lvl6pPr marL="2514600" indent="-228600" eaLnBrk="0" fontAlgn="base" hangingPunct="0">
              <a:spcBef>
                <a:spcPct val="0"/>
              </a:spcBef>
              <a:spcAft>
                <a:spcPct val="0"/>
              </a:spcAft>
              <a:defRPr>
                <a:solidFill>
                  <a:schemeClr val="tx1"/>
                </a:solidFill>
                <a:latin typeface="Arial" charset="0"/>
                <a:cs typeface="Times New Roman" pitchFamily="18" charset="0"/>
              </a:defRPr>
            </a:lvl6pPr>
            <a:lvl7pPr marL="2971800" indent="-228600" eaLnBrk="0" fontAlgn="base" hangingPunct="0">
              <a:spcBef>
                <a:spcPct val="0"/>
              </a:spcBef>
              <a:spcAft>
                <a:spcPct val="0"/>
              </a:spcAft>
              <a:defRPr>
                <a:solidFill>
                  <a:schemeClr val="tx1"/>
                </a:solidFill>
                <a:latin typeface="Arial" charset="0"/>
                <a:cs typeface="Times New Roman" pitchFamily="18" charset="0"/>
              </a:defRPr>
            </a:lvl7pPr>
            <a:lvl8pPr marL="3429000" indent="-228600" eaLnBrk="0" fontAlgn="base" hangingPunct="0">
              <a:spcBef>
                <a:spcPct val="0"/>
              </a:spcBef>
              <a:spcAft>
                <a:spcPct val="0"/>
              </a:spcAft>
              <a:defRPr>
                <a:solidFill>
                  <a:schemeClr val="tx1"/>
                </a:solidFill>
                <a:latin typeface="Arial" charset="0"/>
                <a:cs typeface="Times New Roman" pitchFamily="18" charset="0"/>
              </a:defRPr>
            </a:lvl8pPr>
            <a:lvl9pPr marL="3886200" indent="-228600" eaLnBrk="0" fontAlgn="base" hangingPunct="0">
              <a:spcBef>
                <a:spcPct val="0"/>
              </a:spcBef>
              <a:spcAft>
                <a:spcPct val="0"/>
              </a:spcAft>
              <a:defRPr>
                <a:solidFill>
                  <a:schemeClr val="tx1"/>
                </a:solidFill>
                <a:latin typeface="Arial" charset="0"/>
                <a:cs typeface="Times New Roman" pitchFamily="18" charset="0"/>
              </a:defRPr>
            </a:lvl9pPr>
          </a:lstStyle>
          <a:p>
            <a:pPr algn="ctr" eaLnBrk="1" hangingPunct="1">
              <a:defRPr/>
            </a:pPr>
            <a:r>
              <a:rPr lang="en-US" sz="4000" dirty="0">
                <a:solidFill>
                  <a:schemeClr val="bg1"/>
                </a:solidFill>
                <a:latin typeface="Times New Roman" pitchFamily="18" charset="0"/>
              </a:rPr>
              <a:t>International Financial Management </a:t>
            </a:r>
          </a:p>
          <a:p>
            <a:pPr algn="ctr" eaLnBrk="1" hangingPunct="1">
              <a:defRPr/>
            </a:pPr>
            <a:r>
              <a:rPr lang="en-US" sz="4000" dirty="0">
                <a:solidFill>
                  <a:schemeClr val="bg1"/>
                </a:solidFill>
                <a:latin typeface="Times New Roman" pitchFamily="18" charset="0"/>
              </a:rPr>
              <a:t>13</a:t>
            </a:r>
            <a:r>
              <a:rPr lang="en-US" sz="4000" baseline="30000" dirty="0">
                <a:solidFill>
                  <a:schemeClr val="bg1"/>
                </a:solidFill>
                <a:latin typeface="Times New Roman" pitchFamily="18" charset="0"/>
              </a:rPr>
              <a:t>th</a:t>
            </a:r>
            <a:r>
              <a:rPr lang="en-US" sz="4000" dirty="0">
                <a:solidFill>
                  <a:schemeClr val="bg1"/>
                </a:solidFill>
                <a:latin typeface="Times New Roman" pitchFamily="18" charset="0"/>
              </a:rPr>
              <a:t> Edition</a:t>
            </a:r>
            <a:endParaRPr lang="en-US" dirty="0"/>
          </a:p>
        </p:txBody>
      </p:sp>
      <p:grpSp>
        <p:nvGrpSpPr>
          <p:cNvPr id="6" name="Group 6"/>
          <p:cNvGrpSpPr>
            <a:grpSpLocks/>
          </p:cNvGrpSpPr>
          <p:nvPr userDrawn="1"/>
        </p:nvGrpSpPr>
        <p:grpSpPr bwMode="auto">
          <a:xfrm>
            <a:off x="3581400" y="2259013"/>
            <a:ext cx="5562600" cy="484187"/>
            <a:chOff x="3581400" y="2259238"/>
            <a:chExt cx="5562600" cy="483962"/>
          </a:xfrm>
        </p:grpSpPr>
        <p:pic>
          <p:nvPicPr>
            <p:cNvPr id="7" name="Picture 3" descr="by Jeff Madura&#10;"/>
            <p:cNvPicPr>
              <a:picLocks noChangeAspect="1" noChangeArrowheads="1"/>
            </p:cNvPicPr>
            <p:nvPr userDrawn="1"/>
          </p:nvPicPr>
          <p:blipFill>
            <a:blip r:embed="rId3" cstate="print"/>
            <a:srcRect/>
            <a:stretch>
              <a:fillRect/>
            </a:stretch>
          </p:blipFill>
          <p:spPr bwMode="auto">
            <a:xfrm>
              <a:off x="3581400" y="2259238"/>
              <a:ext cx="5562600" cy="483962"/>
            </a:xfrm>
            <a:prstGeom prst="rect">
              <a:avLst/>
            </a:prstGeom>
            <a:noFill/>
            <a:ln w="9525">
              <a:noFill/>
              <a:miter lim="800000"/>
              <a:headEnd/>
              <a:tailEnd/>
            </a:ln>
          </p:spPr>
        </p:pic>
        <p:sp>
          <p:nvSpPr>
            <p:cNvPr id="8" name="Rectangle 7"/>
            <p:cNvSpPr>
              <a:spLocks noChangeArrowheads="1"/>
            </p:cNvSpPr>
            <p:nvPr userDrawn="1"/>
          </p:nvSpPr>
          <p:spPr bwMode="auto">
            <a:xfrm>
              <a:off x="3665538" y="2259238"/>
              <a:ext cx="2355850" cy="461747"/>
            </a:xfrm>
            <a:prstGeom prst="rect">
              <a:avLst/>
            </a:prstGeom>
            <a:noFill/>
            <a:ln w="9525">
              <a:noFill/>
              <a:miter lim="800000"/>
              <a:headEnd/>
              <a:tailEnd/>
            </a:ln>
          </p:spPr>
          <p:txBody>
            <a:bodyPr wrap="none">
              <a:spAutoFit/>
            </a:bodyPr>
            <a:lstStyle/>
            <a:p>
              <a:pPr>
                <a:defRPr/>
              </a:pPr>
              <a:r>
                <a:rPr lang="en-US" sz="2400" b="1" dirty="0">
                  <a:solidFill>
                    <a:schemeClr val="bg1"/>
                  </a:solidFill>
                </a:rPr>
                <a:t>by Jeff Madura</a:t>
              </a:r>
              <a:endParaRPr lang="en-US" sz="2400" dirty="0"/>
            </a:p>
          </p:txBody>
        </p:sp>
      </p:grpSp>
    </p:spTree>
    <p:extLst>
      <p:ext uri="{BB962C8B-B14F-4D97-AF65-F5344CB8AC3E}">
        <p14:creationId xmlns:p14="http://schemas.microsoft.com/office/powerpoint/2010/main" val="29962869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790BDAF-D8D8-4513-8B83-F22AFBAC741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00623" y="6349965"/>
            <a:ext cx="1742753" cy="508035"/>
          </a:xfrm>
          <a:prstGeom prst="rect">
            <a:avLst/>
          </a:prstGeom>
        </p:spPr>
      </p:pic>
    </p:spTree>
    <p:extLst>
      <p:ext uri="{BB962C8B-B14F-4D97-AF65-F5344CB8AC3E}">
        <p14:creationId xmlns:p14="http://schemas.microsoft.com/office/powerpoint/2010/main" val="2310450574"/>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Lst>
  <p:hf hdr="0" ftr="0" dt="0"/>
  <p:txStyles>
    <p:titleStyle>
      <a:lvl1pPr algn="l" rtl="0" eaLnBrk="0" fontAlgn="base" hangingPunct="0">
        <a:spcBef>
          <a:spcPct val="0"/>
        </a:spcBef>
        <a:spcAft>
          <a:spcPct val="0"/>
        </a:spcAft>
        <a:defRPr sz="2200" b="1">
          <a:solidFill>
            <a:srgbClr val="660066"/>
          </a:solidFill>
          <a:latin typeface="Arial" charset="0"/>
          <a:ea typeface="+mj-ea"/>
          <a:cs typeface="+mj-cs"/>
        </a:defRPr>
      </a:lvl1pPr>
      <a:lvl2pPr algn="l" rtl="0" eaLnBrk="0" fontAlgn="base" hangingPunct="0">
        <a:spcBef>
          <a:spcPct val="0"/>
        </a:spcBef>
        <a:spcAft>
          <a:spcPct val="0"/>
        </a:spcAft>
        <a:defRPr sz="2200" b="1">
          <a:solidFill>
            <a:srgbClr val="660066"/>
          </a:solidFill>
          <a:latin typeface="Arial" charset="0"/>
        </a:defRPr>
      </a:lvl2pPr>
      <a:lvl3pPr algn="l" rtl="0" eaLnBrk="0" fontAlgn="base" hangingPunct="0">
        <a:spcBef>
          <a:spcPct val="0"/>
        </a:spcBef>
        <a:spcAft>
          <a:spcPct val="0"/>
        </a:spcAft>
        <a:defRPr sz="2200" b="1">
          <a:solidFill>
            <a:srgbClr val="660066"/>
          </a:solidFill>
          <a:latin typeface="Arial" charset="0"/>
        </a:defRPr>
      </a:lvl3pPr>
      <a:lvl4pPr algn="l" rtl="0" eaLnBrk="0" fontAlgn="base" hangingPunct="0">
        <a:spcBef>
          <a:spcPct val="0"/>
        </a:spcBef>
        <a:spcAft>
          <a:spcPct val="0"/>
        </a:spcAft>
        <a:defRPr sz="2200" b="1">
          <a:solidFill>
            <a:srgbClr val="660066"/>
          </a:solidFill>
          <a:latin typeface="Arial" charset="0"/>
        </a:defRPr>
      </a:lvl4pPr>
      <a:lvl5pPr algn="l" rtl="0" eaLnBrk="0" fontAlgn="base" hangingPunct="0">
        <a:spcBef>
          <a:spcPct val="0"/>
        </a:spcBef>
        <a:spcAft>
          <a:spcPct val="0"/>
        </a:spcAft>
        <a:defRPr sz="2200" b="1">
          <a:solidFill>
            <a:srgbClr val="660066"/>
          </a:solidFill>
          <a:latin typeface="Arial" charset="0"/>
        </a:defRPr>
      </a:lvl5pPr>
      <a:lvl6pPr marL="457200" algn="l" rtl="0" eaLnBrk="1" fontAlgn="base" hangingPunct="1">
        <a:spcBef>
          <a:spcPct val="0"/>
        </a:spcBef>
        <a:spcAft>
          <a:spcPct val="0"/>
        </a:spcAft>
        <a:defRPr sz="4200">
          <a:solidFill>
            <a:schemeClr val="tx2"/>
          </a:solidFill>
          <a:latin typeface="Times New Roman" charset="0"/>
        </a:defRPr>
      </a:lvl6pPr>
      <a:lvl7pPr marL="914400" algn="l" rtl="0" eaLnBrk="1" fontAlgn="base" hangingPunct="1">
        <a:spcBef>
          <a:spcPct val="0"/>
        </a:spcBef>
        <a:spcAft>
          <a:spcPct val="0"/>
        </a:spcAft>
        <a:defRPr sz="4200">
          <a:solidFill>
            <a:schemeClr val="tx2"/>
          </a:solidFill>
          <a:latin typeface="Times New Roman" charset="0"/>
        </a:defRPr>
      </a:lvl7pPr>
      <a:lvl8pPr marL="1371600" algn="l" rtl="0" eaLnBrk="1" fontAlgn="base" hangingPunct="1">
        <a:spcBef>
          <a:spcPct val="0"/>
        </a:spcBef>
        <a:spcAft>
          <a:spcPct val="0"/>
        </a:spcAft>
        <a:defRPr sz="4200">
          <a:solidFill>
            <a:schemeClr val="tx2"/>
          </a:solidFill>
          <a:latin typeface="Times New Roman" charset="0"/>
        </a:defRPr>
      </a:lvl8pPr>
      <a:lvl9pPr marL="1828800" algn="l" rtl="0" eaLnBrk="1" fontAlgn="base" hangingPunct="1">
        <a:spcBef>
          <a:spcPct val="0"/>
        </a:spcBef>
        <a:spcAft>
          <a:spcPct val="0"/>
        </a:spcAft>
        <a:defRPr sz="4200">
          <a:solidFill>
            <a:schemeClr val="tx2"/>
          </a:solidFill>
          <a:latin typeface="Times New Roman" charset="0"/>
        </a:defRPr>
      </a:lvl9pPr>
    </p:titleStyle>
    <p:bodyStyle>
      <a:lvl1pPr marL="342900" indent="-342900" algn="l" rtl="0" eaLnBrk="0" fontAlgn="base" hangingPunct="0">
        <a:spcBef>
          <a:spcPct val="20000"/>
        </a:spcBef>
        <a:spcAft>
          <a:spcPct val="0"/>
        </a:spcAft>
        <a:buClr>
          <a:srgbClr val="0D0D0D"/>
        </a:buClr>
        <a:buSzPct val="100000"/>
        <a:buFont typeface="Wingdings" pitchFamily="2" charset="2"/>
        <a:buChar char="n"/>
        <a:defRPr sz="2000">
          <a:solidFill>
            <a:srgbClr val="336699"/>
          </a:solidFill>
          <a:latin typeface="+mn-lt"/>
          <a:ea typeface="+mn-ea"/>
          <a:cs typeface="+mn-cs"/>
        </a:defRPr>
      </a:lvl1pPr>
      <a:lvl2pPr marL="742950" indent="-285750" algn="l" rtl="0" eaLnBrk="0" fontAlgn="base" hangingPunct="0">
        <a:spcBef>
          <a:spcPct val="20000"/>
        </a:spcBef>
        <a:spcAft>
          <a:spcPct val="0"/>
        </a:spcAft>
        <a:buSzPct val="100000"/>
        <a:buFont typeface="Wingdings" pitchFamily="2" charset="2"/>
        <a:buChar char="n"/>
        <a:defRPr>
          <a:solidFill>
            <a:schemeClr val="tx1"/>
          </a:solidFill>
          <a:latin typeface="+mn-lt"/>
          <a:cs typeface="+mn-cs"/>
        </a:defRPr>
      </a:lvl2pPr>
      <a:lvl3pPr marL="1143000" indent="-228600" algn="l" rtl="0" eaLnBrk="0" fontAlgn="base" hangingPunct="0">
        <a:spcBef>
          <a:spcPct val="20000"/>
        </a:spcBef>
        <a:spcAft>
          <a:spcPct val="0"/>
        </a:spcAft>
        <a:buSzPct val="100000"/>
        <a:buFont typeface="Wingdings" pitchFamily="2" charset="2"/>
        <a:buChar char="n"/>
        <a:defRPr sz="1600">
          <a:solidFill>
            <a:schemeClr val="tx1"/>
          </a:solidFill>
          <a:latin typeface="+mn-lt"/>
          <a:cs typeface="+mn-cs"/>
        </a:defRPr>
      </a:lvl3pPr>
      <a:lvl4pPr marL="16002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4pPr>
      <a:lvl5pPr marL="20574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8E2A5FA2-F035-4B31-8605-5E3E4B06604E}"/>
              </a:ext>
            </a:extLst>
          </p:cNvPr>
          <p:cNvSpPr>
            <a:spLocks noGrp="1"/>
          </p:cNvSpPr>
          <p:nvPr>
            <p:ph type="body" sz="quarter" idx="10"/>
          </p:nvPr>
        </p:nvSpPr>
        <p:spPr>
          <a:xfrm>
            <a:off x="152400" y="2286000"/>
            <a:ext cx="8839200" cy="3962400"/>
          </a:xfrm>
        </p:spPr>
        <p:txBody>
          <a:bodyPr/>
          <a:lstStyle/>
          <a:p>
            <a:pPr algn="ctr"/>
            <a:r>
              <a:rPr lang="en-US" sz="4800" b="1" dirty="0"/>
              <a:t>FIN 440: International Finance</a:t>
            </a:r>
          </a:p>
          <a:p>
            <a:pPr algn="ctr"/>
            <a:endParaRPr lang="en-US" sz="3600" b="1" dirty="0"/>
          </a:p>
          <a:p>
            <a:pPr algn="ctr"/>
            <a:r>
              <a:rPr lang="en-US" sz="3600" b="1" dirty="0"/>
              <a:t>Larry Schrenk, Instructor</a:t>
            </a:r>
          </a:p>
          <a:p>
            <a:pPr algn="ctr"/>
            <a:endParaRPr lang="en-US" sz="3600" b="1" dirty="0"/>
          </a:p>
          <a:p>
            <a:pPr algn="ctr"/>
            <a:r>
              <a:rPr lang="en-US" sz="3600" b="1"/>
              <a:t>Video  6.1 Exchange Rate Systems</a:t>
            </a:r>
            <a:endParaRPr lang="en-US" sz="3600" b="1" dirty="0"/>
          </a:p>
          <a:p>
            <a:endParaRPr lang="en-US" dirty="0"/>
          </a:p>
          <a:p>
            <a:endParaRPr lang="en-US" dirty="0"/>
          </a:p>
        </p:txBody>
      </p:sp>
      <p:sp>
        <p:nvSpPr>
          <p:cNvPr id="4" name="Slide Number Placeholder 3">
            <a:extLst>
              <a:ext uri="{FF2B5EF4-FFF2-40B4-BE49-F238E27FC236}">
                <a16:creationId xmlns:a16="http://schemas.microsoft.com/office/drawing/2014/main" id="{92593C8C-467E-48B7-89C0-3645D1CD5A73}"/>
              </a:ext>
            </a:extLst>
          </p:cNvPr>
          <p:cNvSpPr>
            <a:spLocks noGrp="1"/>
          </p:cNvSpPr>
          <p:nvPr>
            <p:ph type="sldNum" sz="quarter" idx="11"/>
          </p:nvPr>
        </p:nvSpPr>
        <p:spPr>
          <a:prstGeom prst="rect">
            <a:avLst/>
          </a:prstGeom>
        </p:spPr>
        <p:txBody>
          <a:bodyPr/>
          <a:lstStyle/>
          <a:p>
            <a:pPr>
              <a:defRPr/>
            </a:pPr>
            <a:fld id="{EBA27EA1-1155-42FC-A217-1AB489485F3D}" type="slidenum">
              <a:rPr lang="en-US" smtClean="0"/>
              <a:pPr>
                <a:defRPr/>
              </a:pPr>
              <a:t>1</a:t>
            </a:fld>
            <a:endParaRPr lang="en-US" dirty="0"/>
          </a:p>
        </p:txBody>
      </p:sp>
    </p:spTree>
    <p:extLst>
      <p:ext uri="{BB962C8B-B14F-4D97-AF65-F5344CB8AC3E}">
        <p14:creationId xmlns:p14="http://schemas.microsoft.com/office/powerpoint/2010/main" val="231684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bwMode="auto">
          <a:xfrm>
            <a:off x="685800" y="-1588"/>
            <a:ext cx="7315200" cy="839788"/>
          </a:xfrm>
          <a:prstGeom prst="rect">
            <a:avLst/>
          </a:prstGeom>
          <a:noFill/>
          <a:ln>
            <a:miter lim="800000"/>
            <a:headEnd/>
            <a:tailEnd/>
          </a:ln>
        </p:spPr>
        <p:txBody>
          <a:bodyPr anchor="ctr"/>
          <a:lstStyle/>
          <a:p>
            <a:r>
              <a:rPr lang="en-US" sz="2800" dirty="0">
                <a:solidFill>
                  <a:schemeClr val="bg1"/>
                </a:solidFill>
              </a:rPr>
              <a:t>Exchange Rate Systems (7 of 9)</a:t>
            </a:r>
          </a:p>
        </p:txBody>
      </p:sp>
      <p:sp>
        <p:nvSpPr>
          <p:cNvPr id="14340" name="Rectangle 3"/>
          <p:cNvSpPr>
            <a:spLocks noGrp="1" noChangeArrowheads="1"/>
          </p:cNvSpPr>
          <p:nvPr>
            <p:ph idx="1"/>
          </p:nvPr>
        </p:nvSpPr>
        <p:spPr bwMode="auto">
          <a:xfrm>
            <a:off x="730155" y="1219200"/>
            <a:ext cx="8382000" cy="5410200"/>
          </a:xfrm>
          <a:prstGeom prst="rect">
            <a:avLst/>
          </a:prstGeom>
          <a:noFill/>
          <a:ln>
            <a:miter lim="800000"/>
            <a:headEnd/>
            <a:tailEnd/>
          </a:ln>
        </p:spPr>
        <p:txBody>
          <a:bodyPr/>
          <a:lstStyle/>
          <a:p>
            <a:pPr marL="495300" indent="-495300">
              <a:spcAft>
                <a:spcPts val="1200"/>
              </a:spcAft>
              <a:buNone/>
            </a:pPr>
            <a:r>
              <a:rPr lang="en-US" sz="2600" b="1" dirty="0"/>
              <a:t>Pegged Exchange Rate System</a:t>
            </a:r>
            <a:r>
              <a:rPr lang="en-US" sz="2600" dirty="0"/>
              <a:t> (cont.)</a:t>
            </a:r>
          </a:p>
          <a:p>
            <a:pPr marL="495300" indent="-495300">
              <a:spcAft>
                <a:spcPts val="1200"/>
              </a:spcAft>
              <a:buFont typeface="Wingdings" pitchFamily="2" charset="2"/>
              <a:buNone/>
            </a:pPr>
            <a:r>
              <a:rPr lang="en-US" sz="2400" dirty="0"/>
              <a:t>Examples:</a:t>
            </a:r>
          </a:p>
          <a:p>
            <a:pPr marL="452438" lvl="1" indent="-342900">
              <a:spcBef>
                <a:spcPct val="0"/>
              </a:spcBef>
              <a:spcAft>
                <a:spcPts val="1200"/>
              </a:spcAft>
              <a:buFont typeface="Wingdings" panose="05000000000000000000" pitchFamily="2" charset="2"/>
              <a:buChar char="§"/>
            </a:pPr>
            <a:r>
              <a:rPr lang="en-US" sz="2400" dirty="0"/>
              <a:t>Europe’s Snake Arrangement 1972 - 1979</a:t>
            </a:r>
          </a:p>
          <a:p>
            <a:pPr marL="452438" lvl="1" indent="-342900">
              <a:spcBef>
                <a:spcPct val="0"/>
              </a:spcBef>
              <a:spcAft>
                <a:spcPts val="1200"/>
              </a:spcAft>
              <a:buFont typeface="Wingdings" panose="05000000000000000000" pitchFamily="2" charset="2"/>
              <a:buChar char="§"/>
            </a:pPr>
            <a:r>
              <a:rPr lang="en-US" sz="2400" dirty="0"/>
              <a:t>European Monetary System (EMS) 1979 - 1992</a:t>
            </a:r>
          </a:p>
          <a:p>
            <a:pPr marL="452438" lvl="1" indent="-342900">
              <a:spcBef>
                <a:spcPct val="0"/>
              </a:spcBef>
              <a:spcAft>
                <a:spcPts val="1200"/>
              </a:spcAft>
              <a:buFont typeface="Wingdings" panose="05000000000000000000" pitchFamily="2" charset="2"/>
              <a:buChar char="§"/>
            </a:pPr>
            <a:r>
              <a:rPr lang="en-US" sz="2400" dirty="0"/>
              <a:t>Mexico’s Pegged System 1994</a:t>
            </a:r>
          </a:p>
          <a:p>
            <a:pPr marL="452438" lvl="1" indent="-342900">
              <a:spcBef>
                <a:spcPct val="0"/>
              </a:spcBef>
              <a:spcAft>
                <a:spcPts val="1200"/>
              </a:spcAft>
              <a:buFont typeface="Wingdings" panose="05000000000000000000" pitchFamily="2" charset="2"/>
              <a:buChar char="§"/>
            </a:pPr>
            <a:r>
              <a:rPr lang="en-US" sz="2400" dirty="0"/>
              <a:t>China’s Pegged Exchange Rate 1996 - 2005</a:t>
            </a:r>
          </a:p>
          <a:p>
            <a:pPr marL="452438" lvl="1" indent="-342900">
              <a:spcBef>
                <a:spcPct val="0"/>
              </a:spcBef>
              <a:spcAft>
                <a:spcPts val="1200"/>
              </a:spcAft>
              <a:buFont typeface="Wingdings" panose="05000000000000000000" pitchFamily="2" charset="2"/>
              <a:buChar char="§"/>
            </a:pPr>
            <a:r>
              <a:rPr lang="en-US" sz="2400" dirty="0"/>
              <a:t>Venezuela’s Pegged Exchange Rate 2010</a:t>
            </a:r>
          </a:p>
        </p:txBody>
      </p:sp>
      <p:sp>
        <p:nvSpPr>
          <p:cNvPr id="1331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2DA95C3-BD54-4E6A-98B5-A936A19EF62D}"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bwMode="auto">
          <a:xfrm>
            <a:off x="685800" y="-1588"/>
            <a:ext cx="7315200" cy="839788"/>
          </a:xfrm>
          <a:prstGeom prst="rect">
            <a:avLst/>
          </a:prstGeom>
          <a:noFill/>
          <a:ln>
            <a:miter lim="800000"/>
            <a:headEnd/>
            <a:tailEnd/>
          </a:ln>
        </p:spPr>
        <p:txBody>
          <a:bodyPr anchor="ctr"/>
          <a:lstStyle/>
          <a:p>
            <a:r>
              <a:rPr lang="en-US" sz="2800" dirty="0">
                <a:solidFill>
                  <a:schemeClr val="bg1"/>
                </a:solidFill>
              </a:rPr>
              <a:t>Exchange Rate Systems (8 of 9)</a:t>
            </a:r>
          </a:p>
        </p:txBody>
      </p:sp>
      <p:sp>
        <p:nvSpPr>
          <p:cNvPr id="15364" name="Rectangle 3"/>
          <p:cNvSpPr>
            <a:spLocks noGrp="1" noChangeArrowheads="1"/>
          </p:cNvSpPr>
          <p:nvPr>
            <p:ph idx="1"/>
          </p:nvPr>
        </p:nvSpPr>
        <p:spPr bwMode="auto">
          <a:xfrm>
            <a:off x="685800" y="1219200"/>
            <a:ext cx="8305800" cy="5257800"/>
          </a:xfrm>
          <a:prstGeom prst="rect">
            <a:avLst/>
          </a:prstGeom>
          <a:noFill/>
          <a:ln>
            <a:miter lim="800000"/>
            <a:headEnd/>
            <a:tailEnd/>
          </a:ln>
        </p:spPr>
        <p:txBody>
          <a:bodyPr/>
          <a:lstStyle/>
          <a:p>
            <a:pPr marL="0" indent="0">
              <a:buNone/>
            </a:pPr>
            <a:r>
              <a:rPr lang="en-US" sz="2600" b="1" dirty="0"/>
              <a:t>Pegged Exchange Rate System</a:t>
            </a:r>
            <a:r>
              <a:rPr lang="en-US" sz="2600" dirty="0"/>
              <a:t> (cont.)</a:t>
            </a:r>
            <a:endParaRPr lang="en-US" sz="2600" b="1" dirty="0"/>
          </a:p>
          <a:p>
            <a:pPr>
              <a:buFont typeface="Wingdings" panose="05000000000000000000" pitchFamily="2" charset="2"/>
              <a:buChar char="§"/>
            </a:pPr>
            <a:r>
              <a:rPr lang="en-US" sz="2400" b="1" dirty="0"/>
              <a:t>Currency Boards Used to Peg Currency Values</a:t>
            </a:r>
          </a:p>
          <a:p>
            <a:pPr lvl="1">
              <a:buFont typeface="Wingdings" panose="05000000000000000000" pitchFamily="2" charset="2"/>
              <a:buChar char="§"/>
            </a:pPr>
            <a:r>
              <a:rPr lang="en-US" sz="2200" dirty="0"/>
              <a:t>A system for pegging the value of the local currency to some other specified currency. The board must maintain currency reserves for all the currency that it has printed.</a:t>
            </a:r>
          </a:p>
          <a:p>
            <a:pPr>
              <a:buFont typeface="Wingdings" panose="05000000000000000000" pitchFamily="2" charset="2"/>
              <a:buChar char="§"/>
            </a:pPr>
            <a:r>
              <a:rPr lang="en-US" sz="2400" b="1" dirty="0"/>
              <a:t>Interest Rates of Pegged Currencies</a:t>
            </a:r>
            <a:endParaRPr lang="en-US" sz="2400" dirty="0"/>
          </a:p>
          <a:p>
            <a:pPr lvl="1">
              <a:buFont typeface="Wingdings" panose="05000000000000000000" pitchFamily="2" charset="2"/>
              <a:buChar char="§"/>
            </a:pPr>
            <a:r>
              <a:rPr lang="en-US" sz="2200" dirty="0"/>
              <a:t>Interest rate will move in tandem with the interest rate of the currency to which it is tied.</a:t>
            </a:r>
          </a:p>
          <a:p>
            <a:pPr>
              <a:buFont typeface="Wingdings" panose="05000000000000000000" pitchFamily="2" charset="2"/>
              <a:buChar char="§"/>
            </a:pPr>
            <a:r>
              <a:rPr lang="en-US" sz="2400" b="1" dirty="0"/>
              <a:t>Exchange Rate Risk of a Pegged Currency</a:t>
            </a:r>
            <a:endParaRPr lang="en-US" sz="2400" dirty="0"/>
          </a:p>
          <a:p>
            <a:pPr lvl="1">
              <a:buFont typeface="Wingdings" panose="05000000000000000000" pitchFamily="2" charset="2"/>
              <a:buChar char="§"/>
            </a:pPr>
            <a:r>
              <a:rPr lang="en-US" sz="2200" dirty="0"/>
              <a:t>Provides examples of countries that have pegged the exchange rate of their currency to a specific currency. Currencies are commonly pegged to the U.S. dollar or to the euro.</a:t>
            </a:r>
          </a:p>
          <a:p>
            <a:pPr>
              <a:buFont typeface="Wingdings" panose="05000000000000000000" pitchFamily="2" charset="2"/>
              <a:buChar char="§"/>
            </a:pPr>
            <a:r>
              <a:rPr lang="en-US" sz="2400" b="1" dirty="0"/>
              <a:t>Classification of Pegged Exchange Rates</a:t>
            </a:r>
            <a:r>
              <a:rPr lang="en-US" sz="2400" dirty="0"/>
              <a:t> (Exhibit 6.2)</a:t>
            </a:r>
          </a:p>
          <a:p>
            <a:pPr lvl="1">
              <a:buFont typeface="Wingdings" panose="05000000000000000000" pitchFamily="2" charset="2"/>
              <a:buChar char="§"/>
            </a:pPr>
            <a:endParaRPr lang="en-US" sz="2200" dirty="0"/>
          </a:p>
        </p:txBody>
      </p:sp>
      <p:sp>
        <p:nvSpPr>
          <p:cNvPr id="1433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C7B7C63E-92E4-4653-B8DE-950BF9B5E9CB}"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bwMode="auto">
          <a:xfrm>
            <a:off x="685800" y="0"/>
            <a:ext cx="8369300" cy="838200"/>
          </a:xfrm>
          <a:prstGeom prst="rect">
            <a:avLst/>
          </a:prstGeom>
          <a:noFill/>
          <a:ln>
            <a:miter lim="800000"/>
            <a:headEnd/>
            <a:tailEnd/>
          </a:ln>
        </p:spPr>
        <p:txBody>
          <a:bodyPr anchor="ctr"/>
          <a:lstStyle/>
          <a:p>
            <a:r>
              <a:rPr lang="en-US" sz="2600" dirty="0">
                <a:solidFill>
                  <a:schemeClr val="bg1"/>
                </a:solidFill>
              </a:rPr>
              <a:t>Exhibit 6.2 </a:t>
            </a:r>
            <a:r>
              <a:rPr lang="en-US" sz="2600" b="0" dirty="0">
                <a:solidFill>
                  <a:schemeClr val="bg1"/>
                </a:solidFill>
              </a:rPr>
              <a:t>Countries with</a:t>
            </a:r>
            <a:r>
              <a:rPr lang="en-US" sz="2600" dirty="0">
                <a:solidFill>
                  <a:schemeClr val="bg1"/>
                </a:solidFill>
              </a:rPr>
              <a:t> </a:t>
            </a:r>
            <a:r>
              <a:rPr lang="en-US" sz="2600" b="0" dirty="0">
                <a:solidFill>
                  <a:schemeClr val="bg1"/>
                </a:solidFill>
              </a:rPr>
              <a:t>Pegged Exchange Rates and the Currencies to Which They Are Pegged</a:t>
            </a:r>
          </a:p>
        </p:txBody>
      </p:sp>
      <p:sp>
        <p:nvSpPr>
          <p:cNvPr id="15362"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58C072E-9C5A-41FA-9073-F1EBE8444192}" type="slidenum">
              <a:rPr lang="en-US" smtClean="0"/>
              <a:pPr>
                <a:defRPr/>
              </a:pPr>
              <a:t>12</a:t>
            </a:fld>
            <a:endParaRPr lang="en-US" dirty="0"/>
          </a:p>
        </p:txBody>
      </p:sp>
      <p:pic>
        <p:nvPicPr>
          <p:cNvPr id="14337" name="Picture 1" title="Classification of Pegged Exchange Rates"/>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14400" y="1938196"/>
            <a:ext cx="7845615" cy="331688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Exchange Rate Systems (9 of 9)</a:t>
            </a:r>
          </a:p>
        </p:txBody>
      </p:sp>
      <p:sp>
        <p:nvSpPr>
          <p:cNvPr id="17412" name="Rectangle 3"/>
          <p:cNvSpPr>
            <a:spLocks noGrp="1" noChangeArrowheads="1"/>
          </p:cNvSpPr>
          <p:nvPr>
            <p:ph idx="1"/>
          </p:nvPr>
        </p:nvSpPr>
        <p:spPr bwMode="auto">
          <a:xfrm>
            <a:off x="914400" y="1295400"/>
            <a:ext cx="7315200" cy="4038600"/>
          </a:xfrm>
          <a:prstGeom prst="rect">
            <a:avLst/>
          </a:prstGeom>
          <a:noFill/>
          <a:ln>
            <a:miter lim="800000"/>
            <a:headEnd/>
            <a:tailEnd/>
          </a:ln>
        </p:spPr>
        <p:txBody>
          <a:bodyPr/>
          <a:lstStyle/>
          <a:p>
            <a:pPr marL="0" indent="0">
              <a:buNone/>
            </a:pPr>
            <a:r>
              <a:rPr lang="en-US" sz="2600" b="1" dirty="0"/>
              <a:t>Dollarization</a:t>
            </a:r>
          </a:p>
          <a:p>
            <a:pPr>
              <a:buFont typeface="Wingdings" panose="05000000000000000000" pitchFamily="2" charset="2"/>
              <a:buChar char="§"/>
            </a:pPr>
            <a:r>
              <a:rPr lang="en-US" sz="2400" dirty="0"/>
              <a:t>Replacement of a foreign currency with U.S. dollars.</a:t>
            </a:r>
          </a:p>
          <a:p>
            <a:pPr>
              <a:buFont typeface="Wingdings" panose="05000000000000000000" pitchFamily="2" charset="2"/>
              <a:buChar char="§"/>
            </a:pPr>
            <a:r>
              <a:rPr lang="en-US" sz="2400" dirty="0"/>
              <a:t>This process is a step beyond a currency board because it forces the local currency to be replaced by the U.S. dollar. Although dollarization and a currency board both attempt to peg the local currency’s value, the currency board does not replace the local currency with dollars.</a:t>
            </a:r>
          </a:p>
        </p:txBody>
      </p:sp>
      <p:sp>
        <p:nvSpPr>
          <p:cNvPr id="1638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118AED18-C0EA-435D-A69E-F536CCF7A5A8}"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bwMode="auto">
          <a:xfrm>
            <a:off x="685800" y="12700"/>
            <a:ext cx="7315200" cy="825500"/>
          </a:xfrm>
          <a:prstGeom prst="rect">
            <a:avLst/>
          </a:prstGeom>
          <a:noFill/>
          <a:ln>
            <a:miter lim="800000"/>
            <a:headEnd/>
            <a:tailEnd/>
          </a:ln>
        </p:spPr>
        <p:txBody>
          <a:bodyPr anchor="ctr"/>
          <a:lstStyle/>
          <a:p>
            <a:r>
              <a:rPr lang="en-US" sz="2800" dirty="0">
                <a:solidFill>
                  <a:schemeClr val="bg1"/>
                </a:solidFill>
              </a:rPr>
              <a:t>A Single European Currency (1 of 5)</a:t>
            </a:r>
          </a:p>
        </p:txBody>
      </p:sp>
      <p:sp>
        <p:nvSpPr>
          <p:cNvPr id="18436" name="Rectangle 3"/>
          <p:cNvSpPr>
            <a:spLocks noGrp="1" noChangeArrowheads="1"/>
          </p:cNvSpPr>
          <p:nvPr>
            <p:ph idx="1"/>
          </p:nvPr>
        </p:nvSpPr>
        <p:spPr bwMode="auto">
          <a:xfrm>
            <a:off x="685800" y="1295400"/>
            <a:ext cx="8077200" cy="4953000"/>
          </a:xfrm>
          <a:prstGeom prst="rect">
            <a:avLst/>
          </a:prstGeom>
          <a:noFill/>
          <a:ln>
            <a:miter lim="800000"/>
            <a:headEnd/>
            <a:tailEnd/>
          </a:ln>
        </p:spPr>
        <p:txBody>
          <a:bodyPr/>
          <a:lstStyle/>
          <a:p>
            <a:pPr marL="0" indent="0">
              <a:buNone/>
            </a:pPr>
            <a:r>
              <a:rPr lang="en-US" sz="2600" b="1" dirty="0"/>
              <a:t>Monetary Policy in the Eurozone</a:t>
            </a:r>
          </a:p>
          <a:p>
            <a:pPr marL="525463" lvl="1">
              <a:buFont typeface="Wingdings" pitchFamily="2" charset="2"/>
              <a:buChar char="§"/>
            </a:pPr>
            <a:r>
              <a:rPr lang="en-US" sz="2000" b="1" dirty="0"/>
              <a:t>European Central Bank </a:t>
            </a:r>
            <a:r>
              <a:rPr lang="en-US" sz="2000" dirty="0"/>
              <a:t>— Based in Frankfurt and is responsible for setting monetary policy for all participating European countries</a:t>
            </a:r>
          </a:p>
          <a:p>
            <a:pPr marL="525463" lvl="1">
              <a:buFont typeface="Wingdings" pitchFamily="2" charset="2"/>
              <a:buChar char="§"/>
            </a:pPr>
            <a:r>
              <a:rPr lang="en-US" sz="2000" b="1" dirty="0"/>
              <a:t>Objective</a:t>
            </a:r>
            <a:r>
              <a:rPr lang="en-US" sz="2000" dirty="0"/>
              <a:t> is to control inflation in the participating countries and to stabilize (within reasonable boundaries) the value of the euro with respect to other major currencies.</a:t>
            </a:r>
          </a:p>
          <a:p>
            <a:pPr marL="0" indent="0">
              <a:buNone/>
            </a:pPr>
            <a:r>
              <a:rPr lang="en-US" sz="2400" b="1" dirty="0"/>
              <a:t>Impact on Firms in the Eurozone</a:t>
            </a:r>
            <a:r>
              <a:rPr lang="en-US" sz="2400" dirty="0"/>
              <a:t> — </a:t>
            </a:r>
            <a:r>
              <a:rPr lang="en-US" dirty="0">
                <a:solidFill>
                  <a:schemeClr val="tx1"/>
                </a:solidFill>
              </a:rPr>
              <a:t>Prices of products are now more comparable among European countries.</a:t>
            </a:r>
            <a:endParaRPr lang="en-US" sz="2400" dirty="0">
              <a:solidFill>
                <a:schemeClr val="tx1"/>
              </a:solidFill>
            </a:endParaRPr>
          </a:p>
          <a:p>
            <a:pPr marL="0" indent="0">
              <a:buNone/>
            </a:pPr>
            <a:r>
              <a:rPr lang="en-US" sz="2400" b="1" dirty="0"/>
              <a:t>Impact on Financial Flows in the Eurozone</a:t>
            </a:r>
            <a:r>
              <a:rPr lang="en-US" sz="2400" dirty="0"/>
              <a:t> — </a:t>
            </a:r>
            <a:r>
              <a:rPr lang="en-US" dirty="0">
                <a:solidFill>
                  <a:schemeClr val="tx1"/>
                </a:solidFill>
              </a:rPr>
              <a:t>Bond investors who reside in the eurozone can  now invest in bonds issued by governments and corporations in these countries without concern about exchange rate risk, as long as the bonds are denominated in euros.</a:t>
            </a:r>
            <a:endParaRPr lang="en-US" sz="2400" dirty="0">
              <a:solidFill>
                <a:schemeClr val="tx1"/>
              </a:solidFill>
            </a:endParaRPr>
          </a:p>
        </p:txBody>
      </p:sp>
      <p:sp>
        <p:nvSpPr>
          <p:cNvPr id="1741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3CE6170E-567C-4F0B-937E-8F646D649304}"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bwMode="auto">
          <a:xfrm>
            <a:off x="685800" y="12700"/>
            <a:ext cx="7315200" cy="825500"/>
          </a:xfrm>
          <a:prstGeom prst="rect">
            <a:avLst/>
          </a:prstGeom>
          <a:noFill/>
          <a:ln>
            <a:miter lim="800000"/>
            <a:headEnd/>
            <a:tailEnd/>
          </a:ln>
        </p:spPr>
        <p:txBody>
          <a:bodyPr anchor="ctr"/>
          <a:lstStyle/>
          <a:p>
            <a:r>
              <a:rPr lang="en-US" sz="2800" dirty="0">
                <a:solidFill>
                  <a:schemeClr val="bg1"/>
                </a:solidFill>
              </a:rPr>
              <a:t>A Single European Currency (2 of 5)</a:t>
            </a:r>
          </a:p>
        </p:txBody>
      </p:sp>
      <p:sp>
        <p:nvSpPr>
          <p:cNvPr id="19460" name="Rectangle 3"/>
          <p:cNvSpPr>
            <a:spLocks noGrp="1" noChangeArrowheads="1"/>
          </p:cNvSpPr>
          <p:nvPr>
            <p:ph idx="1"/>
          </p:nvPr>
        </p:nvSpPr>
        <p:spPr bwMode="auto">
          <a:xfrm>
            <a:off x="685800" y="1295400"/>
            <a:ext cx="8382000" cy="4876800"/>
          </a:xfrm>
          <a:prstGeom prst="rect">
            <a:avLst/>
          </a:prstGeom>
          <a:noFill/>
          <a:ln>
            <a:miter lim="800000"/>
            <a:headEnd/>
            <a:tailEnd/>
          </a:ln>
        </p:spPr>
        <p:txBody>
          <a:bodyPr/>
          <a:lstStyle/>
          <a:p>
            <a:pPr marL="0" indent="0">
              <a:buNone/>
            </a:pPr>
            <a:r>
              <a:rPr lang="en-US" sz="2600" b="1" dirty="0"/>
              <a:t>Exposure of Countries within the Eurozone</a:t>
            </a:r>
          </a:p>
          <a:p>
            <a:pPr marL="573088" lvl="1" indent="-252413">
              <a:buFont typeface="Wingdings" pitchFamily="2" charset="2"/>
              <a:buChar char="§"/>
            </a:pPr>
            <a:r>
              <a:rPr lang="en-US" sz="2400" dirty="0"/>
              <a:t>A single European monetary policy prevents any individual European country from solving local economic problems with its own unique monetary policy.</a:t>
            </a:r>
          </a:p>
          <a:p>
            <a:pPr marL="573088" lvl="1" indent="-252413">
              <a:buFont typeface="Wingdings" pitchFamily="2" charset="2"/>
              <a:buChar char="§"/>
            </a:pPr>
            <a:r>
              <a:rPr lang="en-US" sz="2400" dirty="0"/>
              <a:t>Any given monetary policy used in the eurozone during a particular period may enhance conditions in some countries and adversely affect others.</a:t>
            </a:r>
          </a:p>
          <a:p>
            <a:pPr marL="0" indent="0">
              <a:buNone/>
            </a:pPr>
            <a:r>
              <a:rPr lang="en-US" sz="2600" b="1" dirty="0"/>
              <a:t>Impact of Crises within the Eurozone</a:t>
            </a:r>
            <a:r>
              <a:rPr lang="en-US" sz="2600" dirty="0"/>
              <a:t> — </a:t>
            </a:r>
            <a:r>
              <a:rPr lang="en-US" sz="2600" dirty="0">
                <a:solidFill>
                  <a:schemeClr val="tx1"/>
                </a:solidFill>
              </a:rPr>
              <a:t>may affect the economic conditions of the other participating countries because they all rely on the same currency and same monetary policy.</a:t>
            </a:r>
          </a:p>
        </p:txBody>
      </p:sp>
      <p:sp>
        <p:nvSpPr>
          <p:cNvPr id="1843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FDEE5A45-2E54-45F4-8879-C371660E3E0C}"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bwMode="auto">
          <a:xfrm>
            <a:off x="685800" y="12700"/>
            <a:ext cx="7315200" cy="825500"/>
          </a:xfrm>
          <a:prstGeom prst="rect">
            <a:avLst/>
          </a:prstGeom>
          <a:noFill/>
          <a:ln>
            <a:miter lim="800000"/>
            <a:headEnd/>
            <a:tailEnd/>
          </a:ln>
        </p:spPr>
        <p:txBody>
          <a:bodyPr anchor="ctr"/>
          <a:lstStyle/>
          <a:p>
            <a:r>
              <a:rPr lang="en-US" sz="2800" dirty="0">
                <a:solidFill>
                  <a:schemeClr val="bg1"/>
                </a:solidFill>
              </a:rPr>
              <a:t>A Single European Currency (3 of 5)</a:t>
            </a:r>
          </a:p>
        </p:txBody>
      </p:sp>
      <p:sp>
        <p:nvSpPr>
          <p:cNvPr id="19460" name="Rectangle 3"/>
          <p:cNvSpPr>
            <a:spLocks noGrp="1" noChangeArrowheads="1"/>
          </p:cNvSpPr>
          <p:nvPr>
            <p:ph idx="1"/>
          </p:nvPr>
        </p:nvSpPr>
        <p:spPr bwMode="auto">
          <a:xfrm>
            <a:off x="685800" y="1295400"/>
            <a:ext cx="8382000" cy="4876800"/>
          </a:xfrm>
          <a:prstGeom prst="rect">
            <a:avLst/>
          </a:prstGeom>
          <a:noFill/>
          <a:ln>
            <a:miter lim="800000"/>
            <a:headEnd/>
            <a:tailEnd/>
          </a:ln>
        </p:spPr>
        <p:txBody>
          <a:bodyPr/>
          <a:lstStyle/>
          <a:p>
            <a:pPr marL="0" indent="0">
              <a:buNone/>
            </a:pPr>
            <a:r>
              <a:rPr lang="en-US" sz="2600" b="1" dirty="0"/>
              <a:t>Impact of Crises within the Eurozone </a:t>
            </a:r>
            <a:r>
              <a:rPr lang="en-US" sz="2600" dirty="0"/>
              <a:t>(cont.)</a:t>
            </a:r>
          </a:p>
          <a:p>
            <a:pPr>
              <a:buFont typeface="Wingdings" panose="05000000000000000000" pitchFamily="2" charset="2"/>
              <a:buChar char="§"/>
            </a:pPr>
            <a:r>
              <a:rPr lang="en-US" sz="2400" b="1" dirty="0"/>
              <a:t>Lessons from Eurozone crisis</a:t>
            </a:r>
          </a:p>
          <a:p>
            <a:pPr lvl="1">
              <a:buFont typeface="Wingdings" panose="05000000000000000000" pitchFamily="2" charset="2"/>
              <a:buChar char="§"/>
            </a:pPr>
            <a:r>
              <a:rPr lang="en-US" sz="2200" dirty="0">
                <a:solidFill>
                  <a:schemeClr val="tx1"/>
                </a:solidFill>
              </a:rPr>
              <a:t>Financial problems of one bank can easily spread to other banks.</a:t>
            </a:r>
          </a:p>
          <a:p>
            <a:pPr lvl="1">
              <a:buFont typeface="Wingdings" panose="05000000000000000000" pitchFamily="2" charset="2"/>
              <a:buChar char="§"/>
            </a:pPr>
            <a:r>
              <a:rPr lang="en-US" sz="2200" dirty="0">
                <a:solidFill>
                  <a:schemeClr val="tx1"/>
                </a:solidFill>
              </a:rPr>
              <a:t>Banks in Eurozone frequently engage in loan participations. If companies have trouble repaying, all banks may be affected.</a:t>
            </a:r>
          </a:p>
          <a:p>
            <a:pPr lvl="1">
              <a:buFont typeface="Wingdings" panose="05000000000000000000" pitchFamily="2" charset="2"/>
              <a:buChar char="§"/>
            </a:pPr>
            <a:r>
              <a:rPr lang="en-US" sz="2200" dirty="0">
                <a:solidFill>
                  <a:schemeClr val="tx1"/>
                </a:solidFill>
              </a:rPr>
              <a:t>News about concerns in one area of Eurozone can trigger actions in other areas.</a:t>
            </a:r>
          </a:p>
          <a:p>
            <a:pPr lvl="1">
              <a:buFont typeface="Wingdings" panose="05000000000000000000" pitchFamily="2" charset="2"/>
              <a:buChar char="§"/>
            </a:pPr>
            <a:r>
              <a:rPr lang="en-US" sz="2200" dirty="0">
                <a:solidFill>
                  <a:schemeClr val="tx1"/>
                </a:solidFill>
              </a:rPr>
              <a:t>Eurozone country governments must rely on fiscal policy when they experience serious financial problems.</a:t>
            </a:r>
          </a:p>
          <a:p>
            <a:pPr lvl="1">
              <a:buFont typeface="Wingdings" panose="05000000000000000000" pitchFamily="2" charset="2"/>
              <a:buChar char="§"/>
            </a:pPr>
            <a:r>
              <a:rPr lang="en-US" sz="2200" dirty="0">
                <a:solidFill>
                  <a:schemeClr val="tx1"/>
                </a:solidFill>
              </a:rPr>
              <a:t>Banks lend heavily to governments. Performance is related to whether that government can repay its debts.</a:t>
            </a:r>
          </a:p>
        </p:txBody>
      </p:sp>
      <p:sp>
        <p:nvSpPr>
          <p:cNvPr id="1843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FDEE5A45-2E54-45F4-8879-C371660E3E0C}" type="slidenum">
              <a:rPr lang="en-US" smtClean="0"/>
              <a:pPr>
                <a:defRPr/>
              </a:pPr>
              <a:t>16</a:t>
            </a:fld>
            <a:endParaRPr lang="en-US" dirty="0"/>
          </a:p>
        </p:txBody>
      </p:sp>
    </p:spTree>
    <p:extLst>
      <p:ext uri="{BB962C8B-B14F-4D97-AF65-F5344CB8AC3E}">
        <p14:creationId xmlns:p14="http://schemas.microsoft.com/office/powerpoint/2010/main" val="1775716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bwMode="auto">
          <a:xfrm>
            <a:off x="685800" y="12700"/>
            <a:ext cx="7315200" cy="825500"/>
          </a:xfrm>
          <a:prstGeom prst="rect">
            <a:avLst/>
          </a:prstGeom>
          <a:noFill/>
          <a:ln>
            <a:miter lim="800000"/>
            <a:headEnd/>
            <a:tailEnd/>
          </a:ln>
        </p:spPr>
        <p:txBody>
          <a:bodyPr anchor="ctr"/>
          <a:lstStyle/>
          <a:p>
            <a:r>
              <a:rPr lang="en-US" sz="2800" dirty="0">
                <a:solidFill>
                  <a:schemeClr val="bg1"/>
                </a:solidFill>
              </a:rPr>
              <a:t>A Single European Currency (4 of 5)</a:t>
            </a:r>
          </a:p>
        </p:txBody>
      </p:sp>
      <p:sp>
        <p:nvSpPr>
          <p:cNvPr id="19460" name="Rectangle 3"/>
          <p:cNvSpPr>
            <a:spLocks noGrp="1" noChangeArrowheads="1"/>
          </p:cNvSpPr>
          <p:nvPr>
            <p:ph idx="1"/>
          </p:nvPr>
        </p:nvSpPr>
        <p:spPr bwMode="auto">
          <a:xfrm>
            <a:off x="685800" y="1295400"/>
            <a:ext cx="8382000" cy="4876800"/>
          </a:xfrm>
          <a:prstGeom prst="rect">
            <a:avLst/>
          </a:prstGeom>
          <a:noFill/>
          <a:ln>
            <a:miter lim="800000"/>
            <a:headEnd/>
            <a:tailEnd/>
          </a:ln>
        </p:spPr>
        <p:txBody>
          <a:bodyPr/>
          <a:lstStyle/>
          <a:p>
            <a:pPr marL="0" indent="0">
              <a:buNone/>
            </a:pPr>
            <a:r>
              <a:rPr lang="en-US" sz="2600" b="1" dirty="0"/>
              <a:t>Impact of Crises within the Eurozone </a:t>
            </a:r>
            <a:r>
              <a:rPr lang="en-US" sz="2600" dirty="0"/>
              <a:t>(cont.)</a:t>
            </a:r>
          </a:p>
          <a:p>
            <a:pPr>
              <a:buFont typeface="Wingdings" panose="05000000000000000000" pitchFamily="2" charset="2"/>
              <a:buChar char="§"/>
            </a:pPr>
            <a:r>
              <a:rPr lang="en-US" sz="2400" b="1" dirty="0"/>
              <a:t>ECB Role in Resolving Economic Crises</a:t>
            </a:r>
          </a:p>
          <a:p>
            <a:pPr lvl="1">
              <a:buFont typeface="Wingdings" panose="05000000000000000000" pitchFamily="2" charset="2"/>
              <a:buChar char="§"/>
            </a:pPr>
            <a:r>
              <a:rPr lang="en-US" sz="2200" dirty="0">
                <a:solidFill>
                  <a:schemeClr val="tx1"/>
                </a:solidFill>
              </a:rPr>
              <a:t>In recent years the bank’s role has expanded to include providing credit for eurozone countries that are experiencing a financial crisis.</a:t>
            </a:r>
          </a:p>
          <a:p>
            <a:pPr lvl="1">
              <a:buFont typeface="Wingdings" panose="05000000000000000000" pitchFamily="2" charset="2"/>
              <a:buChar char="§"/>
            </a:pPr>
            <a:r>
              <a:rPr lang="en-US" sz="2200" dirty="0">
                <a:solidFill>
                  <a:schemeClr val="tx1"/>
                </a:solidFill>
              </a:rPr>
              <a:t>The ECB imposes restrictions intended to help resolve the country’s budget deficit problems over time.</a:t>
            </a:r>
          </a:p>
        </p:txBody>
      </p:sp>
      <p:sp>
        <p:nvSpPr>
          <p:cNvPr id="1843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FDEE5A45-2E54-45F4-8879-C371660E3E0C}" type="slidenum">
              <a:rPr lang="en-US" smtClean="0"/>
              <a:pPr>
                <a:defRPr/>
              </a:pPr>
              <a:t>17</a:t>
            </a:fld>
            <a:endParaRPr lang="en-US" dirty="0"/>
          </a:p>
        </p:txBody>
      </p:sp>
    </p:spTree>
    <p:extLst>
      <p:ext uri="{BB962C8B-B14F-4D97-AF65-F5344CB8AC3E}">
        <p14:creationId xmlns:p14="http://schemas.microsoft.com/office/powerpoint/2010/main" val="4242991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bwMode="auto">
          <a:xfrm>
            <a:off x="685800" y="12700"/>
            <a:ext cx="7315200" cy="825500"/>
          </a:xfrm>
          <a:prstGeom prst="rect">
            <a:avLst/>
          </a:prstGeom>
          <a:noFill/>
          <a:ln>
            <a:miter lim="800000"/>
            <a:headEnd/>
            <a:tailEnd/>
          </a:ln>
        </p:spPr>
        <p:txBody>
          <a:bodyPr anchor="ctr"/>
          <a:lstStyle/>
          <a:p>
            <a:r>
              <a:rPr lang="en-US" sz="2800" dirty="0">
                <a:solidFill>
                  <a:schemeClr val="bg1"/>
                </a:solidFill>
              </a:rPr>
              <a:t>A Single European Currency (5 of 5)</a:t>
            </a:r>
          </a:p>
        </p:txBody>
      </p:sp>
      <p:sp>
        <p:nvSpPr>
          <p:cNvPr id="19460" name="Rectangle 3"/>
          <p:cNvSpPr>
            <a:spLocks noGrp="1" noChangeArrowheads="1"/>
          </p:cNvSpPr>
          <p:nvPr>
            <p:ph idx="1"/>
          </p:nvPr>
        </p:nvSpPr>
        <p:spPr bwMode="auto">
          <a:xfrm>
            <a:off x="685800" y="1295400"/>
            <a:ext cx="8382000" cy="4876800"/>
          </a:xfrm>
          <a:prstGeom prst="rect">
            <a:avLst/>
          </a:prstGeom>
          <a:noFill/>
          <a:ln>
            <a:miter lim="800000"/>
            <a:headEnd/>
            <a:tailEnd/>
          </a:ln>
        </p:spPr>
        <p:txBody>
          <a:bodyPr/>
          <a:lstStyle/>
          <a:p>
            <a:pPr marL="0" indent="0">
              <a:buNone/>
            </a:pPr>
            <a:r>
              <a:rPr lang="en-US" sz="2600" b="1" dirty="0"/>
              <a:t>Impact on a Country that Abandons the Euro</a:t>
            </a:r>
            <a:endParaRPr lang="en-US" sz="2600" dirty="0"/>
          </a:p>
          <a:p>
            <a:pPr>
              <a:buFont typeface="Wingdings" panose="05000000000000000000" pitchFamily="2" charset="2"/>
              <a:buChar char="§"/>
            </a:pPr>
            <a:r>
              <a:rPr lang="en-US" sz="2400" dirty="0"/>
              <a:t>Would allow a country to set its own exchange rate to encourage purchasers of exports.</a:t>
            </a:r>
          </a:p>
          <a:p>
            <a:pPr>
              <a:buFont typeface="Wingdings" panose="05000000000000000000" pitchFamily="2" charset="2"/>
              <a:buChar char="§"/>
            </a:pPr>
            <a:r>
              <a:rPr lang="en-US" sz="2400" dirty="0"/>
              <a:t>Would possibly be expelled from the European Union, which would almost certainly reduce its trade with other European Union countries.</a:t>
            </a:r>
          </a:p>
          <a:p>
            <a:pPr marL="0" indent="0">
              <a:buNone/>
            </a:pPr>
            <a:r>
              <a:rPr lang="en-US" sz="2600" b="1" dirty="0"/>
              <a:t>Impact of Abandoning the Euro on Eurozone Conditions</a:t>
            </a:r>
          </a:p>
          <a:p>
            <a:pPr>
              <a:buFont typeface="Wingdings" panose="05000000000000000000" pitchFamily="2" charset="2"/>
              <a:buChar char="§"/>
            </a:pPr>
            <a:r>
              <a:rPr lang="en-US" sz="2400" dirty="0"/>
              <a:t>Investors may fear other countries abandoning the euro and reduce investments in the eurozone.</a:t>
            </a:r>
          </a:p>
          <a:p>
            <a:pPr>
              <a:buFont typeface="Wingdings" panose="05000000000000000000" pitchFamily="2" charset="2"/>
              <a:buChar char="§"/>
            </a:pPr>
            <a:r>
              <a:rPr lang="en-US" sz="2400" dirty="0"/>
              <a:t>Critics agree that the threat of abandonment creates more problems than actual abandonment.</a:t>
            </a:r>
          </a:p>
        </p:txBody>
      </p:sp>
      <p:sp>
        <p:nvSpPr>
          <p:cNvPr id="1843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FDEE5A45-2E54-45F4-8879-C371660E3E0C}" type="slidenum">
              <a:rPr lang="en-US" smtClean="0"/>
              <a:pPr>
                <a:defRPr/>
              </a:pPr>
              <a:t>18</a:t>
            </a:fld>
            <a:endParaRPr lang="en-US" dirty="0"/>
          </a:p>
        </p:txBody>
      </p:sp>
    </p:spTree>
    <p:extLst>
      <p:ext uri="{BB962C8B-B14F-4D97-AF65-F5344CB8AC3E}">
        <p14:creationId xmlns:p14="http://schemas.microsoft.com/office/powerpoint/2010/main" val="3404845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ctrTitle"/>
          </p:nvPr>
        </p:nvSpPr>
        <p:spPr bwMode="auto">
          <a:xfrm>
            <a:off x="1447800" y="533400"/>
            <a:ext cx="7696200" cy="609600"/>
          </a:xfrm>
          <a:prstGeom prst="rect">
            <a:avLst/>
          </a:prstGeom>
          <a:solidFill>
            <a:schemeClr val="accent6">
              <a:lumMod val="50000"/>
            </a:schemeClr>
          </a:solidFill>
          <a:ln>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en-US" sz="3900" dirty="0">
                <a:latin typeface="Arial" charset="0"/>
                <a:cs typeface="Arial" charset="0"/>
              </a:rPr>
              <a:t>6</a:t>
            </a:r>
          </a:p>
        </p:txBody>
      </p:sp>
      <p:sp>
        <p:nvSpPr>
          <p:cNvPr id="6148" name="Subtitle 2"/>
          <p:cNvSpPr>
            <a:spLocks noGrp="1"/>
          </p:cNvSpPr>
          <p:nvPr>
            <p:ph type="subTitle" idx="1"/>
          </p:nvPr>
        </p:nvSpPr>
        <p:spPr bwMode="auto">
          <a:xfrm>
            <a:off x="1905000" y="533400"/>
            <a:ext cx="7315200" cy="609600"/>
          </a:xfrm>
          <a:prstGeom prst="rect">
            <a:avLst/>
          </a:prstGeom>
          <a:noFill/>
          <a:ln>
            <a:miter lim="800000"/>
            <a:headEnd/>
            <a:tailEnd/>
          </a:ln>
        </p:spPr>
        <p:txBody>
          <a:bodyPr vert="horz" wrap="square" lIns="91440" tIns="45720" rIns="91440" bIns="45720" numCol="1" anchorCtr="0" compatLnSpc="1">
            <a:prstTxWarp prst="textNoShape">
              <a:avLst/>
            </a:prstTxWarp>
          </a:bodyPr>
          <a:lstStyle/>
          <a:p>
            <a:pPr eaLnBrk="1" hangingPunct="1"/>
            <a:r>
              <a:rPr lang="en-US" sz="3200" dirty="0"/>
              <a:t>Government Influence on Exchange Rates</a:t>
            </a:r>
          </a:p>
        </p:txBody>
      </p:sp>
      <p:sp>
        <p:nvSpPr>
          <p:cNvPr id="6149" name="Text Placeholder 3"/>
          <p:cNvSpPr>
            <a:spLocks noGrp="1"/>
          </p:cNvSpPr>
          <p:nvPr>
            <p:ph type="body" sz="quarter" idx="10"/>
          </p:nvPr>
        </p:nvSpPr>
        <p:spPr bwMode="auto">
          <a:xfrm>
            <a:off x="1295400" y="2286000"/>
            <a:ext cx="7696200" cy="41910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95288" lvl="1" indent="-395288" eaLnBrk="1" hangingPunct="1">
              <a:spcAft>
                <a:spcPts val="1800"/>
              </a:spcAft>
              <a:buClr>
                <a:srgbClr val="0D0D0D"/>
              </a:buClr>
              <a:buFont typeface="Wingdings" pitchFamily="2" charset="2"/>
              <a:buChar char="§"/>
            </a:pPr>
            <a:r>
              <a:rPr lang="en-US" sz="2400" dirty="0"/>
              <a:t>Describe the exchange rate system used by various governments.</a:t>
            </a:r>
          </a:p>
          <a:p>
            <a:pPr marL="395288" lvl="1" indent="-395288" eaLnBrk="1" hangingPunct="1">
              <a:spcAft>
                <a:spcPts val="1800"/>
              </a:spcAft>
              <a:buClr>
                <a:srgbClr val="0D0D0D"/>
              </a:buClr>
              <a:buFont typeface="Wingdings" pitchFamily="2" charset="2"/>
              <a:buChar char="§"/>
            </a:pPr>
            <a:r>
              <a:rPr lang="en-US" sz="2400" dirty="0"/>
              <a:t>Describe the development and implications of a single European currency.</a:t>
            </a:r>
          </a:p>
          <a:p>
            <a:pPr marL="395288" lvl="1" indent="-395288" eaLnBrk="1" hangingPunct="1">
              <a:spcAft>
                <a:spcPts val="1800"/>
              </a:spcAft>
              <a:buClr>
                <a:srgbClr val="0D0D0D"/>
              </a:buClr>
              <a:buFont typeface="Wingdings" pitchFamily="2" charset="2"/>
              <a:buChar char="§"/>
            </a:pPr>
            <a:r>
              <a:rPr lang="en-US" sz="2400" dirty="0"/>
              <a:t>Explain how governments can use direct intervention to influence exchange rates.</a:t>
            </a:r>
          </a:p>
          <a:p>
            <a:pPr marL="395288" lvl="1" indent="-395288" eaLnBrk="1" hangingPunct="1">
              <a:spcAft>
                <a:spcPts val="1800"/>
              </a:spcAft>
              <a:buClr>
                <a:srgbClr val="0D0D0D"/>
              </a:buClr>
              <a:buFont typeface="Wingdings" pitchFamily="2" charset="2"/>
              <a:buChar char="§"/>
            </a:pPr>
            <a:r>
              <a:rPr lang="en-US" sz="2400" dirty="0"/>
              <a:t>Explain how governments can use indirect intervention to influence exchange rates.</a:t>
            </a:r>
          </a:p>
          <a:p>
            <a:pPr eaLnBrk="1" hangingPunct="1">
              <a:spcAft>
                <a:spcPts val="1800"/>
              </a:spcAft>
              <a:buFont typeface="Wingdings" pitchFamily="2" charset="2"/>
              <a:buChar char="§"/>
            </a:pPr>
            <a:endParaRPr lang="en-US" sz="3200" dirty="0"/>
          </a:p>
        </p:txBody>
      </p:sp>
      <p:sp>
        <p:nvSpPr>
          <p:cNvPr id="5122" name="Slide Number Placeholder 5"/>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3B39983E-2C61-4B06-9E8A-2175EB199C73}" type="slidenum">
              <a:rPr lang="en-US" smtClean="0"/>
              <a:pPr>
                <a:defRPr/>
              </a:pPr>
              <a:t>2</a:t>
            </a:fld>
            <a:endParaRPr lang="en-US" dirty="0"/>
          </a:p>
        </p:txBody>
      </p:sp>
      <p:sp>
        <p:nvSpPr>
          <p:cNvPr id="6150" name="Slide Number Placeholder 4"/>
          <p:cNvSpPr txBox="1">
            <a:spLocks noGrp="1"/>
          </p:cNvSpPr>
          <p:nvPr/>
        </p:nvSpPr>
        <p:spPr bwMode="auto">
          <a:xfrm>
            <a:off x="0" y="6400800"/>
            <a:ext cx="685800" cy="457200"/>
          </a:xfrm>
          <a:prstGeom prst="rect">
            <a:avLst/>
          </a:prstGeom>
          <a:noFill/>
          <a:ln w="9525">
            <a:noFill/>
            <a:miter lim="800000"/>
            <a:headEnd/>
            <a:tailEnd/>
          </a:ln>
        </p:spPr>
        <p:txBody>
          <a:bodyPr/>
          <a:lstStyle/>
          <a:p>
            <a:fld id="{D030A44C-4DE6-4B81-A72D-D871F8BC6879}" type="slidenum">
              <a:rPr lang="en-US"/>
              <a:pPr/>
              <a:t>2</a:t>
            </a:fld>
            <a:endParaRPr lang="en-US" dirty="0"/>
          </a:p>
        </p:txBody>
      </p:sp>
      <p:sp>
        <p:nvSpPr>
          <p:cNvPr id="6151" name="Text Placeholder 3"/>
          <p:cNvSpPr txBox="1">
            <a:spLocks/>
          </p:cNvSpPr>
          <p:nvPr/>
        </p:nvSpPr>
        <p:spPr bwMode="auto">
          <a:xfrm>
            <a:off x="1524000" y="1295400"/>
            <a:ext cx="7391400" cy="685800"/>
          </a:xfrm>
          <a:prstGeom prst="rect">
            <a:avLst/>
          </a:prstGeom>
          <a:noFill/>
          <a:ln w="9525">
            <a:noFill/>
            <a:miter lim="800000"/>
            <a:headEnd/>
            <a:tailEnd/>
          </a:ln>
        </p:spPr>
        <p:txBody>
          <a:bodyPr/>
          <a:lstStyle/>
          <a:p>
            <a:pPr marL="342900" indent="-342900">
              <a:spcBef>
                <a:spcPct val="20000"/>
              </a:spcBef>
              <a:buClr>
                <a:srgbClr val="0D0D0D"/>
              </a:buClr>
              <a:buSzPct val="100000"/>
              <a:buFont typeface="Wingdings" pitchFamily="2" charset="2"/>
              <a:buNone/>
            </a:pPr>
            <a:r>
              <a:rPr lang="en-US" sz="2800" b="1" dirty="0">
                <a:solidFill>
                  <a:schemeClr val="bg1"/>
                </a:solidFill>
                <a:latin typeface="Times New Roman" pitchFamily="18" charset="0"/>
              </a:rPr>
              <a:t>Chapter Objectives</a:t>
            </a:r>
          </a:p>
          <a:p>
            <a:pPr marL="342900" indent="-342900">
              <a:spcBef>
                <a:spcPct val="20000"/>
              </a:spcBef>
              <a:buClr>
                <a:srgbClr val="0D0D0D"/>
              </a:buClr>
              <a:buSzPct val="100000"/>
              <a:buFont typeface="Wingdings" pitchFamily="2" charset="2"/>
              <a:buNone/>
            </a:pPr>
            <a:endParaRPr lang="en-US" sz="2400" b="1" dirty="0">
              <a:solidFill>
                <a:schemeClr val="bg1"/>
              </a:solidFill>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bwMode="auto">
          <a:xfrm>
            <a:off x="685800" y="25400"/>
            <a:ext cx="7315200" cy="812800"/>
          </a:xfrm>
          <a:prstGeom prst="rect">
            <a:avLst/>
          </a:prstGeom>
          <a:noFill/>
          <a:ln>
            <a:miter lim="800000"/>
            <a:headEnd/>
            <a:tailEnd/>
          </a:ln>
        </p:spPr>
        <p:txBody>
          <a:bodyPr anchor="ctr"/>
          <a:lstStyle/>
          <a:p>
            <a:r>
              <a:rPr lang="en-US" sz="2800" dirty="0">
                <a:solidFill>
                  <a:schemeClr val="bg1"/>
                </a:solidFill>
              </a:rPr>
              <a:t>Exchange Rate Systems (1 of 9)</a:t>
            </a:r>
          </a:p>
        </p:txBody>
      </p:sp>
      <p:sp>
        <p:nvSpPr>
          <p:cNvPr id="55299" name="Rectangle 3"/>
          <p:cNvSpPr>
            <a:spLocks noGrp="1" noChangeArrowheads="1"/>
          </p:cNvSpPr>
          <p:nvPr>
            <p:ph idx="1"/>
          </p:nvPr>
        </p:nvSpPr>
        <p:spPr bwMode="auto">
          <a:xfrm>
            <a:off x="685800" y="1295400"/>
            <a:ext cx="7315200" cy="4038600"/>
          </a:xfrm>
          <a:prstGeom prst="rect">
            <a:avLst/>
          </a:prstGeom>
          <a:extLst/>
        </p:spPr>
        <p:txBody>
          <a:bodyPr/>
          <a:lstStyle/>
          <a:p>
            <a:pPr marL="0" indent="0">
              <a:buFont typeface="Wingdings" pitchFamily="2" charset="2"/>
              <a:buNone/>
              <a:defRPr/>
            </a:pPr>
            <a:r>
              <a:rPr lang="en-US" sz="2800" dirty="0"/>
              <a:t>Exchange rate systems can be classified according to the degree of government control and fall into the following categories:</a:t>
            </a:r>
          </a:p>
          <a:p>
            <a:pPr>
              <a:buFont typeface="Wingdings" panose="05000000000000000000" pitchFamily="2" charset="2"/>
              <a:buChar char="§"/>
              <a:defRPr/>
            </a:pPr>
            <a:r>
              <a:rPr lang="en-US" sz="2800" dirty="0"/>
              <a:t>Fixed</a:t>
            </a:r>
          </a:p>
          <a:p>
            <a:pPr>
              <a:buFont typeface="Wingdings" panose="05000000000000000000" pitchFamily="2" charset="2"/>
              <a:buChar char="§"/>
              <a:defRPr/>
            </a:pPr>
            <a:r>
              <a:rPr lang="en-US" sz="2800" dirty="0"/>
              <a:t>Freely floating</a:t>
            </a:r>
          </a:p>
          <a:p>
            <a:pPr>
              <a:buFont typeface="Wingdings" panose="05000000000000000000" pitchFamily="2" charset="2"/>
              <a:buChar char="§"/>
              <a:defRPr/>
            </a:pPr>
            <a:r>
              <a:rPr lang="en-US" sz="2800" dirty="0"/>
              <a:t>Managed float</a:t>
            </a:r>
          </a:p>
          <a:p>
            <a:pPr>
              <a:buFont typeface="Wingdings" panose="05000000000000000000" pitchFamily="2" charset="2"/>
              <a:buChar char="§"/>
              <a:defRPr/>
            </a:pPr>
            <a:r>
              <a:rPr lang="en-US" sz="2800" dirty="0"/>
              <a:t>Pegged</a:t>
            </a:r>
          </a:p>
        </p:txBody>
      </p:sp>
      <p:sp>
        <p:nvSpPr>
          <p:cNvPr id="614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F365C474-621D-4B84-8B26-36251FFF2F43}"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bwMode="auto">
          <a:xfrm>
            <a:off x="685800" y="0"/>
            <a:ext cx="7315200" cy="762000"/>
          </a:xfrm>
          <a:prstGeom prst="rect">
            <a:avLst/>
          </a:prstGeom>
          <a:noFill/>
          <a:ln>
            <a:miter lim="800000"/>
            <a:headEnd/>
            <a:tailEnd/>
          </a:ln>
        </p:spPr>
        <p:txBody>
          <a:bodyPr anchor="ctr"/>
          <a:lstStyle/>
          <a:p>
            <a:r>
              <a:rPr lang="en-US" sz="2800" dirty="0">
                <a:solidFill>
                  <a:schemeClr val="bg1"/>
                </a:solidFill>
              </a:rPr>
              <a:t>Exchange Rate Systems (2 of 9)</a:t>
            </a:r>
          </a:p>
        </p:txBody>
      </p:sp>
      <p:sp>
        <p:nvSpPr>
          <p:cNvPr id="8196" name="Rectangle 3"/>
          <p:cNvSpPr>
            <a:spLocks noGrp="1" noChangeArrowheads="1"/>
          </p:cNvSpPr>
          <p:nvPr>
            <p:ph idx="1"/>
          </p:nvPr>
        </p:nvSpPr>
        <p:spPr bwMode="auto">
          <a:xfrm>
            <a:off x="685800" y="1219200"/>
            <a:ext cx="7315200" cy="4038600"/>
          </a:xfrm>
          <a:prstGeom prst="rect">
            <a:avLst/>
          </a:prstGeom>
          <a:noFill/>
          <a:ln>
            <a:miter lim="800000"/>
            <a:headEnd/>
            <a:tailEnd/>
          </a:ln>
        </p:spPr>
        <p:txBody>
          <a:bodyPr/>
          <a:lstStyle/>
          <a:p>
            <a:pPr marL="0" indent="0">
              <a:buNone/>
            </a:pPr>
            <a:r>
              <a:rPr lang="en-US" sz="2600" b="1" dirty="0"/>
              <a:t>Fixed Exchange Rate System</a:t>
            </a:r>
          </a:p>
          <a:p>
            <a:pPr>
              <a:buFont typeface="Wingdings" panose="05000000000000000000" pitchFamily="2" charset="2"/>
              <a:buChar char="§"/>
            </a:pPr>
            <a:r>
              <a:rPr lang="en-US" sz="2400" dirty="0"/>
              <a:t>Exchange rates are either held constant or allowed to fluctuate only within very narrow boundaries.</a:t>
            </a:r>
          </a:p>
          <a:p>
            <a:pPr>
              <a:buFont typeface="Wingdings" panose="05000000000000000000" pitchFamily="2" charset="2"/>
              <a:buChar char="§"/>
            </a:pPr>
            <a:r>
              <a:rPr lang="en-US" sz="2400" dirty="0"/>
              <a:t>Central bank can reset a fixed exchange rate by </a:t>
            </a:r>
            <a:r>
              <a:rPr lang="en-US" sz="2400" b="1" dirty="0"/>
              <a:t>devaluing</a:t>
            </a:r>
            <a:r>
              <a:rPr lang="en-US" sz="2400" dirty="0"/>
              <a:t> or reducing the value of the currency against other currencies.</a:t>
            </a:r>
          </a:p>
          <a:p>
            <a:pPr>
              <a:buFont typeface="Wingdings" panose="05000000000000000000" pitchFamily="2" charset="2"/>
              <a:buChar char="§"/>
            </a:pPr>
            <a:r>
              <a:rPr lang="en-US" sz="2400" dirty="0"/>
              <a:t>Central bank can also </a:t>
            </a:r>
            <a:r>
              <a:rPr lang="en-US" sz="2400" b="1" dirty="0"/>
              <a:t>revalue</a:t>
            </a:r>
            <a:r>
              <a:rPr lang="en-US" sz="2400" dirty="0"/>
              <a:t> or increase the value of its currency against other currencies.</a:t>
            </a:r>
          </a:p>
        </p:txBody>
      </p:sp>
      <p:sp>
        <p:nvSpPr>
          <p:cNvPr id="717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CF7C6E13-6C65-4EFD-BEF2-67A261F4486D}"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bwMode="auto">
          <a:xfrm>
            <a:off x="685800" y="-14288"/>
            <a:ext cx="7315200" cy="852488"/>
          </a:xfrm>
          <a:prstGeom prst="rect">
            <a:avLst/>
          </a:prstGeom>
          <a:noFill/>
          <a:ln>
            <a:miter lim="800000"/>
            <a:headEnd/>
            <a:tailEnd/>
          </a:ln>
        </p:spPr>
        <p:txBody>
          <a:bodyPr anchor="ctr"/>
          <a:lstStyle/>
          <a:p>
            <a:r>
              <a:rPr lang="en-US" sz="2800" dirty="0">
                <a:solidFill>
                  <a:schemeClr val="bg1"/>
                </a:solidFill>
              </a:rPr>
              <a:t>Exchange Rate Systems (3 of 9)</a:t>
            </a:r>
          </a:p>
        </p:txBody>
      </p:sp>
      <p:sp>
        <p:nvSpPr>
          <p:cNvPr id="9220" name="Rectangle 3"/>
          <p:cNvSpPr>
            <a:spLocks noGrp="1" noChangeArrowheads="1"/>
          </p:cNvSpPr>
          <p:nvPr>
            <p:ph idx="1"/>
          </p:nvPr>
        </p:nvSpPr>
        <p:spPr bwMode="auto">
          <a:xfrm>
            <a:off x="685800" y="1295400"/>
            <a:ext cx="7315200" cy="4038600"/>
          </a:xfrm>
          <a:prstGeom prst="rect">
            <a:avLst/>
          </a:prstGeom>
          <a:noFill/>
          <a:ln>
            <a:miter lim="800000"/>
            <a:headEnd/>
            <a:tailEnd/>
          </a:ln>
        </p:spPr>
        <p:txBody>
          <a:bodyPr/>
          <a:lstStyle/>
          <a:p>
            <a:pPr marL="0" indent="0">
              <a:lnSpc>
                <a:spcPct val="90000"/>
              </a:lnSpc>
              <a:buNone/>
            </a:pPr>
            <a:r>
              <a:rPr lang="en-US" sz="2600" b="1" dirty="0"/>
              <a:t>Fixed Exchange Rate System</a:t>
            </a:r>
            <a:r>
              <a:rPr lang="en-US" sz="2600" dirty="0"/>
              <a:t> (cont.)</a:t>
            </a:r>
          </a:p>
          <a:p>
            <a:pPr marL="469900" indent="-412750">
              <a:lnSpc>
                <a:spcPct val="90000"/>
              </a:lnSpc>
              <a:buFont typeface="Wingdings" pitchFamily="2" charset="2"/>
              <a:buChar char="§"/>
            </a:pPr>
            <a:r>
              <a:rPr lang="en-US" sz="2400" b="1" dirty="0"/>
              <a:t>Bretton Woods Agreement 1944 – 1971</a:t>
            </a:r>
            <a:r>
              <a:rPr lang="en-US" sz="2400" dirty="0"/>
              <a:t> — Each currency was valued in terms of gold.</a:t>
            </a:r>
          </a:p>
          <a:p>
            <a:pPr marL="469900" indent="-412750">
              <a:lnSpc>
                <a:spcPct val="90000"/>
              </a:lnSpc>
              <a:buFont typeface="Wingdings" pitchFamily="2" charset="2"/>
              <a:buChar char="§"/>
            </a:pPr>
            <a:r>
              <a:rPr lang="en-US" sz="2400" b="1" dirty="0"/>
              <a:t>Smithsonian Agreement 1971 – 1973</a:t>
            </a:r>
            <a:r>
              <a:rPr lang="en-US" sz="2400" dirty="0"/>
              <a:t> — called for a devaluation of the U.S. dollar by about 8% against other currencies.</a:t>
            </a:r>
          </a:p>
          <a:p>
            <a:pPr>
              <a:lnSpc>
                <a:spcPct val="90000"/>
              </a:lnSpc>
              <a:buFont typeface="Wingdings" panose="05000000000000000000" pitchFamily="2" charset="2"/>
              <a:buChar char="§"/>
            </a:pPr>
            <a:r>
              <a:rPr lang="en-US" sz="2400" b="1" dirty="0"/>
              <a:t>Advantages of fixed exchange rates</a:t>
            </a:r>
            <a:endParaRPr lang="en-US" sz="2400" dirty="0"/>
          </a:p>
          <a:p>
            <a:pPr lvl="1">
              <a:lnSpc>
                <a:spcPct val="90000"/>
              </a:lnSpc>
              <a:buFont typeface="Wingdings" pitchFamily="2" charset="2"/>
              <a:buChar char="§"/>
            </a:pPr>
            <a:r>
              <a:rPr lang="en-US" sz="2000" dirty="0"/>
              <a:t>Insulate country from risk of currency appreciation.</a:t>
            </a:r>
          </a:p>
          <a:p>
            <a:pPr lvl="1">
              <a:lnSpc>
                <a:spcPct val="90000"/>
              </a:lnSpc>
              <a:buFont typeface="Wingdings" pitchFamily="2" charset="2"/>
              <a:buChar char="§"/>
            </a:pPr>
            <a:r>
              <a:rPr lang="en-US" sz="2000" dirty="0"/>
              <a:t>Allow firms to engage in direct foreign investment without currency risk.</a:t>
            </a:r>
          </a:p>
          <a:p>
            <a:pPr>
              <a:lnSpc>
                <a:spcPct val="90000"/>
              </a:lnSpc>
              <a:buFont typeface="Wingdings" panose="05000000000000000000" pitchFamily="2" charset="2"/>
              <a:buChar char="§"/>
            </a:pPr>
            <a:r>
              <a:rPr lang="en-US" sz="2400" b="1" dirty="0"/>
              <a:t>Disadvantages of fixed exchange rates</a:t>
            </a:r>
          </a:p>
          <a:p>
            <a:pPr lvl="1">
              <a:lnSpc>
                <a:spcPct val="90000"/>
              </a:lnSpc>
              <a:buFont typeface="Wingdings" pitchFamily="2" charset="2"/>
              <a:buChar char="§"/>
            </a:pPr>
            <a:r>
              <a:rPr lang="en-US" sz="2000" dirty="0"/>
              <a:t>Risk that government will alter value of currency.</a:t>
            </a:r>
          </a:p>
          <a:p>
            <a:pPr lvl="1">
              <a:lnSpc>
                <a:spcPct val="90000"/>
              </a:lnSpc>
              <a:buFont typeface="Wingdings" pitchFamily="2" charset="2"/>
              <a:buChar char="§"/>
            </a:pPr>
            <a:r>
              <a:rPr lang="en-US" sz="2000" dirty="0"/>
              <a:t>Country and MNC may be more vulnerable to economic conditions in other countries.</a:t>
            </a:r>
          </a:p>
        </p:txBody>
      </p:sp>
      <p:sp>
        <p:nvSpPr>
          <p:cNvPr id="819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A7089ABB-3FC0-4F06-B238-120CC1BB11B6}"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Exchange Rate Systems (4 of 9)</a:t>
            </a:r>
          </a:p>
        </p:txBody>
      </p:sp>
      <p:sp>
        <p:nvSpPr>
          <p:cNvPr id="10244" name="Rectangle 3"/>
          <p:cNvSpPr>
            <a:spLocks noGrp="1" noChangeArrowheads="1"/>
          </p:cNvSpPr>
          <p:nvPr>
            <p:ph idx="1"/>
          </p:nvPr>
        </p:nvSpPr>
        <p:spPr bwMode="auto">
          <a:xfrm>
            <a:off x="685800" y="1295400"/>
            <a:ext cx="8229600" cy="4648200"/>
          </a:xfrm>
          <a:prstGeom prst="rect">
            <a:avLst/>
          </a:prstGeom>
          <a:noFill/>
          <a:ln>
            <a:miter lim="800000"/>
            <a:headEnd/>
            <a:tailEnd/>
          </a:ln>
        </p:spPr>
        <p:txBody>
          <a:bodyPr/>
          <a:lstStyle/>
          <a:p>
            <a:pPr marL="0" indent="0">
              <a:buNone/>
            </a:pPr>
            <a:r>
              <a:rPr lang="en-US" sz="2600" b="1" dirty="0"/>
              <a:t>Freely Floating Exchange Rate System</a:t>
            </a:r>
          </a:p>
          <a:p>
            <a:pPr>
              <a:buFont typeface="Wingdings" panose="05000000000000000000" pitchFamily="2" charset="2"/>
              <a:buChar char="§"/>
            </a:pPr>
            <a:r>
              <a:rPr lang="en-US" sz="2400" dirty="0"/>
              <a:t>Exchange rates are determined by market forces without government intervention.</a:t>
            </a:r>
          </a:p>
          <a:p>
            <a:pPr>
              <a:buFont typeface="Wingdings" panose="05000000000000000000" pitchFamily="2" charset="2"/>
              <a:buChar char="§"/>
            </a:pPr>
            <a:r>
              <a:rPr lang="en-US" sz="2400" b="1" dirty="0"/>
              <a:t>Advantages of a freely floating system:</a:t>
            </a:r>
          </a:p>
          <a:p>
            <a:pPr lvl="1">
              <a:buFont typeface="Wingdings" panose="05000000000000000000" pitchFamily="2" charset="2"/>
              <a:buChar char="§"/>
            </a:pPr>
            <a:r>
              <a:rPr lang="en-US" sz="2000" dirty="0"/>
              <a:t>Country is more insulated from inflation of other countries.</a:t>
            </a:r>
          </a:p>
          <a:p>
            <a:pPr lvl="1">
              <a:buFont typeface="Wingdings" panose="05000000000000000000" pitchFamily="2" charset="2"/>
              <a:buChar char="§"/>
            </a:pPr>
            <a:r>
              <a:rPr lang="en-US" sz="2000" dirty="0"/>
              <a:t>Country is more insulated from unemployment of other countries.</a:t>
            </a:r>
          </a:p>
          <a:p>
            <a:pPr lvl="1">
              <a:buFont typeface="Wingdings" panose="05000000000000000000" pitchFamily="2" charset="2"/>
              <a:buChar char="§"/>
            </a:pPr>
            <a:r>
              <a:rPr lang="en-US" sz="2000" dirty="0"/>
              <a:t>Does not require central bank to maintain exchange rates within specified boundaries.</a:t>
            </a:r>
          </a:p>
          <a:p>
            <a:pPr>
              <a:buFont typeface="Wingdings" panose="05000000000000000000" pitchFamily="2" charset="2"/>
              <a:buChar char="§"/>
            </a:pPr>
            <a:r>
              <a:rPr lang="en-US" sz="2400" b="1" dirty="0"/>
              <a:t>Disadvantages of a freely floating exchange rate system:</a:t>
            </a:r>
          </a:p>
          <a:p>
            <a:pPr lvl="1">
              <a:buFont typeface="Wingdings" panose="05000000000000000000" pitchFamily="2" charset="2"/>
              <a:buChar char="§"/>
            </a:pPr>
            <a:r>
              <a:rPr lang="en-US" sz="2000" dirty="0"/>
              <a:t>Can adversely affect a country that has high unemployment.</a:t>
            </a:r>
          </a:p>
          <a:p>
            <a:pPr lvl="1">
              <a:buFont typeface="Wingdings" panose="05000000000000000000" pitchFamily="2" charset="2"/>
              <a:buChar char="§"/>
            </a:pPr>
            <a:r>
              <a:rPr lang="en-US" sz="2000" dirty="0"/>
              <a:t>Can adversely affect a country with high inflation.</a:t>
            </a:r>
          </a:p>
          <a:p>
            <a:pPr marL="457200" lvl="1" indent="0">
              <a:buNone/>
            </a:pPr>
            <a:endParaRPr lang="en-US" sz="2000" dirty="0"/>
          </a:p>
        </p:txBody>
      </p:sp>
      <p:sp>
        <p:nvSpPr>
          <p:cNvPr id="921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791FA0E3-406E-4FCC-808C-F00AE49FCFA4}"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Exchange Rate Systems (5 of 9)</a:t>
            </a:r>
          </a:p>
        </p:txBody>
      </p:sp>
      <p:sp>
        <p:nvSpPr>
          <p:cNvPr id="11268" name="Rectangle 3"/>
          <p:cNvSpPr>
            <a:spLocks noGrp="1" noChangeArrowheads="1"/>
          </p:cNvSpPr>
          <p:nvPr>
            <p:ph idx="1"/>
          </p:nvPr>
        </p:nvSpPr>
        <p:spPr bwMode="auto">
          <a:xfrm>
            <a:off x="685800" y="1219200"/>
            <a:ext cx="7315200" cy="4038600"/>
          </a:xfrm>
          <a:prstGeom prst="rect">
            <a:avLst/>
          </a:prstGeom>
          <a:noFill/>
          <a:ln>
            <a:miter lim="800000"/>
            <a:headEnd/>
            <a:tailEnd/>
          </a:ln>
        </p:spPr>
        <p:txBody>
          <a:bodyPr/>
          <a:lstStyle/>
          <a:p>
            <a:pPr marL="0" indent="0">
              <a:buNone/>
            </a:pPr>
            <a:r>
              <a:rPr lang="en-US" sz="2600" b="1" dirty="0"/>
              <a:t>Managed Float Exchange Rate System</a:t>
            </a:r>
          </a:p>
          <a:p>
            <a:pPr>
              <a:buFont typeface="Wingdings" panose="05000000000000000000" pitchFamily="2" charset="2"/>
              <a:buChar char="§"/>
            </a:pPr>
            <a:r>
              <a:rPr lang="en-US" sz="2400" dirty="0"/>
              <a:t>Governments sometimes intervene to prevent their currencies from moving too far in a certain direction.</a:t>
            </a:r>
          </a:p>
          <a:p>
            <a:pPr>
              <a:buFont typeface="Wingdings" panose="05000000000000000000" pitchFamily="2" charset="2"/>
              <a:buChar char="§"/>
            </a:pPr>
            <a:r>
              <a:rPr lang="en-US" sz="2400" b="1" dirty="0"/>
              <a:t>Countries with floating exchange rates:</a:t>
            </a:r>
            <a:r>
              <a:rPr lang="en-US" sz="2400" dirty="0"/>
              <a:t> Currencies of most large developed countries are allowed to float, although they may be periodically managed by their respective central banks. (Exhibit 6.1)</a:t>
            </a:r>
          </a:p>
          <a:p>
            <a:pPr>
              <a:buFont typeface="Wingdings" panose="05000000000000000000" pitchFamily="2" charset="2"/>
              <a:buChar char="§"/>
            </a:pPr>
            <a:r>
              <a:rPr lang="en-US" sz="2400" b="1" dirty="0"/>
              <a:t>Criticisms of the managed float system:</a:t>
            </a:r>
            <a:r>
              <a:rPr lang="en-US" sz="2400" dirty="0"/>
              <a:t> Critics suggest that managed float allows a government to manipulate exchange rates to benefit its own country at the expense of others.</a:t>
            </a:r>
          </a:p>
        </p:txBody>
      </p:sp>
      <p:sp>
        <p:nvSpPr>
          <p:cNvPr id="10242"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414B1927-F360-4F78-9C66-AED265C891F3}"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600" dirty="0">
                <a:solidFill>
                  <a:schemeClr val="bg1"/>
                </a:solidFill>
              </a:rPr>
              <a:t>Exhibit 6.1 Countries with Floating Exchange Rates and Their Currencies</a:t>
            </a:r>
          </a:p>
        </p:txBody>
      </p:sp>
      <p:sp>
        <p:nvSpPr>
          <p:cNvPr id="1126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BC3FDCA0-268C-499F-9710-04B05CED4104}" type="slidenum">
              <a:rPr lang="en-US" smtClean="0"/>
              <a:pPr>
                <a:defRPr/>
              </a:pPr>
              <a:t>8</a:t>
            </a:fld>
            <a:endParaRPr lang="en-US" dirty="0"/>
          </a:p>
        </p:txBody>
      </p:sp>
      <p:pic>
        <p:nvPicPr>
          <p:cNvPr id="2" name="Picture 1" title="Countries with Floating Exchange Rat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153" y="1295400"/>
            <a:ext cx="8223125" cy="50292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Exchange Rate Systems (6 of 9)</a:t>
            </a:r>
          </a:p>
        </p:txBody>
      </p:sp>
      <p:sp>
        <p:nvSpPr>
          <p:cNvPr id="13316" name="Rectangle 3"/>
          <p:cNvSpPr>
            <a:spLocks noGrp="1" noChangeArrowheads="1"/>
          </p:cNvSpPr>
          <p:nvPr>
            <p:ph idx="1"/>
          </p:nvPr>
        </p:nvSpPr>
        <p:spPr bwMode="auto">
          <a:xfrm>
            <a:off x="685800" y="1219200"/>
            <a:ext cx="7315200" cy="4038600"/>
          </a:xfrm>
          <a:prstGeom prst="rect">
            <a:avLst/>
          </a:prstGeom>
          <a:noFill/>
          <a:ln>
            <a:miter lim="800000"/>
            <a:headEnd/>
            <a:tailEnd/>
          </a:ln>
        </p:spPr>
        <p:txBody>
          <a:bodyPr/>
          <a:lstStyle/>
          <a:p>
            <a:pPr marL="0" indent="0">
              <a:buNone/>
            </a:pPr>
            <a:r>
              <a:rPr lang="en-US" sz="2600" b="1" dirty="0"/>
              <a:t>Pegged Exchange Rate System</a:t>
            </a:r>
          </a:p>
          <a:p>
            <a:pPr>
              <a:buFont typeface="Wingdings" panose="05000000000000000000" pitchFamily="2" charset="2"/>
              <a:buChar char="§"/>
            </a:pPr>
            <a:r>
              <a:rPr lang="en-US" sz="2400" dirty="0"/>
              <a:t>Home currency value is pegged to one foreign currency or to an index of currencies.</a:t>
            </a:r>
          </a:p>
          <a:p>
            <a:pPr>
              <a:buFont typeface="Wingdings" panose="05000000000000000000" pitchFamily="2" charset="2"/>
              <a:buChar char="§"/>
            </a:pPr>
            <a:r>
              <a:rPr lang="en-US" sz="2400" b="1" dirty="0"/>
              <a:t>Limitations of pegged exchange rate</a:t>
            </a:r>
            <a:endParaRPr lang="en-US" sz="2400" dirty="0"/>
          </a:p>
          <a:p>
            <a:pPr marL="895350" lvl="1" indent="-495300">
              <a:buFont typeface="Wingdings" panose="05000000000000000000" pitchFamily="2" charset="2"/>
              <a:buChar char="§"/>
            </a:pPr>
            <a:r>
              <a:rPr lang="en-US" sz="2200" dirty="0"/>
              <a:t>May attract foreign investment because exchange rate is expected to remain stable.</a:t>
            </a:r>
          </a:p>
          <a:p>
            <a:pPr marL="895350" lvl="1" indent="-495300">
              <a:buFont typeface="Wingdings" panose="05000000000000000000" pitchFamily="2" charset="2"/>
              <a:buChar char="§"/>
            </a:pPr>
            <a:r>
              <a:rPr lang="en-US" sz="2200" dirty="0"/>
              <a:t>Weak economic or political conditions can cause firms and investors to question whether the peg will be broken.</a:t>
            </a:r>
          </a:p>
          <a:p>
            <a:pPr marL="495300" indent="-495300">
              <a:buFont typeface="Wingdings" pitchFamily="2" charset="2"/>
              <a:buNone/>
            </a:pPr>
            <a:endParaRPr lang="en-US" sz="2400" dirty="0"/>
          </a:p>
        </p:txBody>
      </p:sp>
      <p:sp>
        <p:nvSpPr>
          <p:cNvPr id="1229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4EB551C8-AE61-4920-9C5A-F8AF4B11CD5C}" type="slidenum">
              <a:rPr lang="en-US" smtClean="0"/>
              <a:pPr>
                <a:defRPr/>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1_FMI 9th">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10_FMI 9th">
      <a:majorFont>
        <a:latin typeface=""/>
        <a:ea typeface=""/>
        <a:cs typeface=""/>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1566</TotalTime>
  <Words>1290</Words>
  <Application>Microsoft Office PowerPoint</Application>
  <PresentationFormat>On-screen Show (4:3)</PresentationFormat>
  <Paragraphs>128</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Times New Roman</vt:lpstr>
      <vt:lpstr>Wingdings</vt:lpstr>
      <vt:lpstr>11_FMI 9th</vt:lpstr>
      <vt:lpstr>PowerPoint Presentation</vt:lpstr>
      <vt:lpstr>6</vt:lpstr>
      <vt:lpstr>Exchange Rate Systems (1 of 9)</vt:lpstr>
      <vt:lpstr>Exchange Rate Systems (2 of 9)</vt:lpstr>
      <vt:lpstr>Exchange Rate Systems (3 of 9)</vt:lpstr>
      <vt:lpstr>Exchange Rate Systems (4 of 9)</vt:lpstr>
      <vt:lpstr>Exchange Rate Systems (5 of 9)</vt:lpstr>
      <vt:lpstr>Exhibit 6.1 Countries with Floating Exchange Rates and Their Currencies</vt:lpstr>
      <vt:lpstr>Exchange Rate Systems (6 of 9)</vt:lpstr>
      <vt:lpstr>Exchange Rate Systems (7 of 9)</vt:lpstr>
      <vt:lpstr>Exchange Rate Systems (8 of 9)</vt:lpstr>
      <vt:lpstr>Exhibit 6.2 Countries with Pegged Exchange Rates and the Currencies to Which They Are Pegged</vt:lpstr>
      <vt:lpstr>Exchange Rate Systems (9 of 9)</vt:lpstr>
      <vt:lpstr>A Single European Currency (1 of 5)</vt:lpstr>
      <vt:lpstr>A Single European Currency (2 of 5)</vt:lpstr>
      <vt:lpstr>A Single European Currency (3 of 5)</vt:lpstr>
      <vt:lpstr>A Single European Currency (4 of 5)</vt:lpstr>
      <vt:lpstr>A Single European Currency (5 of 5)</vt:lpstr>
    </vt:vector>
  </TitlesOfParts>
  <Company>California State University, Fullerton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Campus User</dc:creator>
  <cp:lastModifiedBy>Schrenk, Lawrence</cp:lastModifiedBy>
  <cp:revision>103</cp:revision>
  <dcterms:created xsi:type="dcterms:W3CDTF">2009-07-28T18:00:00Z</dcterms:created>
  <dcterms:modified xsi:type="dcterms:W3CDTF">2019-04-05T03:03:30Z</dcterms:modified>
</cp:coreProperties>
</file>