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3"/>
  </p:notesMasterIdLst>
  <p:sldIdLst>
    <p:sldId id="298" r:id="rId2"/>
    <p:sldId id="338" r:id="rId3"/>
    <p:sldId id="351" r:id="rId4"/>
    <p:sldId id="352" r:id="rId5"/>
    <p:sldId id="353" r:id="rId6"/>
    <p:sldId id="354" r:id="rId7"/>
    <p:sldId id="355" r:id="rId8"/>
    <p:sldId id="350" r:id="rId9"/>
    <p:sldId id="345" r:id="rId10"/>
    <p:sldId id="346" r:id="rId11"/>
    <p:sldId id="339"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10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6585B9"/>
    <a:srgbClr val="660066"/>
    <a:srgbClr val="FFFFFF"/>
    <a:srgbClr val="FF9933"/>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7" autoAdjust="0"/>
    <p:restoredTop sz="94737" autoAdjust="0"/>
  </p:normalViewPr>
  <p:slideViewPr>
    <p:cSldViewPr>
      <p:cViewPr varScale="1">
        <p:scale>
          <a:sx n="108" d="100"/>
          <a:sy n="108" d="100"/>
        </p:scale>
        <p:origin x="1794" y="102"/>
      </p:cViewPr>
      <p:guideLst>
        <p:guide orient="horz" pos="2160"/>
        <p:guide pos="10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7F4EDAC-76D3-4FE4-B934-46C4B96F1F71}" type="slidenum">
              <a:rPr lang="en-US"/>
              <a:pPr>
                <a:defRPr/>
              </a:pPr>
              <a:t>‹#›</a:t>
            </a:fld>
            <a:endParaRPr lang="en-US"/>
          </a:p>
        </p:txBody>
      </p:sp>
    </p:spTree>
    <p:extLst>
      <p:ext uri="{BB962C8B-B14F-4D97-AF65-F5344CB8AC3E}">
        <p14:creationId xmlns:p14="http://schemas.microsoft.com/office/powerpoint/2010/main" val="1976812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extLst>
      <p:ext uri="{BB962C8B-B14F-4D97-AF65-F5344CB8AC3E}">
        <p14:creationId xmlns:p14="http://schemas.microsoft.com/office/powerpoint/2010/main" val="3117532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35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extLst>
      <p:ext uri="{BB962C8B-B14F-4D97-AF65-F5344CB8AC3E}">
        <p14:creationId xmlns:p14="http://schemas.microsoft.com/office/powerpoint/2010/main" val="13721386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extLst>
      <p:ext uri="{BB962C8B-B14F-4D97-AF65-F5344CB8AC3E}">
        <p14:creationId xmlns:p14="http://schemas.microsoft.com/office/powerpoint/2010/main" val="342886567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a:t>Video 5.4 </a:t>
            </a:r>
            <a:r>
              <a:rPr lang="en-US" sz="3600" b="1" dirty="0"/>
              <a:t>Options Markets III</a:t>
            </a:r>
          </a:p>
          <a:p>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SUMMARY (3 of 4)</a:t>
            </a:r>
          </a:p>
        </p:txBody>
      </p:sp>
      <p:sp>
        <p:nvSpPr>
          <p:cNvPr id="36868" name="Rectangle 3"/>
          <p:cNvSpPr>
            <a:spLocks noGrp="1" noChangeArrowheads="1"/>
          </p:cNvSpPr>
          <p:nvPr>
            <p:ph idx="1"/>
          </p:nvPr>
        </p:nvSpPr>
        <p:spPr bwMode="auto">
          <a:xfrm>
            <a:off x="914400" y="1371600"/>
            <a:ext cx="7924800" cy="4800600"/>
          </a:xfrm>
          <a:prstGeom prst="rect">
            <a:avLst/>
          </a:prstGeom>
          <a:noFill/>
          <a:ln>
            <a:miter lim="800000"/>
            <a:headEnd/>
            <a:tailEnd/>
          </a:ln>
        </p:spPr>
        <p:txBody>
          <a:bodyPr/>
          <a:lstStyle/>
          <a:p>
            <a:r>
              <a:rPr lang="en-CA" sz="2400" dirty="0"/>
              <a:t>Call options allow the right to purchase a specified currency at a specified exchange rate by a specified expiration date. They are used by MNCs to hedge future payables. They are commonly purchased by speculators who expect that the underlying currency will appreciate.</a:t>
            </a:r>
          </a:p>
          <a:p>
            <a:r>
              <a:rPr lang="en-CA" sz="2400" dirty="0"/>
              <a:t>Put options allow the right to sell a specified currency at a specified exchange rate by a specified expiration date. They are used by MNCs to hedge future receivables. They are commonly purchased by speculators who expect that the underlying currency will depreciate.</a:t>
            </a:r>
            <a:endParaRPr lang="en-US" sz="2400" dirty="0"/>
          </a:p>
        </p:txBody>
      </p:sp>
      <p:sp>
        <p:nvSpPr>
          <p:cNvPr id="3993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5A96BD8-38EA-4E07-9953-0F3D91A016C9}"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SUMMARY (4 of 4)</a:t>
            </a:r>
          </a:p>
        </p:txBody>
      </p:sp>
      <p:sp>
        <p:nvSpPr>
          <p:cNvPr id="36868" name="Rectangle 3"/>
          <p:cNvSpPr>
            <a:spLocks noGrp="1" noChangeArrowheads="1"/>
          </p:cNvSpPr>
          <p:nvPr>
            <p:ph idx="1"/>
          </p:nvPr>
        </p:nvSpPr>
        <p:spPr bwMode="auto">
          <a:xfrm>
            <a:off x="914400" y="1371600"/>
            <a:ext cx="7924800" cy="4800600"/>
          </a:xfrm>
          <a:prstGeom prst="rect">
            <a:avLst/>
          </a:prstGeom>
          <a:noFill/>
          <a:ln>
            <a:miter lim="800000"/>
            <a:headEnd/>
            <a:tailEnd/>
          </a:ln>
        </p:spPr>
        <p:txBody>
          <a:bodyPr/>
          <a:lstStyle/>
          <a:p>
            <a:r>
              <a:rPr lang="en-CA" sz="2400" dirty="0"/>
              <a:t>Call options on a specific currency can be purchased by speculators who expect that currency to appreciate. Put options on a specific currency can be purchased by speculators who expect that currency to depreciate.</a:t>
            </a:r>
            <a:endParaRPr lang="en-US" sz="2400" dirty="0"/>
          </a:p>
        </p:txBody>
      </p:sp>
      <p:sp>
        <p:nvSpPr>
          <p:cNvPr id="3993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5A96BD8-38EA-4E07-9953-0F3D91A016C9}" type="slidenum">
              <a:rPr lang="en-US" smtClean="0"/>
              <a:pPr>
                <a:defRPr/>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FX Black-Scholes Model</a:t>
            </a:r>
          </a:p>
        </p:txBody>
      </p:sp>
      <p:sp>
        <p:nvSpPr>
          <p:cNvPr id="389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29B077-C554-4656-B16E-B5938FD44D7B}" type="slidenum">
              <a:rPr lang="en-US" smtClean="0"/>
              <a:pPr>
                <a:defRPr/>
              </a:pPr>
              <a:t>2</a:t>
            </a:fld>
            <a:endParaRPr lang="en-US"/>
          </a:p>
        </p:txBody>
      </p:sp>
      <p:graphicFrame>
        <p:nvGraphicFramePr>
          <p:cNvPr id="7" name="Object 3">
            <a:extLst>
              <a:ext uri="{FF2B5EF4-FFF2-40B4-BE49-F238E27FC236}">
                <a16:creationId xmlns:a16="http://schemas.microsoft.com/office/drawing/2014/main" id="{1AAA50CB-9862-47DF-9A3E-94D5DC937CAD}"/>
              </a:ext>
            </a:extLst>
          </p:cNvPr>
          <p:cNvGraphicFramePr>
            <a:graphicFrameLocks noChangeAspect="1"/>
          </p:cNvGraphicFramePr>
          <p:nvPr>
            <p:extLst>
              <p:ext uri="{D42A27DB-BD31-4B8C-83A1-F6EECF244321}">
                <p14:modId xmlns:p14="http://schemas.microsoft.com/office/powerpoint/2010/main" val="3640717594"/>
              </p:ext>
            </p:extLst>
          </p:nvPr>
        </p:nvGraphicFramePr>
        <p:xfrm>
          <a:off x="914400" y="1737738"/>
          <a:ext cx="5200650" cy="681038"/>
        </p:xfrm>
        <a:graphic>
          <a:graphicData uri="http://schemas.openxmlformats.org/presentationml/2006/ole">
            <mc:AlternateContent xmlns:mc="http://schemas.openxmlformats.org/markup-compatibility/2006">
              <mc:Choice xmlns:v="urn:schemas-microsoft-com:vml" Requires="v">
                <p:oleObj spid="_x0000_s1035" name="Equation" r:id="rId3" imgW="2133360" imgH="279360" progId="Equation.DSMT4">
                  <p:embed/>
                </p:oleObj>
              </mc:Choice>
              <mc:Fallback>
                <p:oleObj name="Equation" r:id="rId3" imgW="2133360" imgH="279360" progId="Equation.DSMT4">
                  <p:embed/>
                  <p:pic>
                    <p:nvPicPr>
                      <p:cNvPr id="146435" name="Object 3"/>
                      <p:cNvPicPr>
                        <a:picLocks noChangeAspect="1" noChangeArrowheads="1"/>
                      </p:cNvPicPr>
                      <p:nvPr/>
                    </p:nvPicPr>
                    <p:blipFill>
                      <a:blip r:embed="rId4"/>
                      <a:srcRect/>
                      <a:stretch>
                        <a:fillRect/>
                      </a:stretch>
                    </p:blipFill>
                    <p:spPr bwMode="auto">
                      <a:xfrm>
                        <a:off x="914400" y="1737738"/>
                        <a:ext cx="5200650" cy="68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5">
            <a:extLst>
              <a:ext uri="{FF2B5EF4-FFF2-40B4-BE49-F238E27FC236}">
                <a16:creationId xmlns:a16="http://schemas.microsoft.com/office/drawing/2014/main" id="{E24B9A43-7A22-482B-8BA8-A94AC3601663}"/>
              </a:ext>
            </a:extLst>
          </p:cNvPr>
          <p:cNvSpPr txBox="1">
            <a:spLocks noChangeArrowheads="1"/>
          </p:cNvSpPr>
          <p:nvPr/>
        </p:nvSpPr>
        <p:spPr bwMode="auto">
          <a:xfrm>
            <a:off x="5195630" y="3733800"/>
            <a:ext cx="3865562" cy="2320235"/>
          </a:xfrm>
          <a:prstGeom prst="rect">
            <a:avLst/>
          </a:prstGeom>
          <a:noFill/>
          <a:ln w="9525">
            <a:noFill/>
            <a:miter lim="800000"/>
            <a:headEnd/>
            <a:tailEnd/>
          </a:ln>
          <a:effectLst/>
        </p:spPr>
        <p:txBody>
          <a:bodyPr wrap="square" lIns="103236" tIns="51618" rIns="103236" bIns="51618">
            <a:spAutoFit/>
          </a:bodyPr>
          <a:lstStyle/>
          <a:p>
            <a:pPr defTabSz="1031875"/>
            <a:r>
              <a:rPr lang="en-US" dirty="0">
                <a:latin typeface="Century Gothic" panose="020B0502020202020204" pitchFamily="34" charset="0"/>
              </a:rPr>
              <a:t>C = Call Price (in dollars)</a:t>
            </a:r>
          </a:p>
          <a:p>
            <a:pPr defTabSz="1031875"/>
            <a:r>
              <a:rPr lang="en-US" dirty="0">
                <a:latin typeface="Century Gothic" panose="020B0502020202020204" pitchFamily="34" charset="0"/>
              </a:rPr>
              <a:t>F</a:t>
            </a:r>
            <a:r>
              <a:rPr lang="en-US" baseline="-25000" dirty="0">
                <a:latin typeface="Century Gothic" panose="020B0502020202020204" pitchFamily="34" charset="0"/>
              </a:rPr>
              <a:t>T</a:t>
            </a:r>
            <a:r>
              <a:rPr lang="en-US" dirty="0">
                <a:latin typeface="Century Gothic" panose="020B0502020202020204" pitchFamily="34" charset="0"/>
              </a:rPr>
              <a:t>($/x) = Forward Rate at T</a:t>
            </a:r>
          </a:p>
          <a:p>
            <a:pPr defTabSz="1031875"/>
            <a:r>
              <a:rPr lang="en-US" dirty="0">
                <a:latin typeface="Century Gothic" panose="020B0502020202020204" pitchFamily="34" charset="0"/>
              </a:rPr>
              <a:t>E = Exercise Rate</a:t>
            </a:r>
          </a:p>
          <a:p>
            <a:pPr defTabSz="1031875"/>
            <a:r>
              <a:rPr lang="en-US" dirty="0" err="1">
                <a:latin typeface="Century Gothic" panose="020B0502020202020204" pitchFamily="34" charset="0"/>
              </a:rPr>
              <a:t>i</a:t>
            </a:r>
            <a:r>
              <a:rPr lang="en-US" baseline="-25000" dirty="0">
                <a:latin typeface="Century Gothic" panose="020B0502020202020204" pitchFamily="34" charset="0"/>
              </a:rPr>
              <a:t>$</a:t>
            </a:r>
            <a:r>
              <a:rPr lang="en-US" dirty="0">
                <a:latin typeface="Century Gothic" panose="020B0502020202020204" pitchFamily="34" charset="0"/>
              </a:rPr>
              <a:t> = Dollar Risk Free Rate</a:t>
            </a:r>
          </a:p>
          <a:p>
            <a:pPr defTabSz="1031875"/>
            <a:r>
              <a:rPr lang="en-US" dirty="0">
                <a:latin typeface="Century Gothic" panose="020B0502020202020204" pitchFamily="34" charset="0"/>
              </a:rPr>
              <a:t>s = Volatility of the Forward Rate</a:t>
            </a:r>
          </a:p>
          <a:p>
            <a:pPr defTabSz="1031875"/>
            <a:r>
              <a:rPr lang="en-US" dirty="0">
                <a:latin typeface="Century Gothic" panose="020B0502020202020204" pitchFamily="34" charset="0"/>
              </a:rPr>
              <a:t>T = Time to Expiration</a:t>
            </a:r>
          </a:p>
          <a:p>
            <a:pPr defTabSz="1031875"/>
            <a:r>
              <a:rPr lang="en-US" dirty="0">
                <a:latin typeface="Century Gothic" panose="020B0502020202020204" pitchFamily="34" charset="0"/>
              </a:rPr>
              <a:t>N( ) = Standard Normal Dist.</a:t>
            </a:r>
          </a:p>
          <a:p>
            <a:pPr defTabSz="1031875"/>
            <a:r>
              <a:rPr lang="en-US" dirty="0">
                <a:latin typeface="Century Gothic" panose="020B0502020202020204" pitchFamily="34" charset="0"/>
              </a:rPr>
              <a:t>e = Exponential</a:t>
            </a:r>
          </a:p>
        </p:txBody>
      </p:sp>
      <p:graphicFrame>
        <p:nvGraphicFramePr>
          <p:cNvPr id="9" name="Object 6">
            <a:extLst>
              <a:ext uri="{FF2B5EF4-FFF2-40B4-BE49-F238E27FC236}">
                <a16:creationId xmlns:a16="http://schemas.microsoft.com/office/drawing/2014/main" id="{5E6FA1D1-F640-4C26-A74D-8FF3E70E6025}"/>
              </a:ext>
            </a:extLst>
          </p:cNvPr>
          <p:cNvGraphicFramePr>
            <a:graphicFrameLocks noChangeAspect="1"/>
          </p:cNvGraphicFramePr>
          <p:nvPr>
            <p:extLst>
              <p:ext uri="{D42A27DB-BD31-4B8C-83A1-F6EECF244321}">
                <p14:modId xmlns:p14="http://schemas.microsoft.com/office/powerpoint/2010/main" val="1918497401"/>
              </p:ext>
            </p:extLst>
          </p:nvPr>
        </p:nvGraphicFramePr>
        <p:xfrm>
          <a:off x="1066800" y="2553260"/>
          <a:ext cx="3700462" cy="1517650"/>
        </p:xfrm>
        <a:graphic>
          <a:graphicData uri="http://schemas.openxmlformats.org/presentationml/2006/ole">
            <mc:AlternateContent xmlns:mc="http://schemas.openxmlformats.org/markup-compatibility/2006">
              <mc:Choice xmlns:v="urn:schemas-microsoft-com:vml" Requires="v">
                <p:oleObj spid="_x0000_s1036" name="Equation" r:id="rId5" imgW="1701720" imgH="698400" progId="Equation.DSMT4">
                  <p:embed/>
                </p:oleObj>
              </mc:Choice>
              <mc:Fallback>
                <p:oleObj name="Equation" r:id="rId5" imgW="1701720" imgH="698400" progId="Equation.DSMT4">
                  <p:embed/>
                  <p:pic>
                    <p:nvPicPr>
                      <p:cNvPr id="146438" name="Object 6"/>
                      <p:cNvPicPr>
                        <a:picLocks noChangeAspect="1" noChangeArrowheads="1"/>
                      </p:cNvPicPr>
                      <p:nvPr/>
                    </p:nvPicPr>
                    <p:blipFill>
                      <a:blip r:embed="rId6"/>
                      <a:srcRect/>
                      <a:stretch>
                        <a:fillRect/>
                      </a:stretch>
                    </p:blipFill>
                    <p:spPr bwMode="auto">
                      <a:xfrm>
                        <a:off x="1066800" y="2553260"/>
                        <a:ext cx="3700462" cy="151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7">
            <a:extLst>
              <a:ext uri="{FF2B5EF4-FFF2-40B4-BE49-F238E27FC236}">
                <a16:creationId xmlns:a16="http://schemas.microsoft.com/office/drawing/2014/main" id="{AF9CC9B1-A03C-4523-B7E0-73D8BB78CF9F}"/>
              </a:ext>
            </a:extLst>
          </p:cNvPr>
          <p:cNvGraphicFramePr>
            <a:graphicFrameLocks noChangeAspect="1"/>
          </p:cNvGraphicFramePr>
          <p:nvPr>
            <p:extLst>
              <p:ext uri="{D42A27DB-BD31-4B8C-83A1-F6EECF244321}">
                <p14:modId xmlns:p14="http://schemas.microsoft.com/office/powerpoint/2010/main" val="3182828864"/>
              </p:ext>
            </p:extLst>
          </p:nvPr>
        </p:nvGraphicFramePr>
        <p:xfrm>
          <a:off x="1066800" y="4339879"/>
          <a:ext cx="1990725" cy="554038"/>
        </p:xfrm>
        <a:graphic>
          <a:graphicData uri="http://schemas.openxmlformats.org/presentationml/2006/ole">
            <mc:AlternateContent xmlns:mc="http://schemas.openxmlformats.org/markup-compatibility/2006">
              <mc:Choice xmlns:v="urn:schemas-microsoft-com:vml" Requires="v">
                <p:oleObj spid="_x0000_s1037" name="Equation" r:id="rId7" imgW="914400" imgH="253800" progId="Equation.DSMT4">
                  <p:embed/>
                </p:oleObj>
              </mc:Choice>
              <mc:Fallback>
                <p:oleObj name="Equation" r:id="rId7" imgW="914400" imgH="253800" progId="Equation.DSMT4">
                  <p:embed/>
                  <p:pic>
                    <p:nvPicPr>
                      <p:cNvPr id="146439" name="Object 7"/>
                      <p:cNvPicPr>
                        <a:picLocks noChangeAspect="1" noChangeArrowheads="1"/>
                      </p:cNvPicPr>
                      <p:nvPr/>
                    </p:nvPicPr>
                    <p:blipFill>
                      <a:blip r:embed="rId8"/>
                      <a:srcRect/>
                      <a:stretch>
                        <a:fillRect/>
                      </a:stretch>
                    </p:blipFill>
                    <p:spPr bwMode="auto">
                      <a:xfrm>
                        <a:off x="1066800" y="4339879"/>
                        <a:ext cx="1990725" cy="554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FX Black-Scholes Model: Example</a:t>
            </a:r>
          </a:p>
        </p:txBody>
      </p:sp>
      <p:sp>
        <p:nvSpPr>
          <p:cNvPr id="389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29B077-C554-4656-B16E-B5938FD44D7B}" type="slidenum">
              <a:rPr lang="en-US" smtClean="0"/>
              <a:pPr>
                <a:defRPr/>
              </a:pPr>
              <a:t>3</a:t>
            </a:fld>
            <a:endParaRPr lang="en-US"/>
          </a:p>
        </p:txBody>
      </p:sp>
      <p:sp>
        <p:nvSpPr>
          <p:cNvPr id="4" name="Rectangle 3">
            <a:extLst>
              <a:ext uri="{FF2B5EF4-FFF2-40B4-BE49-F238E27FC236}">
                <a16:creationId xmlns:a16="http://schemas.microsoft.com/office/drawing/2014/main" id="{7695CF52-3378-4FBD-A7C6-39C83382863B}"/>
              </a:ext>
            </a:extLst>
          </p:cNvPr>
          <p:cNvSpPr>
            <a:spLocks noGrp="1" noChangeArrowheads="1"/>
          </p:cNvSpPr>
          <p:nvPr>
            <p:ph idx="1"/>
          </p:nvPr>
        </p:nvSpPr>
        <p:spPr>
          <a:xfrm>
            <a:off x="685800" y="1719262"/>
            <a:ext cx="8002588" cy="4376737"/>
          </a:xfrm>
          <a:ln/>
        </p:spPr>
        <p:txBody>
          <a:bodyPr>
            <a:normAutofit fontScale="92500" lnSpcReduction="10000"/>
          </a:bodyPr>
          <a:lstStyle/>
          <a:p>
            <a:pPr marL="171450" indent="-171450" defTabSz="809625">
              <a:buFont typeface="Wingdings" pitchFamily="2" charset="2"/>
              <a:buNone/>
            </a:pPr>
            <a:r>
              <a:rPr lang="en-US" sz="2800" dirty="0"/>
              <a:t>Find the value of a three-month call option:</a:t>
            </a:r>
          </a:p>
          <a:p>
            <a:pPr marL="171450" indent="-171450" defTabSz="809625"/>
            <a:endParaRPr lang="en-US" sz="2400" dirty="0"/>
          </a:p>
          <a:p>
            <a:pPr marL="171450" indent="-171450" defTabSz="809625"/>
            <a:r>
              <a:rPr lang="en-US" sz="2400" dirty="0"/>
              <a:t>F</a:t>
            </a:r>
            <a:r>
              <a:rPr lang="en-US" sz="2400" baseline="-25000" dirty="0"/>
              <a:t>3</a:t>
            </a:r>
            <a:r>
              <a:rPr lang="en-US" sz="2400" dirty="0"/>
              <a:t>($/</a:t>
            </a:r>
            <a:r>
              <a:rPr lang="en-US" sz="2400" dirty="0">
                <a:cs typeface="Arial" charset="0"/>
              </a:rPr>
              <a:t>£) = 1.7278</a:t>
            </a:r>
          </a:p>
          <a:p>
            <a:pPr marL="171450" indent="-171450" defTabSz="809625"/>
            <a:endParaRPr lang="en-US" sz="2400" dirty="0"/>
          </a:p>
          <a:p>
            <a:pPr marL="171450" indent="-171450" defTabSz="809625"/>
            <a:r>
              <a:rPr lang="en-US" sz="2400" dirty="0"/>
              <a:t>Exercise Rate</a:t>
            </a:r>
            <a:r>
              <a:rPr lang="en-US" sz="2400" dirty="0">
                <a:cs typeface="Arial" charset="0"/>
              </a:rPr>
              <a:t> = 1.7.00</a:t>
            </a:r>
            <a:endParaRPr lang="en-US" sz="2400" dirty="0"/>
          </a:p>
          <a:p>
            <a:pPr marL="171450" indent="-171450" defTabSz="809625"/>
            <a:endParaRPr lang="en-US" sz="2400" dirty="0"/>
          </a:p>
          <a:p>
            <a:pPr marL="171450" indent="-171450" defTabSz="809625"/>
            <a:r>
              <a:rPr lang="en-US" sz="2400" dirty="0"/>
              <a:t>Risk free interest rate available in the US (i</a:t>
            </a:r>
            <a:r>
              <a:rPr lang="en-US" sz="2400" baseline="-25000" dirty="0"/>
              <a:t>$</a:t>
            </a:r>
            <a:r>
              <a:rPr lang="en-US" sz="2400" dirty="0"/>
              <a:t>) = 4%</a:t>
            </a:r>
          </a:p>
          <a:p>
            <a:pPr marL="171450" indent="-171450" defTabSz="809625"/>
            <a:endParaRPr lang="en-US" sz="2400" dirty="0"/>
          </a:p>
          <a:p>
            <a:pPr marL="171450" indent="-171450" defTabSz="809625"/>
            <a:r>
              <a:rPr lang="en-US" sz="2400" dirty="0"/>
              <a:t>Annual forward rate volatility </a:t>
            </a:r>
            <a:r>
              <a:rPr lang="en-US" sz="2400" dirty="0">
                <a:cs typeface="Times New Roman" pitchFamily="18" charset="0"/>
              </a:rPr>
              <a:t>= 11%</a:t>
            </a:r>
          </a:p>
          <a:p>
            <a:pPr marL="171450" indent="-171450" defTabSz="809625"/>
            <a:endParaRPr lang="en-US" sz="2400" dirty="0">
              <a:cs typeface="Times New Roman" pitchFamily="18" charset="0"/>
            </a:endParaRPr>
          </a:p>
          <a:p>
            <a:pPr marL="171450" indent="-171450" defTabSz="809625"/>
            <a:r>
              <a:rPr lang="en-US" sz="2400" dirty="0">
                <a:cs typeface="Times New Roman" pitchFamily="18" charset="0"/>
              </a:rPr>
              <a:t>Time to expiration = 0.25 (= 3/12 months)</a:t>
            </a:r>
          </a:p>
        </p:txBody>
      </p:sp>
    </p:spTree>
    <p:extLst>
      <p:ext uri="{BB962C8B-B14F-4D97-AF65-F5344CB8AC3E}">
        <p14:creationId xmlns:p14="http://schemas.microsoft.com/office/powerpoint/2010/main" val="401130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FX Black-Scholes Model: Example</a:t>
            </a:r>
          </a:p>
        </p:txBody>
      </p:sp>
      <p:sp>
        <p:nvSpPr>
          <p:cNvPr id="389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29B077-C554-4656-B16E-B5938FD44D7B}" type="slidenum">
              <a:rPr lang="en-US" smtClean="0"/>
              <a:pPr>
                <a:defRPr/>
              </a:pPr>
              <a:t>4</a:t>
            </a:fld>
            <a:endParaRPr lang="en-US"/>
          </a:p>
        </p:txBody>
      </p:sp>
      <p:sp>
        <p:nvSpPr>
          <p:cNvPr id="4" name="Rectangle 3">
            <a:extLst>
              <a:ext uri="{FF2B5EF4-FFF2-40B4-BE49-F238E27FC236}">
                <a16:creationId xmlns:a16="http://schemas.microsoft.com/office/drawing/2014/main" id="{469D34FF-D289-4B9B-BCCF-CE8802AEAF6C}"/>
              </a:ext>
            </a:extLst>
          </p:cNvPr>
          <p:cNvSpPr>
            <a:spLocks noGrp="1" noChangeArrowheads="1"/>
          </p:cNvSpPr>
          <p:nvPr>
            <p:ph idx="1"/>
          </p:nvPr>
        </p:nvSpPr>
        <p:spPr>
          <a:xfrm>
            <a:off x="695417" y="1550117"/>
            <a:ext cx="8229600" cy="642937"/>
          </a:xfrm>
        </p:spPr>
        <p:txBody>
          <a:bodyPr/>
          <a:lstStyle/>
          <a:p>
            <a:pPr marL="0" indent="0" defTabSz="809625" eaLnBrk="0" hangingPunct="0">
              <a:spcBef>
                <a:spcPct val="50000"/>
              </a:spcBef>
              <a:buClrTx/>
              <a:buSzTx/>
              <a:buFontTx/>
              <a:buNone/>
            </a:pPr>
            <a:r>
              <a:rPr lang="en-US" sz="3200" dirty="0"/>
              <a:t>First, calculate </a:t>
            </a:r>
            <a:r>
              <a:rPr lang="en-US" sz="3200" i="1" dirty="0"/>
              <a:t>d</a:t>
            </a:r>
            <a:r>
              <a:rPr lang="en-US" sz="3200" baseline="-25000" dirty="0"/>
              <a:t>1</a:t>
            </a:r>
            <a:r>
              <a:rPr lang="en-US" sz="3200" dirty="0"/>
              <a:t> and </a:t>
            </a:r>
            <a:r>
              <a:rPr lang="en-US" sz="3200" i="1" dirty="0"/>
              <a:t>d</a:t>
            </a:r>
            <a:r>
              <a:rPr lang="en-US" sz="3200" baseline="-25000" dirty="0"/>
              <a:t>2</a:t>
            </a:r>
          </a:p>
          <a:p>
            <a:pPr marL="0" indent="0" defTabSz="809625">
              <a:buFont typeface="Wingdings" pitchFamily="2" charset="2"/>
              <a:buNone/>
            </a:pPr>
            <a:endParaRPr lang="en-US" dirty="0"/>
          </a:p>
        </p:txBody>
      </p:sp>
      <p:graphicFrame>
        <p:nvGraphicFramePr>
          <p:cNvPr id="5" name="Object 5">
            <a:extLst>
              <a:ext uri="{FF2B5EF4-FFF2-40B4-BE49-F238E27FC236}">
                <a16:creationId xmlns:a16="http://schemas.microsoft.com/office/drawing/2014/main" id="{17970F19-C7C0-4D5F-9702-AE8F129B9365}"/>
              </a:ext>
            </a:extLst>
          </p:cNvPr>
          <p:cNvGraphicFramePr>
            <a:graphicFrameLocks noChangeAspect="1"/>
          </p:cNvGraphicFramePr>
          <p:nvPr>
            <p:extLst>
              <p:ext uri="{D42A27DB-BD31-4B8C-83A1-F6EECF244321}">
                <p14:modId xmlns:p14="http://schemas.microsoft.com/office/powerpoint/2010/main" val="4271737478"/>
              </p:ext>
            </p:extLst>
          </p:nvPr>
        </p:nvGraphicFramePr>
        <p:xfrm>
          <a:off x="1093788" y="2297113"/>
          <a:ext cx="3706812" cy="1519237"/>
        </p:xfrm>
        <a:graphic>
          <a:graphicData uri="http://schemas.openxmlformats.org/presentationml/2006/ole">
            <mc:AlternateContent xmlns:mc="http://schemas.openxmlformats.org/markup-compatibility/2006">
              <mc:Choice xmlns:v="urn:schemas-microsoft-com:vml" Requires="v">
                <p:oleObj spid="_x0000_s2065" name="Equation" r:id="rId3" imgW="1701720" imgH="698400" progId="Equation.DSMT4">
                  <p:embed/>
                </p:oleObj>
              </mc:Choice>
              <mc:Fallback>
                <p:oleObj name="Equation" r:id="rId3" imgW="1701720" imgH="698400" progId="Equation.DSMT4">
                  <p:embed/>
                  <p:pic>
                    <p:nvPicPr>
                      <p:cNvPr id="150533" name="Object 5"/>
                      <p:cNvPicPr>
                        <a:picLocks noChangeAspect="1" noChangeArrowheads="1"/>
                      </p:cNvPicPr>
                      <p:nvPr/>
                    </p:nvPicPr>
                    <p:blipFill>
                      <a:blip r:embed="rId4"/>
                      <a:srcRect/>
                      <a:stretch>
                        <a:fillRect/>
                      </a:stretch>
                    </p:blipFill>
                    <p:spPr bwMode="auto">
                      <a:xfrm>
                        <a:off x="1093788" y="2297113"/>
                        <a:ext cx="3706812" cy="1519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7">
            <a:extLst>
              <a:ext uri="{FF2B5EF4-FFF2-40B4-BE49-F238E27FC236}">
                <a16:creationId xmlns:a16="http://schemas.microsoft.com/office/drawing/2014/main" id="{91DEB7A0-4914-41C2-9F3F-71FC80415FAA}"/>
              </a:ext>
            </a:extLst>
          </p:cNvPr>
          <p:cNvGraphicFramePr>
            <a:graphicFrameLocks noChangeAspect="1"/>
          </p:cNvGraphicFramePr>
          <p:nvPr>
            <p:extLst>
              <p:ext uri="{D42A27DB-BD31-4B8C-83A1-F6EECF244321}">
                <p14:modId xmlns:p14="http://schemas.microsoft.com/office/powerpoint/2010/main" val="1386037921"/>
              </p:ext>
            </p:extLst>
          </p:nvPr>
        </p:nvGraphicFramePr>
        <p:xfrm>
          <a:off x="1122363" y="5410200"/>
          <a:ext cx="4973637" cy="552450"/>
        </p:xfrm>
        <a:graphic>
          <a:graphicData uri="http://schemas.openxmlformats.org/presentationml/2006/ole">
            <mc:AlternateContent xmlns:mc="http://schemas.openxmlformats.org/markup-compatibility/2006">
              <mc:Choice xmlns:v="urn:schemas-microsoft-com:vml" Requires="v">
                <p:oleObj spid="_x0000_s2066" name="Equation" r:id="rId5" imgW="2374560" imgH="253800" progId="Equation.DSMT4">
                  <p:embed/>
                </p:oleObj>
              </mc:Choice>
              <mc:Fallback>
                <p:oleObj name="Equation" r:id="rId5" imgW="2374560" imgH="253800" progId="Equation.DSMT4">
                  <p:embed/>
                  <p:pic>
                    <p:nvPicPr>
                      <p:cNvPr id="150535" name="Object 7"/>
                      <p:cNvPicPr>
                        <a:picLocks noChangeAspect="1" noChangeArrowheads="1"/>
                      </p:cNvPicPr>
                      <p:nvPr/>
                    </p:nvPicPr>
                    <p:blipFill>
                      <a:blip r:embed="rId6"/>
                      <a:srcRect/>
                      <a:stretch>
                        <a:fillRect/>
                      </a:stretch>
                    </p:blipFill>
                    <p:spPr bwMode="auto">
                      <a:xfrm>
                        <a:off x="1122363" y="5410200"/>
                        <a:ext cx="4973637"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8">
            <a:extLst>
              <a:ext uri="{FF2B5EF4-FFF2-40B4-BE49-F238E27FC236}">
                <a16:creationId xmlns:a16="http://schemas.microsoft.com/office/drawing/2014/main" id="{52201D54-637A-4333-B7FC-9146155EB274}"/>
              </a:ext>
            </a:extLst>
          </p:cNvPr>
          <p:cNvGraphicFramePr>
            <a:graphicFrameLocks noChangeAspect="1"/>
          </p:cNvGraphicFramePr>
          <p:nvPr>
            <p:extLst>
              <p:ext uri="{D42A27DB-BD31-4B8C-83A1-F6EECF244321}">
                <p14:modId xmlns:p14="http://schemas.microsoft.com/office/powerpoint/2010/main" val="3884796927"/>
              </p:ext>
            </p:extLst>
          </p:nvPr>
        </p:nvGraphicFramePr>
        <p:xfrm>
          <a:off x="1122363" y="3787775"/>
          <a:ext cx="4786313" cy="1382713"/>
        </p:xfrm>
        <a:graphic>
          <a:graphicData uri="http://schemas.openxmlformats.org/presentationml/2006/ole">
            <mc:AlternateContent xmlns:mc="http://schemas.openxmlformats.org/markup-compatibility/2006">
              <mc:Choice xmlns:v="urn:schemas-microsoft-com:vml" Requires="v">
                <p:oleObj spid="_x0000_s2067" name="Equation" r:id="rId7" imgW="2197080" imgH="634680" progId="Equation.DSMT4">
                  <p:embed/>
                </p:oleObj>
              </mc:Choice>
              <mc:Fallback>
                <p:oleObj name="Equation" r:id="rId7" imgW="2197080" imgH="634680" progId="Equation.DSMT4">
                  <p:embed/>
                  <p:pic>
                    <p:nvPicPr>
                      <p:cNvPr id="150536" name="Object 8"/>
                      <p:cNvPicPr>
                        <a:picLocks noChangeAspect="1" noChangeArrowheads="1"/>
                      </p:cNvPicPr>
                      <p:nvPr/>
                    </p:nvPicPr>
                    <p:blipFill>
                      <a:blip r:embed="rId8"/>
                      <a:srcRect/>
                      <a:stretch>
                        <a:fillRect/>
                      </a:stretch>
                    </p:blipFill>
                    <p:spPr bwMode="auto">
                      <a:xfrm>
                        <a:off x="1122363" y="3787775"/>
                        <a:ext cx="4786313" cy="1382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8">
            <a:extLst>
              <a:ext uri="{FF2B5EF4-FFF2-40B4-BE49-F238E27FC236}">
                <a16:creationId xmlns:a16="http://schemas.microsoft.com/office/drawing/2014/main" id="{02AB8F22-5C0A-4B56-A119-6EAE7229B937}"/>
              </a:ext>
            </a:extLst>
          </p:cNvPr>
          <p:cNvGraphicFramePr>
            <a:graphicFrameLocks noChangeAspect="1"/>
          </p:cNvGraphicFramePr>
          <p:nvPr>
            <p:extLst>
              <p:ext uri="{D42A27DB-BD31-4B8C-83A1-F6EECF244321}">
                <p14:modId xmlns:p14="http://schemas.microsoft.com/office/powerpoint/2010/main" val="2511291651"/>
              </p:ext>
            </p:extLst>
          </p:nvPr>
        </p:nvGraphicFramePr>
        <p:xfrm>
          <a:off x="5867400" y="4479131"/>
          <a:ext cx="1133475" cy="387350"/>
        </p:xfrm>
        <a:graphic>
          <a:graphicData uri="http://schemas.openxmlformats.org/presentationml/2006/ole">
            <mc:AlternateContent xmlns:mc="http://schemas.openxmlformats.org/markup-compatibility/2006">
              <mc:Choice xmlns:v="urn:schemas-microsoft-com:vml" Requires="v">
                <p:oleObj spid="_x0000_s2068" name="Equation" r:id="rId9" imgW="520560" imgH="177480" progId="Equation.DSMT4">
                  <p:embed/>
                </p:oleObj>
              </mc:Choice>
              <mc:Fallback>
                <p:oleObj name="Equation" r:id="rId9" imgW="520560" imgH="177480" progId="Equation.DSMT4">
                  <p:embed/>
                  <p:pic>
                    <p:nvPicPr>
                      <p:cNvPr id="7" name="Object 8"/>
                      <p:cNvPicPr>
                        <a:picLocks noChangeAspect="1" noChangeArrowheads="1"/>
                      </p:cNvPicPr>
                      <p:nvPr/>
                    </p:nvPicPr>
                    <p:blipFill>
                      <a:blip r:embed="rId10"/>
                      <a:srcRect/>
                      <a:stretch>
                        <a:fillRect/>
                      </a:stretch>
                    </p:blipFill>
                    <p:spPr bwMode="auto">
                      <a:xfrm>
                        <a:off x="5867400" y="4479131"/>
                        <a:ext cx="1133475" cy="38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a:extLst>
              <a:ext uri="{FF2B5EF4-FFF2-40B4-BE49-F238E27FC236}">
                <a16:creationId xmlns:a16="http://schemas.microsoft.com/office/drawing/2014/main" id="{B31AB6AA-E1F8-41AD-AFCB-12E6E2FE07FE}"/>
              </a:ext>
            </a:extLst>
          </p:cNvPr>
          <p:cNvGraphicFramePr>
            <a:graphicFrameLocks noChangeAspect="1"/>
          </p:cNvGraphicFramePr>
          <p:nvPr>
            <p:extLst>
              <p:ext uri="{D42A27DB-BD31-4B8C-83A1-F6EECF244321}">
                <p14:modId xmlns:p14="http://schemas.microsoft.com/office/powerpoint/2010/main" val="3816126950"/>
              </p:ext>
            </p:extLst>
          </p:nvPr>
        </p:nvGraphicFramePr>
        <p:xfrm>
          <a:off x="6096000" y="5493543"/>
          <a:ext cx="1090613" cy="385763"/>
        </p:xfrm>
        <a:graphic>
          <a:graphicData uri="http://schemas.openxmlformats.org/presentationml/2006/ole">
            <mc:AlternateContent xmlns:mc="http://schemas.openxmlformats.org/markup-compatibility/2006">
              <mc:Choice xmlns:v="urn:schemas-microsoft-com:vml" Requires="v">
                <p:oleObj spid="_x0000_s2069" name="Equation" r:id="rId11" imgW="520560" imgH="177480" progId="Equation.DSMT4">
                  <p:embed/>
                </p:oleObj>
              </mc:Choice>
              <mc:Fallback>
                <p:oleObj name="Equation" r:id="rId11" imgW="520560" imgH="177480" progId="Equation.DSMT4">
                  <p:embed/>
                  <p:pic>
                    <p:nvPicPr>
                      <p:cNvPr id="8" name="Object 7"/>
                      <p:cNvPicPr>
                        <a:picLocks noChangeAspect="1" noChangeArrowheads="1"/>
                      </p:cNvPicPr>
                      <p:nvPr/>
                    </p:nvPicPr>
                    <p:blipFill>
                      <a:blip r:embed="rId12"/>
                      <a:srcRect/>
                      <a:stretch>
                        <a:fillRect/>
                      </a:stretch>
                    </p:blipFill>
                    <p:spPr bwMode="auto">
                      <a:xfrm>
                        <a:off x="6096000" y="5493543"/>
                        <a:ext cx="1090613"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2942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FX Black-Scholes Model: Example</a:t>
            </a:r>
          </a:p>
        </p:txBody>
      </p:sp>
      <p:sp>
        <p:nvSpPr>
          <p:cNvPr id="389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29B077-C554-4656-B16E-B5938FD44D7B}" type="slidenum">
              <a:rPr lang="en-US" smtClean="0"/>
              <a:pPr>
                <a:defRPr/>
              </a:pPr>
              <a:t>5</a:t>
            </a:fld>
            <a:endParaRPr lang="en-US"/>
          </a:p>
        </p:txBody>
      </p:sp>
      <p:sp>
        <p:nvSpPr>
          <p:cNvPr id="4" name="Rectangle 8">
            <a:extLst>
              <a:ext uri="{FF2B5EF4-FFF2-40B4-BE49-F238E27FC236}">
                <a16:creationId xmlns:a16="http://schemas.microsoft.com/office/drawing/2014/main" id="{D807036F-B821-4204-964A-5ED84A4C6073}"/>
              </a:ext>
            </a:extLst>
          </p:cNvPr>
          <p:cNvSpPr>
            <a:spLocks noGrp="1" noChangeArrowheads="1"/>
          </p:cNvSpPr>
          <p:nvPr>
            <p:ph idx="1"/>
          </p:nvPr>
        </p:nvSpPr>
        <p:spPr>
          <a:xfrm>
            <a:off x="685800" y="1812131"/>
            <a:ext cx="8229600" cy="642938"/>
          </a:xfrm>
          <a:noFill/>
          <a:ln/>
        </p:spPr>
        <p:txBody>
          <a:bodyPr/>
          <a:lstStyle/>
          <a:p>
            <a:pPr marL="0" indent="0" defTabSz="809625" eaLnBrk="0" hangingPunct="0">
              <a:spcBef>
                <a:spcPct val="50000"/>
              </a:spcBef>
              <a:buClrTx/>
              <a:buSzTx/>
              <a:buFontTx/>
              <a:buNone/>
            </a:pPr>
            <a:r>
              <a:rPr lang="en-US" sz="3200" dirty="0"/>
              <a:t>The find C</a:t>
            </a:r>
          </a:p>
          <a:p>
            <a:pPr marL="0" indent="0" defTabSz="809625">
              <a:buFont typeface="Wingdings" pitchFamily="2" charset="2"/>
              <a:buNone/>
            </a:pPr>
            <a:endParaRPr lang="en-US" dirty="0"/>
          </a:p>
        </p:txBody>
      </p:sp>
      <p:sp>
        <p:nvSpPr>
          <p:cNvPr id="5" name="Rectangle 3">
            <a:extLst>
              <a:ext uri="{FF2B5EF4-FFF2-40B4-BE49-F238E27FC236}">
                <a16:creationId xmlns:a16="http://schemas.microsoft.com/office/drawing/2014/main" id="{644878A8-2C1D-4ADF-81DD-2012789AC098}"/>
              </a:ext>
            </a:extLst>
          </p:cNvPr>
          <p:cNvSpPr>
            <a:spLocks noChangeArrowheads="1"/>
          </p:cNvSpPr>
          <p:nvPr/>
        </p:nvSpPr>
        <p:spPr bwMode="auto">
          <a:xfrm>
            <a:off x="914400" y="3505200"/>
            <a:ext cx="7543800" cy="966788"/>
          </a:xfrm>
          <a:prstGeom prst="rect">
            <a:avLst/>
          </a:prstGeom>
          <a:noFill/>
          <a:ln w="9525">
            <a:noFill/>
            <a:miter lim="800000"/>
            <a:headEnd/>
            <a:tailEnd/>
          </a:ln>
          <a:effectLst/>
        </p:spPr>
        <p:txBody>
          <a:bodyPr lIns="91435" tIns="45718" rIns="91435" bIns="45718"/>
          <a:lstStyle/>
          <a:p>
            <a:pPr marL="342900" indent="-342900" eaLnBrk="0" hangingPunct="0">
              <a:spcBef>
                <a:spcPct val="20000"/>
              </a:spcBef>
              <a:buClr>
                <a:schemeClr val="accent1"/>
              </a:buClr>
              <a:buSzPct val="65000"/>
              <a:buFont typeface="Wingdings" pitchFamily="2" charset="2"/>
              <a:buNone/>
            </a:pPr>
            <a:r>
              <a:rPr lang="en-US" sz="2800" i="1" dirty="0" err="1">
                <a:latin typeface="Century Gothic" panose="020B0502020202020204" pitchFamily="34" charset="0"/>
              </a:rPr>
              <a:t>d</a:t>
            </a:r>
            <a:r>
              <a:rPr lang="en-US" sz="2800" baseline="-25000" dirty="0" err="1">
                <a:latin typeface="Century Gothic" panose="020B0502020202020204" pitchFamily="34" charset="0"/>
              </a:rPr>
              <a:t>1</a:t>
            </a:r>
            <a:r>
              <a:rPr lang="en-US" sz="2800" dirty="0">
                <a:latin typeface="Century Gothic" panose="020B0502020202020204" pitchFamily="34" charset="0"/>
              </a:rPr>
              <a:t> =0.3224       N(</a:t>
            </a:r>
            <a:r>
              <a:rPr lang="en-US" sz="2800" i="1" dirty="0" err="1">
                <a:latin typeface="Century Gothic" panose="020B0502020202020204" pitchFamily="34" charset="0"/>
              </a:rPr>
              <a:t>d</a:t>
            </a:r>
            <a:r>
              <a:rPr lang="en-US" sz="2800" baseline="-25000" dirty="0" err="1">
                <a:latin typeface="Century Gothic" panose="020B0502020202020204" pitchFamily="34" charset="0"/>
              </a:rPr>
              <a:t>1</a:t>
            </a:r>
            <a:r>
              <a:rPr lang="en-US" sz="2800" dirty="0">
                <a:latin typeface="Century Gothic" panose="020B0502020202020204" pitchFamily="34" charset="0"/>
              </a:rPr>
              <a:t>) = N(0.3224) = 0.6264</a:t>
            </a:r>
          </a:p>
          <a:p>
            <a:pPr marL="342900" indent="-342900" eaLnBrk="0" hangingPunct="0">
              <a:spcBef>
                <a:spcPct val="20000"/>
              </a:spcBef>
              <a:buClr>
                <a:schemeClr val="accent1"/>
              </a:buClr>
              <a:buSzPct val="65000"/>
              <a:buFont typeface="Wingdings" pitchFamily="2" charset="2"/>
              <a:buNone/>
            </a:pPr>
            <a:r>
              <a:rPr lang="en-US" sz="2800" i="1" dirty="0" err="1">
                <a:latin typeface="Century Gothic" panose="020B0502020202020204" pitchFamily="34" charset="0"/>
              </a:rPr>
              <a:t>d</a:t>
            </a:r>
            <a:r>
              <a:rPr lang="en-US" sz="2800" baseline="-25000" dirty="0" err="1">
                <a:latin typeface="Century Gothic" panose="020B0502020202020204" pitchFamily="34" charset="0"/>
              </a:rPr>
              <a:t>2</a:t>
            </a:r>
            <a:r>
              <a:rPr lang="en-US" sz="2800" dirty="0">
                <a:latin typeface="Century Gothic" panose="020B0502020202020204" pitchFamily="34" charset="0"/>
              </a:rPr>
              <a:t> =0.2674       N(</a:t>
            </a:r>
            <a:r>
              <a:rPr lang="en-US" sz="2800" i="1" dirty="0" err="1">
                <a:latin typeface="Century Gothic" panose="020B0502020202020204" pitchFamily="34" charset="0"/>
              </a:rPr>
              <a:t>d</a:t>
            </a:r>
            <a:r>
              <a:rPr lang="en-US" sz="2800" baseline="-25000" dirty="0" err="1">
                <a:latin typeface="Century Gothic" panose="020B0502020202020204" pitchFamily="34" charset="0"/>
              </a:rPr>
              <a:t>2</a:t>
            </a:r>
            <a:r>
              <a:rPr lang="en-US" sz="2800" dirty="0">
                <a:latin typeface="Century Gothic" panose="020B0502020202020204" pitchFamily="34" charset="0"/>
              </a:rPr>
              <a:t>) = N(0.2674) = </a:t>
            </a:r>
            <a:r>
              <a:rPr lang="en-US" sz="2800" dirty="0">
                <a:latin typeface="Century Gothic" panose="020B0502020202020204" pitchFamily="34" charset="0"/>
                <a:cs typeface="Arial" charset="0"/>
              </a:rPr>
              <a:t>0.6054</a:t>
            </a:r>
          </a:p>
        </p:txBody>
      </p:sp>
      <p:graphicFrame>
        <p:nvGraphicFramePr>
          <p:cNvPr id="6" name="Object 6">
            <a:extLst>
              <a:ext uri="{FF2B5EF4-FFF2-40B4-BE49-F238E27FC236}">
                <a16:creationId xmlns:a16="http://schemas.microsoft.com/office/drawing/2014/main" id="{6EA6351D-2E66-4629-83E4-1E1B7C0E5BA2}"/>
              </a:ext>
            </a:extLst>
          </p:cNvPr>
          <p:cNvGraphicFramePr>
            <a:graphicFrameLocks noChangeAspect="1"/>
          </p:cNvGraphicFramePr>
          <p:nvPr>
            <p:extLst>
              <p:ext uri="{D42A27DB-BD31-4B8C-83A1-F6EECF244321}">
                <p14:modId xmlns:p14="http://schemas.microsoft.com/office/powerpoint/2010/main" val="200928398"/>
              </p:ext>
            </p:extLst>
          </p:nvPr>
        </p:nvGraphicFramePr>
        <p:xfrm>
          <a:off x="655638" y="2667000"/>
          <a:ext cx="5202237" cy="682625"/>
        </p:xfrm>
        <a:graphic>
          <a:graphicData uri="http://schemas.openxmlformats.org/presentationml/2006/ole">
            <mc:AlternateContent xmlns:mc="http://schemas.openxmlformats.org/markup-compatibility/2006">
              <mc:Choice xmlns:v="urn:schemas-microsoft-com:vml" Requires="v">
                <p:oleObj spid="_x0000_s3083" name="Equation" r:id="rId3" imgW="2133360" imgH="279360" progId="Equation.DSMT4">
                  <p:embed/>
                </p:oleObj>
              </mc:Choice>
              <mc:Fallback>
                <p:oleObj name="Equation" r:id="rId3" imgW="2133360" imgH="279360" progId="Equation.DSMT4">
                  <p:embed/>
                  <p:pic>
                    <p:nvPicPr>
                      <p:cNvPr id="152582" name="Object 6"/>
                      <p:cNvPicPr>
                        <a:picLocks noChangeAspect="1" noChangeArrowheads="1"/>
                      </p:cNvPicPr>
                      <p:nvPr/>
                    </p:nvPicPr>
                    <p:blipFill>
                      <a:blip r:embed="rId4"/>
                      <a:srcRect/>
                      <a:stretch>
                        <a:fillRect/>
                      </a:stretch>
                    </p:blipFill>
                    <p:spPr bwMode="auto">
                      <a:xfrm>
                        <a:off x="655638" y="2667000"/>
                        <a:ext cx="5202237"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7">
            <a:extLst>
              <a:ext uri="{FF2B5EF4-FFF2-40B4-BE49-F238E27FC236}">
                <a16:creationId xmlns:a16="http://schemas.microsoft.com/office/drawing/2014/main" id="{CC30935B-9BE4-4620-907D-CF17103C230D}"/>
              </a:ext>
            </a:extLst>
          </p:cNvPr>
          <p:cNvGraphicFramePr>
            <a:graphicFrameLocks noChangeAspect="1"/>
          </p:cNvGraphicFramePr>
          <p:nvPr>
            <p:extLst>
              <p:ext uri="{D42A27DB-BD31-4B8C-83A1-F6EECF244321}">
                <p14:modId xmlns:p14="http://schemas.microsoft.com/office/powerpoint/2010/main" val="4274456920"/>
              </p:ext>
            </p:extLst>
          </p:nvPr>
        </p:nvGraphicFramePr>
        <p:xfrm>
          <a:off x="672306" y="4775200"/>
          <a:ext cx="7799387" cy="711200"/>
        </p:xfrm>
        <a:graphic>
          <a:graphicData uri="http://schemas.openxmlformats.org/presentationml/2006/ole">
            <mc:AlternateContent xmlns:mc="http://schemas.openxmlformats.org/markup-compatibility/2006">
              <mc:Choice xmlns:v="urn:schemas-microsoft-com:vml" Requires="v">
                <p:oleObj spid="_x0000_s3084" name="Equation" r:id="rId5" imgW="3200400" imgH="291960" progId="Equation.DSMT4">
                  <p:embed/>
                </p:oleObj>
              </mc:Choice>
              <mc:Fallback>
                <p:oleObj name="Equation" r:id="rId5" imgW="3200400" imgH="291960" progId="Equation.DSMT4">
                  <p:embed/>
                  <p:pic>
                    <p:nvPicPr>
                      <p:cNvPr id="152583" name="Object 7"/>
                      <p:cNvPicPr>
                        <a:picLocks noChangeAspect="1" noChangeArrowheads="1"/>
                      </p:cNvPicPr>
                      <p:nvPr/>
                    </p:nvPicPr>
                    <p:blipFill>
                      <a:blip r:embed="rId6"/>
                      <a:srcRect/>
                      <a:stretch>
                        <a:fillRect/>
                      </a:stretch>
                    </p:blipFill>
                    <p:spPr bwMode="auto">
                      <a:xfrm>
                        <a:off x="672306" y="4775200"/>
                        <a:ext cx="7799387"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a:extLst>
              <a:ext uri="{FF2B5EF4-FFF2-40B4-BE49-F238E27FC236}">
                <a16:creationId xmlns:a16="http://schemas.microsoft.com/office/drawing/2014/main" id="{55827E64-8E07-4DB6-B966-69C8793426CD}"/>
              </a:ext>
            </a:extLst>
          </p:cNvPr>
          <p:cNvGraphicFramePr>
            <a:graphicFrameLocks noChangeAspect="1"/>
          </p:cNvGraphicFramePr>
          <p:nvPr>
            <p:extLst>
              <p:ext uri="{D42A27DB-BD31-4B8C-83A1-F6EECF244321}">
                <p14:modId xmlns:p14="http://schemas.microsoft.com/office/powerpoint/2010/main" val="552606767"/>
              </p:ext>
            </p:extLst>
          </p:nvPr>
        </p:nvGraphicFramePr>
        <p:xfrm>
          <a:off x="914400" y="5649913"/>
          <a:ext cx="1857375" cy="495300"/>
        </p:xfrm>
        <a:graphic>
          <a:graphicData uri="http://schemas.openxmlformats.org/presentationml/2006/ole">
            <mc:AlternateContent xmlns:mc="http://schemas.openxmlformats.org/markup-compatibility/2006">
              <mc:Choice xmlns:v="urn:schemas-microsoft-com:vml" Requires="v">
                <p:oleObj spid="_x0000_s3085" name="Equation" r:id="rId7" imgW="761760" imgH="203040" progId="Equation.DSMT4">
                  <p:embed/>
                </p:oleObj>
              </mc:Choice>
              <mc:Fallback>
                <p:oleObj name="Equation" r:id="rId7" imgW="761760" imgH="203040" progId="Equation.DSMT4">
                  <p:embed/>
                  <p:pic>
                    <p:nvPicPr>
                      <p:cNvPr id="7" name="Object 7"/>
                      <p:cNvPicPr>
                        <a:picLocks noChangeAspect="1" noChangeArrowheads="1"/>
                      </p:cNvPicPr>
                      <p:nvPr/>
                    </p:nvPicPr>
                    <p:blipFill>
                      <a:blip r:embed="rId8"/>
                      <a:srcRect/>
                      <a:stretch>
                        <a:fillRect/>
                      </a:stretch>
                    </p:blipFill>
                    <p:spPr bwMode="auto">
                      <a:xfrm>
                        <a:off x="914400" y="5649913"/>
                        <a:ext cx="18573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5551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Standard Normal Distribution</a:t>
            </a:r>
          </a:p>
        </p:txBody>
      </p:sp>
      <p:sp>
        <p:nvSpPr>
          <p:cNvPr id="389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29B077-C554-4656-B16E-B5938FD44D7B}" type="slidenum">
              <a:rPr lang="en-US" smtClean="0"/>
              <a:pPr>
                <a:defRPr/>
              </a:pPr>
              <a:t>6</a:t>
            </a:fld>
            <a:endParaRPr lang="en-US"/>
          </a:p>
        </p:txBody>
      </p:sp>
      <p:sp>
        <p:nvSpPr>
          <p:cNvPr id="4" name="Content Placeholder 2">
            <a:extLst>
              <a:ext uri="{FF2B5EF4-FFF2-40B4-BE49-F238E27FC236}">
                <a16:creationId xmlns:a16="http://schemas.microsoft.com/office/drawing/2014/main" id="{D0EF7F81-0ADA-4FBA-8BF6-0184C82E2DFF}"/>
              </a:ext>
            </a:extLst>
          </p:cNvPr>
          <p:cNvSpPr>
            <a:spLocks noGrp="1"/>
          </p:cNvSpPr>
          <p:nvPr>
            <p:ph idx="1"/>
          </p:nvPr>
        </p:nvSpPr>
        <p:spPr>
          <a:xfrm>
            <a:off x="552450" y="4495800"/>
            <a:ext cx="8229600" cy="2057400"/>
          </a:xfrm>
        </p:spPr>
        <p:txBody>
          <a:bodyPr>
            <a:normAutofit lnSpcReduction="10000"/>
          </a:bodyPr>
          <a:lstStyle/>
          <a:p>
            <a:r>
              <a:rPr lang="en-US" sz="2400" dirty="0"/>
              <a:t>Find x in the bold row and column, N(x) is the value at the intersection.</a:t>
            </a:r>
          </a:p>
          <a:p>
            <a:pPr eaLnBrk="0" hangingPunct="0">
              <a:spcBef>
                <a:spcPct val="20000"/>
              </a:spcBef>
              <a:buClr>
                <a:schemeClr val="accent1"/>
              </a:buClr>
              <a:buSzPct val="65000"/>
              <a:buNone/>
            </a:pPr>
            <a:r>
              <a:rPr lang="en-US" sz="2400" dirty="0"/>
              <a:t>	N(</a:t>
            </a:r>
            <a:r>
              <a:rPr lang="en-US" sz="2400" i="1" dirty="0" err="1"/>
              <a:t>d</a:t>
            </a:r>
            <a:r>
              <a:rPr lang="en-US" sz="2400" baseline="-25000" dirty="0" err="1"/>
              <a:t>1</a:t>
            </a:r>
            <a:r>
              <a:rPr lang="en-US" sz="2400" dirty="0"/>
              <a:t>) = N(0.3224) = 0.6255       N(</a:t>
            </a:r>
            <a:r>
              <a:rPr lang="en-US" sz="2400" i="1" dirty="0" err="1"/>
              <a:t>d</a:t>
            </a:r>
            <a:r>
              <a:rPr lang="en-US" sz="2400" baseline="-25000" dirty="0" err="1"/>
              <a:t>2</a:t>
            </a:r>
            <a:r>
              <a:rPr lang="en-US" sz="2400" dirty="0"/>
              <a:t>) = N(0.2674) = </a:t>
            </a:r>
            <a:r>
              <a:rPr lang="en-US" sz="2400" dirty="0">
                <a:cs typeface="Arial" charset="0"/>
              </a:rPr>
              <a:t>0.6026</a:t>
            </a:r>
            <a:endParaRPr lang="en-US" sz="2400" dirty="0"/>
          </a:p>
          <a:p>
            <a:r>
              <a:rPr lang="en-US" sz="2400" dirty="0"/>
              <a:t>This is a partial table. There is also a table for x &lt; 0.</a:t>
            </a:r>
          </a:p>
          <a:p>
            <a:r>
              <a:rPr lang="en-US" sz="2400" dirty="0"/>
              <a:t>Table values are only approximate; Excel function better.</a:t>
            </a:r>
          </a:p>
        </p:txBody>
      </p:sp>
      <p:pic>
        <p:nvPicPr>
          <p:cNvPr id="5" name="Picture 3">
            <a:extLst>
              <a:ext uri="{FF2B5EF4-FFF2-40B4-BE49-F238E27FC236}">
                <a16:creationId xmlns:a16="http://schemas.microsoft.com/office/drawing/2014/main" id="{50C9BB01-97E4-4444-BA5B-C53A304ACCD4}"/>
              </a:ext>
            </a:extLst>
          </p:cNvPr>
          <p:cNvPicPr>
            <a:picLocks noChangeAspect="1" noChangeArrowheads="1"/>
          </p:cNvPicPr>
          <p:nvPr/>
        </p:nvPicPr>
        <p:blipFill>
          <a:blip r:embed="rId2"/>
          <a:srcRect l="50178" b="56605"/>
          <a:stretch>
            <a:fillRect/>
          </a:stretch>
        </p:blipFill>
        <p:spPr bwMode="auto">
          <a:xfrm>
            <a:off x="677987" y="2045390"/>
            <a:ext cx="7978526" cy="2362200"/>
          </a:xfrm>
          <a:prstGeom prst="rect">
            <a:avLst/>
          </a:prstGeom>
          <a:noFill/>
          <a:ln w="9525">
            <a:noFill/>
            <a:miter lim="800000"/>
            <a:headEnd/>
            <a:tailEnd/>
          </a:ln>
        </p:spPr>
      </p:pic>
      <p:sp>
        <p:nvSpPr>
          <p:cNvPr id="6" name="Oval 5">
            <a:extLst>
              <a:ext uri="{FF2B5EF4-FFF2-40B4-BE49-F238E27FC236}">
                <a16:creationId xmlns:a16="http://schemas.microsoft.com/office/drawing/2014/main" id="{FA1BF806-9954-415E-AEDD-35B257D0A656}"/>
              </a:ext>
            </a:extLst>
          </p:cNvPr>
          <p:cNvSpPr/>
          <p:nvPr/>
        </p:nvSpPr>
        <p:spPr bwMode="auto">
          <a:xfrm>
            <a:off x="697037" y="3273080"/>
            <a:ext cx="762000" cy="304800"/>
          </a:xfrm>
          <a:prstGeom prst="ellipse">
            <a:avLst/>
          </a:prstGeom>
          <a:noFill/>
          <a:ln w="25400" cap="flat" cmpd="sng" algn="ctr">
            <a:solidFill>
              <a:srgbClr val="FF0000"/>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a16="http://schemas.microsoft.com/office/drawing/2014/main" id="{F9D46D3B-B909-47F2-B491-0646C6BB87F9}"/>
              </a:ext>
            </a:extLst>
          </p:cNvPr>
          <p:cNvSpPr/>
          <p:nvPr/>
        </p:nvSpPr>
        <p:spPr bwMode="auto">
          <a:xfrm>
            <a:off x="2754437" y="2358680"/>
            <a:ext cx="762000" cy="304800"/>
          </a:xfrm>
          <a:prstGeom prst="ellipse">
            <a:avLst/>
          </a:prstGeom>
          <a:noFill/>
          <a:ln w="25400" cap="flat" cmpd="sng" algn="ctr">
            <a:solidFill>
              <a:srgbClr val="FF0000"/>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a16="http://schemas.microsoft.com/office/drawing/2014/main" id="{6D9E0EAC-BE28-4AC7-B852-F0A1C46A639B}"/>
              </a:ext>
            </a:extLst>
          </p:cNvPr>
          <p:cNvSpPr/>
          <p:nvPr/>
        </p:nvSpPr>
        <p:spPr bwMode="auto">
          <a:xfrm>
            <a:off x="2754437" y="3273080"/>
            <a:ext cx="762000" cy="304800"/>
          </a:xfrm>
          <a:prstGeom prst="ellipse">
            <a:avLst/>
          </a:prstGeom>
          <a:noFill/>
          <a:ln w="25400" cap="flat" cmpd="sng" algn="ctr">
            <a:solidFill>
              <a:srgbClr val="FF0000"/>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a16="http://schemas.microsoft.com/office/drawing/2014/main" id="{9F9DF173-40C8-479A-B140-2ED44F810ED3}"/>
              </a:ext>
            </a:extLst>
          </p:cNvPr>
          <p:cNvSpPr/>
          <p:nvPr/>
        </p:nvSpPr>
        <p:spPr bwMode="auto">
          <a:xfrm>
            <a:off x="697037" y="3044480"/>
            <a:ext cx="762000" cy="304800"/>
          </a:xfrm>
          <a:prstGeom prst="ellipse">
            <a:avLst/>
          </a:prstGeom>
          <a:noFill/>
          <a:ln w="25400" cap="flat" cmpd="sng" algn="ctr">
            <a:solidFill>
              <a:srgbClr val="0070C0"/>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Oval 9">
            <a:extLst>
              <a:ext uri="{FF2B5EF4-FFF2-40B4-BE49-F238E27FC236}">
                <a16:creationId xmlns:a16="http://schemas.microsoft.com/office/drawing/2014/main" id="{D34ED876-07F0-4375-9838-09D16C6C9BD1}"/>
              </a:ext>
            </a:extLst>
          </p:cNvPr>
          <p:cNvSpPr/>
          <p:nvPr/>
        </p:nvSpPr>
        <p:spPr bwMode="auto">
          <a:xfrm>
            <a:off x="5726237" y="2358680"/>
            <a:ext cx="762000" cy="304800"/>
          </a:xfrm>
          <a:prstGeom prst="ellipse">
            <a:avLst/>
          </a:prstGeom>
          <a:noFill/>
          <a:ln w="25400" cap="flat" cmpd="sng" algn="ctr">
            <a:solidFill>
              <a:srgbClr val="0070C0"/>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Oval 10">
            <a:extLst>
              <a:ext uri="{FF2B5EF4-FFF2-40B4-BE49-F238E27FC236}">
                <a16:creationId xmlns:a16="http://schemas.microsoft.com/office/drawing/2014/main" id="{951F7EEF-6699-47E6-A6F7-8524D2D97CFC}"/>
              </a:ext>
            </a:extLst>
          </p:cNvPr>
          <p:cNvSpPr/>
          <p:nvPr/>
        </p:nvSpPr>
        <p:spPr bwMode="auto">
          <a:xfrm>
            <a:off x="5726237" y="3044480"/>
            <a:ext cx="762000" cy="304800"/>
          </a:xfrm>
          <a:prstGeom prst="ellipse">
            <a:avLst/>
          </a:prstGeom>
          <a:noFill/>
          <a:ln w="25400" cap="flat" cmpd="sng" algn="ctr">
            <a:solidFill>
              <a:srgbClr val="0070C0"/>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Content Placeholder 2">
            <a:extLst>
              <a:ext uri="{FF2B5EF4-FFF2-40B4-BE49-F238E27FC236}">
                <a16:creationId xmlns:a16="http://schemas.microsoft.com/office/drawing/2014/main" id="{C9C95AFA-146C-4A0B-92A5-AFBE82D8166C}"/>
              </a:ext>
            </a:extLst>
          </p:cNvPr>
          <p:cNvSpPr txBox="1">
            <a:spLocks/>
          </p:cNvSpPr>
          <p:nvPr/>
        </p:nvSpPr>
        <p:spPr>
          <a:xfrm>
            <a:off x="725612" y="1409700"/>
            <a:ext cx="8229600" cy="1524000"/>
          </a:xfrm>
          <a:prstGeom prst="rect">
            <a:avLst/>
          </a:prstGeom>
        </p:spPr>
        <p:txBody>
          <a:bodyPr>
            <a:normAutofit/>
          </a:bodyPr>
          <a:lstStyle>
            <a:defPPr>
              <a:defRPr>
                <a:solidFill>
                  <a:schemeClr val="tx1"/>
                </a:solidFill>
                <a:latin typeface="+mn-lt"/>
                <a:ea typeface="+mn-ea"/>
                <a:cs typeface="+mn-cs"/>
              </a:defRPr>
            </a:defPPr>
            <a:lvl1pPr marL="342900" indent="-342900" eaLnBrk="1" hangingPunct="1">
              <a:buChar char="•"/>
              <a:defRPr sz="3600">
                <a:latin typeface="Century Gothic" panose="020B0502020202020204" pitchFamily="34" charset="0"/>
              </a:defRPr>
            </a:lvl1pPr>
            <a:lvl2pPr marL="742950" indent="-285750" eaLnBrk="1" hangingPunct="1">
              <a:buChar char="–"/>
              <a:defRPr sz="2800">
                <a:latin typeface="Century Gothic" panose="020B0502020202020204" pitchFamily="34" charset="0"/>
              </a:defRPr>
            </a:lvl2pPr>
            <a:lvl3pPr marL="1143000" indent="-228600" eaLnBrk="1" hangingPunct="1">
              <a:buChar char="•"/>
              <a:defRPr sz="2400">
                <a:latin typeface="Century Gothic" panose="020B0502020202020204" pitchFamily="34" charset="0"/>
              </a:defRPr>
            </a:lvl3pPr>
            <a:lvl4pPr marL="1600200" indent="-228600" eaLnBrk="1" hangingPunct="1">
              <a:buChar char="–"/>
              <a:defRPr sz="2000">
                <a:latin typeface="Century Gothic" panose="020B0502020202020204" pitchFamily="34" charset="0"/>
              </a:defRPr>
            </a:lvl4pPr>
            <a:lvl5pPr marL="2057400" indent="-228600" eaLnBrk="1" hangingPunct="1">
              <a:buChar char="»"/>
              <a:defRPr sz="1800">
                <a:latin typeface="Century Gothic" panose="020B0502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a:lstStyle>
          <a:p>
            <a:pPr eaLnBrk="0" hangingPunct="0">
              <a:spcBef>
                <a:spcPct val="20000"/>
              </a:spcBef>
              <a:buClr>
                <a:schemeClr val="accent1"/>
              </a:buClr>
              <a:buSzPct val="65000"/>
              <a:buNone/>
            </a:pPr>
            <a:r>
              <a:rPr lang="en-US" sz="2400" b="1" i="1" dirty="0" err="1">
                <a:solidFill>
                  <a:srgbClr val="FF0000"/>
                </a:solidFill>
              </a:rPr>
              <a:t>d</a:t>
            </a:r>
            <a:r>
              <a:rPr lang="en-US" sz="2400" b="1" baseline="-25000" dirty="0" err="1">
                <a:solidFill>
                  <a:srgbClr val="FF0000"/>
                </a:solidFill>
              </a:rPr>
              <a:t>1</a:t>
            </a:r>
            <a:r>
              <a:rPr lang="en-US" sz="2400" b="1" dirty="0">
                <a:solidFill>
                  <a:srgbClr val="FF0000"/>
                </a:solidFill>
              </a:rPr>
              <a:t> =0.3224       </a:t>
            </a:r>
            <a:r>
              <a:rPr lang="en-US" sz="2400" b="1" i="1" dirty="0" err="1">
                <a:solidFill>
                  <a:schemeClr val="accent1">
                    <a:lumMod val="75000"/>
                  </a:schemeClr>
                </a:solidFill>
              </a:rPr>
              <a:t>d</a:t>
            </a:r>
            <a:r>
              <a:rPr lang="en-US" sz="2400" b="1" baseline="-25000" dirty="0" err="1">
                <a:solidFill>
                  <a:schemeClr val="accent1">
                    <a:lumMod val="75000"/>
                  </a:schemeClr>
                </a:solidFill>
              </a:rPr>
              <a:t>2</a:t>
            </a:r>
            <a:r>
              <a:rPr lang="en-US" sz="2400" b="1" dirty="0">
                <a:solidFill>
                  <a:schemeClr val="accent1">
                    <a:lumMod val="75000"/>
                  </a:schemeClr>
                </a:solidFill>
              </a:rPr>
              <a:t> =0.2674</a:t>
            </a:r>
            <a:endParaRPr lang="en-US" sz="2400" b="1" kern="0" dirty="0">
              <a:solidFill>
                <a:schemeClr val="accent1">
                  <a:lumMod val="75000"/>
                </a:schemeClr>
              </a:solidFill>
            </a:endParaRPr>
          </a:p>
        </p:txBody>
      </p:sp>
    </p:spTree>
    <p:extLst>
      <p:ext uri="{BB962C8B-B14F-4D97-AF65-F5344CB8AC3E}">
        <p14:creationId xmlns:p14="http://schemas.microsoft.com/office/powerpoint/2010/main" val="414513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FX Black-Scholes Reminders</a:t>
            </a:r>
          </a:p>
        </p:txBody>
      </p:sp>
      <p:sp>
        <p:nvSpPr>
          <p:cNvPr id="389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29B077-C554-4656-B16E-B5938FD44D7B}" type="slidenum">
              <a:rPr lang="en-US" smtClean="0"/>
              <a:pPr>
                <a:defRPr/>
              </a:pPr>
              <a:t>7</a:t>
            </a:fld>
            <a:endParaRPr lang="en-US"/>
          </a:p>
        </p:txBody>
      </p:sp>
      <p:sp>
        <p:nvSpPr>
          <p:cNvPr id="4" name="Content Placeholder 2">
            <a:extLst>
              <a:ext uri="{FF2B5EF4-FFF2-40B4-BE49-F238E27FC236}">
                <a16:creationId xmlns:a16="http://schemas.microsoft.com/office/drawing/2014/main" id="{F116710D-9C98-4168-B318-38B0A694471F}"/>
              </a:ext>
            </a:extLst>
          </p:cNvPr>
          <p:cNvSpPr>
            <a:spLocks noGrp="1"/>
          </p:cNvSpPr>
          <p:nvPr>
            <p:ph idx="1"/>
          </p:nvPr>
        </p:nvSpPr>
        <p:spPr>
          <a:xfrm>
            <a:off x="762000" y="1600200"/>
            <a:ext cx="8229600" cy="4525963"/>
          </a:xfrm>
        </p:spPr>
        <p:txBody>
          <a:bodyPr>
            <a:normAutofit fontScale="92500" lnSpcReduction="10000"/>
          </a:bodyPr>
          <a:lstStyle/>
          <a:p>
            <a:r>
              <a:rPr lang="en-US" sz="2800" dirty="0"/>
              <a:t>Time is stated in years, so it is normally less than 1.</a:t>
            </a:r>
          </a:p>
          <a:p>
            <a:endParaRPr lang="en-US" sz="2800" dirty="0"/>
          </a:p>
          <a:p>
            <a:r>
              <a:rPr lang="en-US" sz="2800" dirty="0"/>
              <a:t>In the formula for d</a:t>
            </a:r>
            <a:r>
              <a:rPr lang="en-US" sz="2800" baseline="-25000" dirty="0"/>
              <a:t>1</a:t>
            </a:r>
            <a:r>
              <a:rPr lang="en-US" sz="2800" dirty="0"/>
              <a:t>, you need variance (</a:t>
            </a:r>
            <a:r>
              <a:rPr lang="en-US" sz="2400" dirty="0">
                <a:latin typeface="Symbol" pitchFamily="18" charset="2"/>
              </a:rPr>
              <a:t>s</a:t>
            </a:r>
            <a:r>
              <a:rPr lang="en-US" sz="2800" baseline="30000" dirty="0"/>
              <a:t>2</a:t>
            </a:r>
            <a:r>
              <a:rPr lang="en-US" sz="2800" dirty="0"/>
              <a:t>) in the numerator, but standard deviation (</a:t>
            </a:r>
            <a:r>
              <a:rPr lang="en-US" sz="2400" dirty="0">
                <a:latin typeface="Symbol" pitchFamily="18" charset="2"/>
              </a:rPr>
              <a:t>s</a:t>
            </a:r>
            <a:r>
              <a:rPr lang="en-US" sz="2800" dirty="0"/>
              <a:t>) in the denominator.</a:t>
            </a:r>
          </a:p>
          <a:p>
            <a:endParaRPr lang="en-US" sz="2800" dirty="0"/>
          </a:p>
          <a:p>
            <a:r>
              <a:rPr lang="en-US" sz="2800" dirty="0"/>
              <a:t>In the data, volatility can be given as either variance or standard deviation.</a:t>
            </a:r>
          </a:p>
          <a:p>
            <a:endParaRPr lang="en-US" sz="2800" dirty="0"/>
          </a:p>
          <a:p>
            <a:r>
              <a:rPr lang="en-US" sz="2800" dirty="0"/>
              <a:t>d</a:t>
            </a:r>
            <a:r>
              <a:rPr lang="en-US" sz="2800" baseline="-25000" dirty="0"/>
              <a:t>1</a:t>
            </a:r>
            <a:r>
              <a:rPr lang="en-US" sz="2800" dirty="0"/>
              <a:t> and d</a:t>
            </a:r>
            <a:r>
              <a:rPr lang="en-US" sz="2800" baseline="-25000" dirty="0"/>
              <a:t>2</a:t>
            </a:r>
            <a:r>
              <a:rPr lang="en-US" sz="2800" dirty="0"/>
              <a:t> can be positive or negative, but C is </a:t>
            </a:r>
            <a:r>
              <a:rPr lang="en-US" sz="2800" i="1" dirty="0"/>
              <a:t>always</a:t>
            </a:r>
            <a:r>
              <a:rPr lang="en-US" sz="2800" dirty="0"/>
              <a:t> positive.</a:t>
            </a:r>
          </a:p>
          <a:p>
            <a:endParaRPr lang="en-US" dirty="0"/>
          </a:p>
          <a:p>
            <a:endParaRPr lang="en-US" dirty="0"/>
          </a:p>
        </p:txBody>
      </p:sp>
    </p:spTree>
    <p:extLst>
      <p:ext uri="{BB962C8B-B14F-4D97-AF65-F5344CB8AC3E}">
        <p14:creationId xmlns:p14="http://schemas.microsoft.com/office/powerpoint/2010/main" val="151990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SUMMARY (1 of 4)</a:t>
            </a:r>
          </a:p>
        </p:txBody>
      </p:sp>
      <p:sp>
        <p:nvSpPr>
          <p:cNvPr id="35844" name="Rectangle 3"/>
          <p:cNvSpPr>
            <a:spLocks noGrp="1" noChangeArrowheads="1"/>
          </p:cNvSpPr>
          <p:nvPr>
            <p:ph idx="1"/>
          </p:nvPr>
        </p:nvSpPr>
        <p:spPr bwMode="auto">
          <a:xfrm>
            <a:off x="914400" y="1371600"/>
            <a:ext cx="7924800" cy="4800600"/>
          </a:xfrm>
          <a:prstGeom prst="rect">
            <a:avLst/>
          </a:prstGeom>
          <a:noFill/>
          <a:ln>
            <a:miter lim="800000"/>
            <a:headEnd/>
            <a:tailEnd/>
          </a:ln>
        </p:spPr>
        <p:txBody>
          <a:bodyPr/>
          <a:lstStyle/>
          <a:p>
            <a:pPr>
              <a:buFont typeface="Wingdings" pitchFamily="2" charset="2"/>
              <a:buChar char="§"/>
            </a:pPr>
            <a:r>
              <a:rPr lang="en-US" sz="2400" dirty="0"/>
              <a:t>A forward contract specifies a standard volume of a particular currency to be exchanged on a particular date. Such a contract can be purchased by a firm to hedge payables or sold by a firm to hedge receivables. A currency futures contract can be purchased by speculators who expect the currency to appreciate; it can also be sold by speculators who expect the currency to depreciate. If the currency depreciates then the futures contract declines, allowing those speculators to benefit when they close out their positions.</a:t>
            </a:r>
          </a:p>
        </p:txBody>
      </p:sp>
      <p:sp>
        <p:nvSpPr>
          <p:cNvPr id="389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29B077-C554-4656-B16E-B5938FD44D7B}" type="slidenum">
              <a:rPr lang="en-US" smtClean="0"/>
              <a:pPr>
                <a:defRPr/>
              </a:pPr>
              <a:t>8</a:t>
            </a:fld>
            <a:endParaRPr lang="en-US"/>
          </a:p>
        </p:txBody>
      </p:sp>
    </p:spTree>
    <p:extLst>
      <p:ext uri="{BB962C8B-B14F-4D97-AF65-F5344CB8AC3E}">
        <p14:creationId xmlns:p14="http://schemas.microsoft.com/office/powerpoint/2010/main" val="129974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SUMMARY (2 of 4)</a:t>
            </a:r>
          </a:p>
        </p:txBody>
      </p:sp>
      <p:sp>
        <p:nvSpPr>
          <p:cNvPr id="35844" name="Rectangle 3"/>
          <p:cNvSpPr>
            <a:spLocks noGrp="1" noChangeArrowheads="1"/>
          </p:cNvSpPr>
          <p:nvPr>
            <p:ph idx="1"/>
          </p:nvPr>
        </p:nvSpPr>
        <p:spPr bwMode="auto">
          <a:xfrm>
            <a:off x="914400" y="1371600"/>
            <a:ext cx="7924800" cy="4800600"/>
          </a:xfrm>
          <a:prstGeom prst="rect">
            <a:avLst/>
          </a:prstGeom>
          <a:noFill/>
          <a:ln>
            <a:miter lim="800000"/>
            <a:headEnd/>
            <a:tailEnd/>
          </a:ln>
        </p:spPr>
        <p:txBody>
          <a:bodyPr/>
          <a:lstStyle/>
          <a:p>
            <a:pPr>
              <a:buFont typeface="Wingdings" pitchFamily="2" charset="2"/>
              <a:buChar char="§"/>
            </a:pPr>
            <a:r>
              <a:rPr lang="en-US" sz="2400" dirty="0"/>
              <a:t>Futures contracts on a particular currency can be purchased by corporations that have payables in that currency and wish to hedge against the possible appreciation of that currency. Conversely, these contracts can be sold by corporations that have receivables in that currency and wish to hedge against the possible depreciation of that currency and wish to hedge against its </a:t>
            </a:r>
            <a:r>
              <a:rPr lang="en-US" sz="2400"/>
              <a:t>possible depreciation.</a:t>
            </a:r>
            <a:endParaRPr lang="en-US" sz="2400" dirty="0"/>
          </a:p>
        </p:txBody>
      </p:sp>
      <p:sp>
        <p:nvSpPr>
          <p:cNvPr id="389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29B077-C554-4656-B16E-B5938FD44D7B}" type="slidenum">
              <a:rPr lang="en-US" smtClean="0"/>
              <a:pPr>
                <a:defRPr/>
              </a:pPr>
              <a:t>9</a:t>
            </a:fld>
            <a:endParaRPr lang="en-US"/>
          </a:p>
        </p:txBody>
      </p:sp>
    </p:spTree>
    <p:extLst>
      <p:ext uri="{BB962C8B-B14F-4D97-AF65-F5344CB8AC3E}">
        <p14:creationId xmlns:p14="http://schemas.microsoft.com/office/powerpoint/2010/main" val="34512783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1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2276</TotalTime>
  <Words>588</Words>
  <Application>Microsoft Office PowerPoint</Application>
  <PresentationFormat>On-screen Show (4:3)</PresentationFormat>
  <Paragraphs>66</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Century Gothic</vt:lpstr>
      <vt:lpstr>Symbol</vt:lpstr>
      <vt:lpstr>Times New Roman</vt:lpstr>
      <vt:lpstr>Wingdings</vt:lpstr>
      <vt:lpstr>11_FMI 9th</vt:lpstr>
      <vt:lpstr>Equation</vt:lpstr>
      <vt:lpstr>PowerPoint Presentation</vt:lpstr>
      <vt:lpstr>FX Black-Scholes Model</vt:lpstr>
      <vt:lpstr>FX Black-Scholes Model: Example</vt:lpstr>
      <vt:lpstr>FX Black-Scholes Model: Example</vt:lpstr>
      <vt:lpstr>FX Black-Scholes Model: Example</vt:lpstr>
      <vt:lpstr>Standard Normal Distribution</vt:lpstr>
      <vt:lpstr>FX Black-Scholes Reminders</vt:lpstr>
      <vt:lpstr>SUMMARY (1 of 4)</vt:lpstr>
      <vt:lpstr>SUMMARY (2 of 4)</vt:lpstr>
      <vt:lpstr>SUMMARY (3 of 4)</vt:lpstr>
      <vt:lpstr>SUMMARY (4 of 4)</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111</cp:revision>
  <dcterms:created xsi:type="dcterms:W3CDTF">2009-07-28T17:45:16Z</dcterms:created>
  <dcterms:modified xsi:type="dcterms:W3CDTF">2019-04-10T13:45:36Z</dcterms:modified>
</cp:coreProperties>
</file>