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6"/>
  </p:notesMasterIdLst>
  <p:sldIdLst>
    <p:sldId id="298" r:id="rId2"/>
    <p:sldId id="330" r:id="rId3"/>
    <p:sldId id="331" r:id="rId4"/>
    <p:sldId id="332" r:id="rId5"/>
    <p:sldId id="340" r:id="rId6"/>
    <p:sldId id="342" r:id="rId7"/>
    <p:sldId id="343" r:id="rId8"/>
    <p:sldId id="367" r:id="rId9"/>
    <p:sldId id="334" r:id="rId10"/>
    <p:sldId id="349" r:id="rId11"/>
    <p:sldId id="368" r:id="rId12"/>
    <p:sldId id="335" r:id="rId13"/>
    <p:sldId id="336" r:id="rId14"/>
    <p:sldId id="337"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10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585B9"/>
    <a:srgbClr val="660066"/>
    <a:srgbClr val="FFFFFF"/>
    <a:srgbClr val="FF9933"/>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7" autoAdjust="0"/>
    <p:restoredTop sz="94737" autoAdjust="0"/>
  </p:normalViewPr>
  <p:slideViewPr>
    <p:cSldViewPr>
      <p:cViewPr varScale="1">
        <p:scale>
          <a:sx n="108" d="100"/>
          <a:sy n="108" d="100"/>
        </p:scale>
        <p:origin x="1794" y="102"/>
      </p:cViewPr>
      <p:guideLst>
        <p:guide orient="horz" pos="2160"/>
        <p:guide pos="10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7F4EDAC-76D3-4FE4-B934-46C4B96F1F71}" type="slidenum">
              <a:rPr lang="en-US"/>
              <a:pPr>
                <a:defRPr/>
              </a:pPr>
              <a:t>‹#›</a:t>
            </a:fld>
            <a:endParaRPr lang="en-US"/>
          </a:p>
        </p:txBody>
      </p:sp>
    </p:spTree>
    <p:extLst>
      <p:ext uri="{BB962C8B-B14F-4D97-AF65-F5344CB8AC3E}">
        <p14:creationId xmlns:p14="http://schemas.microsoft.com/office/powerpoint/2010/main" val="19768121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3117532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4352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13721386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342886567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dirty="0"/>
              <a:t>Video 5.3 Options Markets II</a:t>
            </a:r>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bwMode="auto">
          <a:xfrm>
            <a:off x="457200" y="0"/>
            <a:ext cx="8686800" cy="838200"/>
          </a:xfrm>
          <a:prstGeom prst="rect">
            <a:avLst/>
          </a:prstGeom>
          <a:noFill/>
          <a:ln>
            <a:miter lim="800000"/>
            <a:headEnd/>
            <a:tailEnd/>
          </a:ln>
        </p:spPr>
        <p:txBody>
          <a:bodyPr anchor="ctr"/>
          <a:lstStyle/>
          <a:p>
            <a:r>
              <a:rPr lang="en-US" sz="2600" dirty="0">
                <a:solidFill>
                  <a:schemeClr val="bg1"/>
                </a:solidFill>
              </a:rPr>
              <a:t>Exhibit 5.7 </a:t>
            </a:r>
            <a:r>
              <a:rPr lang="en-US" sz="2600" b="0" dirty="0">
                <a:solidFill>
                  <a:schemeClr val="bg1"/>
                </a:solidFill>
              </a:rPr>
              <a:t>Contingency Graphs for Currency Put Options</a:t>
            </a:r>
          </a:p>
        </p:txBody>
      </p:sp>
      <p:sp>
        <p:nvSpPr>
          <p:cNvPr id="348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9D93E19-53AF-4DA7-A0D5-6A4F1534B037}" type="slidenum">
              <a:rPr lang="en-US" smtClean="0"/>
              <a:pPr>
                <a:defRPr/>
              </a:pPr>
              <a:t>10</a:t>
            </a:fld>
            <a:endParaRPr lang="en-US"/>
          </a:p>
        </p:txBody>
      </p:sp>
      <p:pic>
        <p:nvPicPr>
          <p:cNvPr id="2" name="Picture 1">
            <a:extLst>
              <a:ext uri="{FF2B5EF4-FFF2-40B4-BE49-F238E27FC236}">
                <a16:creationId xmlns:a16="http://schemas.microsoft.com/office/drawing/2014/main" id="{20DC7DF0-C866-46C4-8B8E-6C9FF3815724}"/>
              </a:ext>
            </a:extLst>
          </p:cNvPr>
          <p:cNvPicPr>
            <a:picLocks noChangeAspect="1"/>
          </p:cNvPicPr>
          <p:nvPr/>
        </p:nvPicPr>
        <p:blipFill>
          <a:blip r:embed="rId2"/>
          <a:stretch>
            <a:fillRect/>
          </a:stretch>
        </p:blipFill>
        <p:spPr>
          <a:xfrm>
            <a:off x="1752600" y="1219200"/>
            <a:ext cx="6172200" cy="525126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bwMode="auto">
          <a:xfrm>
            <a:off x="457200" y="0"/>
            <a:ext cx="8686800" cy="838200"/>
          </a:xfrm>
          <a:prstGeom prst="rect">
            <a:avLst/>
          </a:prstGeom>
          <a:noFill/>
          <a:ln>
            <a:miter lim="800000"/>
            <a:headEnd/>
            <a:tailEnd/>
          </a:ln>
        </p:spPr>
        <p:txBody>
          <a:bodyPr anchor="ctr"/>
          <a:lstStyle/>
          <a:p>
            <a:r>
              <a:rPr lang="en-US" sz="2600" dirty="0">
                <a:solidFill>
                  <a:schemeClr val="bg1"/>
                </a:solidFill>
              </a:rPr>
              <a:t>Exhibit 5.7 </a:t>
            </a:r>
            <a:r>
              <a:rPr lang="en-US" sz="2600" b="0" dirty="0">
                <a:solidFill>
                  <a:schemeClr val="bg1"/>
                </a:solidFill>
              </a:rPr>
              <a:t>Contingency Graphs for Currency Put Options</a:t>
            </a:r>
          </a:p>
        </p:txBody>
      </p:sp>
      <p:sp>
        <p:nvSpPr>
          <p:cNvPr id="348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9D93E19-53AF-4DA7-A0D5-6A4F1534B037}" type="slidenum">
              <a:rPr lang="en-US" smtClean="0"/>
              <a:pPr>
                <a:defRPr/>
              </a:pPr>
              <a:t>11</a:t>
            </a:fld>
            <a:endParaRPr lang="en-US"/>
          </a:p>
        </p:txBody>
      </p:sp>
      <p:pic>
        <p:nvPicPr>
          <p:cNvPr id="2" name="Picture 1">
            <a:extLst>
              <a:ext uri="{FF2B5EF4-FFF2-40B4-BE49-F238E27FC236}">
                <a16:creationId xmlns:a16="http://schemas.microsoft.com/office/drawing/2014/main" id="{C01DBBFF-FB2D-4BE3-9975-715BFDDC05E6}"/>
              </a:ext>
            </a:extLst>
          </p:cNvPr>
          <p:cNvPicPr>
            <a:picLocks noChangeAspect="1"/>
          </p:cNvPicPr>
          <p:nvPr/>
        </p:nvPicPr>
        <p:blipFill>
          <a:blip r:embed="rId2"/>
          <a:stretch>
            <a:fillRect/>
          </a:stretch>
        </p:blipFill>
        <p:spPr>
          <a:xfrm>
            <a:off x="1752600" y="1371600"/>
            <a:ext cx="5936725" cy="5029200"/>
          </a:xfrm>
          <a:prstGeom prst="rect">
            <a:avLst/>
          </a:prstGeom>
        </p:spPr>
      </p:pic>
    </p:spTree>
    <p:extLst>
      <p:ext uri="{BB962C8B-B14F-4D97-AF65-F5344CB8AC3E}">
        <p14:creationId xmlns:p14="http://schemas.microsoft.com/office/powerpoint/2010/main" val="1474468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Currency Put Options (7 of 8)</a:t>
            </a:r>
          </a:p>
        </p:txBody>
      </p:sp>
      <p:sp>
        <p:nvSpPr>
          <p:cNvPr id="32772" name="Rectangle 3"/>
          <p:cNvSpPr>
            <a:spLocks noGrp="1" noChangeArrowheads="1"/>
          </p:cNvSpPr>
          <p:nvPr>
            <p:ph idx="1"/>
          </p:nvPr>
        </p:nvSpPr>
        <p:spPr bwMode="auto">
          <a:xfrm>
            <a:off x="914400" y="1371600"/>
            <a:ext cx="7924800" cy="4038600"/>
          </a:xfrm>
          <a:prstGeom prst="rect">
            <a:avLst/>
          </a:prstGeom>
          <a:noFill/>
          <a:ln>
            <a:miter lim="800000"/>
            <a:headEnd/>
            <a:tailEnd/>
          </a:ln>
        </p:spPr>
        <p:txBody>
          <a:bodyPr/>
          <a:lstStyle/>
          <a:p>
            <a:pPr marL="0" indent="0">
              <a:buNone/>
            </a:pPr>
            <a:r>
              <a:rPr lang="en-US" sz="2800" b="1" dirty="0"/>
              <a:t>Conditional Currency Options </a:t>
            </a:r>
            <a:r>
              <a:rPr lang="en-US" sz="2800" dirty="0"/>
              <a:t>(Exhibit 5.8)</a:t>
            </a:r>
            <a:endParaRPr lang="en-US" sz="2800" b="1" dirty="0"/>
          </a:p>
          <a:p>
            <a:pPr>
              <a:buFont typeface="Wingdings" panose="05000000000000000000" pitchFamily="2" charset="2"/>
              <a:buChar char="§"/>
            </a:pPr>
            <a:r>
              <a:rPr lang="en-US" sz="2800" dirty="0"/>
              <a:t>A currency option can be structured with a conditional premium, meaning that the premium paid for the option is conditioned on the actual movement in the currency’s value over the period of concern.</a:t>
            </a:r>
          </a:p>
          <a:p>
            <a:pPr>
              <a:buFont typeface="Wingdings" panose="05000000000000000000" pitchFamily="2" charset="2"/>
              <a:buChar char="§"/>
            </a:pPr>
            <a:endParaRPr lang="en-US" sz="2800" dirty="0"/>
          </a:p>
          <a:p>
            <a:pPr>
              <a:buFont typeface="Wingdings" panose="05000000000000000000" pitchFamily="2" charset="2"/>
              <a:buChar char="§"/>
            </a:pPr>
            <a:r>
              <a:rPr lang="en-US" sz="2800" dirty="0"/>
              <a:t>Firms also use various combinations of currency options.</a:t>
            </a:r>
          </a:p>
        </p:txBody>
      </p:sp>
      <p:sp>
        <p:nvSpPr>
          <p:cNvPr id="3584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9AFB99C4-1A55-4B22-8E37-C1724DD6D246}"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p:nvPr>
        </p:nvSpPr>
        <p:spPr bwMode="auto">
          <a:xfrm>
            <a:off x="457200" y="0"/>
            <a:ext cx="8686800" cy="838200"/>
          </a:xfrm>
          <a:prstGeom prst="rect">
            <a:avLst/>
          </a:prstGeom>
          <a:noFill/>
          <a:ln>
            <a:miter lim="800000"/>
            <a:headEnd/>
            <a:tailEnd/>
          </a:ln>
        </p:spPr>
        <p:txBody>
          <a:bodyPr anchor="ctr"/>
          <a:lstStyle/>
          <a:p>
            <a:r>
              <a:rPr lang="en-US" sz="2600" dirty="0">
                <a:solidFill>
                  <a:schemeClr val="bg1"/>
                </a:solidFill>
              </a:rPr>
              <a:t>Exhibit 5.8 </a:t>
            </a:r>
            <a:r>
              <a:rPr lang="en-US" sz="2600" b="0" dirty="0">
                <a:solidFill>
                  <a:schemeClr val="bg1"/>
                </a:solidFill>
              </a:rPr>
              <a:t>Comparison of Conditional and Basic Currency Options</a:t>
            </a:r>
          </a:p>
        </p:txBody>
      </p:sp>
      <p:sp>
        <p:nvSpPr>
          <p:cNvPr id="3686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9A777CD-1A49-457D-8BDD-B24ECB390D1A}" type="slidenum">
              <a:rPr lang="en-US" smtClean="0"/>
              <a:pPr>
                <a:defRPr/>
              </a:pPr>
              <a:t>13</a:t>
            </a:fld>
            <a:endParaRPr lang="en-US"/>
          </a:p>
        </p:txBody>
      </p:sp>
      <p:pic>
        <p:nvPicPr>
          <p:cNvPr id="2" name="Picture 1" descr="Graph shows Spot Rate along the horizontal axis and Net Amount Received along the vertical axis. Horizontal axis shows 1.60 dollars to 1.80 dollars at equal intervals of 0.02 dollars. Vertical axis shows numbers 1.60 dollars to 1.76 dollars at equal intervals of 0.02 dollars. A line that is concurrent with 1.70 of vertical axis moves rightward and is parallel to the horizontal axis. It starts sloping upward after it reaches 1.70 dollars of the horizontal axis and is labeled Conditional Put Option. A dotted line lies below the Conditional Put Option and moves parallel to it along its course. It is also concurrent with 1.68 dollars of vertical axis. It is labeled Basic Put Option. Another line labeled Conditional Put Option begins below the two other lines. It begins at the point concurrent with upper line (also labeled Conditional Put Option) ends, and slopes upward. Text written on the graph reads, “Basic Put Option: Exercise Price equals 1.70 dollars, Premium equals 0.02 dollars. Conditional Put Option: Exercise Price equals 1.70 dollars, Trigger equals 1.74 dollars, Premium equals 0.04 dollars.”   &#10;" title="Comparison of Conditional and Basic Currency Option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412895"/>
            <a:ext cx="6096000" cy="472065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bwMode="auto">
          <a:xfrm>
            <a:off x="762000" y="0"/>
            <a:ext cx="7315200" cy="762000"/>
          </a:xfrm>
          <a:prstGeom prst="rect">
            <a:avLst/>
          </a:prstGeom>
          <a:noFill/>
          <a:ln>
            <a:miter lim="800000"/>
            <a:headEnd/>
            <a:tailEnd/>
          </a:ln>
        </p:spPr>
        <p:txBody>
          <a:bodyPr anchor="ctr"/>
          <a:lstStyle/>
          <a:p>
            <a:r>
              <a:rPr lang="en-US" sz="2600" dirty="0">
                <a:solidFill>
                  <a:schemeClr val="bg1"/>
                </a:solidFill>
              </a:rPr>
              <a:t>Currency Put Options (8 of 8)</a:t>
            </a:r>
          </a:p>
        </p:txBody>
      </p:sp>
      <p:sp>
        <p:nvSpPr>
          <p:cNvPr id="34820" name="Rectangle 3"/>
          <p:cNvSpPr>
            <a:spLocks noGrp="1" noChangeArrowheads="1"/>
          </p:cNvSpPr>
          <p:nvPr>
            <p:ph idx="1"/>
          </p:nvPr>
        </p:nvSpPr>
        <p:spPr bwMode="auto">
          <a:xfrm>
            <a:off x="685800" y="1295400"/>
            <a:ext cx="7924800" cy="4800600"/>
          </a:xfrm>
          <a:prstGeom prst="rect">
            <a:avLst/>
          </a:prstGeom>
          <a:noFill/>
          <a:ln>
            <a:miter lim="800000"/>
            <a:headEnd/>
            <a:tailEnd/>
          </a:ln>
        </p:spPr>
        <p:txBody>
          <a:bodyPr/>
          <a:lstStyle/>
          <a:p>
            <a:pPr marL="0" indent="0">
              <a:buNone/>
            </a:pPr>
            <a:r>
              <a:rPr lang="en-US" sz="2600" b="1" dirty="0"/>
              <a:t>European Currency Options</a:t>
            </a:r>
          </a:p>
          <a:p>
            <a:pPr>
              <a:buFont typeface="Wingdings" panose="05000000000000000000" pitchFamily="2" charset="2"/>
              <a:buChar char="§"/>
            </a:pPr>
            <a:r>
              <a:rPr lang="en-US" sz="2400" b="1" dirty="0"/>
              <a:t>European-style currency options </a:t>
            </a:r>
            <a:r>
              <a:rPr lang="en-US" sz="2400" dirty="0"/>
              <a:t>must be exercised on the expiration date if they are to be exercised at all. </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They do not offer as much flexibility; however, this is not relevant to some situations.</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If European-style options are available for the same expiration date as American-style options and can be purchased for a slightly lower premium, some corporations may prefer them for hedging.</a:t>
            </a:r>
          </a:p>
        </p:txBody>
      </p:sp>
      <p:sp>
        <p:nvSpPr>
          <p:cNvPr id="3789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8B06190-DEB6-4765-BFE8-AB721A4444AE}" type="slidenum">
              <a:rPr lang="en-US" smtClean="0"/>
              <a:pPr>
                <a:defRPr/>
              </a:pPr>
              <a:t>14</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bwMode="auto">
          <a:xfrm>
            <a:off x="685800" y="12700"/>
            <a:ext cx="7315200" cy="825500"/>
          </a:xfrm>
          <a:prstGeom prst="rect">
            <a:avLst/>
          </a:prstGeom>
          <a:noFill/>
          <a:ln>
            <a:miter lim="800000"/>
            <a:headEnd/>
            <a:tailEnd/>
          </a:ln>
        </p:spPr>
        <p:txBody>
          <a:bodyPr anchor="ctr"/>
          <a:lstStyle/>
          <a:p>
            <a:r>
              <a:rPr lang="en-US" sz="2600" dirty="0">
                <a:solidFill>
                  <a:schemeClr val="bg1"/>
                </a:solidFill>
              </a:rPr>
              <a:t>Currency Put Options (1 of 8)</a:t>
            </a:r>
          </a:p>
        </p:txBody>
      </p:sp>
      <p:sp>
        <p:nvSpPr>
          <p:cNvPr id="27652" name="Rectangle 3"/>
          <p:cNvSpPr>
            <a:spLocks noGrp="1" noChangeArrowheads="1"/>
          </p:cNvSpPr>
          <p:nvPr>
            <p:ph idx="1"/>
          </p:nvPr>
        </p:nvSpPr>
        <p:spPr bwMode="auto">
          <a:xfrm>
            <a:off x="685800" y="1219200"/>
            <a:ext cx="8229600" cy="4800600"/>
          </a:xfrm>
          <a:prstGeom prst="rect">
            <a:avLst/>
          </a:prstGeom>
          <a:noFill/>
          <a:ln>
            <a:miter lim="800000"/>
            <a:headEnd/>
            <a:tailEnd/>
          </a:ln>
        </p:spPr>
        <p:txBody>
          <a:bodyPr/>
          <a:lstStyle/>
          <a:p>
            <a:pPr marL="0" indent="0">
              <a:spcBef>
                <a:spcPts val="0"/>
              </a:spcBef>
              <a:spcAft>
                <a:spcPts val="1200"/>
              </a:spcAft>
              <a:buNone/>
            </a:pPr>
            <a:r>
              <a:rPr lang="en-US" sz="2600" dirty="0"/>
              <a:t>Grants the right to sell a currency at a specified </a:t>
            </a:r>
            <a:r>
              <a:rPr lang="en-US" sz="2600" b="1" dirty="0"/>
              <a:t>strike price </a:t>
            </a:r>
            <a:r>
              <a:rPr lang="en-US" sz="2600" dirty="0"/>
              <a:t>or</a:t>
            </a:r>
            <a:r>
              <a:rPr lang="en-US" sz="2600" b="1" dirty="0"/>
              <a:t> exercise price </a:t>
            </a:r>
            <a:r>
              <a:rPr lang="en-US" sz="2600" dirty="0"/>
              <a:t>within a specified period of time. </a:t>
            </a:r>
          </a:p>
          <a:p>
            <a:pPr marL="0" indent="0">
              <a:spcBef>
                <a:spcPts val="0"/>
              </a:spcBef>
              <a:spcAft>
                <a:spcPts val="1200"/>
              </a:spcAft>
              <a:buNone/>
            </a:pPr>
            <a:r>
              <a:rPr lang="en-US" sz="2600" dirty="0"/>
              <a:t>If the spot rate falls below the strike price, the owner of a put can exercise the right to sell currency at the strike price.</a:t>
            </a:r>
          </a:p>
          <a:p>
            <a:pPr marL="0" indent="0">
              <a:spcBef>
                <a:spcPts val="0"/>
              </a:spcBef>
              <a:spcAft>
                <a:spcPts val="1200"/>
              </a:spcAft>
              <a:buNone/>
            </a:pPr>
            <a:r>
              <a:rPr lang="en-US" sz="2600" dirty="0"/>
              <a:t>The buyer of the options pays a </a:t>
            </a:r>
            <a:r>
              <a:rPr lang="en-US" sz="2600" b="1" dirty="0"/>
              <a:t>premium</a:t>
            </a:r>
            <a:r>
              <a:rPr lang="en-US" sz="2600" dirty="0"/>
              <a:t>.  </a:t>
            </a:r>
            <a:endParaRPr lang="en-US" sz="2600" u="sng" dirty="0"/>
          </a:p>
          <a:p>
            <a:pPr marL="0" indent="0">
              <a:spcBef>
                <a:spcPts val="0"/>
              </a:spcBef>
              <a:spcAft>
                <a:spcPts val="1200"/>
              </a:spcAft>
              <a:buNone/>
            </a:pPr>
            <a:r>
              <a:rPr lang="en-US" sz="2600" dirty="0"/>
              <a:t>If the spot exchange rate is lower than the strike price, the option is </a:t>
            </a:r>
            <a:r>
              <a:rPr lang="en-US" sz="2600" b="1" i="1" dirty="0"/>
              <a:t>in the money</a:t>
            </a:r>
            <a:r>
              <a:rPr lang="en-US" sz="2600" dirty="0"/>
              <a:t>. If the spot rate is equal to the strike price, the option is </a:t>
            </a:r>
            <a:r>
              <a:rPr lang="en-US" sz="2600" b="1" i="1" dirty="0"/>
              <a:t>at the money</a:t>
            </a:r>
            <a:r>
              <a:rPr lang="en-US" sz="2600" i="1" dirty="0"/>
              <a:t>. </a:t>
            </a:r>
            <a:r>
              <a:rPr lang="en-US" sz="2600" dirty="0"/>
              <a:t>If the spot rate is greater than the strike price, the option is </a:t>
            </a:r>
            <a:r>
              <a:rPr lang="en-US" sz="2600" b="1" i="1" dirty="0"/>
              <a:t>out of the money</a:t>
            </a:r>
            <a:r>
              <a:rPr lang="en-US" sz="2600" b="1" dirty="0"/>
              <a:t>.</a:t>
            </a:r>
          </a:p>
        </p:txBody>
      </p:sp>
      <p:sp>
        <p:nvSpPr>
          <p:cNvPr id="2969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82C0E23-FEE2-43D9-A735-3463221D6423}"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Currency Put Options (2 of 8)</a:t>
            </a:r>
          </a:p>
        </p:txBody>
      </p:sp>
      <p:sp>
        <p:nvSpPr>
          <p:cNvPr id="28676" name="Rectangle 3"/>
          <p:cNvSpPr>
            <a:spLocks noGrp="1" noChangeArrowheads="1"/>
          </p:cNvSpPr>
          <p:nvPr>
            <p:ph idx="1"/>
          </p:nvPr>
        </p:nvSpPr>
        <p:spPr bwMode="auto">
          <a:xfrm>
            <a:off x="685800" y="1295400"/>
            <a:ext cx="7315200" cy="5029200"/>
          </a:xfrm>
          <a:prstGeom prst="rect">
            <a:avLst/>
          </a:prstGeom>
          <a:noFill/>
          <a:ln>
            <a:miter lim="800000"/>
            <a:headEnd/>
            <a:tailEnd/>
          </a:ln>
        </p:spPr>
        <p:txBody>
          <a:bodyPr/>
          <a:lstStyle/>
          <a:p>
            <a:pPr marL="0" indent="0">
              <a:buNone/>
            </a:pPr>
            <a:r>
              <a:rPr lang="en-US" sz="2600" b="1" dirty="0"/>
              <a:t>Factors Affecting Put Option Premiums</a:t>
            </a:r>
          </a:p>
          <a:p>
            <a:pPr marL="395288" indent="-395288">
              <a:buFont typeface="Wingdings" pitchFamily="2" charset="2"/>
              <a:buAutoNum type="arabicPeriod"/>
            </a:pPr>
            <a:endParaRPr lang="en-US" sz="2400" dirty="0"/>
          </a:p>
          <a:p>
            <a:pPr marL="395288" indent="-395288">
              <a:buFont typeface="Wingdings" pitchFamily="2" charset="2"/>
              <a:buNone/>
            </a:pPr>
            <a:endParaRPr lang="en-US" sz="2400" dirty="0"/>
          </a:p>
          <a:p>
            <a:pPr marL="395288" indent="-395288">
              <a:buFont typeface="Wingdings" pitchFamily="2" charset="2"/>
              <a:buNone/>
            </a:pPr>
            <a:r>
              <a:rPr lang="en-US" sz="2400" dirty="0"/>
              <a:t>Put option premiums are affected by three factors:</a:t>
            </a:r>
          </a:p>
          <a:p>
            <a:pPr marL="795338" lvl="1" indent="-395288">
              <a:buFont typeface="Wingdings" panose="05000000000000000000" pitchFamily="2" charset="2"/>
              <a:buChar char="§"/>
            </a:pPr>
            <a:r>
              <a:rPr lang="en-US" sz="2200" b="1" dirty="0"/>
              <a:t>Spot rate relative to the strike price (S–X): </a:t>
            </a:r>
            <a:r>
              <a:rPr lang="en-US" sz="2200" dirty="0"/>
              <a:t>The lower the spot rate relative to the strike price, the higher the probability that the option will be exercised.</a:t>
            </a:r>
          </a:p>
          <a:p>
            <a:pPr marL="795338" lvl="1" indent="-395288">
              <a:buFont typeface="Wingdings" panose="05000000000000000000" pitchFamily="2" charset="2"/>
              <a:buChar char="§"/>
            </a:pPr>
            <a:r>
              <a:rPr lang="en-US" sz="2200" b="1" dirty="0"/>
              <a:t>Length of time until expiration (T): </a:t>
            </a:r>
            <a:r>
              <a:rPr lang="en-US" sz="2200" dirty="0"/>
              <a:t>The longer the time to expiration, the greater the put option premium.</a:t>
            </a:r>
          </a:p>
          <a:p>
            <a:pPr marL="795338" lvl="1" indent="-395288">
              <a:buFont typeface="Wingdings" panose="05000000000000000000" pitchFamily="2" charset="2"/>
              <a:buChar char="§"/>
            </a:pPr>
            <a:r>
              <a:rPr lang="en-US" sz="2200" b="1" dirty="0"/>
              <a:t>Variability of the currency (</a:t>
            </a:r>
            <a:r>
              <a:rPr lang="el-GR" sz="2200" b="1" dirty="0"/>
              <a:t>σ</a:t>
            </a:r>
            <a:r>
              <a:rPr lang="en-US" sz="2200" b="1" dirty="0"/>
              <a:t>): </a:t>
            </a:r>
            <a:r>
              <a:rPr lang="en-US" sz="2200" dirty="0"/>
              <a:t>The greater the variability, the greater the probability that the option may be exercised.</a:t>
            </a:r>
          </a:p>
        </p:txBody>
      </p:sp>
      <p:sp>
        <p:nvSpPr>
          <p:cNvPr id="3072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214D54E-91E6-42D7-B7D9-025B94C10ABC}" type="slidenum">
              <a:rPr lang="en-US" smtClean="0"/>
              <a:pPr>
                <a:defRPr/>
              </a:pPr>
              <a:t>3</a:t>
            </a:fld>
            <a:endParaRPr lang="en-US"/>
          </a:p>
        </p:txBody>
      </p:sp>
      <p:pic>
        <p:nvPicPr>
          <p:cNvPr id="28677" name="Picture 5"/>
          <p:cNvPicPr>
            <a:picLocks noChangeAspect="1" noChangeArrowheads="1"/>
          </p:cNvPicPr>
          <p:nvPr/>
        </p:nvPicPr>
        <p:blipFill>
          <a:blip r:embed="rId2" cstate="print"/>
          <a:srcRect/>
          <a:stretch>
            <a:fillRect/>
          </a:stretch>
        </p:blipFill>
        <p:spPr bwMode="auto">
          <a:xfrm>
            <a:off x="2057400" y="1828800"/>
            <a:ext cx="2743200" cy="685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Currency Put Options (3 of 8)</a:t>
            </a:r>
          </a:p>
        </p:txBody>
      </p:sp>
      <p:sp>
        <p:nvSpPr>
          <p:cNvPr id="29700" name="Rectangle 3"/>
          <p:cNvSpPr>
            <a:spLocks noGrp="1" noChangeArrowheads="1"/>
          </p:cNvSpPr>
          <p:nvPr>
            <p:ph idx="1"/>
          </p:nvPr>
        </p:nvSpPr>
        <p:spPr bwMode="auto">
          <a:xfrm>
            <a:off x="685800" y="1295400"/>
            <a:ext cx="8229600" cy="4267200"/>
          </a:xfrm>
          <a:prstGeom prst="rect">
            <a:avLst/>
          </a:prstGeom>
          <a:noFill/>
          <a:ln>
            <a:miter lim="800000"/>
            <a:headEnd/>
            <a:tailEnd/>
          </a:ln>
        </p:spPr>
        <p:txBody>
          <a:bodyPr/>
          <a:lstStyle/>
          <a:p>
            <a:pPr marL="0" indent="0">
              <a:buNone/>
            </a:pPr>
            <a:r>
              <a:rPr lang="en-US" sz="2600" b="1" dirty="0"/>
              <a:t>Hedging with Currency Put Options</a:t>
            </a:r>
          </a:p>
          <a:p>
            <a:pPr>
              <a:buFont typeface="Wingdings" panose="05000000000000000000" pitchFamily="2" charset="2"/>
              <a:buChar char="§"/>
            </a:pPr>
            <a:r>
              <a:rPr lang="en-US" sz="2400" dirty="0"/>
              <a:t>Corporations with open positions in foreign currencies can use currency put options in some cases to cover these positions.</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Some put options are </a:t>
            </a:r>
            <a:r>
              <a:rPr lang="en-US" sz="2400" b="1" dirty="0"/>
              <a:t>deep out of the money</a:t>
            </a:r>
            <a:r>
              <a:rPr lang="en-US" sz="2400" dirty="0"/>
              <a:t>, meaning that the prevailing exchange rate is high above the exercise price. These options are cheaper (have a lower premium), as they are unlikely to be exercised because their exercise price is too low.</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Other put options have an exercise price that is currently above the prevailing exchange rate and are therefore more likely to be exercised. Consequently, these options are more expensive.</a:t>
            </a:r>
          </a:p>
        </p:txBody>
      </p:sp>
      <p:sp>
        <p:nvSpPr>
          <p:cNvPr id="317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2C2EE3F-6DE2-4C9A-B8C7-8E13C252F720}"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Currency Put Options (4 of 8)</a:t>
            </a:r>
          </a:p>
        </p:txBody>
      </p:sp>
      <p:sp>
        <p:nvSpPr>
          <p:cNvPr id="30724" name="Rectangle 3"/>
          <p:cNvSpPr>
            <a:spLocks noGrp="1" noChangeArrowheads="1"/>
          </p:cNvSpPr>
          <p:nvPr>
            <p:ph idx="1"/>
          </p:nvPr>
        </p:nvSpPr>
        <p:spPr bwMode="auto">
          <a:xfrm>
            <a:off x="685800" y="1219200"/>
            <a:ext cx="8077200" cy="4648200"/>
          </a:xfrm>
          <a:prstGeom prst="rect">
            <a:avLst/>
          </a:prstGeom>
          <a:noFill/>
          <a:ln>
            <a:miter lim="800000"/>
            <a:headEnd/>
            <a:tailEnd/>
          </a:ln>
        </p:spPr>
        <p:txBody>
          <a:bodyPr/>
          <a:lstStyle/>
          <a:p>
            <a:pPr marL="0" indent="0">
              <a:buNone/>
            </a:pPr>
            <a:r>
              <a:rPr lang="en-US" sz="2600" b="1" dirty="0"/>
              <a:t>Speculating with Currency Put Options</a:t>
            </a:r>
          </a:p>
          <a:p>
            <a:pPr>
              <a:buFont typeface="Wingdings" panose="05000000000000000000" pitchFamily="2" charset="2"/>
              <a:buChar char="§"/>
            </a:pPr>
            <a:r>
              <a:rPr lang="en-US" sz="2400" dirty="0"/>
              <a:t>Individuals may speculate with currency put options based on their expectations of the future movements in a particular currency.</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Speculators can attempt to profit from selling currency put options. The seller of such options is obligated to purchase the specified currency at the strike price from the owner who exercises the put option.</a:t>
            </a:r>
          </a:p>
          <a:p>
            <a:pPr>
              <a:buFont typeface="Wingdings" panose="05000000000000000000" pitchFamily="2" charset="2"/>
              <a:buChar char="§"/>
            </a:pPr>
            <a:endParaRPr lang="en-US" sz="2400" dirty="0"/>
          </a:p>
          <a:p>
            <a:pPr>
              <a:buFont typeface="Wingdings" panose="05000000000000000000" pitchFamily="2" charset="2"/>
              <a:buChar char="§"/>
            </a:pPr>
            <a:r>
              <a:rPr lang="en-US" sz="2400" dirty="0"/>
              <a:t>The net profit to a speculator is based on the exercise price at which the currency can be sold versus the purchase price of the currency and the premium paid for the put option.</a:t>
            </a:r>
          </a:p>
        </p:txBody>
      </p:sp>
      <p:sp>
        <p:nvSpPr>
          <p:cNvPr id="3277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5D064F3-C3A7-4880-8AA8-C14679977118}" type="slidenum">
              <a:rPr lang="en-US" smtClean="0"/>
              <a:pPr>
                <a:defRPr/>
              </a:pPr>
              <a:t>5</a:t>
            </a:fld>
            <a:endParaRPr lang="en-US"/>
          </a:p>
        </p:txBody>
      </p:sp>
    </p:spTree>
    <p:extLst>
      <p:ext uri="{BB962C8B-B14F-4D97-AF65-F5344CB8AC3E}">
        <p14:creationId xmlns:p14="http://schemas.microsoft.com/office/powerpoint/2010/main" val="154730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Currency Put Options (5 of 8)</a:t>
            </a:r>
          </a:p>
        </p:txBody>
      </p:sp>
      <p:sp>
        <p:nvSpPr>
          <p:cNvPr id="30724" name="Rectangle 3"/>
          <p:cNvSpPr>
            <a:spLocks noGrp="1" noChangeArrowheads="1"/>
          </p:cNvSpPr>
          <p:nvPr>
            <p:ph idx="1"/>
          </p:nvPr>
        </p:nvSpPr>
        <p:spPr bwMode="auto">
          <a:xfrm>
            <a:off x="685800" y="1219200"/>
            <a:ext cx="8077200" cy="4648200"/>
          </a:xfrm>
          <a:prstGeom prst="rect">
            <a:avLst/>
          </a:prstGeom>
          <a:noFill/>
          <a:ln>
            <a:miter lim="800000"/>
            <a:headEnd/>
            <a:tailEnd/>
          </a:ln>
        </p:spPr>
        <p:txBody>
          <a:bodyPr/>
          <a:lstStyle/>
          <a:p>
            <a:pPr marL="0" indent="0">
              <a:buNone/>
            </a:pPr>
            <a:r>
              <a:rPr lang="en-US" sz="2600" b="1" dirty="0"/>
              <a:t>Speculating with Currency Put Options </a:t>
            </a:r>
            <a:r>
              <a:rPr lang="en-US" sz="2600" dirty="0"/>
              <a:t>(cont.)</a:t>
            </a:r>
            <a:endParaRPr lang="en-US" sz="2600" b="1" dirty="0"/>
          </a:p>
          <a:p>
            <a:pPr>
              <a:buFont typeface="Wingdings" panose="05000000000000000000" pitchFamily="2" charset="2"/>
              <a:buChar char="§"/>
            </a:pPr>
            <a:r>
              <a:rPr lang="en-US" sz="2400" b="1" dirty="0"/>
              <a:t>Speculating with combined put and call options</a:t>
            </a:r>
          </a:p>
          <a:p>
            <a:pPr lvl="1">
              <a:buFont typeface="Wingdings" panose="05000000000000000000" pitchFamily="2" charset="2"/>
              <a:buChar char="§"/>
            </a:pPr>
            <a:r>
              <a:rPr lang="en-US" sz="2200" dirty="0"/>
              <a:t>Straddle — Uses both a put option and a call option at the same exercise price.</a:t>
            </a:r>
          </a:p>
          <a:p>
            <a:pPr lvl="1">
              <a:buFont typeface="Wingdings" panose="05000000000000000000" pitchFamily="2" charset="2"/>
              <a:buChar char="§"/>
            </a:pPr>
            <a:r>
              <a:rPr lang="en-US" sz="2200" dirty="0"/>
              <a:t>Good for when speculators expect strong movement in one direction or the other.</a:t>
            </a:r>
          </a:p>
          <a:p>
            <a:pPr lvl="1">
              <a:buFont typeface="Wingdings" panose="05000000000000000000" pitchFamily="2" charset="2"/>
              <a:buChar char="§"/>
            </a:pPr>
            <a:endParaRPr lang="en-US" sz="2200" dirty="0"/>
          </a:p>
          <a:p>
            <a:pPr>
              <a:buFont typeface="Wingdings" panose="05000000000000000000" pitchFamily="2" charset="2"/>
              <a:buChar char="§"/>
            </a:pPr>
            <a:r>
              <a:rPr lang="en-US" sz="2400" b="1" dirty="0"/>
              <a:t>Efficiency of the currency options market</a:t>
            </a:r>
          </a:p>
          <a:p>
            <a:pPr lvl="1">
              <a:buFont typeface="Wingdings" panose="05000000000000000000" pitchFamily="2" charset="2"/>
              <a:buChar char="§"/>
            </a:pPr>
            <a:r>
              <a:rPr lang="en-US" sz="2200" dirty="0"/>
              <a:t>Research has found that, when transaction costs are controlled for, the currency options market is efficient.</a:t>
            </a:r>
          </a:p>
          <a:p>
            <a:pPr lvl="1">
              <a:buFont typeface="Wingdings" panose="05000000000000000000" pitchFamily="2" charset="2"/>
              <a:buChar char="§"/>
            </a:pPr>
            <a:r>
              <a:rPr lang="en-US" sz="2200" dirty="0"/>
              <a:t>It is difficult to predict which strategy will generate abnormal profits in future periods.</a:t>
            </a:r>
          </a:p>
        </p:txBody>
      </p:sp>
      <p:sp>
        <p:nvSpPr>
          <p:cNvPr id="3277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5D064F3-C3A7-4880-8AA8-C14679977118}" type="slidenum">
              <a:rPr lang="en-US" smtClean="0"/>
              <a:pPr>
                <a:defRPr/>
              </a:pPr>
              <a:t>6</a:t>
            </a:fld>
            <a:endParaRPr lang="en-US"/>
          </a:p>
        </p:txBody>
      </p:sp>
    </p:spTree>
    <p:extLst>
      <p:ext uri="{BB962C8B-B14F-4D97-AF65-F5344CB8AC3E}">
        <p14:creationId xmlns:p14="http://schemas.microsoft.com/office/powerpoint/2010/main" val="280086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Currency Put Options (6 of 8)</a:t>
            </a:r>
          </a:p>
        </p:txBody>
      </p:sp>
      <p:sp>
        <p:nvSpPr>
          <p:cNvPr id="30724" name="Rectangle 3"/>
          <p:cNvSpPr>
            <a:spLocks noGrp="1" noChangeArrowheads="1"/>
          </p:cNvSpPr>
          <p:nvPr>
            <p:ph idx="1"/>
          </p:nvPr>
        </p:nvSpPr>
        <p:spPr bwMode="auto">
          <a:xfrm>
            <a:off x="685800" y="1219200"/>
            <a:ext cx="8077200" cy="4648200"/>
          </a:xfrm>
          <a:prstGeom prst="rect">
            <a:avLst/>
          </a:prstGeom>
          <a:noFill/>
          <a:ln>
            <a:miter lim="800000"/>
            <a:headEnd/>
            <a:tailEnd/>
          </a:ln>
        </p:spPr>
        <p:txBody>
          <a:bodyPr/>
          <a:lstStyle/>
          <a:p>
            <a:pPr marL="0" indent="0">
              <a:spcBef>
                <a:spcPts val="0"/>
              </a:spcBef>
              <a:buNone/>
            </a:pPr>
            <a:r>
              <a:rPr lang="en-US" sz="2400" b="1" dirty="0"/>
              <a:t>Contingency graph for the caller of a call option</a:t>
            </a:r>
          </a:p>
          <a:p>
            <a:pPr>
              <a:spcBef>
                <a:spcPts val="0"/>
              </a:spcBef>
              <a:spcAft>
                <a:spcPts val="600"/>
              </a:spcAft>
              <a:buFont typeface="Wingdings" panose="05000000000000000000" pitchFamily="2" charset="2"/>
              <a:buChar char="§"/>
            </a:pPr>
            <a:r>
              <a:rPr lang="en-US" sz="2200" dirty="0"/>
              <a:t>Compares price paid for the option to the payoffs received under various exchange rate scenarios. (Exhibit 5.6)</a:t>
            </a:r>
          </a:p>
          <a:p>
            <a:pPr marL="0" indent="0">
              <a:spcBef>
                <a:spcPts val="0"/>
              </a:spcBef>
              <a:buNone/>
            </a:pPr>
            <a:r>
              <a:rPr lang="en-US" sz="2400" b="1" dirty="0"/>
              <a:t>Contingency graph for the seller of a call option</a:t>
            </a:r>
          </a:p>
          <a:p>
            <a:pPr>
              <a:spcBef>
                <a:spcPts val="0"/>
              </a:spcBef>
              <a:spcAft>
                <a:spcPts val="600"/>
              </a:spcAft>
              <a:buFont typeface="Wingdings" panose="05000000000000000000" pitchFamily="2" charset="2"/>
              <a:buChar char="§"/>
            </a:pPr>
            <a:r>
              <a:rPr lang="en-US" sz="2200" dirty="0"/>
              <a:t>Compares premium received from selling the option to the payoffs made to the options buyer under various exchange rate scenarios. (Exhibit 5.6)</a:t>
            </a:r>
          </a:p>
          <a:p>
            <a:pPr marL="0" indent="0">
              <a:spcBef>
                <a:spcPts val="0"/>
              </a:spcBef>
              <a:buNone/>
            </a:pPr>
            <a:r>
              <a:rPr lang="en-US" sz="2400" b="1" dirty="0"/>
              <a:t>Contingency graph for the buyer of a put option</a:t>
            </a:r>
          </a:p>
          <a:p>
            <a:pPr>
              <a:spcBef>
                <a:spcPts val="0"/>
              </a:spcBef>
              <a:spcAft>
                <a:spcPts val="600"/>
              </a:spcAft>
              <a:buFont typeface="Wingdings" panose="05000000000000000000" pitchFamily="2" charset="2"/>
              <a:buChar char="§"/>
            </a:pPr>
            <a:r>
              <a:rPr lang="en-US" sz="2200" dirty="0"/>
              <a:t>Compares premium paid for put option to the payoffs received under various exchange rate scenarios. (Exhibit 5.7)</a:t>
            </a:r>
          </a:p>
          <a:p>
            <a:pPr marL="0" indent="0">
              <a:spcBef>
                <a:spcPts val="0"/>
              </a:spcBef>
              <a:buNone/>
            </a:pPr>
            <a:r>
              <a:rPr lang="en-US" sz="2400" b="1" dirty="0"/>
              <a:t>Contingency graph for the seller of a put option</a:t>
            </a:r>
          </a:p>
          <a:p>
            <a:pPr>
              <a:spcBef>
                <a:spcPts val="0"/>
              </a:spcBef>
              <a:spcAft>
                <a:spcPts val="600"/>
              </a:spcAft>
              <a:buFont typeface="Wingdings" panose="05000000000000000000" pitchFamily="2" charset="2"/>
              <a:buChar char="§"/>
            </a:pPr>
            <a:r>
              <a:rPr lang="en-US" sz="2200" dirty="0"/>
              <a:t>Compares premium received for put option to the payoffs made under various exchange rate scenarios. (Exhibit 5.7)</a:t>
            </a:r>
          </a:p>
          <a:p>
            <a:pPr>
              <a:buFont typeface="Wingdings" panose="05000000000000000000" pitchFamily="2" charset="2"/>
              <a:buChar char="§"/>
            </a:pPr>
            <a:endParaRPr lang="en-US" sz="2400" dirty="0"/>
          </a:p>
        </p:txBody>
      </p:sp>
      <p:sp>
        <p:nvSpPr>
          <p:cNvPr id="3277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5D064F3-C3A7-4880-8AA8-C14679977118}" type="slidenum">
              <a:rPr lang="en-US" smtClean="0"/>
              <a:pPr>
                <a:defRPr/>
              </a:pPr>
              <a:t>7</a:t>
            </a:fld>
            <a:endParaRPr lang="en-US"/>
          </a:p>
        </p:txBody>
      </p:sp>
    </p:spTree>
    <p:extLst>
      <p:ext uri="{BB962C8B-B14F-4D97-AF65-F5344CB8AC3E}">
        <p14:creationId xmlns:p14="http://schemas.microsoft.com/office/powerpoint/2010/main" val="3646359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bwMode="auto">
          <a:xfrm>
            <a:off x="457200" y="0"/>
            <a:ext cx="8686800" cy="838200"/>
          </a:xfrm>
          <a:prstGeom prst="rect">
            <a:avLst/>
          </a:prstGeom>
          <a:noFill/>
          <a:ln>
            <a:miter lim="800000"/>
            <a:headEnd/>
            <a:tailEnd/>
          </a:ln>
        </p:spPr>
        <p:txBody>
          <a:bodyPr anchor="ctr"/>
          <a:lstStyle/>
          <a:p>
            <a:r>
              <a:rPr lang="en-US" sz="2600" dirty="0">
                <a:solidFill>
                  <a:schemeClr val="bg1"/>
                </a:solidFill>
              </a:rPr>
              <a:t>Exhibit 5.6 </a:t>
            </a:r>
            <a:r>
              <a:rPr lang="en-US" sz="2600" b="0" dirty="0">
                <a:solidFill>
                  <a:schemeClr val="bg1"/>
                </a:solidFill>
              </a:rPr>
              <a:t>Contingency Graphs for Currency Call Options</a:t>
            </a:r>
          </a:p>
        </p:txBody>
      </p:sp>
      <p:sp>
        <p:nvSpPr>
          <p:cNvPr id="348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9D93E19-53AF-4DA7-A0D5-6A4F1534B037}" type="slidenum">
              <a:rPr lang="en-US" smtClean="0"/>
              <a:pPr>
                <a:defRPr/>
              </a:pPr>
              <a:t>8</a:t>
            </a:fld>
            <a:endParaRPr lang="en-US"/>
          </a:p>
        </p:txBody>
      </p:sp>
      <p:pic>
        <p:nvPicPr>
          <p:cNvPr id="2" name="Picture 1">
            <a:extLst>
              <a:ext uri="{FF2B5EF4-FFF2-40B4-BE49-F238E27FC236}">
                <a16:creationId xmlns:a16="http://schemas.microsoft.com/office/drawing/2014/main" id="{6E0682CC-3A04-49EE-9A44-C2AAC50F19D6}"/>
              </a:ext>
            </a:extLst>
          </p:cNvPr>
          <p:cNvPicPr>
            <a:picLocks noChangeAspect="1"/>
          </p:cNvPicPr>
          <p:nvPr/>
        </p:nvPicPr>
        <p:blipFill>
          <a:blip r:embed="rId2"/>
          <a:stretch>
            <a:fillRect/>
          </a:stretch>
        </p:blipFill>
        <p:spPr>
          <a:xfrm>
            <a:off x="1295400" y="1371600"/>
            <a:ext cx="7162800" cy="4942751"/>
          </a:xfrm>
          <a:prstGeom prst="rect">
            <a:avLst/>
          </a:prstGeom>
        </p:spPr>
      </p:pic>
    </p:spTree>
    <p:extLst>
      <p:ext uri="{BB962C8B-B14F-4D97-AF65-F5344CB8AC3E}">
        <p14:creationId xmlns:p14="http://schemas.microsoft.com/office/powerpoint/2010/main" val="338291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p:nvPr>
        </p:nvSpPr>
        <p:spPr bwMode="auto">
          <a:xfrm>
            <a:off x="457200" y="0"/>
            <a:ext cx="8686800" cy="838200"/>
          </a:xfrm>
          <a:prstGeom prst="rect">
            <a:avLst/>
          </a:prstGeom>
          <a:noFill/>
          <a:ln>
            <a:miter lim="800000"/>
            <a:headEnd/>
            <a:tailEnd/>
          </a:ln>
        </p:spPr>
        <p:txBody>
          <a:bodyPr anchor="ctr"/>
          <a:lstStyle/>
          <a:p>
            <a:r>
              <a:rPr lang="en-US" sz="2600" dirty="0">
                <a:solidFill>
                  <a:schemeClr val="bg1"/>
                </a:solidFill>
              </a:rPr>
              <a:t>Exhibit 5.6 </a:t>
            </a:r>
            <a:r>
              <a:rPr lang="en-US" sz="2600" b="0" dirty="0">
                <a:solidFill>
                  <a:schemeClr val="bg1"/>
                </a:solidFill>
              </a:rPr>
              <a:t>Contingency Graphs for Currency Call Options</a:t>
            </a:r>
          </a:p>
        </p:txBody>
      </p:sp>
      <p:sp>
        <p:nvSpPr>
          <p:cNvPr id="348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9D93E19-53AF-4DA7-A0D5-6A4F1534B037}" type="slidenum">
              <a:rPr lang="en-US" smtClean="0"/>
              <a:pPr>
                <a:defRPr/>
              </a:pPr>
              <a:t>9</a:t>
            </a:fld>
            <a:endParaRPr lang="en-US"/>
          </a:p>
        </p:txBody>
      </p:sp>
      <p:pic>
        <p:nvPicPr>
          <p:cNvPr id="2" name="Picture 1">
            <a:extLst>
              <a:ext uri="{FF2B5EF4-FFF2-40B4-BE49-F238E27FC236}">
                <a16:creationId xmlns:a16="http://schemas.microsoft.com/office/drawing/2014/main" id="{CFD3F8A6-AEED-4860-ABCF-669A7A77449E}"/>
              </a:ext>
            </a:extLst>
          </p:cNvPr>
          <p:cNvPicPr>
            <a:picLocks noChangeAspect="1"/>
          </p:cNvPicPr>
          <p:nvPr/>
        </p:nvPicPr>
        <p:blipFill>
          <a:blip r:embed="rId2"/>
          <a:stretch>
            <a:fillRect/>
          </a:stretch>
        </p:blipFill>
        <p:spPr>
          <a:xfrm>
            <a:off x="1431671" y="1143000"/>
            <a:ext cx="6737858" cy="5151268"/>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2277</TotalTime>
  <Words>870</Words>
  <Application>Microsoft Office PowerPoint</Application>
  <PresentationFormat>On-screen Show (4:3)</PresentationFormat>
  <Paragraphs>81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11_FMI 9th</vt:lpstr>
      <vt:lpstr>PowerPoint Presentation</vt:lpstr>
      <vt:lpstr>Currency Put Options (1 of 8)</vt:lpstr>
      <vt:lpstr>Currency Put Options (2 of 8)</vt:lpstr>
      <vt:lpstr>Currency Put Options (3 of 8)</vt:lpstr>
      <vt:lpstr>Currency Put Options (4 of 8)</vt:lpstr>
      <vt:lpstr>Currency Put Options (5 of 8)</vt:lpstr>
      <vt:lpstr>Currency Put Options (6 of 8)</vt:lpstr>
      <vt:lpstr>Exhibit 5.6 Contingency Graphs for Currency Call Options</vt:lpstr>
      <vt:lpstr>Exhibit 5.6 Contingency Graphs for Currency Call Options</vt:lpstr>
      <vt:lpstr>Exhibit 5.7 Contingency Graphs for Currency Put Options</vt:lpstr>
      <vt:lpstr>Exhibit 5.7 Contingency Graphs for Currency Put Options</vt:lpstr>
      <vt:lpstr>Currency Put Options (7 of 8)</vt:lpstr>
      <vt:lpstr>Exhibit 5.8 Comparison of Conditional and Basic Currency Options</vt:lpstr>
      <vt:lpstr>Currency Put Options (8 of 8)</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111</cp:revision>
  <dcterms:created xsi:type="dcterms:W3CDTF">2009-07-28T17:45:16Z</dcterms:created>
  <dcterms:modified xsi:type="dcterms:W3CDTF">2019-04-10T13:44:37Z</dcterms:modified>
</cp:coreProperties>
</file>