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20"/>
  </p:notesMasterIdLst>
  <p:sldIdLst>
    <p:sldId id="312" r:id="rId2"/>
    <p:sldId id="289" r:id="rId3"/>
    <p:sldId id="290" r:id="rId4"/>
    <p:sldId id="291" r:id="rId5"/>
    <p:sldId id="292" r:id="rId6"/>
    <p:sldId id="293" r:id="rId7"/>
    <p:sldId id="294" r:id="rId8"/>
    <p:sldId id="295" r:id="rId9"/>
    <p:sldId id="311" r:id="rId10"/>
    <p:sldId id="296" r:id="rId11"/>
    <p:sldId id="297" r:id="rId12"/>
    <p:sldId id="298" r:id="rId13"/>
    <p:sldId id="299" r:id="rId14"/>
    <p:sldId id="300" r:id="rId15"/>
    <p:sldId id="301" r:id="rId16"/>
    <p:sldId id="302" r:id="rId17"/>
    <p:sldId id="303" r:id="rId18"/>
    <p:sldId id="304"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 initials="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6585B9"/>
    <a:srgbClr val="660066"/>
    <a:srgbClr val="FFFFFF"/>
    <a:srgbClr val="FF9933"/>
    <a:srgbClr val="336600"/>
    <a:srgbClr val="538610"/>
    <a:srgbClr val="146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737" autoAdjust="0"/>
  </p:normalViewPr>
  <p:slideViewPr>
    <p:cSldViewPr>
      <p:cViewPr varScale="1">
        <p:scale>
          <a:sx n="108" d="100"/>
          <a:sy n="108" d="100"/>
        </p:scale>
        <p:origin x="17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04E32CD-675A-4D87-8EE5-1694BF9CA92C}" type="slidenum">
              <a:rPr lang="en-US"/>
              <a:pPr>
                <a:defRPr/>
              </a:pPr>
              <a:t>‹#›</a:t>
            </a:fld>
            <a:endParaRPr lang="en-US"/>
          </a:p>
        </p:txBody>
      </p:sp>
    </p:spTree>
    <p:extLst>
      <p:ext uri="{BB962C8B-B14F-4D97-AF65-F5344CB8AC3E}">
        <p14:creationId xmlns:p14="http://schemas.microsoft.com/office/powerpoint/2010/main" val="2138006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p>
        </p:txBody>
      </p:sp>
      <p:sp>
        <p:nvSpPr>
          <p:cNvPr id="29700" name="Slide Number Placeholder 3"/>
          <p:cNvSpPr>
            <a:spLocks noGrp="1"/>
          </p:cNvSpPr>
          <p:nvPr>
            <p:ph type="sldNum" sz="quarter" idx="5"/>
          </p:nvPr>
        </p:nvSpPr>
        <p:spPr>
          <a:noFill/>
        </p:spPr>
        <p:txBody>
          <a:bodyPr/>
          <a:lstStyle/>
          <a:p>
            <a:fld id="{B67A0CD7-51ED-46C2-A1BF-AFDCB42C8359}" type="slidenum">
              <a:rPr lang="en-US" smtClean="0">
                <a:cs typeface="Times New Roman" pitchFamily="18" charset="0"/>
              </a:rPr>
              <a:pPr/>
              <a:t>2</a:t>
            </a:fld>
            <a:endParaRPr lang="en-US">
              <a:cs typeface="Times New Roman" pitchFamily="18" charset="0"/>
            </a:endParaRPr>
          </a:p>
        </p:txBody>
      </p:sp>
    </p:spTree>
    <p:extLst>
      <p:ext uri="{BB962C8B-B14F-4D97-AF65-F5344CB8AC3E}">
        <p14:creationId xmlns:p14="http://schemas.microsoft.com/office/powerpoint/2010/main" val="248560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a:p>
        </p:txBody>
      </p:sp>
      <p:sp>
        <p:nvSpPr>
          <p:cNvPr id="30724" name="Slide Number Placeholder 3"/>
          <p:cNvSpPr>
            <a:spLocks noGrp="1"/>
          </p:cNvSpPr>
          <p:nvPr>
            <p:ph type="sldNum" sz="quarter" idx="5"/>
          </p:nvPr>
        </p:nvSpPr>
        <p:spPr>
          <a:noFill/>
        </p:spPr>
        <p:txBody>
          <a:bodyPr/>
          <a:lstStyle/>
          <a:p>
            <a:fld id="{90D2B24E-34BF-4FD8-ADBD-73DF4881EB22}" type="slidenum">
              <a:rPr lang="en-US" smtClean="0">
                <a:cs typeface="Times New Roman" pitchFamily="18" charset="0"/>
              </a:rPr>
              <a:pPr/>
              <a:t>6</a:t>
            </a:fld>
            <a:endParaRPr lang="en-US">
              <a:cs typeface="Times New Roman" pitchFamily="18" charset="0"/>
            </a:endParaRPr>
          </a:p>
        </p:txBody>
      </p:sp>
    </p:spTree>
    <p:extLst>
      <p:ext uri="{BB962C8B-B14F-4D97-AF65-F5344CB8AC3E}">
        <p14:creationId xmlns:p14="http://schemas.microsoft.com/office/powerpoint/2010/main" val="419370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a:p>
        </p:txBody>
      </p:sp>
      <p:sp>
        <p:nvSpPr>
          <p:cNvPr id="31748" name="Slide Number Placeholder 3"/>
          <p:cNvSpPr>
            <a:spLocks noGrp="1"/>
          </p:cNvSpPr>
          <p:nvPr>
            <p:ph type="sldNum" sz="quarter" idx="5"/>
          </p:nvPr>
        </p:nvSpPr>
        <p:spPr>
          <a:noFill/>
        </p:spPr>
        <p:txBody>
          <a:bodyPr/>
          <a:lstStyle/>
          <a:p>
            <a:fld id="{2C6C1386-61CB-42F3-89CB-CF1831A224A7}" type="slidenum">
              <a:rPr lang="en-US" smtClean="0">
                <a:cs typeface="Times New Roman" pitchFamily="18" charset="0"/>
              </a:rPr>
              <a:pPr/>
              <a:t>7</a:t>
            </a:fld>
            <a:endParaRPr lang="en-US">
              <a:cs typeface="Times New Roman" pitchFamily="18" charset="0"/>
            </a:endParaRPr>
          </a:p>
        </p:txBody>
      </p:sp>
    </p:spTree>
    <p:extLst>
      <p:ext uri="{BB962C8B-B14F-4D97-AF65-F5344CB8AC3E}">
        <p14:creationId xmlns:p14="http://schemas.microsoft.com/office/powerpoint/2010/main" val="121972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a:p>
        </p:txBody>
      </p:sp>
      <p:sp>
        <p:nvSpPr>
          <p:cNvPr id="32772" name="Slide Number Placeholder 3"/>
          <p:cNvSpPr>
            <a:spLocks noGrp="1"/>
          </p:cNvSpPr>
          <p:nvPr>
            <p:ph type="sldNum" sz="quarter" idx="5"/>
          </p:nvPr>
        </p:nvSpPr>
        <p:spPr>
          <a:noFill/>
        </p:spPr>
        <p:txBody>
          <a:bodyPr/>
          <a:lstStyle/>
          <a:p>
            <a:fld id="{3A216DA6-D0C8-4218-ABDB-CCE7E4B2C780}" type="slidenum">
              <a:rPr lang="en-US" smtClean="0">
                <a:cs typeface="Times New Roman" pitchFamily="18" charset="0"/>
              </a:rPr>
              <a:pPr/>
              <a:t>8</a:t>
            </a:fld>
            <a:endParaRPr lang="en-US">
              <a:cs typeface="Times New Roman" pitchFamily="18" charset="0"/>
            </a:endParaRPr>
          </a:p>
        </p:txBody>
      </p:sp>
    </p:spTree>
    <p:extLst>
      <p:ext uri="{BB962C8B-B14F-4D97-AF65-F5344CB8AC3E}">
        <p14:creationId xmlns:p14="http://schemas.microsoft.com/office/powerpoint/2010/main" val="3169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a:p>
        </p:txBody>
      </p:sp>
      <p:sp>
        <p:nvSpPr>
          <p:cNvPr id="33796" name="Slide Number Placeholder 3"/>
          <p:cNvSpPr>
            <a:spLocks noGrp="1"/>
          </p:cNvSpPr>
          <p:nvPr>
            <p:ph type="sldNum" sz="quarter" idx="5"/>
          </p:nvPr>
        </p:nvSpPr>
        <p:spPr>
          <a:noFill/>
        </p:spPr>
        <p:txBody>
          <a:bodyPr/>
          <a:lstStyle/>
          <a:p>
            <a:fld id="{A36B3EE7-8AEC-463D-9BE1-ADF3E0E23CE0}" type="slidenum">
              <a:rPr lang="en-US" smtClean="0">
                <a:cs typeface="Times New Roman" pitchFamily="18" charset="0"/>
              </a:rPr>
              <a:pPr/>
              <a:t>12</a:t>
            </a:fld>
            <a:endParaRPr lang="en-US">
              <a:cs typeface="Times New Roman" pitchFamily="18" charset="0"/>
            </a:endParaRPr>
          </a:p>
        </p:txBody>
      </p:sp>
    </p:spTree>
    <p:extLst>
      <p:ext uri="{BB962C8B-B14F-4D97-AF65-F5344CB8AC3E}">
        <p14:creationId xmlns:p14="http://schemas.microsoft.com/office/powerpoint/2010/main" val="221023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a:p>
        </p:txBody>
      </p:sp>
      <p:sp>
        <p:nvSpPr>
          <p:cNvPr id="34820" name="Slide Number Placeholder 3"/>
          <p:cNvSpPr>
            <a:spLocks noGrp="1"/>
          </p:cNvSpPr>
          <p:nvPr>
            <p:ph type="sldNum" sz="quarter" idx="5"/>
          </p:nvPr>
        </p:nvSpPr>
        <p:spPr>
          <a:noFill/>
        </p:spPr>
        <p:txBody>
          <a:bodyPr/>
          <a:lstStyle/>
          <a:p>
            <a:fld id="{12BB27EF-6530-48FE-AAF0-A28252CDF07F}" type="slidenum">
              <a:rPr lang="en-US" smtClean="0">
                <a:cs typeface="Times New Roman" pitchFamily="18" charset="0"/>
              </a:rPr>
              <a:pPr/>
              <a:t>13</a:t>
            </a:fld>
            <a:endParaRPr lang="en-US">
              <a:cs typeface="Times New Roman" pitchFamily="18" charset="0"/>
            </a:endParaRPr>
          </a:p>
        </p:txBody>
      </p:sp>
    </p:spTree>
    <p:extLst>
      <p:ext uri="{BB962C8B-B14F-4D97-AF65-F5344CB8AC3E}">
        <p14:creationId xmlns:p14="http://schemas.microsoft.com/office/powerpoint/2010/main" val="224160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
        <p:nvSpPr>
          <p:cNvPr id="35844" name="Slide Number Placeholder 3"/>
          <p:cNvSpPr>
            <a:spLocks noGrp="1"/>
          </p:cNvSpPr>
          <p:nvPr>
            <p:ph type="sldNum" sz="quarter" idx="5"/>
          </p:nvPr>
        </p:nvSpPr>
        <p:spPr>
          <a:noFill/>
        </p:spPr>
        <p:txBody>
          <a:bodyPr/>
          <a:lstStyle/>
          <a:p>
            <a:fld id="{6CAD6763-51D2-4924-B619-243EB4D606A9}" type="slidenum">
              <a:rPr lang="en-US" smtClean="0">
                <a:cs typeface="Times New Roman" pitchFamily="18" charset="0"/>
              </a:rPr>
              <a:pPr/>
              <a:t>15</a:t>
            </a:fld>
            <a:endParaRPr lang="en-US">
              <a:cs typeface="Times New Roman" pitchFamily="18" charset="0"/>
            </a:endParaRPr>
          </a:p>
        </p:txBody>
      </p:sp>
    </p:spTree>
    <p:extLst>
      <p:ext uri="{BB962C8B-B14F-4D97-AF65-F5344CB8AC3E}">
        <p14:creationId xmlns:p14="http://schemas.microsoft.com/office/powerpoint/2010/main" val="289186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a:p>
        </p:txBody>
      </p:sp>
      <p:sp>
        <p:nvSpPr>
          <p:cNvPr id="36868" name="Slide Number Placeholder 3"/>
          <p:cNvSpPr>
            <a:spLocks noGrp="1"/>
          </p:cNvSpPr>
          <p:nvPr>
            <p:ph type="sldNum" sz="quarter" idx="5"/>
          </p:nvPr>
        </p:nvSpPr>
        <p:spPr>
          <a:noFill/>
        </p:spPr>
        <p:txBody>
          <a:bodyPr/>
          <a:lstStyle/>
          <a:p>
            <a:fld id="{4EF8248F-7721-4BF5-ABF4-A1151747D9C3}" type="slidenum">
              <a:rPr lang="en-US" smtClean="0">
                <a:cs typeface="Times New Roman" pitchFamily="18" charset="0"/>
              </a:rPr>
              <a:pPr/>
              <a:t>18</a:t>
            </a:fld>
            <a:endParaRPr lang="en-US">
              <a:cs typeface="Times New Roman" pitchFamily="18" charset="0"/>
            </a:endParaRPr>
          </a:p>
        </p:txBody>
      </p:sp>
    </p:spTree>
    <p:extLst>
      <p:ext uri="{BB962C8B-B14F-4D97-AF65-F5344CB8AC3E}">
        <p14:creationId xmlns:p14="http://schemas.microsoft.com/office/powerpoint/2010/main" val="412781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0" y="0"/>
            <a:ext cx="9144000" cy="2133600"/>
          </a:xfrm>
          <a:prstGeom prst="rect">
            <a:avLst/>
          </a:prstGeom>
          <a:solidFill>
            <a:srgbClr val="6585B9">
              <a:alpha val="89804"/>
            </a:srgbClr>
          </a:solidFill>
          <a:ln w="0">
            <a:noFill/>
            <a:miter lim="800000"/>
            <a:headEnd/>
            <a:tailEnd/>
          </a:ln>
        </p:spPr>
        <p:txBody>
          <a:bodyPr wrap="none" anchor="ctr"/>
          <a:lstStyle/>
          <a:p>
            <a:pPr>
              <a:defRPr/>
            </a:pPr>
            <a:endParaRPr lang="en-US"/>
          </a:p>
        </p:txBody>
      </p:sp>
      <p:sp>
        <p:nvSpPr>
          <p:cNvPr id="7" name="Title 1"/>
          <p:cNvSpPr>
            <a:spLocks/>
          </p:cNvSpPr>
          <p:nvPr userDrawn="1"/>
        </p:nvSpPr>
        <p:spPr bwMode="auto">
          <a:xfrm>
            <a:off x="1828800" y="533400"/>
            <a:ext cx="7315200" cy="609600"/>
          </a:xfrm>
          <a:prstGeom prst="rect">
            <a:avLst/>
          </a:prstGeom>
          <a:solidFill>
            <a:schemeClr val="accent6">
              <a:lumMod val="50000"/>
            </a:schemeClr>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a:t>Click to edit Master title style</a:t>
            </a:r>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cs typeface="+mn-cs"/>
              </a:defRPr>
            </a:lvl1pPr>
          </a:lstStyle>
          <a:p>
            <a:pPr>
              <a:defRPr/>
            </a:pPr>
            <a:fld id="{9F811CED-3652-4DFD-85E1-9466AB67BE6C}" type="slidenum">
              <a:rPr lang="en-US"/>
              <a:pPr>
                <a:defRPr/>
              </a:pPr>
              <a:t>‹#›</a:t>
            </a:fld>
            <a:endParaRPr lang="en-US" dirty="0"/>
          </a:p>
        </p:txBody>
      </p:sp>
    </p:spTree>
    <p:extLst>
      <p:ext uri="{BB962C8B-B14F-4D97-AF65-F5344CB8AC3E}">
        <p14:creationId xmlns:p14="http://schemas.microsoft.com/office/powerpoint/2010/main" val="279201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50000"/>
          <a:stretch>
            <a:fillRect/>
          </a:stretch>
        </p:blipFill>
        <p:spPr bwMode="auto">
          <a:xfrm>
            <a:off x="0" y="1143000"/>
            <a:ext cx="685800" cy="5715000"/>
          </a:xfrm>
          <a:prstGeom prst="rect">
            <a:avLst/>
          </a:prstGeom>
          <a:noFill/>
          <a:ln w="9525">
            <a:noFill/>
            <a:miter lim="800000"/>
            <a:headEnd/>
            <a:tailEnd/>
          </a:ln>
        </p:spPr>
      </p:pic>
      <p:pic>
        <p:nvPicPr>
          <p:cNvPr id="4" name="Picture 1"/>
          <p:cNvPicPr>
            <a:picLocks noChangeAspect="1" noChangeArrowheads="1"/>
          </p:cNvPicPr>
          <p:nvPr userDrawn="1"/>
        </p:nvPicPr>
        <p:blipFill>
          <a:blip r:embed="rId3" cstate="print"/>
          <a:srcRect/>
          <a:stretch>
            <a:fillRect/>
          </a:stretch>
        </p:blipFill>
        <p:spPr bwMode="auto">
          <a:xfrm>
            <a:off x="0" y="806450"/>
            <a:ext cx="9144000" cy="336550"/>
          </a:xfrm>
          <a:prstGeom prst="rect">
            <a:avLst/>
          </a:prstGeom>
          <a:noFill/>
          <a:ln w="9525">
            <a:solidFill>
              <a:schemeClr val="accent6">
                <a:lumMod val="75000"/>
              </a:schemeClr>
            </a:solid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cs typeface="+mn-cs"/>
              </a:defRPr>
            </a:lvl1pPr>
          </a:lstStyle>
          <a:p>
            <a:pPr>
              <a:defRPr/>
            </a:pPr>
            <a:fld id="{EBA27EA1-1155-42FC-A217-1AB489485F3D}" type="slidenum">
              <a:rPr lang="en-US"/>
              <a:pPr>
                <a:defRPr/>
              </a:pPr>
              <a:t>‹#›</a:t>
            </a:fld>
            <a:endParaRPr lang="en-US" dirty="0"/>
          </a:p>
        </p:txBody>
      </p:sp>
      <p:sp>
        <p:nvSpPr>
          <p:cNvPr id="9" name="Rectangle 8"/>
          <p:cNvSpPr/>
          <p:nvPr userDrawn="1"/>
        </p:nvSpPr>
        <p:spPr>
          <a:xfrm>
            <a:off x="0" y="0"/>
            <a:ext cx="9144000" cy="806450"/>
          </a:xfrm>
          <a:prstGeom prst="rect">
            <a:avLst/>
          </a:prstGeom>
          <a:solidFill>
            <a:srgbClr val="6585B9"/>
          </a:solidFill>
          <a:ln>
            <a:solidFill>
              <a:srgbClr val="65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8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sp>
        <p:nvSpPr>
          <p:cNvPr id="9" name="Rectangle 8"/>
          <p:cNvSpPr/>
          <p:nvPr userDrawn="1"/>
        </p:nvSpPr>
        <p:spPr>
          <a:xfrm>
            <a:off x="0" y="0"/>
            <a:ext cx="9144000" cy="3276600"/>
          </a:xfrm>
          <a:prstGeom prst="rect">
            <a:avLst/>
          </a:prstGeom>
          <a:solidFill>
            <a:srgbClr val="658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3"/>
          <p:cNvSpPr txBox="1">
            <a:spLocks noChangeArrowheads="1"/>
          </p:cNvSpPr>
          <p:nvPr userDrawn="1"/>
        </p:nvSpPr>
        <p:spPr bwMode="auto">
          <a:xfrm>
            <a:off x="0" y="609600"/>
            <a:ext cx="9144000" cy="1311275"/>
          </a:xfrm>
          <a:prstGeom prst="rect">
            <a:avLst/>
          </a:prstGeom>
          <a:solidFill>
            <a:srgbClr val="6585B9"/>
          </a:solidFill>
          <a:ln>
            <a:noFill/>
          </a:ln>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a:solidFill>
                  <a:schemeClr val="bg1"/>
                </a:solidFill>
                <a:latin typeface="Times New Roman" pitchFamily="18" charset="0"/>
              </a:rPr>
              <a:t>International Financial Management </a:t>
            </a:r>
          </a:p>
          <a:p>
            <a:pPr algn="ctr" eaLnBrk="1" hangingPunct="1">
              <a:defRPr/>
            </a:pPr>
            <a:r>
              <a:rPr lang="en-US" sz="4000" dirty="0">
                <a:solidFill>
                  <a:schemeClr val="bg1"/>
                </a:solidFill>
                <a:latin typeface="Times New Roman" pitchFamily="18" charset="0"/>
              </a:rPr>
              <a:t>13</a:t>
            </a:r>
            <a:r>
              <a:rPr lang="en-US" sz="4000" baseline="30000" dirty="0">
                <a:solidFill>
                  <a:schemeClr val="bg1"/>
                </a:solidFill>
                <a:latin typeface="Times New Roman" pitchFamily="18" charset="0"/>
              </a:rPr>
              <a:t>th</a:t>
            </a:r>
            <a:r>
              <a:rPr lang="en-US" sz="4000" dirty="0">
                <a:solidFill>
                  <a:schemeClr val="bg1"/>
                </a:solidFill>
                <a:latin typeface="Times New Roman" pitchFamily="18" charset="0"/>
              </a:rPr>
              <a:t> Edition</a:t>
            </a:r>
            <a:endParaRPr lang="en-US" dirty="0"/>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3"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dirty="0">
                  <a:solidFill>
                    <a:schemeClr val="bg1"/>
                  </a:solidFill>
                </a:rPr>
                <a:t>by Jeff Madura</a:t>
              </a:r>
              <a:endParaRPr lang="en-US" sz="2400" dirty="0"/>
            </a:p>
          </p:txBody>
        </p:sp>
      </p:grpSp>
    </p:spTree>
    <p:extLst>
      <p:ext uri="{BB962C8B-B14F-4D97-AF65-F5344CB8AC3E}">
        <p14:creationId xmlns:p14="http://schemas.microsoft.com/office/powerpoint/2010/main" val="4020982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0BDAF-D8D8-4513-8B83-F22AFBAC74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00623" y="6349965"/>
            <a:ext cx="1742753" cy="508035"/>
          </a:xfrm>
          <a:prstGeom prst="rect">
            <a:avLst/>
          </a:prstGeom>
        </p:spPr>
      </p:pic>
    </p:spTree>
    <p:extLst>
      <p:ext uri="{BB962C8B-B14F-4D97-AF65-F5344CB8AC3E}">
        <p14:creationId xmlns:p14="http://schemas.microsoft.com/office/powerpoint/2010/main" val="130584838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E2A5FA2-F035-4B31-8605-5E3E4B06604E}"/>
              </a:ext>
            </a:extLst>
          </p:cNvPr>
          <p:cNvSpPr>
            <a:spLocks noGrp="1"/>
          </p:cNvSpPr>
          <p:nvPr>
            <p:ph type="body" sz="quarter" idx="10"/>
          </p:nvPr>
        </p:nvSpPr>
        <p:spPr>
          <a:xfrm>
            <a:off x="152400" y="2286000"/>
            <a:ext cx="8839200" cy="3962400"/>
          </a:xfrm>
        </p:spPr>
        <p:txBody>
          <a:bodyPr/>
          <a:lstStyle/>
          <a:p>
            <a:pPr algn="ctr"/>
            <a:r>
              <a:rPr lang="en-US" sz="4800" b="1" dirty="0"/>
              <a:t>FIN 440: International Finance</a:t>
            </a:r>
          </a:p>
          <a:p>
            <a:pPr algn="ctr"/>
            <a:endParaRPr lang="en-US" sz="3600" b="1" dirty="0"/>
          </a:p>
          <a:p>
            <a:pPr algn="ctr"/>
            <a:r>
              <a:rPr lang="en-US" sz="3600" b="1" dirty="0"/>
              <a:t>Larry Schrenk, Instructor</a:t>
            </a:r>
          </a:p>
          <a:p>
            <a:pPr algn="ctr"/>
            <a:endParaRPr lang="en-US" sz="3600" b="1" dirty="0"/>
          </a:p>
          <a:p>
            <a:pPr algn="ctr"/>
            <a:r>
              <a:rPr lang="en-US" sz="3600" b="1"/>
              <a:t>Video 4.1 Exchange Rate Equilibrium</a:t>
            </a:r>
            <a:endParaRPr lang="en-US" sz="3600" b="1" dirty="0"/>
          </a:p>
          <a:p>
            <a:endParaRPr lang="en-US" dirty="0"/>
          </a:p>
          <a:p>
            <a:endParaRPr lang="en-US" dirty="0"/>
          </a:p>
        </p:txBody>
      </p:sp>
      <p:sp>
        <p:nvSpPr>
          <p:cNvPr id="4" name="Slide Number Placeholder 3">
            <a:extLst>
              <a:ext uri="{FF2B5EF4-FFF2-40B4-BE49-F238E27FC236}">
                <a16:creationId xmlns:a16="http://schemas.microsoft.com/office/drawing/2014/main" id="{92593C8C-467E-48B7-89C0-3645D1CD5A73}"/>
              </a:ext>
            </a:extLst>
          </p:cNvPr>
          <p:cNvSpPr>
            <a:spLocks noGrp="1"/>
          </p:cNvSpPr>
          <p:nvPr>
            <p:ph type="sldNum" sz="quarter" idx="11"/>
          </p:nvPr>
        </p:nvSpPr>
        <p:spPr>
          <a:prstGeom prst="rect">
            <a:avLst/>
          </a:prstGeom>
        </p:spPr>
        <p:txBody>
          <a:bodyPr/>
          <a:lstStyle/>
          <a:p>
            <a:pPr>
              <a:defRPr/>
            </a:pPr>
            <a:fld id="{EBA27EA1-1155-42FC-A217-1AB489485F3D}" type="slidenum">
              <a:rPr lang="en-US" smtClean="0"/>
              <a:pPr>
                <a:defRPr/>
              </a:pPr>
              <a:t>1</a:t>
            </a:fld>
            <a:endParaRPr lang="en-US" dirty="0"/>
          </a:p>
        </p:txBody>
      </p:sp>
    </p:spTree>
    <p:extLst>
      <p:ext uri="{BB962C8B-B14F-4D97-AF65-F5344CB8AC3E}">
        <p14:creationId xmlns:p14="http://schemas.microsoft.com/office/powerpoint/2010/main" val="231684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bwMode="auto">
          <a:xfrm>
            <a:off x="685800" y="0"/>
            <a:ext cx="8229600" cy="838200"/>
          </a:xfrm>
          <a:prstGeom prst="rect">
            <a:avLst/>
          </a:prstGeom>
          <a:noFill/>
          <a:ln>
            <a:miter lim="800000"/>
            <a:headEnd/>
            <a:tailEnd/>
          </a:ln>
        </p:spPr>
        <p:txBody>
          <a:bodyPr anchor="ctr"/>
          <a:lstStyle/>
          <a:p>
            <a:r>
              <a:rPr lang="en-US" sz="2800" dirty="0">
                <a:solidFill>
                  <a:schemeClr val="bg1"/>
                </a:solidFill>
              </a:rPr>
              <a:t>Factors That Influence Exchange Rates (1 of 5)</a:t>
            </a:r>
          </a:p>
        </p:txBody>
      </p:sp>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02EAC7A-D395-418F-ABF4-5E4F4FCFA60D}" type="slidenum">
              <a:rPr lang="en-US" smtClean="0"/>
              <a:pPr>
                <a:defRPr/>
              </a:pPr>
              <a:t>10</a:t>
            </a:fld>
            <a:endParaRPr lang="en-US"/>
          </a:p>
        </p:txBody>
      </p:sp>
      <p:graphicFrame>
        <p:nvGraphicFramePr>
          <p:cNvPr id="2050" name="Object 4"/>
          <p:cNvGraphicFramePr>
            <a:graphicFrameLocks noChangeAspect="1"/>
          </p:cNvGraphicFramePr>
          <p:nvPr/>
        </p:nvGraphicFramePr>
        <p:xfrm>
          <a:off x="2133600" y="2133600"/>
          <a:ext cx="6096000" cy="4206875"/>
        </p:xfrm>
        <a:graphic>
          <a:graphicData uri="http://schemas.openxmlformats.org/presentationml/2006/ole">
            <mc:AlternateContent xmlns:mc="http://schemas.openxmlformats.org/markup-compatibility/2006">
              <mc:Choice xmlns:v="urn:schemas-microsoft-com:vml" Requires="v">
                <p:oleObj spid="_x0000_s2081" name="Equation" r:id="rId3" imgW="3937000" imgH="2717800" progId="Equation.3">
                  <p:embed/>
                </p:oleObj>
              </mc:Choice>
              <mc:Fallback>
                <p:oleObj name="Equation" r:id="rId3" imgW="3937000" imgH="27178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133600"/>
                        <a:ext cx="6096000" cy="420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53" name="Rectangle 3"/>
          <p:cNvSpPr txBox="1">
            <a:spLocks noChangeArrowheads="1"/>
          </p:cNvSpPr>
          <p:nvPr/>
        </p:nvSpPr>
        <p:spPr bwMode="auto">
          <a:xfrm>
            <a:off x="990600" y="1223963"/>
            <a:ext cx="7315200" cy="914400"/>
          </a:xfrm>
          <a:prstGeom prst="rect">
            <a:avLst/>
          </a:prstGeom>
          <a:noFill/>
          <a:ln w="9525">
            <a:noFill/>
            <a:miter lim="800000"/>
            <a:headEnd/>
            <a:tailEnd/>
          </a:ln>
        </p:spPr>
        <p:txBody>
          <a:bodyPr/>
          <a:lstStyle/>
          <a:p>
            <a:pPr eaLnBrk="0" hangingPunct="0">
              <a:lnSpc>
                <a:spcPct val="90000"/>
              </a:lnSpc>
              <a:spcBef>
                <a:spcPct val="20000"/>
              </a:spcBef>
              <a:buClr>
                <a:srgbClr val="0D0D0D"/>
              </a:buClr>
              <a:buSzPct val="100000"/>
              <a:buFont typeface="Wingdings" pitchFamily="2" charset="2"/>
              <a:buNone/>
            </a:pPr>
            <a:r>
              <a:rPr lang="en-US" sz="2400">
                <a:solidFill>
                  <a:srgbClr val="336699"/>
                </a:solidFill>
                <a:latin typeface="Times New Roman" pitchFamily="18" charset="0"/>
              </a:rPr>
              <a:t>The equilibrium exchange rate will change over time as supply and demand schedules change.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bwMode="auto">
          <a:xfrm>
            <a:off x="685800" y="0"/>
            <a:ext cx="8305800" cy="838200"/>
          </a:xfrm>
          <a:prstGeom prst="rect">
            <a:avLst/>
          </a:prstGeom>
          <a:noFill/>
          <a:ln>
            <a:miter lim="800000"/>
            <a:headEnd/>
            <a:tailEnd/>
          </a:ln>
        </p:spPr>
        <p:txBody>
          <a:bodyPr anchor="ctr"/>
          <a:lstStyle/>
          <a:p>
            <a:r>
              <a:rPr lang="en-US" sz="2800" dirty="0">
                <a:solidFill>
                  <a:schemeClr val="bg1"/>
                </a:solidFill>
              </a:rPr>
              <a:t>Factors That Influence Exchange Rates (2 of 5)</a:t>
            </a:r>
          </a:p>
        </p:txBody>
      </p:sp>
      <p:sp>
        <p:nvSpPr>
          <p:cNvPr id="3077" name="Rectangle 3"/>
          <p:cNvSpPr>
            <a:spLocks noGrp="1" noChangeArrowheads="1"/>
          </p:cNvSpPr>
          <p:nvPr>
            <p:ph idx="1"/>
          </p:nvPr>
        </p:nvSpPr>
        <p:spPr bwMode="auto">
          <a:xfrm>
            <a:off x="685800" y="1219200"/>
            <a:ext cx="8305800" cy="5181600"/>
          </a:xfrm>
          <a:prstGeom prst="rect">
            <a:avLst/>
          </a:prstGeom>
          <a:noFill/>
          <a:ln>
            <a:miter lim="800000"/>
            <a:headEnd/>
            <a:tailEnd/>
          </a:ln>
        </p:spPr>
        <p:txBody>
          <a:bodyPr/>
          <a:lstStyle/>
          <a:p>
            <a:pPr marL="0" indent="0">
              <a:buNone/>
            </a:pPr>
            <a:r>
              <a:rPr lang="en-US" sz="2600" b="1" dirty="0"/>
              <a:t>Relative Inflation Rates:</a:t>
            </a:r>
            <a:r>
              <a:rPr lang="en-US" sz="2600" dirty="0"/>
              <a:t> Increase in U.S. inflation leads to increase in U.S. demand for foreign goods, an increase in U.S. demand for foreign currency, and an increase in the exchange rate for the foreign currency. (See Exhibit 4.5)</a:t>
            </a:r>
          </a:p>
          <a:p>
            <a:pPr marL="0" indent="0">
              <a:buNone/>
            </a:pPr>
            <a:r>
              <a:rPr lang="en-US" sz="2600" b="1" dirty="0"/>
              <a:t>Relative Interest Rates:</a:t>
            </a:r>
            <a:r>
              <a:rPr lang="en-US" sz="2600" dirty="0"/>
              <a:t> Increase in U.S. rates leads to increase in demand for U.S. deposits and a decrease in demand for foreign deposits, leading to an increase in demand for dollars and an increased exchange rate for the dollar. (See Exhibit 4.6)</a:t>
            </a:r>
          </a:p>
          <a:p>
            <a:pPr>
              <a:buFont typeface="Wingdings" panose="05000000000000000000" pitchFamily="2" charset="2"/>
              <a:buChar char="§"/>
            </a:pPr>
            <a:r>
              <a:rPr lang="en-US" sz="2400" b="1" dirty="0"/>
              <a:t>Real Interest Rates</a:t>
            </a:r>
          </a:p>
          <a:p>
            <a:pPr lvl="1">
              <a:buFont typeface="Wingdings" panose="05000000000000000000" pitchFamily="2" charset="2"/>
              <a:buChar char="§"/>
            </a:pPr>
            <a:r>
              <a:rPr lang="en-US" sz="2200" b="1" dirty="0"/>
              <a:t>Fisher Effect</a:t>
            </a:r>
            <a:r>
              <a:rPr lang="en-US" sz="2200" dirty="0"/>
              <a:t>:</a:t>
            </a:r>
          </a:p>
        </p:txBody>
      </p:sp>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4D77DD2-6E9C-4A64-B71D-4EBA3E773778}" type="slidenum">
              <a:rPr lang="en-US" smtClean="0"/>
              <a:pPr>
                <a:defRPr/>
              </a:pPr>
              <a:t>11</a:t>
            </a:fld>
            <a:endParaRPr lang="en-US"/>
          </a:p>
        </p:txBody>
      </p:sp>
      <p:graphicFrame>
        <p:nvGraphicFramePr>
          <p:cNvPr id="3074" name="Object 4"/>
          <p:cNvGraphicFramePr>
            <a:graphicFrameLocks noChangeAspect="1"/>
          </p:cNvGraphicFramePr>
          <p:nvPr>
            <p:extLst>
              <p:ext uri="{D42A27DB-BD31-4B8C-83A1-F6EECF244321}">
                <p14:modId xmlns:p14="http://schemas.microsoft.com/office/powerpoint/2010/main" val="3669771445"/>
              </p:ext>
            </p:extLst>
          </p:nvPr>
        </p:nvGraphicFramePr>
        <p:xfrm>
          <a:off x="1371600" y="5867400"/>
          <a:ext cx="7297738" cy="381000"/>
        </p:xfrm>
        <a:graphic>
          <a:graphicData uri="http://schemas.openxmlformats.org/presentationml/2006/ole">
            <mc:AlternateContent xmlns:mc="http://schemas.openxmlformats.org/markup-compatibility/2006">
              <mc:Choice xmlns:v="urn:schemas-microsoft-com:vml" Requires="v">
                <p:oleObj spid="_x0000_s3107" name="Equation" r:id="rId3" imgW="3403600" imgH="177800" progId="Equation.3">
                  <p:embed/>
                </p:oleObj>
              </mc:Choice>
              <mc:Fallback>
                <p:oleObj name="Equation" r:id="rId3" imgW="3403600" imgH="1778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867400"/>
                        <a:ext cx="7297738"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bwMode="auto">
          <a:xfrm>
            <a:off x="723900" y="17463"/>
            <a:ext cx="8420100" cy="788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a:solidFill>
                  <a:schemeClr val="bg1"/>
                </a:solidFill>
              </a:rPr>
              <a:t>Exhibit 4.5 </a:t>
            </a:r>
            <a:r>
              <a:rPr lang="en-US" sz="2400" b="0">
                <a:solidFill>
                  <a:schemeClr val="bg1"/>
                </a:solidFill>
              </a:rPr>
              <a:t>Impact of Rising U.S. Inflation on the Equilibrium Value of the British Pound</a:t>
            </a:r>
          </a:p>
        </p:txBody>
      </p:sp>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BE2E3D6-295D-4951-8846-BFC60667B059}" type="slidenum">
              <a:rPr lang="en-US" smtClean="0"/>
              <a:pPr>
                <a:defRPr/>
              </a:pPr>
              <a:t>12</a:t>
            </a:fld>
            <a:endParaRPr lang="en-US"/>
          </a:p>
        </p:txBody>
      </p:sp>
      <p:sp>
        <p:nvSpPr>
          <p:cNvPr id="1434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AD5B4180-1359-4FA1-B15B-5EBF8EA9CFB4}" type="slidenum">
              <a:rPr lang="en-US"/>
              <a:pPr/>
              <a:t>12</a:t>
            </a:fld>
            <a:endParaRPr lang="en-US"/>
          </a:p>
        </p:txBody>
      </p:sp>
      <p:pic>
        <p:nvPicPr>
          <p:cNvPr id="2" name="Picture 1" descr="Graph titled “Impact of Rising U.S. Inflation on Equilibrium Value of the British Pound” shows quantity of pound along the horizontal axis and value of pound along the vertical axis. Vertical axis shows 1.50 dollars, 1.55 dollars, 1.57, and 1.60 dollars. Two parallel lines labeled S and S2 rise upward, and two more parallel lines D and D2 slope downward. S2 lies to the left S and D2 lies to the right of D. S and D, S2 and D2, D and S2, and S and D2, intersect at various points. A dotted line moves rightward from 1 decimal point 57 on the vertical axis and ends at the point of intersection of lines S2 and D2. A dotted line moves rightward from 1.55 on the vertical axis and ends at the point of intersection of lines S and D." title="Rising U.S. Inflation on Equilibrium Value of the British P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854" y="1295400"/>
            <a:ext cx="6390293" cy="5105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bwMode="auto">
          <a:xfrm>
            <a:off x="723900" y="17463"/>
            <a:ext cx="8420100" cy="788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a:solidFill>
                  <a:schemeClr val="bg1"/>
                </a:solidFill>
              </a:rPr>
              <a:t>Exhibit 4.6 </a:t>
            </a:r>
            <a:r>
              <a:rPr lang="en-US" sz="2400" b="0">
                <a:solidFill>
                  <a:schemeClr val="bg1"/>
                </a:solidFill>
              </a:rPr>
              <a:t>Impact of Rising U.S. Interest Rates on the Equilibrium Value of the British Pound</a:t>
            </a:r>
          </a:p>
        </p:txBody>
      </p:sp>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7ECD61C-418C-49B3-B05E-A011529E01C3}" type="slidenum">
              <a:rPr lang="en-US" smtClean="0"/>
              <a:pPr>
                <a:defRPr/>
              </a:pPr>
              <a:t>13</a:t>
            </a:fld>
            <a:endParaRPr lang="en-US"/>
          </a:p>
        </p:txBody>
      </p:sp>
      <p:sp>
        <p:nvSpPr>
          <p:cNvPr id="1536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218B943B-5DD4-4811-92A1-C667F6C4B3A0}" type="slidenum">
              <a:rPr lang="en-US"/>
              <a:pPr/>
              <a:t>13</a:t>
            </a:fld>
            <a:endParaRPr lang="en-US"/>
          </a:p>
        </p:txBody>
      </p:sp>
      <p:pic>
        <p:nvPicPr>
          <p:cNvPr id="2" name="Picture 1" descr="Graph titled “Impact of Rising U.S. Interest Rates on Equilibrium Value of the British Pound” shows quantity of pound along the horizontal axis and value of pound along the vertical axis. Vertical axis shows 1.50 dollars, 1.55 dollars, and 1.60 dollars. Two parallel lines labeled S and S2 rise upward, and two more parallel lines D and D2 slope downward. S2 lies to the right S and D2 lies to the left of D. S and D, S2 and D2, D and S2, and S and D2, intersect at various points. A dotted line moves rightward from a point between 1.50 dollars and 1.55 dollars on the vertical axis and ends at the point of intersection of lines S2 and D2. A dotted line moves rightward from 1.55 on the vertical axis and ends at the point of intersection of lines S and D." title="Impact of Rising U.S. Interest Rates on Equilibrium Value of the British P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446" y="1295400"/>
            <a:ext cx="6353307" cy="51166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685800" y="0"/>
            <a:ext cx="8229600" cy="838200"/>
          </a:xfrm>
          <a:prstGeom prst="rect">
            <a:avLst/>
          </a:prstGeom>
          <a:noFill/>
          <a:ln>
            <a:miter lim="800000"/>
            <a:headEnd/>
            <a:tailEnd/>
          </a:ln>
        </p:spPr>
        <p:txBody>
          <a:bodyPr anchor="ctr"/>
          <a:lstStyle/>
          <a:p>
            <a:r>
              <a:rPr lang="en-US" sz="2800" dirty="0">
                <a:solidFill>
                  <a:schemeClr val="bg1"/>
                </a:solidFill>
              </a:rPr>
              <a:t>Factors That Influence Exchange Rates (3 of 5)</a:t>
            </a:r>
          </a:p>
        </p:txBody>
      </p:sp>
      <p:sp>
        <p:nvSpPr>
          <p:cNvPr id="16388" name="Rectangle 3"/>
          <p:cNvSpPr>
            <a:spLocks noGrp="1" noChangeArrowheads="1"/>
          </p:cNvSpPr>
          <p:nvPr>
            <p:ph idx="1"/>
          </p:nvPr>
        </p:nvSpPr>
        <p:spPr bwMode="auto">
          <a:xfrm>
            <a:off x="685800" y="1295400"/>
            <a:ext cx="7315200" cy="4572000"/>
          </a:xfrm>
          <a:prstGeom prst="rect">
            <a:avLst/>
          </a:prstGeom>
          <a:noFill/>
          <a:ln>
            <a:miter lim="800000"/>
            <a:headEnd/>
            <a:tailEnd/>
          </a:ln>
        </p:spPr>
        <p:txBody>
          <a:bodyPr/>
          <a:lstStyle/>
          <a:p>
            <a:pPr marL="0" indent="0">
              <a:lnSpc>
                <a:spcPct val="90000"/>
              </a:lnSpc>
              <a:spcAft>
                <a:spcPts val="1800"/>
              </a:spcAft>
              <a:buNone/>
            </a:pPr>
            <a:r>
              <a:rPr lang="en-US" sz="2600" b="1" dirty="0"/>
              <a:t>Relative Income Levels:</a:t>
            </a:r>
            <a:r>
              <a:rPr lang="en-US" sz="2600" dirty="0"/>
              <a:t> Increase in U.S. income leads to an increase in U.S. demand for foreign goods, an increased demand for foreign currency relative to the dollar, and an increase in the exchange rate for the foreign currency. (See Exhibit 4.7)</a:t>
            </a:r>
          </a:p>
          <a:p>
            <a:pPr marL="0" indent="0">
              <a:lnSpc>
                <a:spcPct val="90000"/>
              </a:lnSpc>
              <a:buNone/>
            </a:pPr>
            <a:r>
              <a:rPr lang="en-US" sz="2600" b="1" dirty="0"/>
              <a:t>Government Controls</a:t>
            </a:r>
            <a:r>
              <a:rPr lang="en-US" sz="2600" dirty="0"/>
              <a:t> via:</a:t>
            </a:r>
          </a:p>
          <a:p>
            <a:pPr lvl="1">
              <a:lnSpc>
                <a:spcPct val="90000"/>
              </a:lnSpc>
              <a:buFont typeface="Wingdings" panose="05000000000000000000" pitchFamily="2" charset="2"/>
              <a:buChar char="§"/>
            </a:pPr>
            <a:r>
              <a:rPr lang="en-US" sz="2400" dirty="0">
                <a:solidFill>
                  <a:srgbClr val="336699"/>
                </a:solidFill>
                <a:ea typeface="+mn-ea"/>
              </a:rPr>
              <a:t>Imposing foreign exchange barriers</a:t>
            </a:r>
          </a:p>
          <a:p>
            <a:pPr lvl="1">
              <a:lnSpc>
                <a:spcPct val="90000"/>
              </a:lnSpc>
              <a:buFont typeface="Wingdings" panose="05000000000000000000" pitchFamily="2" charset="2"/>
              <a:buChar char="§"/>
            </a:pPr>
            <a:r>
              <a:rPr lang="en-US" sz="2400" dirty="0">
                <a:solidFill>
                  <a:srgbClr val="336699"/>
                </a:solidFill>
                <a:ea typeface="+mn-ea"/>
              </a:rPr>
              <a:t>Imposing foreign trade barriers</a:t>
            </a:r>
          </a:p>
          <a:p>
            <a:pPr lvl="1">
              <a:lnSpc>
                <a:spcPct val="90000"/>
              </a:lnSpc>
              <a:buFont typeface="Wingdings" panose="05000000000000000000" pitchFamily="2" charset="2"/>
              <a:buChar char="§"/>
            </a:pPr>
            <a:r>
              <a:rPr lang="en-US" sz="2400" dirty="0">
                <a:solidFill>
                  <a:srgbClr val="336699"/>
                </a:solidFill>
                <a:ea typeface="+mn-ea"/>
              </a:rPr>
              <a:t>Intervening in foreign exchange markets</a:t>
            </a:r>
          </a:p>
          <a:p>
            <a:pPr lvl="1">
              <a:lnSpc>
                <a:spcPct val="90000"/>
              </a:lnSpc>
              <a:buFont typeface="Wingdings" panose="05000000000000000000" pitchFamily="2" charset="2"/>
              <a:buChar char="§"/>
            </a:pPr>
            <a:r>
              <a:rPr lang="en-US" sz="2400" dirty="0">
                <a:solidFill>
                  <a:srgbClr val="336699"/>
                </a:solidFill>
                <a:ea typeface="+mn-ea"/>
              </a:rPr>
              <a:t>Affecting macro variables such as inflation, interest rates, and income levels</a:t>
            </a:r>
          </a:p>
          <a:p>
            <a:pPr>
              <a:lnSpc>
                <a:spcPct val="90000"/>
              </a:lnSpc>
            </a:pPr>
            <a:endParaRPr lang="en-US" sz="2800" dirty="0"/>
          </a:p>
        </p:txBody>
      </p:sp>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0E18159-8DE5-47DD-9757-0B62CA41B3B3}"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bwMode="auto">
          <a:xfrm>
            <a:off x="723900" y="17463"/>
            <a:ext cx="8420100" cy="788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a:solidFill>
                  <a:schemeClr val="bg1"/>
                </a:solidFill>
              </a:rPr>
              <a:t>Exhibit 4.7 </a:t>
            </a:r>
            <a:r>
              <a:rPr lang="en-US" sz="2400" b="0" dirty="0">
                <a:solidFill>
                  <a:schemeClr val="bg1"/>
                </a:solidFill>
              </a:rPr>
              <a:t>Impact of Rising U.S. Income Levels on Equilibrium Value of the British Pound</a:t>
            </a:r>
          </a:p>
        </p:txBody>
      </p:sp>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05F9015-4EAB-455F-9D35-6518CD86AA6D}" type="slidenum">
              <a:rPr lang="en-US" smtClean="0"/>
              <a:pPr>
                <a:defRPr/>
              </a:pPr>
              <a:t>15</a:t>
            </a:fld>
            <a:endParaRPr lang="en-US"/>
          </a:p>
        </p:txBody>
      </p:sp>
      <p:sp>
        <p:nvSpPr>
          <p:cNvPr id="1741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B409C598-BBE3-419A-B25E-DA7B659C7F02}" type="slidenum">
              <a:rPr lang="en-US"/>
              <a:pPr/>
              <a:t>15</a:t>
            </a:fld>
            <a:endParaRPr lang="en-US"/>
          </a:p>
        </p:txBody>
      </p:sp>
      <p:pic>
        <p:nvPicPr>
          <p:cNvPr id="2" name="Picture 1" descr="Graph titled “Impact of Rising U.S. Income Levels on Equilibrium Value of the British Pound” shows quantity of pound along the horizontal axis and value of pound along the vertical axis. Vertical axis shows 1.50 dollars, 1.55 dollars, and 1.60 dollars. Two parallel lines labeled D and D2 slope downward and another line labeled S rise upward intersecting the curve D and D2. D2 lies to the right of D. A dotted line moves rightward from 1.55 on the vertical axis and ends at the point of intersection of lines S and D. A dotted line moves rightward from a point between 1.55 dollars and 1.60 dollars on the vertical axis and ends at the point of intersection of lines S and D2." title="Impact of Rising U.S. Income Levels on Equilibrium Value of the British P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029" y="1279786"/>
            <a:ext cx="6370541" cy="51210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685800" y="0"/>
            <a:ext cx="8153400" cy="762000"/>
          </a:xfrm>
          <a:prstGeom prst="rect">
            <a:avLst/>
          </a:prstGeom>
          <a:noFill/>
          <a:ln>
            <a:miter lim="800000"/>
            <a:headEnd/>
            <a:tailEnd/>
          </a:ln>
        </p:spPr>
        <p:txBody>
          <a:bodyPr anchor="ctr"/>
          <a:lstStyle/>
          <a:p>
            <a:r>
              <a:rPr lang="en-US" sz="2800" dirty="0">
                <a:solidFill>
                  <a:schemeClr val="bg1"/>
                </a:solidFill>
              </a:rPr>
              <a:t>Factors That Influence Exchange Rates (4 of 5)</a:t>
            </a:r>
          </a:p>
        </p:txBody>
      </p:sp>
      <p:sp>
        <p:nvSpPr>
          <p:cNvPr id="18436" name="Rectangle 3"/>
          <p:cNvSpPr>
            <a:spLocks noGrp="1" noChangeArrowheads="1"/>
          </p:cNvSpPr>
          <p:nvPr>
            <p:ph idx="1"/>
          </p:nvPr>
        </p:nvSpPr>
        <p:spPr bwMode="auto">
          <a:xfrm>
            <a:off x="685800" y="1295400"/>
            <a:ext cx="8229600" cy="4495800"/>
          </a:xfrm>
          <a:prstGeom prst="rect">
            <a:avLst/>
          </a:prstGeom>
          <a:noFill/>
          <a:ln>
            <a:miter lim="800000"/>
            <a:headEnd/>
            <a:tailEnd/>
          </a:ln>
        </p:spPr>
        <p:txBody>
          <a:bodyPr/>
          <a:lstStyle/>
          <a:p>
            <a:pPr marL="0" indent="0">
              <a:buNone/>
            </a:pPr>
            <a:r>
              <a:rPr lang="en-US" sz="2600" b="1" u="sng" dirty="0"/>
              <a:t>Expectations</a:t>
            </a:r>
            <a:r>
              <a:rPr lang="en-US" sz="2600" b="1" dirty="0"/>
              <a:t>: </a:t>
            </a:r>
          </a:p>
          <a:p>
            <a:pPr>
              <a:buFont typeface="Wingdings" pitchFamily="2" charset="2"/>
              <a:buChar char="§"/>
            </a:pPr>
            <a:r>
              <a:rPr lang="en-US" sz="2400" b="1" dirty="0"/>
              <a:t>Impact of favorable expectations:</a:t>
            </a:r>
            <a:r>
              <a:rPr lang="en-US" sz="2400" dirty="0"/>
              <a:t> If investors expect interest rates in one country to rise, they may invest in that country, leading to a rise in the demand for foreign currency and an increase in the exchange rate for foreign currency.</a:t>
            </a:r>
          </a:p>
          <a:p>
            <a:pPr>
              <a:buFont typeface="Wingdings" pitchFamily="2" charset="2"/>
              <a:buChar char="§"/>
            </a:pPr>
            <a:r>
              <a:rPr lang="en-US" sz="2400" b="1" dirty="0"/>
              <a:t>Impact of unfavorable expectations:</a:t>
            </a:r>
            <a:r>
              <a:rPr lang="en-US" sz="2400" dirty="0"/>
              <a:t> Speculators can place downward pressure on a currency when they expect it to depreciate.</a:t>
            </a:r>
          </a:p>
          <a:p>
            <a:pPr>
              <a:buFont typeface="Wingdings" pitchFamily="2" charset="2"/>
              <a:buChar char="§"/>
            </a:pPr>
            <a:r>
              <a:rPr lang="en-US" sz="2400" b="1" dirty="0"/>
              <a:t>Impact of </a:t>
            </a:r>
            <a:r>
              <a:rPr lang="en-US" sz="2400" b="1" u="sng" dirty="0"/>
              <a:t>signals</a:t>
            </a:r>
            <a:r>
              <a:rPr lang="en-US" sz="2400" b="1" dirty="0"/>
              <a:t> on currency speculation</a:t>
            </a:r>
            <a:r>
              <a:rPr lang="en-US" sz="2400" dirty="0"/>
              <a:t>: Speculators may overreact to signals, causing currency to be temporarily overvalued or undervalued.</a:t>
            </a:r>
          </a:p>
          <a:p>
            <a:pPr>
              <a:buFont typeface="Wingdings" pitchFamily="2" charset="2"/>
              <a:buNone/>
            </a:pPr>
            <a:endParaRPr lang="en-US" sz="2800" dirty="0"/>
          </a:p>
        </p:txBody>
      </p:sp>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F101F62-4FD1-4437-B68F-FA0AC0222BDB}"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685800" y="0"/>
            <a:ext cx="8153400" cy="838200"/>
          </a:xfrm>
          <a:prstGeom prst="rect">
            <a:avLst/>
          </a:prstGeom>
          <a:noFill/>
          <a:ln>
            <a:miter lim="800000"/>
            <a:headEnd/>
            <a:tailEnd/>
          </a:ln>
        </p:spPr>
        <p:txBody>
          <a:bodyPr anchor="ctr"/>
          <a:lstStyle/>
          <a:p>
            <a:r>
              <a:rPr lang="en-US" sz="2800" dirty="0">
                <a:solidFill>
                  <a:schemeClr val="bg1"/>
                </a:solidFill>
              </a:rPr>
              <a:t>Factors that Influence Exchange Rates (5 of 5)</a:t>
            </a:r>
          </a:p>
        </p:txBody>
      </p:sp>
      <p:sp>
        <p:nvSpPr>
          <p:cNvPr id="19460" name="Rectangle 3"/>
          <p:cNvSpPr>
            <a:spLocks noGrp="1" noChangeArrowheads="1"/>
          </p:cNvSpPr>
          <p:nvPr>
            <p:ph idx="1"/>
          </p:nvPr>
        </p:nvSpPr>
        <p:spPr bwMode="auto">
          <a:xfrm>
            <a:off x="685800" y="1219200"/>
            <a:ext cx="8305800" cy="4038600"/>
          </a:xfrm>
          <a:prstGeom prst="rect">
            <a:avLst/>
          </a:prstGeom>
          <a:noFill/>
          <a:ln>
            <a:miter lim="800000"/>
            <a:headEnd/>
            <a:tailEnd/>
          </a:ln>
        </p:spPr>
        <p:txBody>
          <a:bodyPr/>
          <a:lstStyle/>
          <a:p>
            <a:pPr marL="0" indent="0">
              <a:spcBef>
                <a:spcPts val="0"/>
              </a:spcBef>
              <a:spcAft>
                <a:spcPts val="1200"/>
              </a:spcAft>
              <a:buNone/>
            </a:pPr>
            <a:r>
              <a:rPr lang="en-US" sz="2600" b="1" dirty="0"/>
              <a:t>Interaction of Factors</a:t>
            </a:r>
            <a:r>
              <a:rPr lang="en-US" sz="2600" dirty="0"/>
              <a:t>: Some factors place upward pressure while other factors place downward pressure. (See Exhibit 4.8)</a:t>
            </a:r>
          </a:p>
          <a:p>
            <a:pPr marL="0" indent="0">
              <a:spcBef>
                <a:spcPts val="0"/>
              </a:spcBef>
              <a:spcAft>
                <a:spcPts val="1200"/>
              </a:spcAft>
              <a:buNone/>
            </a:pPr>
            <a:r>
              <a:rPr lang="en-US" sz="2600" b="1" dirty="0"/>
              <a:t>Influence of Factors across Multiple Currency</a:t>
            </a:r>
            <a:r>
              <a:rPr lang="en-US" sz="2600" dirty="0"/>
              <a:t> </a:t>
            </a:r>
            <a:r>
              <a:rPr lang="en-US" sz="2600" b="1" dirty="0"/>
              <a:t>Markets</a:t>
            </a:r>
            <a:r>
              <a:rPr lang="en-US" sz="2600" dirty="0"/>
              <a:t>: common for European currencies to move in the same direction against the dollar. </a:t>
            </a:r>
          </a:p>
          <a:p>
            <a:pPr marL="0" indent="0">
              <a:buNone/>
            </a:pPr>
            <a:r>
              <a:rPr lang="en-US" sz="2600" b="1" dirty="0"/>
              <a:t>Influence of Liquidity on Exchange Rate adjustment</a:t>
            </a:r>
            <a:r>
              <a:rPr lang="en-US" sz="2600" dirty="0"/>
              <a:t>: If a currency’s spot market is liquid then its exchange rate will not be highly sensitive to a single large purchase or sale. </a:t>
            </a:r>
          </a:p>
        </p:txBody>
      </p:sp>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8C0DFBC-9B16-4F2D-AAC7-345684C29B36}"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bwMode="auto">
          <a:xfrm>
            <a:off x="723900" y="17463"/>
            <a:ext cx="8420100" cy="788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solidFill>
                  <a:schemeClr val="bg1"/>
                </a:solidFill>
              </a:rPr>
              <a:t>Exhibit 4.8 </a:t>
            </a:r>
            <a:r>
              <a:rPr lang="en-US" sz="2800" b="0" dirty="0">
                <a:solidFill>
                  <a:schemeClr val="bg1"/>
                </a:solidFill>
              </a:rPr>
              <a:t>Summary of How Factors Affect Exchange Rates</a:t>
            </a:r>
          </a:p>
        </p:txBody>
      </p:sp>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9C4642C-3416-4E5E-92E1-7EB66BA3AC52}" type="slidenum">
              <a:rPr lang="en-US" smtClean="0"/>
              <a:pPr>
                <a:defRPr/>
              </a:pPr>
              <a:t>18</a:t>
            </a:fld>
            <a:endParaRPr lang="en-US"/>
          </a:p>
        </p:txBody>
      </p:sp>
      <p:sp>
        <p:nvSpPr>
          <p:cNvPr id="2048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AA06C903-08D6-40A4-91E3-0550A18DCDA8}" type="slidenum">
              <a:rPr lang="en-US"/>
              <a:pPr/>
              <a:t>18</a:t>
            </a:fld>
            <a:endParaRPr lang="en-US"/>
          </a:p>
        </p:txBody>
      </p:sp>
      <p:pic>
        <p:nvPicPr>
          <p:cNvPr id="2" name="Picture 1" descr="Flow diagram shows “Summary of How Factors Affect Exchange Rates.”&#10;Trade- Related factors show “Inflation Differential,” “Income Differential,” and “Government Trade Restrictions” which lead to “U.S. Demand for Foreign Goods and Foreign Demand for U.S. Goods,” which further leads to “U.S. Demand for the Foreign Currency and Supply of the Foreign Currency for Sale.”&#10;Financial Factors show “Interest Rate Differential,” “Capital Flow Restrictions,” and “Exchange Rate Expectations” which lead to “U.S. Demand for Foreign Securities Foreign Demand for U.S. Securities,” which further leads to “U.S. Demand for the Foreign Currency Supply of the Foreign Currency for Sale.”&#10;“U.S. Demand for the Foreign Currency and Supply of the Foreign Currency for Sale” of Trade- related factors and of Financial Factors lead to “Exchange Rate between the Foreign Currency and the Dollar.”" title="Interaction of Fac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73089"/>
            <a:ext cx="8162178" cy="39690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ctrTitle"/>
          </p:nvPr>
        </p:nvSpPr>
        <p:spPr>
          <a:solidFill>
            <a:schemeClr val="accent6">
              <a:lumMod val="50000"/>
            </a:schemeClr>
          </a:solidFill>
        </p:spPr>
        <p:txBody>
          <a:bodyPr/>
          <a:lstStyle/>
          <a:p>
            <a:pPr eaLnBrk="1" hangingPunct="1">
              <a:defRPr/>
            </a:pPr>
            <a:r>
              <a:rPr lang="en-US" sz="3900" dirty="0">
                <a:latin typeface="Arial" charset="0"/>
                <a:cs typeface="Arial" charset="0"/>
              </a:rPr>
              <a:t>4</a:t>
            </a:r>
          </a:p>
        </p:txBody>
      </p:sp>
      <p:sp>
        <p:nvSpPr>
          <p:cNvPr id="8196" name="Subtitle 2"/>
          <p:cNvSpPr>
            <a:spLocks noGrp="1"/>
          </p:cNvSpPr>
          <p:nvPr>
            <p:ph type="subTitle" idx="1"/>
          </p:nvPr>
        </p:nvSpPr>
        <p:spPr bwMode="auto">
          <a:xfrm>
            <a:off x="2286000" y="533400"/>
            <a:ext cx="73152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200"/>
              <a:t>Exchange Rate Determination</a:t>
            </a:r>
          </a:p>
        </p:txBody>
      </p:sp>
      <p:sp>
        <p:nvSpPr>
          <p:cNvPr id="4" name="Text Placeholder 3"/>
          <p:cNvSpPr>
            <a:spLocks noGrp="1"/>
          </p:cNvSpPr>
          <p:nvPr>
            <p:ph type="body" sz="quarter" idx="10"/>
          </p:nvPr>
        </p:nvSpPr>
        <p:spPr>
          <a:xfrm>
            <a:off x="914400" y="2286000"/>
            <a:ext cx="8077200" cy="3962400"/>
          </a:xfrm>
        </p:spPr>
        <p:txBody>
          <a:bodyPr/>
          <a:lstStyle/>
          <a:p>
            <a:pPr marL="573088" indent="-490538" eaLnBrk="1" hangingPunct="1">
              <a:lnSpc>
                <a:spcPct val="150000"/>
              </a:lnSpc>
              <a:buFont typeface="Wingdings" pitchFamily="2" charset="2"/>
              <a:buChar char="§"/>
              <a:defRPr/>
            </a:pPr>
            <a:r>
              <a:rPr lang="en-US" dirty="0">
                <a:solidFill>
                  <a:schemeClr val="tx1">
                    <a:lumMod val="95000"/>
                    <a:lumOff val="5000"/>
                  </a:schemeClr>
                </a:solidFill>
              </a:rPr>
              <a:t>Explain how exchange rate movements are measured.</a:t>
            </a:r>
          </a:p>
          <a:p>
            <a:pPr marL="573088" indent="-490538" eaLnBrk="1" hangingPunct="1">
              <a:spcBef>
                <a:spcPts val="1200"/>
              </a:spcBef>
              <a:buFont typeface="Wingdings" pitchFamily="2" charset="2"/>
              <a:buChar char="§"/>
              <a:defRPr/>
            </a:pPr>
            <a:r>
              <a:rPr lang="en-US" dirty="0">
                <a:solidFill>
                  <a:schemeClr val="tx1">
                    <a:lumMod val="95000"/>
                    <a:lumOff val="5000"/>
                  </a:schemeClr>
                </a:solidFill>
              </a:rPr>
              <a:t>Explain how the equilibrium exchange rate is determined.</a:t>
            </a:r>
          </a:p>
          <a:p>
            <a:pPr marL="573088" indent="-490538" eaLnBrk="1" hangingPunct="1">
              <a:spcBef>
                <a:spcPts val="1200"/>
              </a:spcBef>
              <a:buFont typeface="Wingdings" pitchFamily="2" charset="2"/>
              <a:buChar char="§"/>
              <a:defRPr/>
            </a:pPr>
            <a:r>
              <a:rPr lang="en-US" dirty="0">
                <a:solidFill>
                  <a:schemeClr val="tx1">
                    <a:lumMod val="95000"/>
                    <a:lumOff val="5000"/>
                  </a:schemeClr>
                </a:solidFill>
              </a:rPr>
              <a:t>Examine factors that determine the equilibrium exchange rate.</a:t>
            </a:r>
          </a:p>
          <a:p>
            <a:pPr marL="573088" indent="-490538" eaLnBrk="1" hangingPunct="1">
              <a:spcBef>
                <a:spcPts val="1200"/>
              </a:spcBef>
              <a:buFont typeface="Wingdings" pitchFamily="2" charset="2"/>
              <a:buChar char="§"/>
              <a:defRPr/>
            </a:pPr>
            <a:r>
              <a:rPr lang="en-US" dirty="0">
                <a:solidFill>
                  <a:schemeClr val="tx1">
                    <a:lumMod val="95000"/>
                    <a:lumOff val="5000"/>
                  </a:schemeClr>
                </a:solidFill>
              </a:rPr>
              <a:t>Explain </a:t>
            </a:r>
            <a:r>
              <a:rPr lang="en-US" sz="2600" dirty="0">
                <a:solidFill>
                  <a:schemeClr val="tx1">
                    <a:lumMod val="95000"/>
                    <a:lumOff val="5000"/>
                  </a:schemeClr>
                </a:solidFill>
              </a:rPr>
              <a:t>the movement in cross exchange rates.</a:t>
            </a:r>
          </a:p>
          <a:p>
            <a:pPr marL="573088" indent="-490538" eaLnBrk="1" hangingPunct="1">
              <a:spcBef>
                <a:spcPts val="1200"/>
              </a:spcBef>
              <a:buFont typeface="Wingdings" pitchFamily="2" charset="2"/>
              <a:buChar char="§"/>
              <a:defRPr/>
            </a:pPr>
            <a:r>
              <a:rPr lang="en-US" sz="2600" dirty="0">
                <a:solidFill>
                  <a:schemeClr val="tx1">
                    <a:lumMod val="95000"/>
                    <a:lumOff val="5000"/>
                  </a:schemeClr>
                </a:solidFill>
              </a:rPr>
              <a:t>Explain how financial institutions attempt to capitalize on anticipated exchange rate movements.</a:t>
            </a:r>
          </a:p>
          <a:p>
            <a:pPr eaLnBrk="1" hangingPunct="1">
              <a:defRPr/>
            </a:pPr>
            <a:endParaRPr lang="en-US" sz="2800" dirty="0"/>
          </a:p>
        </p:txBody>
      </p:sp>
      <p:sp>
        <p:nvSpPr>
          <p:cNvPr id="6146"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CD0AE27-64E2-49F1-8123-BBE44310036E}" type="slidenum">
              <a:rPr lang="en-US" smtClean="0"/>
              <a:pPr>
                <a:defRPr/>
              </a:pPr>
              <a:t>2</a:t>
            </a:fld>
            <a:endParaRPr lang="en-US"/>
          </a:p>
        </p:txBody>
      </p:sp>
      <p:sp>
        <p:nvSpPr>
          <p:cNvPr id="8198"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1119B4B7-12F0-48F3-A33D-B615E42FBB12}" type="slidenum">
              <a:rPr lang="en-US"/>
              <a:pPr/>
              <a:t>2</a:t>
            </a:fld>
            <a:endParaRPr lang="en-US"/>
          </a:p>
        </p:txBody>
      </p:sp>
      <p:sp>
        <p:nvSpPr>
          <p:cNvPr id="8199" name="Text Placeholder 3"/>
          <p:cNvSpPr txBox="1">
            <a:spLocks/>
          </p:cNvSpPr>
          <p:nvPr/>
        </p:nvSpPr>
        <p:spPr bwMode="auto">
          <a:xfrm>
            <a:off x="2286000" y="1295400"/>
            <a:ext cx="7391400" cy="609600"/>
          </a:xfrm>
          <a:prstGeom prst="rect">
            <a:avLst/>
          </a:prstGeom>
          <a:noFill/>
          <a:ln w="9525">
            <a:noFill/>
            <a:miter lim="800000"/>
            <a:headEnd/>
            <a:tailEnd/>
          </a:ln>
        </p:spPr>
        <p:txBody>
          <a:bodyPr/>
          <a:lstStyle/>
          <a:p>
            <a:pPr marL="342900" indent="-342900">
              <a:spcBef>
                <a:spcPct val="20000"/>
              </a:spcBef>
              <a:buClr>
                <a:srgbClr val="0D0D0D"/>
              </a:buClr>
              <a:buSzPct val="100000"/>
              <a:buFont typeface="Wingdings" pitchFamily="2" charset="2"/>
              <a:buNone/>
            </a:pPr>
            <a:r>
              <a:rPr lang="en-US" sz="2800" b="1">
                <a:solidFill>
                  <a:schemeClr val="bg1"/>
                </a:solidFill>
                <a:latin typeface="Times New Roman" pitchFamily="18" charset="0"/>
              </a:rPr>
              <a:t>Chapter 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0"/>
            <a:ext cx="7315200" cy="838200"/>
          </a:xfrm>
          <a:prstGeom prst="rect">
            <a:avLst/>
          </a:prstGeom>
          <a:noFill/>
          <a:ln>
            <a:miter lim="800000"/>
            <a:headEnd/>
            <a:tailEnd/>
          </a:ln>
        </p:spPr>
        <p:txBody>
          <a:bodyPr anchor="ctr"/>
          <a:lstStyle/>
          <a:p>
            <a:r>
              <a:rPr lang="en-US" sz="2800">
                <a:solidFill>
                  <a:schemeClr val="bg1"/>
                </a:solidFill>
              </a:rPr>
              <a:t>Measuring Exchange Rate Movements</a:t>
            </a:r>
          </a:p>
        </p:txBody>
      </p:sp>
      <p:sp>
        <p:nvSpPr>
          <p:cNvPr id="1029" name="Rectangle 3"/>
          <p:cNvSpPr>
            <a:spLocks noGrp="1" noChangeArrowheads="1"/>
          </p:cNvSpPr>
          <p:nvPr>
            <p:ph idx="1"/>
          </p:nvPr>
        </p:nvSpPr>
        <p:spPr bwMode="auto">
          <a:xfrm>
            <a:off x="685800" y="1295400"/>
            <a:ext cx="7772400" cy="4876800"/>
          </a:xfrm>
          <a:prstGeom prst="rect">
            <a:avLst/>
          </a:prstGeom>
          <a:noFill/>
          <a:ln>
            <a:miter lim="800000"/>
            <a:headEnd/>
            <a:tailEnd/>
          </a:ln>
        </p:spPr>
        <p:txBody>
          <a:bodyPr/>
          <a:lstStyle/>
          <a:p>
            <a:pPr marL="0" indent="0">
              <a:buNone/>
            </a:pPr>
            <a:r>
              <a:rPr lang="en-US" sz="2400" b="1" dirty="0"/>
              <a:t>Depreciation</a:t>
            </a:r>
            <a:r>
              <a:rPr lang="en-US" sz="2400" dirty="0"/>
              <a:t>: decline in a currency’s value</a:t>
            </a:r>
          </a:p>
          <a:p>
            <a:pPr marL="0" indent="0">
              <a:buNone/>
            </a:pPr>
            <a:r>
              <a:rPr lang="en-US" sz="2400" b="1" dirty="0"/>
              <a:t>Appreciation</a:t>
            </a:r>
            <a:r>
              <a:rPr lang="en-US" sz="2400" dirty="0"/>
              <a:t>: increase in a currency’s value</a:t>
            </a:r>
          </a:p>
          <a:p>
            <a:pPr marL="0" indent="0">
              <a:buNone/>
            </a:pPr>
            <a:endParaRPr lang="en-US" sz="2400" dirty="0"/>
          </a:p>
          <a:p>
            <a:pPr marL="0" indent="0">
              <a:buNone/>
            </a:pPr>
            <a:r>
              <a:rPr lang="en-US" sz="2400" dirty="0"/>
              <a:t>Comparing foreign currency spot rates over two points in time, S and S</a:t>
            </a:r>
            <a:r>
              <a:rPr lang="en-US" sz="2400" baseline="-25000" dirty="0"/>
              <a:t>t-1</a:t>
            </a:r>
          </a:p>
          <a:p>
            <a:pPr>
              <a:buFont typeface="Wingdings" pitchFamily="2" charset="2"/>
              <a:buChar char="§"/>
            </a:pPr>
            <a:endParaRPr lang="en-US" sz="2400" baseline="-25000" dirty="0"/>
          </a:p>
          <a:p>
            <a:pPr>
              <a:buFont typeface="Wingdings" pitchFamily="2" charset="2"/>
              <a:buChar char="§"/>
            </a:pPr>
            <a:endParaRPr lang="en-US" sz="2400" baseline="-25000" dirty="0"/>
          </a:p>
          <a:p>
            <a:pPr>
              <a:buFont typeface="Wingdings" pitchFamily="2" charset="2"/>
              <a:buChar char="§"/>
            </a:pPr>
            <a:endParaRPr lang="en-US" sz="2400" baseline="-25000" dirty="0"/>
          </a:p>
          <a:p>
            <a:pPr>
              <a:buFont typeface="Wingdings" pitchFamily="2" charset="2"/>
              <a:buChar char="§"/>
            </a:pPr>
            <a:endParaRPr lang="en-US" sz="2400" baseline="-25000" dirty="0"/>
          </a:p>
          <a:p>
            <a:pPr>
              <a:buFont typeface="Wingdings" pitchFamily="2" charset="2"/>
              <a:buChar char="§"/>
            </a:pPr>
            <a:endParaRPr lang="en-US" sz="2400" baseline="-25000" dirty="0"/>
          </a:p>
          <a:p>
            <a:pPr marL="0" indent="0">
              <a:buNone/>
            </a:pPr>
            <a:r>
              <a:rPr lang="en-US" sz="2400" dirty="0"/>
              <a:t>A positive percent change indicates that the currency has </a:t>
            </a:r>
            <a:r>
              <a:rPr lang="en-US" sz="2400" b="1" dirty="0"/>
              <a:t>appreciated</a:t>
            </a:r>
            <a:r>
              <a:rPr lang="en-US" sz="2400" dirty="0"/>
              <a:t>. A negative percent change indicates that it has </a:t>
            </a:r>
            <a:r>
              <a:rPr lang="en-US" sz="2400" b="1" dirty="0"/>
              <a:t>depreciated</a:t>
            </a:r>
            <a:r>
              <a:rPr lang="en-US" sz="2400" dirty="0"/>
              <a:t>. (Exhibit 4.1)</a:t>
            </a:r>
          </a:p>
        </p:txBody>
      </p:sp>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02473E7-69E6-4BB2-A304-15D49CA283BD}" type="slidenum">
              <a:rPr lang="en-US" smtClean="0"/>
              <a:pPr>
                <a:defRPr/>
              </a:pPr>
              <a:t>3</a:t>
            </a:fld>
            <a:endParaRPr lang="en-US"/>
          </a:p>
        </p:txBody>
      </p:sp>
      <p:graphicFrame>
        <p:nvGraphicFramePr>
          <p:cNvPr id="1026" name="Object 4"/>
          <p:cNvGraphicFramePr>
            <a:graphicFrameLocks noChangeAspect="1"/>
          </p:cNvGraphicFramePr>
          <p:nvPr/>
        </p:nvGraphicFramePr>
        <p:xfrm>
          <a:off x="1676400" y="3657600"/>
          <a:ext cx="5334000" cy="827088"/>
        </p:xfrm>
        <a:graphic>
          <a:graphicData uri="http://schemas.openxmlformats.org/presentationml/2006/ole">
            <mc:AlternateContent xmlns:mc="http://schemas.openxmlformats.org/markup-compatibility/2006">
              <mc:Choice xmlns:v="urn:schemas-microsoft-com:vml" Requires="v">
                <p:oleObj spid="_x0000_s1058" name="Equation" r:id="rId3" imgW="2781300" imgH="431800" progId="Equation.3">
                  <p:embed/>
                </p:oleObj>
              </mc:Choice>
              <mc:Fallback>
                <p:oleObj name="Equation" r:id="rId3" imgW="2781300" imgH="43180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657600"/>
                        <a:ext cx="5334000" cy="827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lstStyle/>
          <a:p>
            <a:r>
              <a:rPr lang="en-US" sz="2400">
                <a:solidFill>
                  <a:schemeClr val="bg1"/>
                </a:solidFill>
              </a:rPr>
              <a:t>Exhibit 4.1 </a:t>
            </a:r>
            <a:r>
              <a:rPr lang="en-US" sz="2400" b="0">
                <a:solidFill>
                  <a:schemeClr val="bg1"/>
                </a:solidFill>
              </a:rPr>
              <a:t>How Exchange Rate Movements and Volatility Are Measured</a:t>
            </a:r>
          </a:p>
        </p:txBody>
      </p:sp>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D1095AB-B3A1-469B-B467-99442CC65AAA}" type="slidenum">
              <a:rPr lang="en-US" smtClean="0"/>
              <a:pPr>
                <a:defRPr/>
              </a:pPr>
              <a:t>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51" y="2133600"/>
            <a:ext cx="8306097" cy="26352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bwMode="auto">
          <a:xfrm>
            <a:off x="685800" y="0"/>
            <a:ext cx="7315200" cy="838200"/>
          </a:xfrm>
          <a:prstGeom prst="rect">
            <a:avLst/>
          </a:prstGeom>
          <a:noFill/>
          <a:ln>
            <a:miter lim="800000"/>
            <a:headEnd/>
            <a:tailEnd/>
          </a:ln>
        </p:spPr>
        <p:txBody>
          <a:bodyPr anchor="ctr"/>
          <a:lstStyle/>
          <a:p>
            <a:r>
              <a:rPr lang="en-US" sz="2800" dirty="0">
                <a:solidFill>
                  <a:schemeClr val="bg1"/>
                </a:solidFill>
              </a:rPr>
              <a:t>Exchange Rate Equilibrium (1 of 2)</a:t>
            </a:r>
          </a:p>
        </p:txBody>
      </p:sp>
      <p:sp>
        <p:nvSpPr>
          <p:cNvPr id="10244" name="Rectangle 3"/>
          <p:cNvSpPr>
            <a:spLocks noGrp="1" noChangeArrowheads="1"/>
          </p:cNvSpPr>
          <p:nvPr>
            <p:ph idx="1"/>
          </p:nvPr>
        </p:nvSpPr>
        <p:spPr bwMode="auto">
          <a:xfrm>
            <a:off x="685800" y="1219200"/>
            <a:ext cx="8305800" cy="5257800"/>
          </a:xfrm>
          <a:prstGeom prst="rect">
            <a:avLst/>
          </a:prstGeom>
          <a:noFill/>
          <a:ln>
            <a:miter lim="800000"/>
            <a:headEnd/>
            <a:tailEnd/>
          </a:ln>
        </p:spPr>
        <p:txBody>
          <a:bodyPr/>
          <a:lstStyle/>
          <a:p>
            <a:pPr marL="0" indent="0">
              <a:lnSpc>
                <a:spcPct val="90000"/>
              </a:lnSpc>
              <a:spcBef>
                <a:spcPts val="0"/>
              </a:spcBef>
              <a:spcAft>
                <a:spcPts val="1200"/>
              </a:spcAft>
              <a:buNone/>
            </a:pPr>
            <a:r>
              <a:rPr lang="en-US" sz="2600" dirty="0"/>
              <a:t>The </a:t>
            </a:r>
            <a:r>
              <a:rPr lang="en-US" sz="2600" u="sng" dirty="0"/>
              <a:t>exchange rate</a:t>
            </a:r>
            <a:r>
              <a:rPr lang="en-US" sz="2600" dirty="0"/>
              <a:t> represents the price of a currency, or the rate at which one currency can be exchanged for another.</a:t>
            </a:r>
          </a:p>
          <a:p>
            <a:pPr marL="0" indent="0">
              <a:lnSpc>
                <a:spcPct val="90000"/>
              </a:lnSpc>
              <a:spcBef>
                <a:spcPts val="0"/>
              </a:spcBef>
              <a:spcAft>
                <a:spcPts val="1200"/>
              </a:spcAft>
              <a:buNone/>
            </a:pPr>
            <a:r>
              <a:rPr lang="en-US" sz="2600" b="1" dirty="0"/>
              <a:t>Demand for a currency</a:t>
            </a:r>
            <a:r>
              <a:rPr lang="en-US" sz="2600" dirty="0"/>
              <a:t> increases when the value of the currency decreases, leading to a downward sloping demand schedule. (See Exhibit 4.2)</a:t>
            </a:r>
          </a:p>
          <a:p>
            <a:pPr marL="0" indent="0">
              <a:lnSpc>
                <a:spcPct val="90000"/>
              </a:lnSpc>
              <a:spcBef>
                <a:spcPts val="0"/>
              </a:spcBef>
              <a:spcAft>
                <a:spcPts val="1200"/>
              </a:spcAft>
              <a:buNone/>
            </a:pPr>
            <a:r>
              <a:rPr lang="en-US" sz="2600" b="1" dirty="0"/>
              <a:t>Supply of a currency for sale</a:t>
            </a:r>
            <a:r>
              <a:rPr lang="en-US" sz="2600" dirty="0"/>
              <a:t> increases when the value of the currency increases, leading to an upward sloping supply schedule. (See Exhibit 4.3)</a:t>
            </a:r>
          </a:p>
          <a:p>
            <a:pPr marL="0" indent="0">
              <a:lnSpc>
                <a:spcPct val="90000"/>
              </a:lnSpc>
              <a:spcBef>
                <a:spcPts val="0"/>
              </a:spcBef>
              <a:spcAft>
                <a:spcPts val="1200"/>
              </a:spcAft>
              <a:buNone/>
            </a:pPr>
            <a:r>
              <a:rPr lang="en-US" sz="2600" b="1" dirty="0"/>
              <a:t>Equilibrium</a:t>
            </a:r>
            <a:r>
              <a:rPr lang="en-US" sz="2600" dirty="0"/>
              <a:t> equates the quantity of pounds demanded with the supply of pounds for sale. (See Exhibit 4.4)</a:t>
            </a:r>
          </a:p>
          <a:p>
            <a:pPr marL="0" indent="0">
              <a:lnSpc>
                <a:spcPct val="90000"/>
              </a:lnSpc>
              <a:buNone/>
            </a:pPr>
            <a:endParaRPr lang="en-US" sz="2400" dirty="0"/>
          </a:p>
        </p:txBody>
      </p:sp>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2F56127-C017-420F-8139-2E1D3564E68D}"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bwMode="auto">
          <a:xfrm>
            <a:off x="671286" y="152400"/>
            <a:ext cx="8305800" cy="788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solidFill>
                  <a:schemeClr val="bg1"/>
                </a:solidFill>
              </a:rPr>
              <a:t>Exhibit </a:t>
            </a:r>
            <a:r>
              <a:rPr lang="en-US" sz="2800" b="0" dirty="0">
                <a:solidFill>
                  <a:schemeClr val="bg1"/>
                </a:solidFill>
              </a:rPr>
              <a:t>4.2 Demand Schedule for British Pounds</a:t>
            </a:r>
            <a:endParaRPr lang="en-US" b="0" dirty="0">
              <a:solidFill>
                <a:schemeClr val="bg1"/>
              </a:solidFill>
            </a:endParaRPr>
          </a:p>
        </p:txBody>
      </p:sp>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73FA76F-92F9-4078-B39C-8043BCFDB59B}" type="slidenum">
              <a:rPr lang="en-US" smtClean="0"/>
              <a:pPr>
                <a:defRPr/>
              </a:pPr>
              <a:t>6</a:t>
            </a:fld>
            <a:endParaRPr lang="en-US"/>
          </a:p>
        </p:txBody>
      </p:sp>
      <p:sp>
        <p:nvSpPr>
          <p:cNvPr id="11268"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5BEE4F60-9825-4AD4-A49E-706F29C49056}" type="slidenum">
              <a:rPr lang="en-US"/>
              <a:pPr/>
              <a:t>6</a:t>
            </a:fld>
            <a:endParaRPr lang="en-US"/>
          </a:p>
        </p:txBody>
      </p:sp>
      <p:pic>
        <p:nvPicPr>
          <p:cNvPr id="2" name="Picture 1" descr="Graph titled “Demand Schedule for British Pounds” shows quantity of pound along the horizontal axis and value of pound along the vertical axis. Vertical axis shows 1.50 dollars, 1.55 dollars, and 1.60 dollars. A straight line labeled D slopes downward." title="Demand for a Curren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855" y="1447800"/>
            <a:ext cx="6167490" cy="496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bwMode="auto">
          <a:xfrm>
            <a:off x="723900" y="17463"/>
            <a:ext cx="7315200" cy="788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a:solidFill>
                  <a:schemeClr val="bg1"/>
                </a:solidFill>
              </a:rPr>
              <a:t>Exhibit 4.3 </a:t>
            </a:r>
            <a:r>
              <a:rPr lang="en-US" sz="2400" b="0">
                <a:solidFill>
                  <a:schemeClr val="bg1"/>
                </a:solidFill>
              </a:rPr>
              <a:t>Supply Schedule of British Pounds for Sale</a:t>
            </a:r>
          </a:p>
        </p:txBody>
      </p:sp>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D7F66A8-FDC6-4E96-855B-5CE96F076D9F}" type="slidenum">
              <a:rPr lang="en-US" smtClean="0"/>
              <a:pPr>
                <a:defRPr/>
              </a:pPr>
              <a:t>7</a:t>
            </a:fld>
            <a:endParaRPr lang="en-US"/>
          </a:p>
        </p:txBody>
      </p:sp>
      <p:sp>
        <p:nvSpPr>
          <p:cNvPr id="1229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B8B04A67-3959-4451-BD5C-6C6F2480EDB5}" type="slidenum">
              <a:rPr lang="en-US"/>
              <a:pPr/>
              <a:t>7</a:t>
            </a:fld>
            <a:endParaRPr lang="en-US"/>
          </a:p>
        </p:txBody>
      </p:sp>
      <p:pic>
        <p:nvPicPr>
          <p:cNvPr id="2" name="Picture 1" descr="Graph titled “Supply Schedule of British Pounds for Sale” shows quantity of pound along the horizontal axis and value of pound along the vertical axis. Vertical axis shows 1.50 dollars, 1.55 dollars and 1.60 dollars. A straight line labeled S rises upward." title="Supply of a Currency for Sa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107" y="1354840"/>
            <a:ext cx="6273985" cy="50568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xfrm>
            <a:off x="609600" y="152400"/>
            <a:ext cx="8534400" cy="788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600" dirty="0">
                <a:solidFill>
                  <a:schemeClr val="bg1"/>
                </a:solidFill>
              </a:rPr>
              <a:t>Exhibit 4.4 </a:t>
            </a:r>
            <a:r>
              <a:rPr lang="en-US" sz="2600" b="0" dirty="0">
                <a:solidFill>
                  <a:schemeClr val="bg1"/>
                </a:solidFill>
              </a:rPr>
              <a:t>Equilibrium Exchange Rate Determination</a:t>
            </a:r>
          </a:p>
        </p:txBody>
      </p:sp>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13A551D-941C-4700-B38F-69BA4779318B}" type="slidenum">
              <a:rPr lang="en-US" smtClean="0"/>
              <a:pPr>
                <a:defRPr/>
              </a:pPr>
              <a:t>8</a:t>
            </a:fld>
            <a:endParaRPr lang="en-US"/>
          </a:p>
        </p:txBody>
      </p:sp>
      <p:sp>
        <p:nvSpPr>
          <p:cNvPr id="1331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6D891FC1-3984-4611-BB24-27DC96DACFE7}" type="slidenum">
              <a:rPr lang="en-US"/>
              <a:pPr/>
              <a:t>8</a:t>
            </a:fld>
            <a:endParaRPr lang="en-US"/>
          </a:p>
        </p:txBody>
      </p:sp>
      <p:pic>
        <p:nvPicPr>
          <p:cNvPr id="2" name="Picture 1" descr="Graph titled “Equilibrium Exchange Rate Determination” shows quantity of pound along the horizontal axis and value of pound along the vertical axis. Vertical axis shows 1.50 dollars, 1.55 dollars and 1.60 dollars. A straight line labeled D slopes downward and another line labeled S rises upward intersecting the line D at a point. A dotted line moves rightward from 1.55 dollars on the vertical axis and ends at the point of intersection of S and D." title="Equilibrium Exchange R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884" y="1371600"/>
            <a:ext cx="6261831" cy="50255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bwMode="auto">
          <a:xfrm>
            <a:off x="685800" y="0"/>
            <a:ext cx="7315200" cy="838200"/>
          </a:xfrm>
          <a:prstGeom prst="rect">
            <a:avLst/>
          </a:prstGeom>
          <a:noFill/>
          <a:ln>
            <a:miter lim="800000"/>
            <a:headEnd/>
            <a:tailEnd/>
          </a:ln>
        </p:spPr>
        <p:txBody>
          <a:bodyPr anchor="ctr"/>
          <a:lstStyle/>
          <a:p>
            <a:r>
              <a:rPr lang="en-US" sz="2800" dirty="0">
                <a:solidFill>
                  <a:schemeClr val="bg1"/>
                </a:solidFill>
              </a:rPr>
              <a:t>Exchange Rate Equilibrium (2 of 2)</a:t>
            </a:r>
          </a:p>
        </p:txBody>
      </p:sp>
      <p:sp>
        <p:nvSpPr>
          <p:cNvPr id="10244" name="Rectangle 3"/>
          <p:cNvSpPr>
            <a:spLocks noGrp="1" noChangeArrowheads="1"/>
          </p:cNvSpPr>
          <p:nvPr>
            <p:ph idx="1"/>
          </p:nvPr>
        </p:nvSpPr>
        <p:spPr bwMode="auto">
          <a:xfrm>
            <a:off x="685800" y="1219200"/>
            <a:ext cx="8305800" cy="5257800"/>
          </a:xfrm>
          <a:prstGeom prst="rect">
            <a:avLst/>
          </a:prstGeom>
          <a:noFill/>
          <a:ln>
            <a:miter lim="800000"/>
            <a:headEnd/>
            <a:tailEnd/>
          </a:ln>
        </p:spPr>
        <p:txBody>
          <a:bodyPr/>
          <a:lstStyle/>
          <a:p>
            <a:pPr marL="0" indent="0">
              <a:lnSpc>
                <a:spcPct val="90000"/>
              </a:lnSpc>
              <a:spcBef>
                <a:spcPts val="0"/>
              </a:spcBef>
              <a:spcAft>
                <a:spcPts val="1200"/>
              </a:spcAft>
              <a:buNone/>
            </a:pPr>
            <a:r>
              <a:rPr lang="en-US" sz="2600" b="1" dirty="0"/>
              <a:t>Change in the Equilibrium Exchange Rate</a:t>
            </a:r>
            <a:r>
              <a:rPr lang="en-US" sz="2600" dirty="0"/>
              <a:t> </a:t>
            </a:r>
          </a:p>
          <a:p>
            <a:pPr>
              <a:lnSpc>
                <a:spcPct val="90000"/>
              </a:lnSpc>
              <a:spcBef>
                <a:spcPts val="0"/>
              </a:spcBef>
              <a:spcAft>
                <a:spcPts val="1200"/>
              </a:spcAft>
              <a:buFont typeface="Wingdings" panose="05000000000000000000" pitchFamily="2" charset="2"/>
              <a:buChar char="§"/>
            </a:pPr>
            <a:r>
              <a:rPr lang="en-US" sz="2400" b="1" dirty="0"/>
              <a:t>Increase in demand schedule:</a:t>
            </a:r>
            <a:r>
              <a:rPr lang="en-US" sz="2400" dirty="0"/>
              <a:t> Banks will increase the exchange to the level at which the amount demanded is equal to the amount supplied in the foreign exchange market.</a:t>
            </a:r>
          </a:p>
          <a:p>
            <a:pPr>
              <a:lnSpc>
                <a:spcPct val="90000"/>
              </a:lnSpc>
              <a:spcBef>
                <a:spcPts val="0"/>
              </a:spcBef>
              <a:spcAft>
                <a:spcPts val="1200"/>
              </a:spcAft>
              <a:buFont typeface="Wingdings" panose="05000000000000000000" pitchFamily="2" charset="2"/>
              <a:buChar char="§"/>
            </a:pPr>
            <a:r>
              <a:rPr lang="en-US" sz="2400" b="1" dirty="0"/>
              <a:t>Decrease in demand schedule:</a:t>
            </a:r>
            <a:r>
              <a:rPr lang="en-US" sz="2400" dirty="0"/>
              <a:t> Banks will reduce the exchange to the level at which the amount demanded is equal to the amount supplied in the foreign exchange market.</a:t>
            </a:r>
          </a:p>
          <a:p>
            <a:pPr>
              <a:lnSpc>
                <a:spcPct val="90000"/>
              </a:lnSpc>
              <a:spcBef>
                <a:spcPts val="0"/>
              </a:spcBef>
              <a:spcAft>
                <a:spcPts val="1200"/>
              </a:spcAft>
              <a:buFont typeface="Wingdings" panose="05000000000000000000" pitchFamily="2" charset="2"/>
              <a:buChar char="§"/>
            </a:pPr>
            <a:r>
              <a:rPr lang="en-US" sz="2400" b="1" dirty="0"/>
              <a:t>Increase in supply schedule:</a:t>
            </a:r>
            <a:r>
              <a:rPr lang="en-US" sz="2400" dirty="0"/>
              <a:t> Banks will reduce the exchange to the level at which the amount demanded is equal to the amount supplied in the foreign exchange market.</a:t>
            </a:r>
          </a:p>
          <a:p>
            <a:pPr>
              <a:lnSpc>
                <a:spcPct val="90000"/>
              </a:lnSpc>
              <a:spcBef>
                <a:spcPts val="0"/>
              </a:spcBef>
              <a:spcAft>
                <a:spcPts val="1200"/>
              </a:spcAft>
              <a:buFont typeface="Wingdings" panose="05000000000000000000" pitchFamily="2" charset="2"/>
              <a:buChar char="§"/>
            </a:pPr>
            <a:r>
              <a:rPr lang="en-US" sz="2400" b="1" dirty="0"/>
              <a:t>Decrease in supply schedule:</a:t>
            </a:r>
            <a:r>
              <a:rPr lang="en-US" sz="2400" dirty="0"/>
              <a:t> Banks will increase the exchange to the level at which the amount demanded is equal to the amount supplied in the foreign exchange market.</a:t>
            </a:r>
          </a:p>
        </p:txBody>
      </p:sp>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2F56127-C017-420F-8139-2E1D3564E68D}" type="slidenum">
              <a:rPr lang="en-US" smtClean="0"/>
              <a:pPr>
                <a:defRPr/>
              </a:pPr>
              <a:t>9</a:t>
            </a:fld>
            <a:endParaRPr lang="en-US"/>
          </a:p>
        </p:txBody>
      </p:sp>
    </p:spTree>
    <p:extLst>
      <p:ext uri="{BB962C8B-B14F-4D97-AF65-F5344CB8AC3E}">
        <p14:creationId xmlns:p14="http://schemas.microsoft.com/office/powerpoint/2010/main" val="608533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1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1578</TotalTime>
  <Words>916</Words>
  <Application>Microsoft Office PowerPoint</Application>
  <PresentationFormat>On-screen Show (4:3)</PresentationFormat>
  <Paragraphs>100</Paragraphs>
  <Slides>18</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Times New Roman</vt:lpstr>
      <vt:lpstr>Wingdings</vt:lpstr>
      <vt:lpstr>11_FMI 9th</vt:lpstr>
      <vt:lpstr>Equation</vt:lpstr>
      <vt:lpstr>PowerPoint Presentation</vt:lpstr>
      <vt:lpstr>4</vt:lpstr>
      <vt:lpstr>Measuring Exchange Rate Movements</vt:lpstr>
      <vt:lpstr>Exhibit 4.1 How Exchange Rate Movements and Volatility Are Measured</vt:lpstr>
      <vt:lpstr>Exchange Rate Equilibrium (1 of 2)</vt:lpstr>
      <vt:lpstr>Exhibit 4.2 Demand Schedule for British Pounds</vt:lpstr>
      <vt:lpstr>Exhibit 4.3 Supply Schedule of British Pounds for Sale</vt:lpstr>
      <vt:lpstr>Exhibit 4.4 Equilibrium Exchange Rate Determination</vt:lpstr>
      <vt:lpstr>Exchange Rate Equilibrium (2 of 2)</vt:lpstr>
      <vt:lpstr>Factors That Influence Exchange Rates (1 of 5)</vt:lpstr>
      <vt:lpstr>Factors That Influence Exchange Rates (2 of 5)</vt:lpstr>
      <vt:lpstr>Exhibit 4.5 Impact of Rising U.S. Inflation on the Equilibrium Value of the British Pound</vt:lpstr>
      <vt:lpstr>Exhibit 4.6 Impact of Rising U.S. Interest Rates on the Equilibrium Value of the British Pound</vt:lpstr>
      <vt:lpstr>Factors That Influence Exchange Rates (3 of 5)</vt:lpstr>
      <vt:lpstr>Exhibit 4.7 Impact of Rising U.S. Income Levels on Equilibrium Value of the British Pound</vt:lpstr>
      <vt:lpstr>Factors That Influence Exchange Rates (4 of 5)</vt:lpstr>
      <vt:lpstr>Factors that Influence Exchange Rates (5 of 5)</vt:lpstr>
      <vt:lpstr>Exhibit 4.8 Summary of How Factors Affect Exchange Rates</vt:lpstr>
    </vt:vector>
  </TitlesOfParts>
  <Company>California State University,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Schrenk, Lawrence</cp:lastModifiedBy>
  <cp:revision>81</cp:revision>
  <dcterms:created xsi:type="dcterms:W3CDTF">2009-07-28T17:28:09Z</dcterms:created>
  <dcterms:modified xsi:type="dcterms:W3CDTF">2019-04-05T02:58:15Z</dcterms:modified>
</cp:coreProperties>
</file>