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9" r:id="rId1"/>
  </p:sldMasterIdLst>
  <p:notesMasterIdLst>
    <p:notesMasterId r:id="rId14"/>
  </p:notesMasterIdLst>
  <p:sldIdLst>
    <p:sldId id="298" r:id="rId2"/>
    <p:sldId id="324" r:id="rId3"/>
    <p:sldId id="325" r:id="rId4"/>
    <p:sldId id="326" r:id="rId5"/>
    <p:sldId id="327" r:id="rId6"/>
    <p:sldId id="328" r:id="rId7"/>
    <p:sldId id="329" r:id="rId8"/>
    <p:sldId id="330" r:id="rId9"/>
    <p:sldId id="333" r:id="rId10"/>
    <p:sldId id="331" r:id="rId11"/>
    <p:sldId id="332" r:id="rId12"/>
    <p:sldId id="334" r:id="rId13"/>
  </p:sldIdLst>
  <p:sldSz cx="9144000" cy="6858000" type="screen4x3"/>
  <p:notesSz cx="6858000" cy="9144000"/>
  <p:custDataLst>
    <p:tags r:id="rId15"/>
  </p:custDataLst>
  <p:defaultTextStyle>
    <a:defPPr>
      <a:defRPr lang="en-US"/>
    </a:defPPr>
    <a:lvl1pPr algn="l" rtl="0" fontAlgn="base">
      <a:spcBef>
        <a:spcPct val="0"/>
      </a:spcBef>
      <a:spcAft>
        <a:spcPct val="0"/>
      </a:spcAft>
      <a:defRPr kern="1200">
        <a:solidFill>
          <a:schemeClr val="tx1"/>
        </a:solidFill>
        <a:latin typeface="Arial" charset="0"/>
        <a:ea typeface="+mn-ea"/>
        <a:cs typeface="Times New Roman" pitchFamily="18" charset="0"/>
      </a:defRPr>
    </a:lvl1pPr>
    <a:lvl2pPr marL="457200" algn="l" rtl="0" fontAlgn="base">
      <a:spcBef>
        <a:spcPct val="0"/>
      </a:spcBef>
      <a:spcAft>
        <a:spcPct val="0"/>
      </a:spcAft>
      <a:defRPr kern="1200">
        <a:solidFill>
          <a:schemeClr val="tx1"/>
        </a:solidFill>
        <a:latin typeface="Arial" charset="0"/>
        <a:ea typeface="+mn-ea"/>
        <a:cs typeface="Times New Roman" pitchFamily="18" charset="0"/>
      </a:defRPr>
    </a:lvl2pPr>
    <a:lvl3pPr marL="914400" algn="l" rtl="0" fontAlgn="base">
      <a:spcBef>
        <a:spcPct val="0"/>
      </a:spcBef>
      <a:spcAft>
        <a:spcPct val="0"/>
      </a:spcAft>
      <a:defRPr kern="1200">
        <a:solidFill>
          <a:schemeClr val="tx1"/>
        </a:solidFill>
        <a:latin typeface="Arial" charset="0"/>
        <a:ea typeface="+mn-ea"/>
        <a:cs typeface="Times New Roman" pitchFamily="18" charset="0"/>
      </a:defRPr>
    </a:lvl3pPr>
    <a:lvl4pPr marL="1371600" algn="l" rtl="0" fontAlgn="base">
      <a:spcBef>
        <a:spcPct val="0"/>
      </a:spcBef>
      <a:spcAft>
        <a:spcPct val="0"/>
      </a:spcAft>
      <a:defRPr kern="1200">
        <a:solidFill>
          <a:schemeClr val="tx1"/>
        </a:solidFill>
        <a:latin typeface="Arial" charset="0"/>
        <a:ea typeface="+mn-ea"/>
        <a:cs typeface="Times New Roman" pitchFamily="18" charset="0"/>
      </a:defRPr>
    </a:lvl4pPr>
    <a:lvl5pPr marL="1828800" algn="l" rtl="0" fontAlgn="base">
      <a:spcBef>
        <a:spcPct val="0"/>
      </a:spcBef>
      <a:spcAft>
        <a:spcPct val="0"/>
      </a:spcAft>
      <a:defRPr kern="1200">
        <a:solidFill>
          <a:schemeClr val="tx1"/>
        </a:solidFill>
        <a:latin typeface="Arial" charset="0"/>
        <a:ea typeface="+mn-ea"/>
        <a:cs typeface="Times New Roman" pitchFamily="18" charset="0"/>
      </a:defRPr>
    </a:lvl5pPr>
    <a:lvl6pPr marL="2286000" algn="l" defTabSz="914400" rtl="0" eaLnBrk="1" latinLnBrk="0" hangingPunct="1">
      <a:defRPr kern="1200">
        <a:solidFill>
          <a:schemeClr val="tx1"/>
        </a:solidFill>
        <a:latin typeface="Arial" charset="0"/>
        <a:ea typeface="+mn-ea"/>
        <a:cs typeface="Times New Roman" pitchFamily="18" charset="0"/>
      </a:defRPr>
    </a:lvl6pPr>
    <a:lvl7pPr marL="2743200" algn="l" defTabSz="914400" rtl="0" eaLnBrk="1" latinLnBrk="0" hangingPunct="1">
      <a:defRPr kern="1200">
        <a:solidFill>
          <a:schemeClr val="tx1"/>
        </a:solidFill>
        <a:latin typeface="Arial" charset="0"/>
        <a:ea typeface="+mn-ea"/>
        <a:cs typeface="Times New Roman" pitchFamily="18" charset="0"/>
      </a:defRPr>
    </a:lvl7pPr>
    <a:lvl8pPr marL="3200400" algn="l" defTabSz="914400" rtl="0" eaLnBrk="1" latinLnBrk="0" hangingPunct="1">
      <a:defRPr kern="1200">
        <a:solidFill>
          <a:schemeClr val="tx1"/>
        </a:solidFill>
        <a:latin typeface="Arial" charset="0"/>
        <a:ea typeface="+mn-ea"/>
        <a:cs typeface="Times New Roman" pitchFamily="18" charset="0"/>
      </a:defRPr>
    </a:lvl8pPr>
    <a:lvl9pPr marL="3657600" algn="l" defTabSz="914400" rtl="0" eaLnBrk="1" latinLnBrk="0" hangingPunct="1">
      <a:defRPr kern="1200">
        <a:solidFill>
          <a:schemeClr val="tx1"/>
        </a:solidFill>
        <a:latin typeface="Arial"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99"/>
    <a:srgbClr val="6585B9"/>
    <a:srgbClr val="660066"/>
    <a:srgbClr val="FFFFFF"/>
    <a:srgbClr val="FF9933"/>
    <a:srgbClr val="336600"/>
    <a:srgbClr val="538610"/>
    <a:srgbClr val="146D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47" autoAdjust="0"/>
    <p:restoredTop sz="94737" autoAdjust="0"/>
  </p:normalViewPr>
  <p:slideViewPr>
    <p:cSldViewPr>
      <p:cViewPr varScale="1">
        <p:scale>
          <a:sx n="108" d="100"/>
          <a:sy n="108" d="100"/>
        </p:scale>
        <p:origin x="179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098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2253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253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253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2253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462565E0-88AA-46FB-A703-749A91F365A3}" type="slidenum">
              <a:rPr lang="en-US"/>
              <a:pPr>
                <a:defRPr/>
              </a:pPr>
              <a:t>‹#›</a:t>
            </a:fld>
            <a:endParaRPr lang="en-US"/>
          </a:p>
        </p:txBody>
      </p:sp>
    </p:spTree>
    <p:extLst>
      <p:ext uri="{BB962C8B-B14F-4D97-AF65-F5344CB8AC3E}">
        <p14:creationId xmlns:p14="http://schemas.microsoft.com/office/powerpoint/2010/main" val="17447051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6" name="Rectangle 3"/>
          <p:cNvSpPr>
            <a:spLocks noChangeArrowheads="1"/>
          </p:cNvSpPr>
          <p:nvPr userDrawn="1"/>
        </p:nvSpPr>
        <p:spPr bwMode="auto">
          <a:xfrm>
            <a:off x="0" y="0"/>
            <a:ext cx="9144000" cy="2133600"/>
          </a:xfrm>
          <a:prstGeom prst="rect">
            <a:avLst/>
          </a:prstGeom>
          <a:solidFill>
            <a:srgbClr val="6585B9">
              <a:alpha val="89804"/>
            </a:srgbClr>
          </a:solidFill>
          <a:ln w="0">
            <a:noFill/>
            <a:miter lim="800000"/>
            <a:headEnd/>
            <a:tailEnd/>
          </a:ln>
        </p:spPr>
        <p:txBody>
          <a:bodyPr wrap="none" anchor="ctr"/>
          <a:lstStyle/>
          <a:p>
            <a:pPr>
              <a:defRPr/>
            </a:pPr>
            <a:endParaRPr lang="en-US"/>
          </a:p>
        </p:txBody>
      </p:sp>
      <p:sp>
        <p:nvSpPr>
          <p:cNvPr id="7" name="Title 1"/>
          <p:cNvSpPr>
            <a:spLocks/>
          </p:cNvSpPr>
          <p:nvPr userDrawn="1"/>
        </p:nvSpPr>
        <p:spPr bwMode="auto">
          <a:xfrm>
            <a:off x="1828800" y="533400"/>
            <a:ext cx="7315200" cy="609600"/>
          </a:xfrm>
          <a:prstGeom prst="rect">
            <a:avLst/>
          </a:prstGeom>
          <a:solidFill>
            <a:schemeClr val="accent6">
              <a:lumMod val="50000"/>
            </a:schemeClr>
          </a:solidFill>
          <a:ln w="9525">
            <a:noFill/>
            <a:miter lim="800000"/>
            <a:headEnd/>
            <a:tailEnd/>
          </a:ln>
        </p:spPr>
        <p:txBody>
          <a:bodyPr anchor="ctr"/>
          <a:lstStyle/>
          <a:p>
            <a:pPr eaLnBrk="0" hangingPunct="0">
              <a:defRPr/>
            </a:pPr>
            <a:endParaRPr lang="en-US" sz="3000" b="1">
              <a:solidFill>
                <a:srgbClr val="660066"/>
              </a:solidFill>
            </a:endParaRPr>
          </a:p>
        </p:txBody>
      </p:sp>
      <p:sp>
        <p:nvSpPr>
          <p:cNvPr id="21515" name="Rectangle 11"/>
          <p:cNvSpPr>
            <a:spLocks noGrp="1" noChangeArrowheads="1"/>
          </p:cNvSpPr>
          <p:nvPr>
            <p:ph type="ctrTitle"/>
          </p:nvPr>
        </p:nvSpPr>
        <p:spPr>
          <a:xfrm>
            <a:off x="1828800" y="533400"/>
            <a:ext cx="7315200" cy="609600"/>
          </a:xfrm>
          <a:solidFill>
            <a:schemeClr val="accent6">
              <a:lumMod val="75000"/>
            </a:schemeClr>
          </a:solidFill>
        </p:spPr>
        <p:txBody>
          <a:bodyPr/>
          <a:lstStyle>
            <a:lvl1pPr>
              <a:defRPr sz="3600">
                <a:solidFill>
                  <a:srgbClr val="FF9933"/>
                </a:solidFill>
                <a:latin typeface="Arial" pitchFamily="34" charset="0"/>
                <a:cs typeface="Arial" pitchFamily="34" charset="0"/>
              </a:defRPr>
            </a:lvl1pPr>
          </a:lstStyle>
          <a:p>
            <a:r>
              <a:rPr lang="en-US" dirty="0"/>
              <a:t>Click to edit Master title style</a:t>
            </a:r>
          </a:p>
        </p:txBody>
      </p:sp>
      <p:sp>
        <p:nvSpPr>
          <p:cNvPr id="21516" name="Rectangle 12"/>
          <p:cNvSpPr>
            <a:spLocks noGrp="1" noChangeArrowheads="1"/>
          </p:cNvSpPr>
          <p:nvPr>
            <p:ph type="subTitle" idx="1"/>
          </p:nvPr>
        </p:nvSpPr>
        <p:spPr>
          <a:xfrm>
            <a:off x="1828800" y="1219200"/>
            <a:ext cx="7315200" cy="609600"/>
          </a:xfrm>
        </p:spPr>
        <p:txBody>
          <a:bodyPr anchor="ctr"/>
          <a:lstStyle>
            <a:lvl1pPr marL="0" indent="0" algn="l">
              <a:buFont typeface="Wingdings" pitchFamily="2" charset="2"/>
              <a:buNone/>
              <a:defRPr sz="3600">
                <a:solidFill>
                  <a:srgbClr val="FFFFFF"/>
                </a:solidFill>
              </a:defRPr>
            </a:lvl1pPr>
          </a:lstStyle>
          <a:p>
            <a:r>
              <a:rPr lang="en-US"/>
              <a:t>Click to edit Master subtitle style</a:t>
            </a:r>
            <a:endParaRPr lang="en-US" dirty="0"/>
          </a:p>
        </p:txBody>
      </p:sp>
      <p:sp>
        <p:nvSpPr>
          <p:cNvPr id="21" name="Text Placeholder 20"/>
          <p:cNvSpPr>
            <a:spLocks noGrp="1"/>
          </p:cNvSpPr>
          <p:nvPr>
            <p:ph type="body" sz="quarter" idx="10"/>
          </p:nvPr>
        </p:nvSpPr>
        <p:spPr>
          <a:xfrm>
            <a:off x="1600200" y="2286000"/>
            <a:ext cx="7391400" cy="3962400"/>
          </a:xfrm>
        </p:spPr>
        <p:txBody>
          <a:bodyPr/>
          <a:lstStyle>
            <a:lvl1pPr>
              <a:buNone/>
              <a:defRPr sz="2400" b="0">
                <a:solidFill>
                  <a:srgbClr val="660066"/>
                </a:solidFill>
                <a:latin typeface="Times New Roman" pitchFamily="18" charset="0"/>
                <a:cs typeface="Times New Roman" pitchFamily="18" charset="0"/>
              </a:defRPr>
            </a:lvl1pPr>
            <a:lvl2pPr>
              <a:buClr>
                <a:schemeClr val="tx1">
                  <a:lumMod val="95000"/>
                  <a:lumOff val="5000"/>
                </a:schemeClr>
              </a:buClr>
              <a:buSzPct val="100000"/>
              <a:defRPr sz="1800">
                <a:solidFill>
                  <a:schemeClr val="tx1"/>
                </a:solidFill>
              </a:defRPr>
            </a:lvl2pPr>
            <a:lvl3pPr>
              <a:buClr>
                <a:schemeClr val="tx1">
                  <a:lumMod val="95000"/>
                  <a:lumOff val="5000"/>
                </a:schemeClr>
              </a:buClr>
              <a:buSzPct val="100000"/>
              <a:defRPr sz="1600"/>
            </a:lvl3pPr>
            <a:lvl4pPr>
              <a:buClr>
                <a:schemeClr val="tx1">
                  <a:lumMod val="95000"/>
                  <a:lumOff val="5000"/>
                </a:schemeClr>
              </a:buClr>
              <a:defRPr sz="1200"/>
            </a:lvl4pPr>
            <a:lvl5pPr>
              <a:buClr>
                <a:schemeClr val="tx1">
                  <a:lumMod val="95000"/>
                  <a:lumOff val="5000"/>
                </a:schemeClr>
              </a:buCl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lide Number Placeholder 5"/>
          <p:cNvSpPr>
            <a:spLocks noGrp="1"/>
          </p:cNvSpPr>
          <p:nvPr>
            <p:ph type="sldNum" sz="quarter" idx="11"/>
          </p:nvPr>
        </p:nvSpPr>
        <p:spPr>
          <a:xfrm>
            <a:off x="0" y="6400800"/>
            <a:ext cx="685800" cy="457200"/>
          </a:xfrm>
          <a:prstGeom prst="rect">
            <a:avLst/>
          </a:prstGeom>
        </p:spPr>
        <p:txBody>
          <a:bodyPr/>
          <a:lstStyle>
            <a:lvl1pPr>
              <a:defRPr>
                <a:cs typeface="+mn-cs"/>
              </a:defRPr>
            </a:lvl1pPr>
          </a:lstStyle>
          <a:p>
            <a:pPr>
              <a:defRPr/>
            </a:pPr>
            <a:fld id="{9F811CED-3652-4DFD-85E1-9466AB67BE6C}" type="slidenum">
              <a:rPr lang="en-US"/>
              <a:pPr>
                <a:defRPr/>
              </a:pPr>
              <a:t>‹#›</a:t>
            </a:fld>
            <a:endParaRPr lang="en-US" dirty="0"/>
          </a:p>
        </p:txBody>
      </p:sp>
    </p:spTree>
    <p:extLst>
      <p:ext uri="{BB962C8B-B14F-4D97-AF65-F5344CB8AC3E}">
        <p14:creationId xmlns:p14="http://schemas.microsoft.com/office/powerpoint/2010/main" val="1921824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cstate="print"/>
          <a:srcRect r="50000"/>
          <a:stretch>
            <a:fillRect/>
          </a:stretch>
        </p:blipFill>
        <p:spPr bwMode="auto">
          <a:xfrm>
            <a:off x="0" y="1143000"/>
            <a:ext cx="685800" cy="5715000"/>
          </a:xfrm>
          <a:prstGeom prst="rect">
            <a:avLst/>
          </a:prstGeom>
          <a:noFill/>
          <a:ln w="9525">
            <a:noFill/>
            <a:miter lim="800000"/>
            <a:headEnd/>
            <a:tailEnd/>
          </a:ln>
        </p:spPr>
      </p:pic>
      <p:pic>
        <p:nvPicPr>
          <p:cNvPr id="4" name="Picture 1"/>
          <p:cNvPicPr>
            <a:picLocks noChangeAspect="1" noChangeArrowheads="1"/>
          </p:cNvPicPr>
          <p:nvPr userDrawn="1"/>
        </p:nvPicPr>
        <p:blipFill>
          <a:blip r:embed="rId3" cstate="print"/>
          <a:srcRect/>
          <a:stretch>
            <a:fillRect/>
          </a:stretch>
        </p:blipFill>
        <p:spPr bwMode="auto">
          <a:xfrm>
            <a:off x="0" y="806450"/>
            <a:ext cx="9144000" cy="336550"/>
          </a:xfrm>
          <a:prstGeom prst="rect">
            <a:avLst/>
          </a:prstGeom>
          <a:noFill/>
          <a:ln w="9525">
            <a:solidFill>
              <a:schemeClr val="accent6">
                <a:lumMod val="75000"/>
              </a:schemeClr>
            </a:solidFill>
            <a:miter lim="800000"/>
            <a:headEnd/>
            <a:tailEnd/>
          </a:ln>
        </p:spPr>
      </p:pic>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5"/>
          <p:cNvSpPr>
            <a:spLocks noGrp="1"/>
          </p:cNvSpPr>
          <p:nvPr>
            <p:ph type="sldNum" sz="quarter" idx="10"/>
          </p:nvPr>
        </p:nvSpPr>
        <p:spPr>
          <a:xfrm>
            <a:off x="0" y="6400800"/>
            <a:ext cx="685800" cy="457200"/>
          </a:xfrm>
          <a:prstGeom prst="rect">
            <a:avLst/>
          </a:prstGeom>
        </p:spPr>
        <p:txBody>
          <a:bodyPr/>
          <a:lstStyle>
            <a:lvl1pPr>
              <a:defRPr>
                <a:cs typeface="+mn-cs"/>
              </a:defRPr>
            </a:lvl1pPr>
          </a:lstStyle>
          <a:p>
            <a:pPr>
              <a:defRPr/>
            </a:pPr>
            <a:fld id="{EBA27EA1-1155-42FC-A217-1AB489485F3D}" type="slidenum">
              <a:rPr lang="en-US"/>
              <a:pPr>
                <a:defRPr/>
              </a:pPr>
              <a:t>‹#›</a:t>
            </a:fld>
            <a:endParaRPr lang="en-US" dirty="0"/>
          </a:p>
        </p:txBody>
      </p:sp>
      <p:sp>
        <p:nvSpPr>
          <p:cNvPr id="9" name="Rectangle 8"/>
          <p:cNvSpPr/>
          <p:nvPr userDrawn="1"/>
        </p:nvSpPr>
        <p:spPr>
          <a:xfrm>
            <a:off x="0" y="0"/>
            <a:ext cx="9144000" cy="806450"/>
          </a:xfrm>
          <a:prstGeom prst="rect">
            <a:avLst/>
          </a:prstGeom>
          <a:solidFill>
            <a:srgbClr val="6585B9"/>
          </a:solidFill>
          <a:ln>
            <a:solidFill>
              <a:srgbClr val="6585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33985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ook cover">
    <p:spTree>
      <p:nvGrpSpPr>
        <p:cNvPr id="1" name=""/>
        <p:cNvGrpSpPr/>
        <p:nvPr/>
      </p:nvGrpSpPr>
      <p:grpSpPr>
        <a:xfrm>
          <a:off x="0" y="0"/>
          <a:ext cx="0" cy="0"/>
          <a:chOff x="0" y="0"/>
          <a:chExt cx="0" cy="0"/>
        </a:xfrm>
      </p:grpSpPr>
      <p:pic>
        <p:nvPicPr>
          <p:cNvPr id="2" name="Picture 2"/>
          <p:cNvPicPr>
            <a:picLocks noChangeAspect="1" noChangeArrowheads="1"/>
          </p:cNvPicPr>
          <p:nvPr userDrawn="1"/>
        </p:nvPicPr>
        <p:blipFill>
          <a:blip r:embed="rId2" cstate="print"/>
          <a:srcRect r="10526"/>
          <a:stretch>
            <a:fillRect/>
          </a:stretch>
        </p:blipFill>
        <p:spPr bwMode="auto">
          <a:xfrm>
            <a:off x="0" y="3276600"/>
            <a:ext cx="1447800" cy="3581400"/>
          </a:xfrm>
          <a:prstGeom prst="rect">
            <a:avLst/>
          </a:prstGeom>
          <a:noFill/>
          <a:ln w="9525">
            <a:noFill/>
            <a:miter lim="800000"/>
            <a:headEnd/>
            <a:tailEnd/>
          </a:ln>
        </p:spPr>
      </p:pic>
      <p:sp>
        <p:nvSpPr>
          <p:cNvPr id="9" name="Rectangle 8"/>
          <p:cNvSpPr/>
          <p:nvPr userDrawn="1"/>
        </p:nvSpPr>
        <p:spPr>
          <a:xfrm>
            <a:off x="0" y="0"/>
            <a:ext cx="9144000" cy="3276600"/>
          </a:xfrm>
          <a:prstGeom prst="rect">
            <a:avLst/>
          </a:prstGeom>
          <a:solidFill>
            <a:srgbClr val="6585B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 Box 3"/>
          <p:cNvSpPr txBox="1">
            <a:spLocks noChangeArrowheads="1"/>
          </p:cNvSpPr>
          <p:nvPr userDrawn="1"/>
        </p:nvSpPr>
        <p:spPr bwMode="auto">
          <a:xfrm>
            <a:off x="0" y="609600"/>
            <a:ext cx="9144000" cy="1311275"/>
          </a:xfrm>
          <a:prstGeom prst="rect">
            <a:avLst/>
          </a:prstGeom>
          <a:solidFill>
            <a:srgbClr val="6585B9"/>
          </a:solidFill>
          <a:ln>
            <a:noFill/>
          </a:ln>
          <a:extLst/>
        </p:spPr>
        <p:txBody>
          <a:bodyPr>
            <a:spAutoFit/>
          </a:bodyPr>
          <a:lstStyle>
            <a:lvl1pPr eaLnBrk="0" hangingPunct="0">
              <a:defRPr>
                <a:solidFill>
                  <a:schemeClr val="tx1"/>
                </a:solidFill>
                <a:latin typeface="Arial" charset="0"/>
                <a:cs typeface="Times New Roman" pitchFamily="18" charset="0"/>
              </a:defRPr>
            </a:lvl1pPr>
            <a:lvl2pPr marL="742950" indent="-285750" eaLnBrk="0" hangingPunct="0">
              <a:defRPr>
                <a:solidFill>
                  <a:schemeClr val="tx1"/>
                </a:solidFill>
                <a:latin typeface="Arial" charset="0"/>
                <a:cs typeface="Times New Roman" pitchFamily="18" charset="0"/>
              </a:defRPr>
            </a:lvl2pPr>
            <a:lvl3pPr marL="1143000" indent="-228600" eaLnBrk="0" hangingPunct="0">
              <a:defRPr>
                <a:solidFill>
                  <a:schemeClr val="tx1"/>
                </a:solidFill>
                <a:latin typeface="Arial" charset="0"/>
                <a:cs typeface="Times New Roman" pitchFamily="18" charset="0"/>
              </a:defRPr>
            </a:lvl3pPr>
            <a:lvl4pPr marL="1600200" indent="-228600" eaLnBrk="0" hangingPunct="0">
              <a:defRPr>
                <a:solidFill>
                  <a:schemeClr val="tx1"/>
                </a:solidFill>
                <a:latin typeface="Arial" charset="0"/>
                <a:cs typeface="Times New Roman" pitchFamily="18" charset="0"/>
              </a:defRPr>
            </a:lvl4pPr>
            <a:lvl5pPr marL="2057400" indent="-228600" eaLnBrk="0" hangingPunct="0">
              <a:defRPr>
                <a:solidFill>
                  <a:schemeClr val="tx1"/>
                </a:solidFill>
                <a:latin typeface="Arial" charset="0"/>
                <a:cs typeface="Times New Roman" pitchFamily="18" charset="0"/>
              </a:defRPr>
            </a:lvl5pPr>
            <a:lvl6pPr marL="2514600" indent="-228600" eaLnBrk="0" fontAlgn="base" hangingPunct="0">
              <a:spcBef>
                <a:spcPct val="0"/>
              </a:spcBef>
              <a:spcAft>
                <a:spcPct val="0"/>
              </a:spcAft>
              <a:defRPr>
                <a:solidFill>
                  <a:schemeClr val="tx1"/>
                </a:solidFill>
                <a:latin typeface="Arial" charset="0"/>
                <a:cs typeface="Times New Roman" pitchFamily="18" charset="0"/>
              </a:defRPr>
            </a:lvl6pPr>
            <a:lvl7pPr marL="2971800" indent="-228600" eaLnBrk="0" fontAlgn="base" hangingPunct="0">
              <a:spcBef>
                <a:spcPct val="0"/>
              </a:spcBef>
              <a:spcAft>
                <a:spcPct val="0"/>
              </a:spcAft>
              <a:defRPr>
                <a:solidFill>
                  <a:schemeClr val="tx1"/>
                </a:solidFill>
                <a:latin typeface="Arial" charset="0"/>
                <a:cs typeface="Times New Roman" pitchFamily="18" charset="0"/>
              </a:defRPr>
            </a:lvl7pPr>
            <a:lvl8pPr marL="3429000" indent="-228600" eaLnBrk="0" fontAlgn="base" hangingPunct="0">
              <a:spcBef>
                <a:spcPct val="0"/>
              </a:spcBef>
              <a:spcAft>
                <a:spcPct val="0"/>
              </a:spcAft>
              <a:defRPr>
                <a:solidFill>
                  <a:schemeClr val="tx1"/>
                </a:solidFill>
                <a:latin typeface="Arial" charset="0"/>
                <a:cs typeface="Times New Roman" pitchFamily="18" charset="0"/>
              </a:defRPr>
            </a:lvl8pPr>
            <a:lvl9pPr marL="3886200" indent="-228600" eaLnBrk="0" fontAlgn="base" hangingPunct="0">
              <a:spcBef>
                <a:spcPct val="0"/>
              </a:spcBef>
              <a:spcAft>
                <a:spcPct val="0"/>
              </a:spcAft>
              <a:defRPr>
                <a:solidFill>
                  <a:schemeClr val="tx1"/>
                </a:solidFill>
                <a:latin typeface="Arial" charset="0"/>
                <a:cs typeface="Times New Roman" pitchFamily="18" charset="0"/>
              </a:defRPr>
            </a:lvl9pPr>
          </a:lstStyle>
          <a:p>
            <a:pPr algn="ctr" eaLnBrk="1" hangingPunct="1">
              <a:defRPr/>
            </a:pPr>
            <a:r>
              <a:rPr lang="en-US" sz="4000" dirty="0">
                <a:solidFill>
                  <a:schemeClr val="bg1"/>
                </a:solidFill>
                <a:latin typeface="Times New Roman" pitchFamily="18" charset="0"/>
              </a:rPr>
              <a:t>International Financial Management </a:t>
            </a:r>
          </a:p>
          <a:p>
            <a:pPr algn="ctr" eaLnBrk="1" hangingPunct="1">
              <a:defRPr/>
            </a:pPr>
            <a:r>
              <a:rPr lang="en-US" sz="4000" dirty="0">
                <a:solidFill>
                  <a:schemeClr val="bg1"/>
                </a:solidFill>
                <a:latin typeface="Times New Roman" pitchFamily="18" charset="0"/>
              </a:rPr>
              <a:t>13</a:t>
            </a:r>
            <a:r>
              <a:rPr lang="en-US" sz="4000" baseline="30000" dirty="0">
                <a:solidFill>
                  <a:schemeClr val="bg1"/>
                </a:solidFill>
                <a:latin typeface="Times New Roman" pitchFamily="18" charset="0"/>
              </a:rPr>
              <a:t>th</a:t>
            </a:r>
            <a:r>
              <a:rPr lang="en-US" sz="4000" dirty="0">
                <a:solidFill>
                  <a:schemeClr val="bg1"/>
                </a:solidFill>
                <a:latin typeface="Times New Roman" pitchFamily="18" charset="0"/>
              </a:rPr>
              <a:t> Edition</a:t>
            </a:r>
            <a:endParaRPr lang="en-US" dirty="0"/>
          </a:p>
        </p:txBody>
      </p:sp>
      <p:grpSp>
        <p:nvGrpSpPr>
          <p:cNvPr id="6" name="Group 6"/>
          <p:cNvGrpSpPr>
            <a:grpSpLocks/>
          </p:cNvGrpSpPr>
          <p:nvPr userDrawn="1"/>
        </p:nvGrpSpPr>
        <p:grpSpPr bwMode="auto">
          <a:xfrm>
            <a:off x="3581400" y="2259013"/>
            <a:ext cx="5562600" cy="484187"/>
            <a:chOff x="3581400" y="2259238"/>
            <a:chExt cx="5562600" cy="483962"/>
          </a:xfrm>
        </p:grpSpPr>
        <p:pic>
          <p:nvPicPr>
            <p:cNvPr id="7" name="Picture 3" descr="by Jeff Madura&#10;"/>
            <p:cNvPicPr>
              <a:picLocks noChangeAspect="1" noChangeArrowheads="1"/>
            </p:cNvPicPr>
            <p:nvPr userDrawn="1"/>
          </p:nvPicPr>
          <p:blipFill>
            <a:blip r:embed="rId3" cstate="print"/>
            <a:srcRect/>
            <a:stretch>
              <a:fillRect/>
            </a:stretch>
          </p:blipFill>
          <p:spPr bwMode="auto">
            <a:xfrm>
              <a:off x="3581400" y="2259238"/>
              <a:ext cx="5562600" cy="483962"/>
            </a:xfrm>
            <a:prstGeom prst="rect">
              <a:avLst/>
            </a:prstGeom>
            <a:noFill/>
            <a:ln w="9525">
              <a:noFill/>
              <a:miter lim="800000"/>
              <a:headEnd/>
              <a:tailEnd/>
            </a:ln>
          </p:spPr>
        </p:pic>
        <p:sp>
          <p:nvSpPr>
            <p:cNvPr id="8" name="Rectangle 7"/>
            <p:cNvSpPr>
              <a:spLocks noChangeArrowheads="1"/>
            </p:cNvSpPr>
            <p:nvPr userDrawn="1"/>
          </p:nvSpPr>
          <p:spPr bwMode="auto">
            <a:xfrm>
              <a:off x="3665538" y="2259238"/>
              <a:ext cx="2355850" cy="461747"/>
            </a:xfrm>
            <a:prstGeom prst="rect">
              <a:avLst/>
            </a:prstGeom>
            <a:noFill/>
            <a:ln w="9525">
              <a:noFill/>
              <a:miter lim="800000"/>
              <a:headEnd/>
              <a:tailEnd/>
            </a:ln>
          </p:spPr>
          <p:txBody>
            <a:bodyPr wrap="none">
              <a:spAutoFit/>
            </a:bodyPr>
            <a:lstStyle/>
            <a:p>
              <a:pPr>
                <a:defRPr/>
              </a:pPr>
              <a:r>
                <a:rPr lang="en-US" sz="2400" b="1" dirty="0">
                  <a:solidFill>
                    <a:schemeClr val="bg1"/>
                  </a:solidFill>
                </a:rPr>
                <a:t>by Jeff Madura</a:t>
              </a:r>
              <a:endParaRPr lang="en-US" sz="2400" dirty="0"/>
            </a:p>
          </p:txBody>
        </p:sp>
      </p:grpSp>
    </p:spTree>
    <p:extLst>
      <p:ext uri="{BB962C8B-B14F-4D97-AF65-F5344CB8AC3E}">
        <p14:creationId xmlns:p14="http://schemas.microsoft.com/office/powerpoint/2010/main" val="42590022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790BDAF-D8D8-4513-8B83-F22AFBAC7410}"/>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700623" y="6349965"/>
            <a:ext cx="1742753" cy="508035"/>
          </a:xfrm>
          <a:prstGeom prst="rect">
            <a:avLst/>
          </a:prstGeom>
        </p:spPr>
      </p:pic>
    </p:spTree>
    <p:extLst>
      <p:ext uri="{BB962C8B-B14F-4D97-AF65-F5344CB8AC3E}">
        <p14:creationId xmlns:p14="http://schemas.microsoft.com/office/powerpoint/2010/main" val="3285396536"/>
      </p:ext>
    </p:extLst>
  </p:cSld>
  <p:clrMap bg1="lt1" tx1="dk1" bg2="lt2" tx2="dk2" accent1="accent1" accent2="accent2" accent3="accent3" accent4="accent4" accent5="accent5" accent6="accent6" hlink="hlink" folHlink="folHlink"/>
  <p:sldLayoutIdLst>
    <p:sldLayoutId id="2147483860" r:id="rId1"/>
    <p:sldLayoutId id="2147483861" r:id="rId2"/>
    <p:sldLayoutId id="2147483862" r:id="rId3"/>
  </p:sldLayoutIdLst>
  <p:hf hdr="0" ftr="0" dt="0"/>
  <p:txStyles>
    <p:titleStyle>
      <a:lvl1pPr algn="l" rtl="0" eaLnBrk="0" fontAlgn="base" hangingPunct="0">
        <a:spcBef>
          <a:spcPct val="0"/>
        </a:spcBef>
        <a:spcAft>
          <a:spcPct val="0"/>
        </a:spcAft>
        <a:defRPr sz="2200" b="1">
          <a:solidFill>
            <a:srgbClr val="660066"/>
          </a:solidFill>
          <a:latin typeface="Arial" charset="0"/>
          <a:ea typeface="+mj-ea"/>
          <a:cs typeface="+mj-cs"/>
        </a:defRPr>
      </a:lvl1pPr>
      <a:lvl2pPr algn="l" rtl="0" eaLnBrk="0" fontAlgn="base" hangingPunct="0">
        <a:spcBef>
          <a:spcPct val="0"/>
        </a:spcBef>
        <a:spcAft>
          <a:spcPct val="0"/>
        </a:spcAft>
        <a:defRPr sz="2200" b="1">
          <a:solidFill>
            <a:srgbClr val="660066"/>
          </a:solidFill>
          <a:latin typeface="Arial" charset="0"/>
        </a:defRPr>
      </a:lvl2pPr>
      <a:lvl3pPr algn="l" rtl="0" eaLnBrk="0" fontAlgn="base" hangingPunct="0">
        <a:spcBef>
          <a:spcPct val="0"/>
        </a:spcBef>
        <a:spcAft>
          <a:spcPct val="0"/>
        </a:spcAft>
        <a:defRPr sz="2200" b="1">
          <a:solidFill>
            <a:srgbClr val="660066"/>
          </a:solidFill>
          <a:latin typeface="Arial" charset="0"/>
        </a:defRPr>
      </a:lvl3pPr>
      <a:lvl4pPr algn="l" rtl="0" eaLnBrk="0" fontAlgn="base" hangingPunct="0">
        <a:spcBef>
          <a:spcPct val="0"/>
        </a:spcBef>
        <a:spcAft>
          <a:spcPct val="0"/>
        </a:spcAft>
        <a:defRPr sz="2200" b="1">
          <a:solidFill>
            <a:srgbClr val="660066"/>
          </a:solidFill>
          <a:latin typeface="Arial" charset="0"/>
        </a:defRPr>
      </a:lvl4pPr>
      <a:lvl5pPr algn="l" rtl="0" eaLnBrk="0" fontAlgn="base" hangingPunct="0">
        <a:spcBef>
          <a:spcPct val="0"/>
        </a:spcBef>
        <a:spcAft>
          <a:spcPct val="0"/>
        </a:spcAft>
        <a:defRPr sz="2200" b="1">
          <a:solidFill>
            <a:srgbClr val="660066"/>
          </a:solidFill>
          <a:latin typeface="Arial" charset="0"/>
        </a:defRPr>
      </a:lvl5pPr>
      <a:lvl6pPr marL="457200" algn="l" rtl="0" eaLnBrk="1" fontAlgn="base" hangingPunct="1">
        <a:spcBef>
          <a:spcPct val="0"/>
        </a:spcBef>
        <a:spcAft>
          <a:spcPct val="0"/>
        </a:spcAft>
        <a:defRPr sz="4200">
          <a:solidFill>
            <a:schemeClr val="tx2"/>
          </a:solidFill>
          <a:latin typeface="Times New Roman" charset="0"/>
        </a:defRPr>
      </a:lvl6pPr>
      <a:lvl7pPr marL="914400" algn="l" rtl="0" eaLnBrk="1" fontAlgn="base" hangingPunct="1">
        <a:spcBef>
          <a:spcPct val="0"/>
        </a:spcBef>
        <a:spcAft>
          <a:spcPct val="0"/>
        </a:spcAft>
        <a:defRPr sz="4200">
          <a:solidFill>
            <a:schemeClr val="tx2"/>
          </a:solidFill>
          <a:latin typeface="Times New Roman" charset="0"/>
        </a:defRPr>
      </a:lvl7pPr>
      <a:lvl8pPr marL="1371600" algn="l" rtl="0" eaLnBrk="1" fontAlgn="base" hangingPunct="1">
        <a:spcBef>
          <a:spcPct val="0"/>
        </a:spcBef>
        <a:spcAft>
          <a:spcPct val="0"/>
        </a:spcAft>
        <a:defRPr sz="4200">
          <a:solidFill>
            <a:schemeClr val="tx2"/>
          </a:solidFill>
          <a:latin typeface="Times New Roman" charset="0"/>
        </a:defRPr>
      </a:lvl8pPr>
      <a:lvl9pPr marL="1828800" algn="l" rtl="0" eaLnBrk="1" fontAlgn="base" hangingPunct="1">
        <a:spcBef>
          <a:spcPct val="0"/>
        </a:spcBef>
        <a:spcAft>
          <a:spcPct val="0"/>
        </a:spcAft>
        <a:defRPr sz="4200">
          <a:solidFill>
            <a:schemeClr val="tx2"/>
          </a:solidFill>
          <a:latin typeface="Times New Roman" charset="0"/>
        </a:defRPr>
      </a:lvl9pPr>
    </p:titleStyle>
    <p:bodyStyle>
      <a:lvl1pPr marL="342900" indent="-342900" algn="l" rtl="0" eaLnBrk="0" fontAlgn="base" hangingPunct="0">
        <a:spcBef>
          <a:spcPct val="20000"/>
        </a:spcBef>
        <a:spcAft>
          <a:spcPct val="0"/>
        </a:spcAft>
        <a:buClr>
          <a:srgbClr val="0D0D0D"/>
        </a:buClr>
        <a:buSzPct val="100000"/>
        <a:buFont typeface="Wingdings" pitchFamily="2" charset="2"/>
        <a:buChar char="n"/>
        <a:defRPr sz="2000">
          <a:solidFill>
            <a:srgbClr val="336699"/>
          </a:solidFill>
          <a:latin typeface="+mn-lt"/>
          <a:ea typeface="+mn-ea"/>
          <a:cs typeface="+mn-cs"/>
        </a:defRPr>
      </a:lvl1pPr>
      <a:lvl2pPr marL="742950" indent="-285750" algn="l" rtl="0" eaLnBrk="0" fontAlgn="base" hangingPunct="0">
        <a:spcBef>
          <a:spcPct val="20000"/>
        </a:spcBef>
        <a:spcAft>
          <a:spcPct val="0"/>
        </a:spcAft>
        <a:buSzPct val="100000"/>
        <a:buFont typeface="Wingdings" pitchFamily="2" charset="2"/>
        <a:buChar char="n"/>
        <a:defRPr>
          <a:solidFill>
            <a:schemeClr val="tx1"/>
          </a:solidFill>
          <a:latin typeface="+mn-lt"/>
          <a:cs typeface="+mn-cs"/>
        </a:defRPr>
      </a:lvl2pPr>
      <a:lvl3pPr marL="1143000" indent="-228600" algn="l" rtl="0" eaLnBrk="0" fontAlgn="base" hangingPunct="0">
        <a:spcBef>
          <a:spcPct val="20000"/>
        </a:spcBef>
        <a:spcAft>
          <a:spcPct val="0"/>
        </a:spcAft>
        <a:buSzPct val="100000"/>
        <a:buFont typeface="Wingdings" pitchFamily="2" charset="2"/>
        <a:buChar char="n"/>
        <a:defRPr sz="1600">
          <a:solidFill>
            <a:schemeClr val="tx1"/>
          </a:solidFill>
          <a:latin typeface="+mn-lt"/>
          <a:cs typeface="+mn-cs"/>
        </a:defRPr>
      </a:lvl3pPr>
      <a:lvl4pPr marL="1600200" indent="-228600" algn="l" rtl="0" eaLnBrk="0" fontAlgn="base" hangingPunct="0">
        <a:spcBef>
          <a:spcPct val="20000"/>
        </a:spcBef>
        <a:spcAft>
          <a:spcPct val="0"/>
        </a:spcAft>
        <a:buFont typeface="Wingdings" pitchFamily="2" charset="2"/>
        <a:buChar char="§"/>
        <a:defRPr sz="1400">
          <a:solidFill>
            <a:schemeClr val="tx1"/>
          </a:solidFill>
          <a:latin typeface="+mn-lt"/>
          <a:cs typeface="+mn-cs"/>
        </a:defRPr>
      </a:lvl4pPr>
      <a:lvl5pPr marL="2057400" indent="-228600" algn="l" rtl="0" eaLnBrk="0" fontAlgn="base" hangingPunct="0">
        <a:spcBef>
          <a:spcPct val="20000"/>
        </a:spcBef>
        <a:spcAft>
          <a:spcPct val="0"/>
        </a:spcAft>
        <a:buFont typeface="Wingdings" pitchFamily="2" charset="2"/>
        <a:buChar char="§"/>
        <a:defRPr sz="1400">
          <a:solidFill>
            <a:schemeClr val="tx1"/>
          </a:solidFill>
          <a:latin typeface="+mn-lt"/>
          <a:cs typeface="+mn-cs"/>
        </a:defRPr>
      </a:lvl5pPr>
      <a:lvl6pPr marL="2514600" indent="-228600" algn="l" rtl="0" eaLnBrk="1" fontAlgn="base" hangingPunct="1">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10">
            <a:extLst>
              <a:ext uri="{FF2B5EF4-FFF2-40B4-BE49-F238E27FC236}">
                <a16:creationId xmlns:a16="http://schemas.microsoft.com/office/drawing/2014/main" id="{8E2A5FA2-F035-4B31-8605-5E3E4B06604E}"/>
              </a:ext>
            </a:extLst>
          </p:cNvPr>
          <p:cNvSpPr>
            <a:spLocks noGrp="1"/>
          </p:cNvSpPr>
          <p:nvPr>
            <p:ph type="body" sz="quarter" idx="10"/>
          </p:nvPr>
        </p:nvSpPr>
        <p:spPr>
          <a:xfrm>
            <a:off x="152400" y="2286000"/>
            <a:ext cx="8839200" cy="3962400"/>
          </a:xfrm>
        </p:spPr>
        <p:txBody>
          <a:bodyPr/>
          <a:lstStyle/>
          <a:p>
            <a:pPr algn="ctr"/>
            <a:r>
              <a:rPr lang="en-US" sz="4800" b="1" dirty="0"/>
              <a:t>FIN 440: International Finance</a:t>
            </a:r>
          </a:p>
          <a:p>
            <a:pPr algn="ctr"/>
            <a:endParaRPr lang="en-US" sz="3600" b="1" dirty="0"/>
          </a:p>
          <a:p>
            <a:pPr algn="ctr"/>
            <a:r>
              <a:rPr lang="en-US" sz="3600" b="1" dirty="0"/>
              <a:t>Larry Schrenk, Instructor</a:t>
            </a:r>
          </a:p>
          <a:p>
            <a:pPr algn="ctr"/>
            <a:endParaRPr lang="en-US" sz="3600" b="1" dirty="0"/>
          </a:p>
          <a:p>
            <a:pPr algn="ctr"/>
            <a:r>
              <a:rPr lang="en-US" sz="3600" b="1"/>
              <a:t>Video 3.3 </a:t>
            </a:r>
            <a:r>
              <a:rPr lang="en-US" sz="3600" b="1" dirty="0"/>
              <a:t>International Money and Credit Markets</a:t>
            </a:r>
          </a:p>
          <a:p>
            <a:endParaRPr lang="en-US" dirty="0"/>
          </a:p>
          <a:p>
            <a:endParaRPr lang="en-US" dirty="0"/>
          </a:p>
        </p:txBody>
      </p:sp>
      <p:sp>
        <p:nvSpPr>
          <p:cNvPr id="4" name="Slide Number Placeholder 3">
            <a:extLst>
              <a:ext uri="{FF2B5EF4-FFF2-40B4-BE49-F238E27FC236}">
                <a16:creationId xmlns:a16="http://schemas.microsoft.com/office/drawing/2014/main" id="{92593C8C-467E-48B7-89C0-3645D1CD5A73}"/>
              </a:ext>
            </a:extLst>
          </p:cNvPr>
          <p:cNvSpPr>
            <a:spLocks noGrp="1"/>
          </p:cNvSpPr>
          <p:nvPr>
            <p:ph type="sldNum" sz="quarter" idx="11"/>
          </p:nvPr>
        </p:nvSpPr>
        <p:spPr>
          <a:prstGeom prst="rect">
            <a:avLst/>
          </a:prstGeom>
        </p:spPr>
        <p:txBody>
          <a:bodyPr/>
          <a:lstStyle/>
          <a:p>
            <a:pPr>
              <a:defRPr/>
            </a:pPr>
            <a:fld id="{EBA27EA1-1155-42FC-A217-1AB489485F3D}" type="slidenum">
              <a:rPr lang="en-US" smtClean="0"/>
              <a:pPr>
                <a:defRPr/>
              </a:pPr>
              <a:t>1</a:t>
            </a:fld>
            <a:endParaRPr lang="en-US" dirty="0"/>
          </a:p>
        </p:txBody>
      </p:sp>
    </p:spTree>
    <p:extLst>
      <p:ext uri="{BB962C8B-B14F-4D97-AF65-F5344CB8AC3E}">
        <p14:creationId xmlns:p14="http://schemas.microsoft.com/office/powerpoint/2010/main" val="2316844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bwMode="auto">
          <a:xfrm>
            <a:off x="685800" y="0"/>
            <a:ext cx="7315200" cy="838200"/>
          </a:xfrm>
          <a:prstGeom prst="rect">
            <a:avLst/>
          </a:prstGeom>
          <a:noFill/>
          <a:ln>
            <a:miter lim="800000"/>
            <a:headEnd/>
            <a:tailEnd/>
          </a:ln>
        </p:spPr>
        <p:txBody>
          <a:bodyPr anchor="ctr"/>
          <a:lstStyle/>
          <a:p>
            <a:r>
              <a:rPr lang="en-US" sz="2800" dirty="0">
                <a:solidFill>
                  <a:schemeClr val="bg1"/>
                </a:solidFill>
              </a:rPr>
              <a:t>International Credit Market </a:t>
            </a:r>
            <a:r>
              <a:rPr lang="en-US" sz="2400" dirty="0">
                <a:solidFill>
                  <a:schemeClr val="bg1"/>
                </a:solidFill>
              </a:rPr>
              <a:t>(3 of 5)</a:t>
            </a:r>
            <a:endParaRPr lang="en-US" sz="2600" dirty="0">
              <a:solidFill>
                <a:schemeClr val="bg1"/>
              </a:solidFill>
            </a:endParaRPr>
          </a:p>
        </p:txBody>
      </p:sp>
      <p:sp>
        <p:nvSpPr>
          <p:cNvPr id="29700" name="Rectangle 3"/>
          <p:cNvSpPr>
            <a:spLocks noGrp="1" noChangeArrowheads="1"/>
          </p:cNvSpPr>
          <p:nvPr>
            <p:ph idx="1"/>
          </p:nvPr>
        </p:nvSpPr>
        <p:spPr bwMode="auto">
          <a:xfrm>
            <a:off x="685800" y="1219200"/>
            <a:ext cx="8001000" cy="4953000"/>
          </a:xfrm>
          <a:prstGeom prst="rect">
            <a:avLst/>
          </a:prstGeom>
          <a:noFill/>
          <a:ln>
            <a:miter lim="800000"/>
            <a:headEnd/>
            <a:tailEnd/>
          </a:ln>
        </p:spPr>
        <p:txBody>
          <a:bodyPr/>
          <a:lstStyle/>
          <a:p>
            <a:pPr marL="0" indent="0">
              <a:buNone/>
            </a:pPr>
            <a:r>
              <a:rPr lang="en-US" sz="2400" b="1" dirty="0">
                <a:solidFill>
                  <a:srgbClr val="0070C0"/>
                </a:solidFill>
              </a:rPr>
              <a:t>Regulations in the Credit Market</a:t>
            </a:r>
            <a:endParaRPr lang="en-US" sz="2600" b="1" dirty="0">
              <a:solidFill>
                <a:srgbClr val="0070C0"/>
              </a:solidFill>
            </a:endParaRPr>
          </a:p>
          <a:p>
            <a:pPr>
              <a:buFont typeface="Wingdings" panose="05000000000000000000" pitchFamily="2" charset="2"/>
              <a:buChar char="§"/>
            </a:pPr>
            <a:r>
              <a:rPr lang="en-US" sz="2400" b="1" dirty="0"/>
              <a:t>Single European Act</a:t>
            </a:r>
          </a:p>
          <a:p>
            <a:pPr lvl="1" indent="-342900">
              <a:spcBef>
                <a:spcPct val="0"/>
              </a:spcBef>
              <a:buFont typeface="Wingdings" panose="05000000000000000000" pitchFamily="2" charset="2"/>
              <a:buChar char="§"/>
            </a:pPr>
            <a:r>
              <a:rPr lang="en-US" sz="2200" dirty="0"/>
              <a:t>Capital can flow freely throughout Europe.</a:t>
            </a:r>
          </a:p>
          <a:p>
            <a:pPr lvl="1" indent="-342900">
              <a:spcBef>
                <a:spcPct val="0"/>
              </a:spcBef>
              <a:buFont typeface="Wingdings" panose="05000000000000000000" pitchFamily="2" charset="2"/>
              <a:buChar char="§"/>
            </a:pPr>
            <a:r>
              <a:rPr lang="en-US" sz="2200" dirty="0"/>
              <a:t>Banks can offer a wide variety of lending, leasing, and securities activities in the EU.</a:t>
            </a:r>
          </a:p>
          <a:p>
            <a:pPr lvl="1" indent="-342900">
              <a:spcBef>
                <a:spcPct val="0"/>
              </a:spcBef>
              <a:buFont typeface="Wingdings" panose="05000000000000000000" pitchFamily="2" charset="2"/>
              <a:buChar char="§"/>
            </a:pPr>
            <a:r>
              <a:rPr lang="en-US" sz="2200" dirty="0"/>
              <a:t>Regulations regarding competition, mergers, and taxes are similar throughout the EU.</a:t>
            </a:r>
          </a:p>
          <a:p>
            <a:pPr lvl="1" indent="-342900">
              <a:spcBef>
                <a:spcPct val="0"/>
              </a:spcBef>
              <a:spcAft>
                <a:spcPts val="1800"/>
              </a:spcAft>
              <a:buFont typeface="Wingdings" panose="05000000000000000000" pitchFamily="2" charset="2"/>
              <a:buChar char="§"/>
            </a:pPr>
            <a:r>
              <a:rPr lang="en-US" sz="2200" dirty="0"/>
              <a:t>A bank established in any one of the EU countries has the right to expand into any or all of the other EU countries.</a:t>
            </a:r>
          </a:p>
          <a:p>
            <a:pPr>
              <a:buFont typeface="Wingdings" panose="05000000000000000000" pitchFamily="2" charset="2"/>
              <a:buChar char="§"/>
            </a:pPr>
            <a:r>
              <a:rPr lang="en-US" sz="2400" b="1" dirty="0"/>
              <a:t>Basel Accord</a:t>
            </a:r>
            <a:r>
              <a:rPr lang="en-US" sz="2400" dirty="0"/>
              <a:t> — </a:t>
            </a:r>
            <a:r>
              <a:rPr lang="en-US" sz="2400" dirty="0">
                <a:solidFill>
                  <a:schemeClr val="tx1"/>
                </a:solidFill>
              </a:rPr>
              <a:t>Banks must maintain a high level of capital as a percent of their assets. For this purpose, banks’ assets are weighted by risk.</a:t>
            </a:r>
          </a:p>
        </p:txBody>
      </p:sp>
      <p:sp>
        <p:nvSpPr>
          <p:cNvPr id="29698" name="Slide Number Placeholder 5"/>
          <p:cNvSpPr>
            <a:spLocks noGrp="1"/>
          </p:cNvSpPr>
          <p:nvPr>
            <p:ph type="sldNum" sz="quarter" idx="10"/>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37A1BC14-9C89-4BE1-99AB-F837E9443214}"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p:nvPr>
        </p:nvSpPr>
        <p:spPr bwMode="auto">
          <a:xfrm>
            <a:off x="685800" y="0"/>
            <a:ext cx="7315200" cy="838200"/>
          </a:xfrm>
          <a:prstGeom prst="rect">
            <a:avLst/>
          </a:prstGeom>
          <a:noFill/>
          <a:ln>
            <a:miter lim="800000"/>
            <a:headEnd/>
            <a:tailEnd/>
          </a:ln>
        </p:spPr>
        <p:txBody>
          <a:bodyPr anchor="ctr"/>
          <a:lstStyle/>
          <a:p>
            <a:r>
              <a:rPr lang="en-US" sz="2800" dirty="0">
                <a:solidFill>
                  <a:schemeClr val="bg1"/>
                </a:solidFill>
              </a:rPr>
              <a:t>International Credit Market </a:t>
            </a:r>
            <a:r>
              <a:rPr lang="en-US" sz="2400" dirty="0">
                <a:solidFill>
                  <a:schemeClr val="bg1"/>
                </a:solidFill>
              </a:rPr>
              <a:t>(4 of 5)</a:t>
            </a:r>
            <a:endParaRPr lang="en-US" sz="2600" dirty="0">
              <a:solidFill>
                <a:schemeClr val="bg1"/>
              </a:solidFill>
            </a:endParaRPr>
          </a:p>
        </p:txBody>
      </p:sp>
      <p:sp>
        <p:nvSpPr>
          <p:cNvPr id="30724" name="Rectangle 3"/>
          <p:cNvSpPr>
            <a:spLocks noGrp="1" noChangeArrowheads="1"/>
          </p:cNvSpPr>
          <p:nvPr>
            <p:ph idx="1"/>
          </p:nvPr>
        </p:nvSpPr>
        <p:spPr bwMode="auto">
          <a:xfrm>
            <a:off x="685800" y="1219200"/>
            <a:ext cx="8001000" cy="4953000"/>
          </a:xfrm>
          <a:prstGeom prst="rect">
            <a:avLst/>
          </a:prstGeom>
          <a:noFill/>
          <a:ln>
            <a:miter lim="800000"/>
            <a:headEnd/>
            <a:tailEnd/>
          </a:ln>
        </p:spPr>
        <p:txBody>
          <a:bodyPr/>
          <a:lstStyle/>
          <a:p>
            <a:pPr marL="0" indent="0">
              <a:spcAft>
                <a:spcPts val="1800"/>
              </a:spcAft>
              <a:buNone/>
            </a:pPr>
            <a:r>
              <a:rPr lang="en-US" sz="2600" b="1" dirty="0">
                <a:solidFill>
                  <a:srgbClr val="0070C0"/>
                </a:solidFill>
              </a:rPr>
              <a:t>Regulations in the Credit Market (Cont.)</a:t>
            </a:r>
          </a:p>
          <a:p>
            <a:pPr>
              <a:spcAft>
                <a:spcPts val="1800"/>
              </a:spcAft>
              <a:buFont typeface="Wingdings" panose="05000000000000000000" pitchFamily="2" charset="2"/>
              <a:buChar char="§"/>
            </a:pPr>
            <a:r>
              <a:rPr lang="en-US" sz="2400" b="1" dirty="0"/>
              <a:t>Basel II Accord</a:t>
            </a:r>
            <a:r>
              <a:rPr lang="en-US" sz="2400" dirty="0"/>
              <a:t> — </a:t>
            </a:r>
            <a:r>
              <a:rPr lang="en-US" sz="2400" dirty="0">
                <a:solidFill>
                  <a:schemeClr val="tx1"/>
                </a:solidFill>
              </a:rPr>
              <a:t>Attempts to account for differences in collateral among banks. In addition, this accord encourages banks to improve their techniques for controlling operational risk, which could reduce failures in the banking system. Also plans to require banks to provide more information to existing and prospective shareholders about their exposure to different types of risk.</a:t>
            </a:r>
          </a:p>
          <a:p>
            <a:pPr>
              <a:buFont typeface="Wingdings" panose="05000000000000000000" pitchFamily="2" charset="2"/>
              <a:buChar char="§"/>
            </a:pPr>
            <a:r>
              <a:rPr lang="en-US" sz="2400" b="1" dirty="0"/>
              <a:t>Basel III Accord</a:t>
            </a:r>
            <a:r>
              <a:rPr lang="en-US" sz="2400" dirty="0"/>
              <a:t> — </a:t>
            </a:r>
            <a:r>
              <a:rPr lang="en-US" sz="2400" dirty="0">
                <a:solidFill>
                  <a:schemeClr val="tx1"/>
                </a:solidFill>
              </a:rPr>
              <a:t>Called for new methods of estimating risk-weighted assets that would increase the level of risk-weighted assets, and therefore require banks to maintain higher levels of capital.</a:t>
            </a:r>
          </a:p>
        </p:txBody>
      </p:sp>
      <p:sp>
        <p:nvSpPr>
          <p:cNvPr id="30722" name="Slide Number Placeholder 5"/>
          <p:cNvSpPr>
            <a:spLocks noGrp="1"/>
          </p:cNvSpPr>
          <p:nvPr>
            <p:ph type="sldNum" sz="quarter" idx="10"/>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BFF9B954-54C7-41AE-BF81-1D81EE42B8DB}"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bwMode="auto">
          <a:xfrm>
            <a:off x="457200" y="12700"/>
            <a:ext cx="8229600" cy="825500"/>
          </a:xfrm>
          <a:prstGeom prst="rect">
            <a:avLst/>
          </a:prstGeom>
          <a:noFill/>
          <a:ln>
            <a:miter lim="800000"/>
            <a:headEnd/>
            <a:tailEnd/>
          </a:ln>
        </p:spPr>
        <p:txBody>
          <a:bodyPr anchor="ctr"/>
          <a:lstStyle/>
          <a:p>
            <a:r>
              <a:rPr lang="en-US" sz="2800" dirty="0">
                <a:solidFill>
                  <a:schemeClr val="bg1"/>
                </a:solidFill>
              </a:rPr>
              <a:t>International Credit Market (5 of 5)</a:t>
            </a:r>
          </a:p>
        </p:txBody>
      </p:sp>
      <p:sp>
        <p:nvSpPr>
          <p:cNvPr id="32772" name="Rectangle 3"/>
          <p:cNvSpPr>
            <a:spLocks noGrp="1" noChangeArrowheads="1"/>
          </p:cNvSpPr>
          <p:nvPr>
            <p:ph idx="1"/>
          </p:nvPr>
        </p:nvSpPr>
        <p:spPr bwMode="auto">
          <a:xfrm>
            <a:off x="685800" y="1295400"/>
            <a:ext cx="7315200" cy="4038600"/>
          </a:xfrm>
          <a:prstGeom prst="rect">
            <a:avLst/>
          </a:prstGeom>
          <a:noFill/>
          <a:ln>
            <a:miter lim="800000"/>
            <a:headEnd/>
            <a:tailEnd/>
          </a:ln>
        </p:spPr>
        <p:txBody>
          <a:bodyPr/>
          <a:lstStyle/>
          <a:p>
            <a:pPr marL="0" indent="0">
              <a:spcAft>
                <a:spcPts val="1800"/>
              </a:spcAft>
              <a:buNone/>
            </a:pPr>
            <a:r>
              <a:rPr lang="en-US" sz="2600" b="1" dirty="0">
                <a:solidFill>
                  <a:srgbClr val="0070C0"/>
                </a:solidFill>
              </a:rPr>
              <a:t>Impact of the Credit Crisis on the Credit Market</a:t>
            </a:r>
          </a:p>
          <a:p>
            <a:pPr>
              <a:spcAft>
                <a:spcPts val="1800"/>
              </a:spcAft>
              <a:buFont typeface="Wingdings" panose="05000000000000000000" pitchFamily="2" charset="2"/>
              <a:buChar char="§"/>
            </a:pPr>
            <a:r>
              <a:rPr lang="en-US" sz="2400" dirty="0"/>
              <a:t>The credit crisis of 2008 triggered by defaults in subprime loans led to a halt in housing development, which reduced income, spending, and jobs.</a:t>
            </a:r>
          </a:p>
          <a:p>
            <a:pPr>
              <a:buFont typeface="Wingdings" panose="05000000000000000000" pitchFamily="2" charset="2"/>
              <a:buChar char="§"/>
            </a:pPr>
            <a:r>
              <a:rPr lang="en-US" sz="2400" dirty="0"/>
              <a:t>Financial institutions became cautious with their funds and were less willing to lend funds to MNCs.</a:t>
            </a:r>
          </a:p>
        </p:txBody>
      </p:sp>
      <p:sp>
        <p:nvSpPr>
          <p:cNvPr id="32770" name="Slide Number Placeholder 5"/>
          <p:cNvSpPr>
            <a:spLocks noGrp="1"/>
          </p:cNvSpPr>
          <p:nvPr>
            <p:ph type="sldNum" sz="quarter" idx="10"/>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82A47130-B58E-4DF2-AA28-30DFB98D8FD0}" type="slidenum">
              <a:rPr lang="en-US" smtClean="0"/>
              <a:pPr>
                <a:defRPr/>
              </a:pPr>
              <a:t>12</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bwMode="auto">
          <a:xfrm>
            <a:off x="685800" y="0"/>
            <a:ext cx="7315200" cy="838200"/>
          </a:xfrm>
          <a:prstGeom prst="rect">
            <a:avLst/>
          </a:prstGeom>
          <a:noFill/>
          <a:ln>
            <a:miter lim="800000"/>
            <a:headEnd/>
            <a:tailEnd/>
          </a:ln>
        </p:spPr>
        <p:txBody>
          <a:bodyPr anchor="ctr"/>
          <a:lstStyle/>
          <a:p>
            <a:r>
              <a:rPr lang="en-US" sz="2800" dirty="0">
                <a:solidFill>
                  <a:schemeClr val="bg1"/>
                </a:solidFill>
              </a:rPr>
              <a:t>International Money Market (1 of 4)</a:t>
            </a:r>
          </a:p>
        </p:txBody>
      </p:sp>
      <p:sp>
        <p:nvSpPr>
          <p:cNvPr id="22532" name="Rectangle 3"/>
          <p:cNvSpPr>
            <a:spLocks noGrp="1" noChangeArrowheads="1"/>
          </p:cNvSpPr>
          <p:nvPr>
            <p:ph idx="1"/>
          </p:nvPr>
        </p:nvSpPr>
        <p:spPr bwMode="auto">
          <a:xfrm>
            <a:off x="685800" y="1295400"/>
            <a:ext cx="8077200" cy="4876800"/>
          </a:xfrm>
          <a:prstGeom prst="rect">
            <a:avLst/>
          </a:prstGeom>
          <a:noFill/>
          <a:ln>
            <a:miter lim="800000"/>
            <a:headEnd/>
            <a:tailEnd/>
          </a:ln>
        </p:spPr>
        <p:txBody>
          <a:bodyPr/>
          <a:lstStyle/>
          <a:p>
            <a:pPr marL="0" indent="0">
              <a:buNone/>
            </a:pPr>
            <a:r>
              <a:rPr lang="en-US" sz="2600" dirty="0"/>
              <a:t>Corporations or governments need </a:t>
            </a:r>
            <a:r>
              <a:rPr lang="en-US" sz="2600" b="1" dirty="0"/>
              <a:t>short-term funds </a:t>
            </a:r>
            <a:r>
              <a:rPr lang="en-US" sz="2600" dirty="0"/>
              <a:t>denominated in a currency different from their home currency.</a:t>
            </a:r>
          </a:p>
          <a:p>
            <a:pPr marL="0" indent="0">
              <a:buNone/>
            </a:pPr>
            <a:r>
              <a:rPr lang="en-US" sz="2600" dirty="0"/>
              <a:t>The international money market has grown because firms:</a:t>
            </a:r>
          </a:p>
          <a:p>
            <a:pPr lvl="1">
              <a:buFont typeface="Wingdings" panose="05000000000000000000" pitchFamily="2" charset="2"/>
              <a:buChar char="§"/>
            </a:pPr>
            <a:r>
              <a:rPr lang="en-US" sz="2400" dirty="0"/>
              <a:t>May need to borrow funds to </a:t>
            </a:r>
            <a:r>
              <a:rPr lang="en-US" sz="2400" b="1" dirty="0"/>
              <a:t>pay for imports </a:t>
            </a:r>
            <a:r>
              <a:rPr lang="en-US" sz="2400" dirty="0"/>
              <a:t>denominated in a foreign currency.</a:t>
            </a:r>
          </a:p>
          <a:p>
            <a:pPr lvl="1">
              <a:buFont typeface="Wingdings" panose="05000000000000000000" pitchFamily="2" charset="2"/>
              <a:buChar char="§"/>
            </a:pPr>
            <a:r>
              <a:rPr lang="en-US" sz="2400" dirty="0"/>
              <a:t>May choose to borrow in a currency in which the </a:t>
            </a:r>
            <a:r>
              <a:rPr lang="en-US" sz="2400" b="1" dirty="0"/>
              <a:t>interest rate is lower</a:t>
            </a:r>
            <a:r>
              <a:rPr lang="en-US" sz="2400" dirty="0"/>
              <a:t>.</a:t>
            </a:r>
          </a:p>
          <a:p>
            <a:pPr lvl="1">
              <a:buFont typeface="Wingdings" panose="05000000000000000000" pitchFamily="2" charset="2"/>
              <a:buChar char="§"/>
            </a:pPr>
            <a:r>
              <a:rPr lang="en-US" sz="2400" dirty="0"/>
              <a:t>May choose to borrow in a currency that is </a:t>
            </a:r>
            <a:r>
              <a:rPr lang="en-US" sz="2400" b="1" dirty="0"/>
              <a:t>expected to depreciate</a:t>
            </a:r>
            <a:r>
              <a:rPr lang="en-US" sz="2400" dirty="0"/>
              <a:t> against their home currency</a:t>
            </a:r>
          </a:p>
        </p:txBody>
      </p:sp>
      <p:sp>
        <p:nvSpPr>
          <p:cNvPr id="22530" name="Slide Number Placeholder 5"/>
          <p:cNvSpPr>
            <a:spLocks noGrp="1"/>
          </p:cNvSpPr>
          <p:nvPr>
            <p:ph type="sldNum" sz="quarter" idx="10"/>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CA357BDB-3B26-41D8-8C1D-B6FC47A22E1E}" type="slidenum">
              <a:rPr lang="en-US" smtClean="0"/>
              <a:pPr>
                <a:defRPr/>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bwMode="auto">
          <a:xfrm>
            <a:off x="685800" y="0"/>
            <a:ext cx="7315200" cy="838200"/>
          </a:xfrm>
          <a:prstGeom prst="rect">
            <a:avLst/>
          </a:prstGeom>
          <a:noFill/>
          <a:ln>
            <a:miter lim="800000"/>
            <a:headEnd/>
            <a:tailEnd/>
          </a:ln>
        </p:spPr>
        <p:txBody>
          <a:bodyPr anchor="ctr"/>
          <a:lstStyle/>
          <a:p>
            <a:r>
              <a:rPr lang="en-US" sz="2800" dirty="0">
                <a:solidFill>
                  <a:schemeClr val="bg1"/>
                </a:solidFill>
              </a:rPr>
              <a:t>International Money Market (2 of 4)</a:t>
            </a:r>
          </a:p>
        </p:txBody>
      </p:sp>
      <p:sp>
        <p:nvSpPr>
          <p:cNvPr id="23556" name="Rectangle 3"/>
          <p:cNvSpPr>
            <a:spLocks noGrp="1" noChangeArrowheads="1"/>
          </p:cNvSpPr>
          <p:nvPr>
            <p:ph idx="1"/>
          </p:nvPr>
        </p:nvSpPr>
        <p:spPr bwMode="auto">
          <a:xfrm>
            <a:off x="685800" y="1219200"/>
            <a:ext cx="8458200" cy="4953000"/>
          </a:xfrm>
          <a:prstGeom prst="rect">
            <a:avLst/>
          </a:prstGeom>
          <a:noFill/>
          <a:ln>
            <a:miter lim="800000"/>
            <a:headEnd/>
            <a:tailEnd/>
          </a:ln>
        </p:spPr>
        <p:txBody>
          <a:bodyPr/>
          <a:lstStyle/>
          <a:p>
            <a:pPr marL="0" indent="0">
              <a:spcAft>
                <a:spcPts val="1800"/>
              </a:spcAft>
              <a:buNone/>
            </a:pPr>
            <a:r>
              <a:rPr lang="en-US" sz="2800" b="1" dirty="0">
                <a:solidFill>
                  <a:srgbClr val="0070C0"/>
                </a:solidFill>
              </a:rPr>
              <a:t>Origins and Development</a:t>
            </a:r>
            <a:endParaRPr lang="en-US" sz="2800" b="1" u="sng" dirty="0">
              <a:solidFill>
                <a:srgbClr val="0070C0"/>
              </a:solidFill>
            </a:endParaRPr>
          </a:p>
          <a:p>
            <a:pPr>
              <a:spcAft>
                <a:spcPts val="1800"/>
              </a:spcAft>
              <a:buFont typeface="Wingdings" panose="05000000000000000000" pitchFamily="2" charset="2"/>
              <a:buChar char="§"/>
            </a:pPr>
            <a:r>
              <a:rPr lang="en-US" sz="2400" b="1" dirty="0"/>
              <a:t>European Money Market:</a:t>
            </a:r>
            <a:r>
              <a:rPr lang="en-US" sz="2400" dirty="0"/>
              <a:t> </a:t>
            </a:r>
            <a:r>
              <a:rPr lang="en-US" sz="2400" dirty="0">
                <a:solidFill>
                  <a:schemeClr val="tx1"/>
                </a:solidFill>
              </a:rPr>
              <a:t>Dollar deposits in banks in Europe and other continents are called Eurodollars or Eurocurrency. Origins of the European money market can be traced to the Eurocurrency market that developed during the 1960s and 1970s.</a:t>
            </a:r>
          </a:p>
          <a:p>
            <a:pPr>
              <a:buFont typeface="Wingdings" panose="05000000000000000000" pitchFamily="2" charset="2"/>
              <a:buChar char="§"/>
            </a:pPr>
            <a:r>
              <a:rPr lang="en-US" sz="2400" b="1" dirty="0"/>
              <a:t>Asian Money Market:</a:t>
            </a:r>
            <a:r>
              <a:rPr lang="en-US" sz="2400" dirty="0"/>
              <a:t> </a:t>
            </a:r>
            <a:r>
              <a:rPr lang="en-US" sz="2400" dirty="0">
                <a:solidFill>
                  <a:schemeClr val="tx1"/>
                </a:solidFill>
              </a:rPr>
              <a:t>Centered in Hong Kong and Singapore. Originated as a market involving mostly dollar-denominated deposits, and was originally known as the Asian dollar market.</a:t>
            </a:r>
          </a:p>
        </p:txBody>
      </p:sp>
      <p:sp>
        <p:nvSpPr>
          <p:cNvPr id="23554" name="Slide Number Placeholder 5"/>
          <p:cNvSpPr>
            <a:spLocks noGrp="1"/>
          </p:cNvSpPr>
          <p:nvPr>
            <p:ph type="sldNum" sz="quarter" idx="10"/>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B704ED49-E581-4C91-9734-44A317F6DCDB}"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bwMode="auto">
          <a:xfrm>
            <a:off x="457200" y="0"/>
            <a:ext cx="8458200" cy="838200"/>
          </a:xfrm>
          <a:prstGeom prst="rect">
            <a:avLst/>
          </a:prstGeom>
          <a:noFill/>
          <a:ln>
            <a:miter lim="800000"/>
            <a:headEnd/>
            <a:tailEnd/>
          </a:ln>
        </p:spPr>
        <p:txBody>
          <a:bodyPr anchor="ctr"/>
          <a:lstStyle/>
          <a:p>
            <a:r>
              <a:rPr lang="en-US" sz="2800" dirty="0">
                <a:solidFill>
                  <a:schemeClr val="bg1"/>
                </a:solidFill>
              </a:rPr>
              <a:t>International Money Market (3 of 4)</a:t>
            </a:r>
          </a:p>
        </p:txBody>
      </p:sp>
      <p:sp>
        <p:nvSpPr>
          <p:cNvPr id="24580" name="Rectangle 3"/>
          <p:cNvSpPr>
            <a:spLocks noGrp="1" noChangeArrowheads="1"/>
          </p:cNvSpPr>
          <p:nvPr>
            <p:ph idx="1"/>
          </p:nvPr>
        </p:nvSpPr>
        <p:spPr bwMode="auto">
          <a:xfrm>
            <a:off x="685800" y="1219200"/>
            <a:ext cx="8458200" cy="4267200"/>
          </a:xfrm>
          <a:prstGeom prst="rect">
            <a:avLst/>
          </a:prstGeom>
          <a:noFill/>
          <a:ln>
            <a:miter lim="800000"/>
            <a:headEnd/>
            <a:tailEnd/>
          </a:ln>
        </p:spPr>
        <p:txBody>
          <a:bodyPr/>
          <a:lstStyle/>
          <a:p>
            <a:pPr marL="0" indent="0">
              <a:spcAft>
                <a:spcPts val="1800"/>
              </a:spcAft>
              <a:buNone/>
            </a:pPr>
            <a:r>
              <a:rPr lang="en-US" sz="2600" b="1" dirty="0">
                <a:solidFill>
                  <a:srgbClr val="0070C0"/>
                </a:solidFill>
              </a:rPr>
              <a:t>Money Market Interest Rates Among Currencies</a:t>
            </a:r>
          </a:p>
          <a:p>
            <a:pPr>
              <a:spcAft>
                <a:spcPts val="1800"/>
              </a:spcAft>
              <a:buFont typeface="Wingdings" panose="05000000000000000000" pitchFamily="2" charset="2"/>
              <a:buChar char="§"/>
            </a:pPr>
            <a:r>
              <a:rPr lang="en-US" sz="2400" dirty="0"/>
              <a:t>The money market interest rates in any particular country are dependent on the demand for short-term funds by borrowers, relative to the supply of available short-term funds that are provided by savers. (Exhibit 3.4)</a:t>
            </a:r>
          </a:p>
          <a:p>
            <a:pPr>
              <a:buFont typeface="Wingdings" panose="05000000000000000000" pitchFamily="2" charset="2"/>
              <a:buChar char="§"/>
            </a:pPr>
            <a:r>
              <a:rPr lang="en-US" sz="2400" dirty="0"/>
              <a:t>Money market rates vary due to differences in the interaction of the total supply of short-term funds available (bank deposits) in a specific country versus the total demand for short-term funds by borrowers in that country.</a:t>
            </a:r>
            <a:endParaRPr lang="en-US" dirty="0">
              <a:solidFill>
                <a:schemeClr val="tx1"/>
              </a:solidFill>
            </a:endParaRPr>
          </a:p>
        </p:txBody>
      </p:sp>
      <p:sp>
        <p:nvSpPr>
          <p:cNvPr id="24578" name="Slide Number Placeholder 5"/>
          <p:cNvSpPr>
            <a:spLocks noGrp="1"/>
          </p:cNvSpPr>
          <p:nvPr>
            <p:ph type="sldNum" sz="quarter" idx="10"/>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CA108E3E-5196-4307-A548-1DE29FAA05EC}"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title"/>
          </p:nvPr>
        </p:nvSpPr>
        <p:spPr bwMode="auto">
          <a:xfrm>
            <a:off x="457200" y="0"/>
            <a:ext cx="8458200" cy="838200"/>
          </a:xfrm>
          <a:prstGeom prst="rect">
            <a:avLst/>
          </a:prstGeom>
          <a:noFill/>
          <a:ln>
            <a:miter lim="800000"/>
            <a:headEnd/>
            <a:tailEnd/>
          </a:ln>
        </p:spPr>
        <p:txBody>
          <a:bodyPr anchor="ctr"/>
          <a:lstStyle/>
          <a:p>
            <a:r>
              <a:rPr lang="en-US" sz="2600" dirty="0">
                <a:solidFill>
                  <a:schemeClr val="bg1"/>
                </a:solidFill>
              </a:rPr>
              <a:t>Exhibit 3.4 </a:t>
            </a:r>
            <a:r>
              <a:rPr lang="en-US" sz="2600" b="0" dirty="0">
                <a:solidFill>
                  <a:schemeClr val="bg1"/>
                </a:solidFill>
              </a:rPr>
              <a:t>Comparison of 2015 International Money Market Interest Rates</a:t>
            </a:r>
          </a:p>
        </p:txBody>
      </p:sp>
      <p:sp>
        <p:nvSpPr>
          <p:cNvPr id="25602" name="Slide Number Placeholder 5"/>
          <p:cNvSpPr>
            <a:spLocks noGrp="1"/>
          </p:cNvSpPr>
          <p:nvPr>
            <p:ph type="sldNum" sz="quarter" idx="10"/>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6D269EAE-DC27-4484-9935-D6C8735AC0BA}" type="slidenum">
              <a:rPr lang="en-US" smtClean="0"/>
              <a:pPr>
                <a:defRPr/>
              </a:pPr>
              <a:t>5</a:t>
            </a:fld>
            <a:endParaRPr lang="en-US"/>
          </a:p>
        </p:txBody>
      </p:sp>
      <p:pic>
        <p:nvPicPr>
          <p:cNvPr id="2" name="Picture 1" descr="Graph shows One-year Interest Rates along the vertical axis, and shows countries Japan, United States, United Kingdom, Germany, Australia, and Brazil. Vertical axis shows 0 percent to 14 percent, at equal intervals of 2 percent. A bar is drawn above each of the countries on the horizontal axis." title="Money Market Interest Rates among Currencie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599" y="1560013"/>
            <a:ext cx="7791555" cy="4576174"/>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bwMode="auto">
          <a:xfrm>
            <a:off x="381000" y="0"/>
            <a:ext cx="8763000" cy="838200"/>
          </a:xfrm>
          <a:prstGeom prst="rect">
            <a:avLst/>
          </a:prstGeom>
          <a:noFill/>
          <a:ln>
            <a:miter lim="800000"/>
            <a:headEnd/>
            <a:tailEnd/>
          </a:ln>
        </p:spPr>
        <p:txBody>
          <a:bodyPr anchor="ctr"/>
          <a:lstStyle/>
          <a:p>
            <a:r>
              <a:rPr lang="en-US" sz="2800" dirty="0">
                <a:solidFill>
                  <a:schemeClr val="bg1"/>
                </a:solidFill>
              </a:rPr>
              <a:t>International Money Market (4 of 4)</a:t>
            </a:r>
          </a:p>
        </p:txBody>
      </p:sp>
      <p:sp>
        <p:nvSpPr>
          <p:cNvPr id="26628" name="Rectangle 3"/>
          <p:cNvSpPr>
            <a:spLocks noGrp="1" noChangeArrowheads="1"/>
          </p:cNvSpPr>
          <p:nvPr>
            <p:ph idx="1"/>
          </p:nvPr>
        </p:nvSpPr>
        <p:spPr bwMode="auto">
          <a:xfrm>
            <a:off x="838200" y="1219200"/>
            <a:ext cx="8153400" cy="4953000"/>
          </a:xfrm>
          <a:prstGeom prst="rect">
            <a:avLst/>
          </a:prstGeom>
          <a:noFill/>
          <a:ln>
            <a:miter lim="800000"/>
            <a:headEnd/>
            <a:tailEnd/>
          </a:ln>
        </p:spPr>
        <p:txBody>
          <a:bodyPr/>
          <a:lstStyle/>
          <a:p>
            <a:pPr marL="0" indent="0">
              <a:spcBef>
                <a:spcPts val="0"/>
              </a:spcBef>
              <a:spcAft>
                <a:spcPts val="600"/>
              </a:spcAft>
              <a:buNone/>
            </a:pPr>
            <a:r>
              <a:rPr lang="en-US" sz="2600" b="1" dirty="0">
                <a:solidFill>
                  <a:srgbClr val="0070C0"/>
                </a:solidFill>
              </a:rPr>
              <a:t>Money Market Interest Rates Among Currencies </a:t>
            </a:r>
            <a:r>
              <a:rPr lang="en-US" sz="2600" dirty="0">
                <a:solidFill>
                  <a:srgbClr val="0070C0"/>
                </a:solidFill>
              </a:rPr>
              <a:t>(cont.)</a:t>
            </a:r>
          </a:p>
          <a:p>
            <a:pPr>
              <a:spcBef>
                <a:spcPts val="0"/>
              </a:spcBef>
              <a:spcAft>
                <a:spcPts val="600"/>
              </a:spcAft>
              <a:buFont typeface="Wingdings" panose="05000000000000000000" pitchFamily="2" charset="2"/>
              <a:buChar char="§"/>
            </a:pPr>
            <a:r>
              <a:rPr lang="en-US" sz="2400" b="1" dirty="0">
                <a:solidFill>
                  <a:srgbClr val="0070C0"/>
                </a:solidFill>
              </a:rPr>
              <a:t>Global Integration of Money Market Interest Rates</a:t>
            </a:r>
          </a:p>
          <a:p>
            <a:pPr lvl="1">
              <a:spcBef>
                <a:spcPts val="0"/>
              </a:spcBef>
              <a:spcAft>
                <a:spcPts val="600"/>
              </a:spcAft>
              <a:buFont typeface="Wingdings" panose="05000000000000000000" pitchFamily="2" charset="2"/>
              <a:buChar char="§"/>
            </a:pPr>
            <a:r>
              <a:rPr lang="en-US" sz="2200" dirty="0"/>
              <a:t>Money market interest rates among countries tend to be </a:t>
            </a:r>
            <a:r>
              <a:rPr lang="en-US" sz="2200" b="1" dirty="0"/>
              <a:t>highly correlated </a:t>
            </a:r>
            <a:r>
              <a:rPr lang="en-US" sz="2200" dirty="0"/>
              <a:t>over time.</a:t>
            </a:r>
          </a:p>
          <a:p>
            <a:pPr lvl="1">
              <a:spcBef>
                <a:spcPts val="0"/>
              </a:spcBef>
              <a:spcAft>
                <a:spcPts val="600"/>
              </a:spcAft>
              <a:buFont typeface="Wingdings" panose="05000000000000000000" pitchFamily="2" charset="2"/>
              <a:buChar char="§"/>
            </a:pPr>
            <a:r>
              <a:rPr lang="en-US" sz="2200" b="1" dirty="0"/>
              <a:t>When economic conditions weaken</a:t>
            </a:r>
            <a:r>
              <a:rPr lang="en-US" sz="2200" dirty="0"/>
              <a:t>, the corporate need for liquidity declines, and corporations reduce the amount of short-term funds they wish to borrow. </a:t>
            </a:r>
          </a:p>
          <a:p>
            <a:pPr lvl="1">
              <a:spcBef>
                <a:spcPts val="0"/>
              </a:spcBef>
              <a:spcAft>
                <a:spcPts val="600"/>
              </a:spcAft>
              <a:buFont typeface="Wingdings" panose="05000000000000000000" pitchFamily="2" charset="2"/>
              <a:buChar char="§"/>
            </a:pPr>
            <a:r>
              <a:rPr lang="en-US" sz="2200" b="1" dirty="0"/>
              <a:t>When economic conditions strengthen</a:t>
            </a:r>
            <a:r>
              <a:rPr lang="en-US" sz="2200" dirty="0"/>
              <a:t>, there is an increase in corporate expansion, and corporations need additional liquidity to support their expansion. </a:t>
            </a:r>
            <a:endParaRPr lang="en-US" sz="2200" dirty="0">
              <a:solidFill>
                <a:schemeClr val="tx1"/>
              </a:solidFill>
            </a:endParaRPr>
          </a:p>
        </p:txBody>
      </p:sp>
      <p:sp>
        <p:nvSpPr>
          <p:cNvPr id="26626" name="Slide Number Placeholder 5"/>
          <p:cNvSpPr>
            <a:spLocks noGrp="1"/>
          </p:cNvSpPr>
          <p:nvPr>
            <p:ph type="sldNum" sz="quarter" idx="10"/>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2DD9A027-DD67-40F2-9957-EAB37CEB7102}"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bwMode="auto">
          <a:xfrm>
            <a:off x="685800" y="0"/>
            <a:ext cx="8229600" cy="838200"/>
          </a:xfrm>
          <a:prstGeom prst="rect">
            <a:avLst/>
          </a:prstGeom>
          <a:noFill/>
          <a:ln>
            <a:miter lim="800000"/>
            <a:headEnd/>
            <a:tailEnd/>
          </a:ln>
        </p:spPr>
        <p:txBody>
          <a:bodyPr anchor="ctr"/>
          <a:lstStyle/>
          <a:p>
            <a:r>
              <a:rPr lang="en-US" sz="2800" dirty="0">
                <a:solidFill>
                  <a:schemeClr val="bg1"/>
                </a:solidFill>
              </a:rPr>
              <a:t>Risk of International Money Market Securities</a:t>
            </a:r>
          </a:p>
        </p:txBody>
      </p:sp>
      <p:sp>
        <p:nvSpPr>
          <p:cNvPr id="27652" name="Rectangle 3"/>
          <p:cNvSpPr>
            <a:spLocks noGrp="1" noChangeArrowheads="1"/>
          </p:cNvSpPr>
          <p:nvPr>
            <p:ph idx="1"/>
          </p:nvPr>
        </p:nvSpPr>
        <p:spPr bwMode="auto">
          <a:xfrm>
            <a:off x="685800" y="1219200"/>
            <a:ext cx="8305800" cy="4876800"/>
          </a:xfrm>
          <a:prstGeom prst="rect">
            <a:avLst/>
          </a:prstGeom>
          <a:noFill/>
          <a:ln>
            <a:miter lim="800000"/>
            <a:headEnd/>
            <a:tailEnd/>
          </a:ln>
        </p:spPr>
        <p:txBody>
          <a:bodyPr/>
          <a:lstStyle/>
          <a:p>
            <a:pPr marL="0" indent="0">
              <a:spcBef>
                <a:spcPts val="0"/>
              </a:spcBef>
              <a:spcAft>
                <a:spcPts val="600"/>
              </a:spcAft>
              <a:buNone/>
            </a:pPr>
            <a:r>
              <a:rPr lang="en-US" sz="2600" b="1" dirty="0">
                <a:solidFill>
                  <a:srgbClr val="0070C0"/>
                </a:solidFill>
              </a:rPr>
              <a:t>Money Market Interest Rates Among Currencies </a:t>
            </a:r>
            <a:r>
              <a:rPr lang="en-US" sz="2600" dirty="0">
                <a:solidFill>
                  <a:srgbClr val="0070C0"/>
                </a:solidFill>
              </a:rPr>
              <a:t>(cont.)</a:t>
            </a:r>
          </a:p>
          <a:p>
            <a:pPr>
              <a:spcBef>
                <a:spcPts val="1200"/>
              </a:spcBef>
              <a:buFont typeface="Wingdings" panose="05000000000000000000" pitchFamily="2" charset="2"/>
              <a:buChar char="§"/>
            </a:pPr>
            <a:r>
              <a:rPr lang="en-US" sz="2400" b="1" dirty="0">
                <a:solidFill>
                  <a:srgbClr val="0070C0"/>
                </a:solidFill>
              </a:rPr>
              <a:t>Risk of International Money Market Securities</a:t>
            </a:r>
          </a:p>
          <a:p>
            <a:pPr lvl="1">
              <a:spcBef>
                <a:spcPts val="1200"/>
              </a:spcBef>
              <a:buFont typeface="Wingdings" panose="05000000000000000000" pitchFamily="2" charset="2"/>
              <a:buChar char="§"/>
            </a:pPr>
            <a:r>
              <a:rPr lang="en-US" sz="2200" b="1" dirty="0"/>
              <a:t>International Money Market Securities </a:t>
            </a:r>
            <a:r>
              <a:rPr lang="en-US" sz="2200" dirty="0"/>
              <a:t>are debt securities issued by MNCs and government agencies with a short-term maturity (1 year or less).</a:t>
            </a:r>
          </a:p>
          <a:p>
            <a:pPr lvl="1">
              <a:spcBef>
                <a:spcPts val="1200"/>
              </a:spcBef>
              <a:buFont typeface="Wingdings" panose="05000000000000000000" pitchFamily="2" charset="2"/>
              <a:buChar char="§"/>
            </a:pPr>
            <a:r>
              <a:rPr lang="en-US" sz="2200" dirty="0"/>
              <a:t>Normally, these securities are perceived to be very safe from the risk of default.</a:t>
            </a:r>
          </a:p>
          <a:p>
            <a:pPr lvl="1">
              <a:spcBef>
                <a:spcPts val="1200"/>
              </a:spcBef>
              <a:buFont typeface="Wingdings" panose="05000000000000000000" pitchFamily="2" charset="2"/>
              <a:buChar char="§"/>
            </a:pPr>
            <a:r>
              <a:rPr lang="en-US" sz="2200" dirty="0"/>
              <a:t>Even if the international money market securities are not exposed to </a:t>
            </a:r>
            <a:r>
              <a:rPr lang="en-US" sz="2200" b="1" dirty="0"/>
              <a:t>credit risk</a:t>
            </a:r>
            <a:r>
              <a:rPr lang="en-US" sz="2200" dirty="0"/>
              <a:t>, they are exposed to </a:t>
            </a:r>
            <a:r>
              <a:rPr lang="en-US" sz="2200" b="1" dirty="0"/>
              <a:t>exchange rate risk</a:t>
            </a:r>
            <a:r>
              <a:rPr lang="en-US" sz="2200" dirty="0"/>
              <a:t> when the currency denominating the securities differs from the home currency of the investors.</a:t>
            </a:r>
          </a:p>
        </p:txBody>
      </p:sp>
      <p:sp>
        <p:nvSpPr>
          <p:cNvPr id="27650" name="Slide Number Placeholder 5"/>
          <p:cNvSpPr>
            <a:spLocks noGrp="1"/>
          </p:cNvSpPr>
          <p:nvPr>
            <p:ph type="sldNum" sz="quarter" idx="10"/>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BAD36BD2-2D5A-4E32-B704-675C9A346683}"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ChangeArrowheads="1"/>
          </p:cNvSpPr>
          <p:nvPr>
            <p:ph type="title"/>
          </p:nvPr>
        </p:nvSpPr>
        <p:spPr bwMode="auto">
          <a:xfrm>
            <a:off x="685800" y="0"/>
            <a:ext cx="7315200" cy="838200"/>
          </a:xfrm>
          <a:prstGeom prst="rect">
            <a:avLst/>
          </a:prstGeom>
          <a:noFill/>
          <a:ln>
            <a:miter lim="800000"/>
            <a:headEnd/>
            <a:tailEnd/>
          </a:ln>
        </p:spPr>
        <p:txBody>
          <a:bodyPr anchor="ctr"/>
          <a:lstStyle/>
          <a:p>
            <a:r>
              <a:rPr lang="en-US" sz="2800" dirty="0">
                <a:solidFill>
                  <a:schemeClr val="bg1"/>
                </a:solidFill>
              </a:rPr>
              <a:t>International Credit Market (1 of 5)</a:t>
            </a:r>
          </a:p>
        </p:txBody>
      </p:sp>
      <p:sp>
        <p:nvSpPr>
          <p:cNvPr id="28676" name="Rectangle 3"/>
          <p:cNvSpPr>
            <a:spLocks noGrp="1" noChangeArrowheads="1"/>
          </p:cNvSpPr>
          <p:nvPr>
            <p:ph idx="1"/>
          </p:nvPr>
        </p:nvSpPr>
        <p:spPr bwMode="auto">
          <a:xfrm>
            <a:off x="685800" y="1295400"/>
            <a:ext cx="8077200" cy="5105400"/>
          </a:xfrm>
          <a:prstGeom prst="rect">
            <a:avLst/>
          </a:prstGeom>
          <a:noFill/>
          <a:ln>
            <a:miter lim="800000"/>
            <a:headEnd/>
            <a:tailEnd/>
          </a:ln>
        </p:spPr>
        <p:txBody>
          <a:bodyPr/>
          <a:lstStyle/>
          <a:p>
            <a:pPr marL="0" indent="0">
              <a:spcBef>
                <a:spcPts val="0"/>
              </a:spcBef>
              <a:spcAft>
                <a:spcPts val="1200"/>
              </a:spcAft>
              <a:buNone/>
            </a:pPr>
            <a:r>
              <a:rPr lang="en-US" sz="2600" dirty="0"/>
              <a:t>MNCs sometimes obtain medium-term funds through term loans from local financial institutions or through the issuance of notes (medium-term debt obligations) in their local markets.</a:t>
            </a:r>
          </a:p>
          <a:p>
            <a:pPr marL="0" indent="0">
              <a:spcBef>
                <a:spcPts val="0"/>
              </a:spcBef>
              <a:spcAft>
                <a:spcPts val="1200"/>
              </a:spcAft>
              <a:buNone/>
            </a:pPr>
            <a:r>
              <a:rPr lang="en-US" sz="2600" dirty="0"/>
              <a:t>Loans of 1 year or longer extended by banks to MNCs or government agencies in Europe are commonly called </a:t>
            </a:r>
            <a:r>
              <a:rPr lang="en-US" sz="2600" dirty="0" err="1"/>
              <a:t>Eurocredits</a:t>
            </a:r>
            <a:r>
              <a:rPr lang="en-US" sz="2600" dirty="0"/>
              <a:t> or </a:t>
            </a:r>
            <a:r>
              <a:rPr lang="en-US" sz="2600" b="1" dirty="0" err="1"/>
              <a:t>Eurocredit</a:t>
            </a:r>
            <a:r>
              <a:rPr lang="en-US" sz="2600" b="1" dirty="0"/>
              <a:t> loans</a:t>
            </a:r>
            <a:r>
              <a:rPr lang="en-US" sz="2600" dirty="0"/>
              <a:t>.</a:t>
            </a:r>
          </a:p>
          <a:p>
            <a:pPr marL="0" indent="0">
              <a:spcBef>
                <a:spcPts val="0"/>
              </a:spcBef>
              <a:spcAft>
                <a:spcPts val="1200"/>
              </a:spcAft>
              <a:buNone/>
            </a:pPr>
            <a:r>
              <a:rPr lang="en-US" sz="2600" dirty="0"/>
              <a:t>To avoid interest rate risk, banks commonly use floating rate loans with rates tied to the </a:t>
            </a:r>
            <a:r>
              <a:rPr lang="en-US" sz="2600" b="1" dirty="0"/>
              <a:t>London Interbank Offer Rate</a:t>
            </a:r>
            <a:r>
              <a:rPr lang="en-US" sz="2600" dirty="0"/>
              <a:t> </a:t>
            </a:r>
            <a:r>
              <a:rPr lang="en-US" sz="2600" b="1" dirty="0"/>
              <a:t>(LIBOR).</a:t>
            </a:r>
          </a:p>
        </p:txBody>
      </p:sp>
      <p:sp>
        <p:nvSpPr>
          <p:cNvPr id="28674" name="Slide Number Placeholder 5"/>
          <p:cNvSpPr>
            <a:spLocks noGrp="1"/>
          </p:cNvSpPr>
          <p:nvPr>
            <p:ph type="sldNum" sz="quarter" idx="10"/>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500E9330-C8FD-4E7E-B1C4-6A4161E04BED}"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p:nvPr>
        </p:nvSpPr>
        <p:spPr bwMode="auto">
          <a:xfrm>
            <a:off x="762000" y="0"/>
            <a:ext cx="7315200" cy="838200"/>
          </a:xfrm>
          <a:prstGeom prst="rect">
            <a:avLst/>
          </a:prstGeom>
          <a:noFill/>
          <a:ln>
            <a:miter lim="800000"/>
            <a:headEnd/>
            <a:tailEnd/>
          </a:ln>
        </p:spPr>
        <p:txBody>
          <a:bodyPr anchor="ctr"/>
          <a:lstStyle/>
          <a:p>
            <a:r>
              <a:rPr lang="en-US" sz="2800" dirty="0">
                <a:solidFill>
                  <a:schemeClr val="bg1"/>
                </a:solidFill>
              </a:rPr>
              <a:t>International Credit Market (2 of 5)</a:t>
            </a:r>
          </a:p>
        </p:txBody>
      </p:sp>
      <p:sp>
        <p:nvSpPr>
          <p:cNvPr id="31748" name="Rectangle 3"/>
          <p:cNvSpPr>
            <a:spLocks noGrp="1" noChangeArrowheads="1"/>
          </p:cNvSpPr>
          <p:nvPr>
            <p:ph idx="1"/>
          </p:nvPr>
        </p:nvSpPr>
        <p:spPr bwMode="auto">
          <a:xfrm>
            <a:off x="685800" y="1219200"/>
            <a:ext cx="7315200" cy="4800600"/>
          </a:xfrm>
          <a:prstGeom prst="rect">
            <a:avLst/>
          </a:prstGeom>
          <a:noFill/>
          <a:ln>
            <a:miter lim="800000"/>
            <a:headEnd/>
            <a:tailEnd/>
          </a:ln>
        </p:spPr>
        <p:txBody>
          <a:bodyPr/>
          <a:lstStyle/>
          <a:p>
            <a:pPr marL="0" indent="0">
              <a:spcAft>
                <a:spcPts val="1800"/>
              </a:spcAft>
              <a:buNone/>
            </a:pPr>
            <a:r>
              <a:rPr lang="en-US" sz="2600" b="1" dirty="0">
                <a:solidFill>
                  <a:srgbClr val="0070C0"/>
                </a:solidFill>
              </a:rPr>
              <a:t>Syndicated Loans in the Credit Market</a:t>
            </a:r>
          </a:p>
          <a:p>
            <a:pPr>
              <a:spcAft>
                <a:spcPts val="1800"/>
              </a:spcAft>
              <a:buFont typeface="Wingdings" panose="05000000000000000000" pitchFamily="2" charset="2"/>
              <a:buChar char="§"/>
            </a:pPr>
            <a:r>
              <a:rPr lang="en-US" sz="2400" dirty="0"/>
              <a:t>Sometimes a single bank is unwilling or unable to lend the amount needed by an MNC or government agency.  </a:t>
            </a:r>
            <a:endParaRPr lang="en-US" sz="2400" dirty="0">
              <a:solidFill>
                <a:schemeClr val="tx1"/>
              </a:solidFill>
            </a:endParaRPr>
          </a:p>
          <a:p>
            <a:pPr>
              <a:buFont typeface="Wingdings" panose="05000000000000000000" pitchFamily="2" charset="2"/>
              <a:buChar char="§"/>
            </a:pPr>
            <a:r>
              <a:rPr lang="en-US" sz="2400" dirty="0"/>
              <a:t>A </a:t>
            </a:r>
            <a:r>
              <a:rPr lang="en-US" sz="2400" b="1" dirty="0"/>
              <a:t>syndicate</a:t>
            </a:r>
            <a:r>
              <a:rPr lang="en-US" sz="2400" dirty="0"/>
              <a:t> of banks can be formed to underwrite the loans and the lead bank is responsible for negotiating the terms with the borrower</a:t>
            </a:r>
            <a:r>
              <a:rPr lang="en-US" sz="2400" dirty="0">
                <a:solidFill>
                  <a:schemeClr val="tx1"/>
                </a:solidFill>
              </a:rPr>
              <a:t>.</a:t>
            </a:r>
          </a:p>
        </p:txBody>
      </p:sp>
      <p:sp>
        <p:nvSpPr>
          <p:cNvPr id="31746" name="Slide Number Placeholder 5"/>
          <p:cNvSpPr>
            <a:spLocks noGrp="1"/>
          </p:cNvSpPr>
          <p:nvPr>
            <p:ph type="sldNum" sz="quarter" idx="10"/>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F9F5AE42-2A27-4ACC-8383-7AF840145E19}" type="slidenum">
              <a:rPr lang="en-US" smtClean="0"/>
              <a:pPr>
                <a:defRPr/>
              </a:pPr>
              <a:t>9</a:t>
            </a:fld>
            <a:endParaRPr 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11_FMI 9th">
  <a:themeElements>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fontScheme name="10_FMI 9th">
      <a:majorFont>
        <a:latin typeface=""/>
        <a:ea typeface=""/>
        <a:cs typeface=""/>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4789</TotalTime>
  <Words>896</Words>
  <Application>Microsoft Office PowerPoint</Application>
  <PresentationFormat>On-screen Show (4:3)</PresentationFormat>
  <Paragraphs>68</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Times New Roman</vt:lpstr>
      <vt:lpstr>Wingdings</vt:lpstr>
      <vt:lpstr>11_FMI 9th</vt:lpstr>
      <vt:lpstr>PowerPoint Presentation</vt:lpstr>
      <vt:lpstr>International Money Market (1 of 4)</vt:lpstr>
      <vt:lpstr>International Money Market (2 of 4)</vt:lpstr>
      <vt:lpstr>International Money Market (3 of 4)</vt:lpstr>
      <vt:lpstr>Exhibit 3.4 Comparison of 2015 International Money Market Interest Rates</vt:lpstr>
      <vt:lpstr>International Money Market (4 of 4)</vt:lpstr>
      <vt:lpstr>Risk of International Money Market Securities</vt:lpstr>
      <vt:lpstr>International Credit Market (1 of 5)</vt:lpstr>
      <vt:lpstr>International Credit Market (2 of 5)</vt:lpstr>
      <vt:lpstr>International Credit Market (3 of 5)</vt:lpstr>
      <vt:lpstr>International Credit Market (4 of 5)</vt:lpstr>
      <vt:lpstr>International Credit Market (5 of 5)</vt:lpstr>
    </vt:vector>
  </TitlesOfParts>
  <Company>California State University, Fullerton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Campus User</dc:creator>
  <cp:lastModifiedBy>Schrenk, Lawrence</cp:lastModifiedBy>
  <cp:revision>124</cp:revision>
  <dcterms:created xsi:type="dcterms:W3CDTF">2009-07-28T17:13:01Z</dcterms:created>
  <dcterms:modified xsi:type="dcterms:W3CDTF">2019-04-07T03:51:19Z</dcterms:modified>
</cp:coreProperties>
</file>