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22"/>
  </p:notesMasterIdLst>
  <p:sldIdLst>
    <p:sldId id="298"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61" r:id="rId16"/>
    <p:sldId id="362" r:id="rId17"/>
    <p:sldId id="360" r:id="rId18"/>
    <p:sldId id="340" r:id="rId19"/>
    <p:sldId id="341" r:id="rId20"/>
    <p:sldId id="342" r:id="rId21"/>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85B9"/>
    <a:srgbClr val="660066"/>
    <a:srgbClr val="FFFFFF"/>
    <a:srgbClr val="FF9933"/>
    <a:srgbClr val="336699"/>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58" autoAdjust="0"/>
    <p:restoredTop sz="94737" autoAdjust="0"/>
  </p:normalViewPr>
  <p:slideViewPr>
    <p:cSldViewPr>
      <p:cViewPr varScale="1">
        <p:scale>
          <a:sx n="108" d="100"/>
          <a:sy n="108" d="100"/>
        </p:scale>
        <p:origin x="14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BFB634F-4E5D-4BB5-9BCF-51B2BC3B7DB0}" type="slidenum">
              <a:rPr lang="en-US"/>
              <a:pPr>
                <a:defRPr/>
              </a:pPr>
              <a:t>‹#›</a:t>
            </a:fld>
            <a:endParaRPr lang="en-US"/>
          </a:p>
        </p:txBody>
      </p:sp>
    </p:spTree>
    <p:extLst>
      <p:ext uri="{BB962C8B-B14F-4D97-AF65-F5344CB8AC3E}">
        <p14:creationId xmlns:p14="http://schemas.microsoft.com/office/powerpoint/2010/main" val="4273927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a:p>
        </p:txBody>
      </p:sp>
      <p:sp>
        <p:nvSpPr>
          <p:cNvPr id="48132" name="Slide Number Placeholder 3"/>
          <p:cNvSpPr>
            <a:spLocks noGrp="1"/>
          </p:cNvSpPr>
          <p:nvPr>
            <p:ph type="sldNum" sz="quarter" idx="5"/>
          </p:nvPr>
        </p:nvSpPr>
        <p:spPr>
          <a:noFill/>
        </p:spPr>
        <p:txBody>
          <a:bodyPr/>
          <a:lstStyle/>
          <a:p>
            <a:fld id="{8848C295-5FB3-43F2-975B-7655FA619660}" type="slidenum">
              <a:rPr lang="en-US" smtClean="0">
                <a:cs typeface="Times New Roman" pitchFamily="18" charset="0"/>
              </a:rPr>
              <a:pPr/>
              <a:t>8</a:t>
            </a:fld>
            <a:endParaRPr lang="en-US">
              <a:cs typeface="Times New Roman" pitchFamily="18" charset="0"/>
            </a:endParaRPr>
          </a:p>
        </p:txBody>
      </p:sp>
    </p:spTree>
    <p:extLst>
      <p:ext uri="{BB962C8B-B14F-4D97-AF65-F5344CB8AC3E}">
        <p14:creationId xmlns:p14="http://schemas.microsoft.com/office/powerpoint/2010/main" val="62191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p>
        </p:txBody>
      </p:sp>
      <p:sp>
        <p:nvSpPr>
          <p:cNvPr id="49156" name="Slide Number Placeholder 3"/>
          <p:cNvSpPr>
            <a:spLocks noGrp="1"/>
          </p:cNvSpPr>
          <p:nvPr>
            <p:ph type="sldNum" sz="quarter" idx="5"/>
          </p:nvPr>
        </p:nvSpPr>
        <p:spPr>
          <a:noFill/>
        </p:spPr>
        <p:txBody>
          <a:bodyPr/>
          <a:lstStyle/>
          <a:p>
            <a:fld id="{FE0577EA-B334-4FD7-B27D-A87D0AAF2EFA}" type="slidenum">
              <a:rPr lang="en-US" smtClean="0">
                <a:cs typeface="Times New Roman" pitchFamily="18" charset="0"/>
              </a:rPr>
              <a:pPr/>
              <a:t>19</a:t>
            </a:fld>
            <a:endParaRPr lang="en-US">
              <a:cs typeface="Times New Roman" pitchFamily="18" charset="0"/>
            </a:endParaRPr>
          </a:p>
        </p:txBody>
      </p:sp>
    </p:spTree>
    <p:extLst>
      <p:ext uri="{BB962C8B-B14F-4D97-AF65-F5344CB8AC3E}">
        <p14:creationId xmlns:p14="http://schemas.microsoft.com/office/powerpoint/2010/main" val="1208477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397151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54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2075733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1205559140"/>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a:t>Video 2.2 International Trade</a:t>
            </a:r>
            <a:endParaRPr lang="en-US" sz="3600" b="1" dirty="0"/>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609600" y="1588"/>
            <a:ext cx="8470900" cy="836612"/>
          </a:xfrm>
          <a:prstGeom prst="rect">
            <a:avLst/>
          </a:prstGeom>
          <a:noFill/>
          <a:ln>
            <a:miter lim="800000"/>
            <a:headEnd/>
            <a:tailEnd/>
          </a:ln>
        </p:spPr>
        <p:txBody>
          <a:bodyPr anchor="ctr"/>
          <a:lstStyle/>
          <a:p>
            <a:r>
              <a:rPr lang="en-US" sz="2600" dirty="0">
                <a:solidFill>
                  <a:schemeClr val="bg1"/>
                </a:solidFill>
              </a:rPr>
              <a:t>Exhibit 2.5 </a:t>
            </a:r>
            <a:r>
              <a:rPr lang="en-US" sz="2600" b="0" dirty="0">
                <a:solidFill>
                  <a:schemeClr val="bg1"/>
                </a:solidFill>
              </a:rPr>
              <a:t>U.S. Balance of Trade Over Time (Quarterly)</a:t>
            </a:r>
          </a:p>
        </p:txBody>
      </p:sp>
      <p:sp>
        <p:nvSpPr>
          <p:cNvPr id="2048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6E0A105-CF79-42CA-96E2-4C7C89EBD054}" type="slidenum">
              <a:rPr lang="en-US" smtClean="0"/>
              <a:pPr>
                <a:defRPr/>
              </a:pPr>
              <a:t>10</a:t>
            </a:fld>
            <a:endParaRPr lang="en-US"/>
          </a:p>
        </p:txBody>
      </p:sp>
      <p:pic>
        <p:nvPicPr>
          <p:cNvPr id="2" name="Picture 1" descr="Graph shows years from 1992 to 2016 on the horizontal axis and Millions of dollars on the vertical axis. Vertical axis shows number 70,000 on the origin and shows till at its top 0, at equal intervals of 10,000. A fluctuating curve begins at 0 on the vertical axis and slopes downward. It continues to slope downward till it reaches 2006, and then begins to slope upward." title="Trend in U.S. Balance of Trad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791052"/>
            <a:ext cx="7793860" cy="37330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(1 of 9)</a:t>
            </a:r>
          </a:p>
        </p:txBody>
      </p:sp>
      <p:sp>
        <p:nvSpPr>
          <p:cNvPr id="21508" name="Rectangle 3"/>
          <p:cNvSpPr>
            <a:spLocks noGrp="1" noChangeArrowheads="1"/>
          </p:cNvSpPr>
          <p:nvPr>
            <p:ph idx="1"/>
          </p:nvPr>
        </p:nvSpPr>
        <p:spPr bwMode="auto">
          <a:xfrm>
            <a:off x="685800" y="1295400"/>
            <a:ext cx="8001000" cy="5029200"/>
          </a:xfrm>
          <a:prstGeom prst="rect">
            <a:avLst/>
          </a:prstGeom>
          <a:noFill/>
          <a:ln>
            <a:miter lim="800000"/>
            <a:headEnd/>
            <a:tailEnd/>
          </a:ln>
        </p:spPr>
        <p:txBody>
          <a:bodyPr/>
          <a:lstStyle/>
          <a:p>
            <a:pPr marL="0" indent="0">
              <a:spcAft>
                <a:spcPts val="1200"/>
              </a:spcAft>
              <a:buNone/>
            </a:pPr>
            <a:r>
              <a:rPr lang="en-US" sz="2600" b="1" dirty="0"/>
              <a:t>Cost of Labor:</a:t>
            </a:r>
            <a:r>
              <a:rPr lang="en-US" sz="2600" dirty="0"/>
              <a:t> Firms in countries where labor costs are low commonly have an advantage when competing globally, especially in labor intensive industries</a:t>
            </a:r>
          </a:p>
          <a:p>
            <a:pPr marL="0" indent="0">
              <a:spcAft>
                <a:spcPts val="1200"/>
              </a:spcAft>
              <a:buNone/>
            </a:pPr>
            <a:r>
              <a:rPr lang="en-US" sz="2600" b="1" dirty="0"/>
              <a:t>Inflation:</a:t>
            </a:r>
            <a:r>
              <a:rPr lang="en-US" sz="2600" dirty="0"/>
              <a:t> Current account decreases if inflation increases relative to trade partners.</a:t>
            </a:r>
          </a:p>
          <a:p>
            <a:pPr marL="0" indent="0">
              <a:buNone/>
            </a:pPr>
            <a:r>
              <a:rPr lang="en-US" sz="2600" b="1" dirty="0"/>
              <a:t>National Income:</a:t>
            </a:r>
            <a:r>
              <a:rPr lang="en-US" sz="2600" dirty="0"/>
              <a:t> Current account decreases if national income increases relative to other countries.</a:t>
            </a:r>
          </a:p>
          <a:p>
            <a:pPr marL="0" indent="0">
              <a:buNone/>
            </a:pPr>
            <a:r>
              <a:rPr lang="en-US" sz="2600" b="1" dirty="0"/>
              <a:t>Credit Conditions:</a:t>
            </a:r>
            <a:r>
              <a:rPr lang="en-US" sz="2600" dirty="0"/>
              <a:t> Tend to tighten when economic conditions weaken, causing banks to be less willing to extend financing to MNCs</a:t>
            </a:r>
          </a:p>
        </p:txBody>
      </p:sp>
      <p:sp>
        <p:nvSpPr>
          <p:cNvPr id="2150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BA3175A-2985-411F-958C-1C67E83C5DF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(2 of 9)</a:t>
            </a:r>
          </a:p>
        </p:txBody>
      </p:sp>
      <p:sp>
        <p:nvSpPr>
          <p:cNvPr id="21508" name="Rectangle 3"/>
          <p:cNvSpPr>
            <a:spLocks noGrp="1" noChangeArrowheads="1"/>
          </p:cNvSpPr>
          <p:nvPr>
            <p:ph idx="1"/>
          </p:nvPr>
        </p:nvSpPr>
        <p:spPr bwMode="auto">
          <a:xfrm>
            <a:off x="762000" y="1143000"/>
            <a:ext cx="8229600" cy="5029200"/>
          </a:xfrm>
          <a:prstGeom prst="rect">
            <a:avLst/>
          </a:prstGeom>
          <a:ln>
            <a:miter lim="800000"/>
            <a:headEnd/>
            <a:tailEnd/>
          </a:ln>
        </p:spPr>
        <p:txBody>
          <a:bodyPr/>
          <a:lstStyle/>
          <a:p>
            <a:pPr marL="0" indent="0">
              <a:buNone/>
              <a:defRPr/>
            </a:pPr>
            <a:r>
              <a:rPr lang="en-US" sz="2600" b="1" dirty="0"/>
              <a:t>Government Policies:</a:t>
            </a:r>
            <a:r>
              <a:rPr lang="en-US" sz="2600" dirty="0"/>
              <a:t> can increase imports through:</a:t>
            </a:r>
          </a:p>
          <a:p>
            <a:pPr marL="920750" lvl="1" indent="-457200">
              <a:buFont typeface="Wingdings" panose="05000000000000000000" pitchFamily="2" charset="2"/>
              <a:buChar char="§"/>
              <a:defRPr/>
            </a:pPr>
            <a:r>
              <a:rPr lang="en-US" sz="2200" dirty="0"/>
              <a:t>Restrictions on imports	</a:t>
            </a:r>
          </a:p>
          <a:p>
            <a:pPr marL="920750" lvl="1" indent="-457200">
              <a:buFont typeface="Wingdings" panose="05000000000000000000" pitchFamily="2" charset="2"/>
              <a:buChar char="§"/>
              <a:defRPr/>
            </a:pPr>
            <a:r>
              <a:rPr lang="en-US" sz="2200" dirty="0"/>
              <a:t>Subsidies for exporters</a:t>
            </a:r>
          </a:p>
          <a:p>
            <a:pPr marL="920750" lvl="1" indent="-457200">
              <a:buFont typeface="Wingdings" panose="05000000000000000000" pitchFamily="2" charset="2"/>
              <a:buChar char="§"/>
              <a:defRPr/>
            </a:pPr>
            <a:r>
              <a:rPr lang="en-US" sz="2200" dirty="0"/>
              <a:t>Restrictions on piracy	</a:t>
            </a:r>
          </a:p>
          <a:p>
            <a:pPr marL="920750" lvl="1" indent="-457200">
              <a:buFont typeface="Wingdings" panose="05000000000000000000" pitchFamily="2" charset="2"/>
              <a:buChar char="§"/>
              <a:defRPr/>
            </a:pPr>
            <a:r>
              <a:rPr lang="en-US" sz="2200" dirty="0"/>
              <a:t>Environmental restrictions</a:t>
            </a:r>
          </a:p>
          <a:p>
            <a:pPr marL="920750" lvl="1" indent="-457200">
              <a:buFont typeface="Wingdings" panose="05000000000000000000" pitchFamily="2" charset="2"/>
              <a:buChar char="§"/>
              <a:defRPr/>
            </a:pPr>
            <a:r>
              <a:rPr lang="en-US" sz="2200" dirty="0"/>
              <a:t>Labor laws</a:t>
            </a:r>
          </a:p>
          <a:p>
            <a:pPr marL="920750" lvl="1" indent="-457200">
              <a:buFont typeface="Wingdings" panose="05000000000000000000" pitchFamily="2" charset="2"/>
              <a:buChar char="§"/>
              <a:defRPr/>
            </a:pPr>
            <a:r>
              <a:rPr lang="en-US" sz="2200" dirty="0"/>
              <a:t>Business laws			</a:t>
            </a:r>
          </a:p>
          <a:p>
            <a:pPr marL="920750" lvl="1" indent="-457200">
              <a:buFont typeface="Wingdings" panose="05000000000000000000" pitchFamily="2" charset="2"/>
              <a:buChar char="§"/>
              <a:defRPr/>
            </a:pPr>
            <a:r>
              <a:rPr lang="en-US" sz="2200" dirty="0"/>
              <a:t>Tax breaks</a:t>
            </a:r>
          </a:p>
          <a:p>
            <a:pPr marL="920750" lvl="1" indent="-457200">
              <a:buFont typeface="Wingdings" panose="05000000000000000000" pitchFamily="2" charset="2"/>
              <a:buChar char="§"/>
              <a:defRPr/>
            </a:pPr>
            <a:r>
              <a:rPr lang="en-US" sz="2200" dirty="0"/>
              <a:t>Country trade requirements</a:t>
            </a:r>
          </a:p>
          <a:p>
            <a:pPr marL="920750" lvl="1" indent="-457200">
              <a:buFont typeface="Wingdings" panose="05000000000000000000" pitchFamily="2" charset="2"/>
              <a:buChar char="§"/>
              <a:defRPr/>
            </a:pPr>
            <a:r>
              <a:rPr lang="en-US" sz="2200" dirty="0"/>
              <a:t>Government ownership or subsidies</a:t>
            </a:r>
          </a:p>
          <a:p>
            <a:pPr marL="920750" lvl="1" indent="-457200">
              <a:buFont typeface="Wingdings" panose="05000000000000000000" pitchFamily="2" charset="2"/>
              <a:buChar char="§"/>
              <a:defRPr/>
            </a:pPr>
            <a:r>
              <a:rPr lang="en-US" sz="2200" dirty="0"/>
              <a:t>Country security laws</a:t>
            </a:r>
          </a:p>
          <a:p>
            <a:pPr marL="920750" lvl="1" indent="-457200">
              <a:buFont typeface="Wingdings" panose="05000000000000000000" pitchFamily="2" charset="2"/>
              <a:buChar char="§"/>
              <a:defRPr/>
            </a:pPr>
            <a:r>
              <a:rPr lang="en-US" sz="2200" dirty="0"/>
              <a:t>Policies to punish country governments</a:t>
            </a:r>
            <a:endParaRPr lang="en-US" sz="2200" u="sng" dirty="0"/>
          </a:p>
        </p:txBody>
      </p:sp>
      <p:sp>
        <p:nvSpPr>
          <p:cNvPr id="2150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817FA07-990A-44F5-888E-B5E7F0478E3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(3 of 9)</a:t>
            </a:r>
          </a:p>
        </p:txBody>
      </p:sp>
      <p:sp>
        <p:nvSpPr>
          <p:cNvPr id="23556" name="Rectangle 3"/>
          <p:cNvSpPr>
            <a:spLocks noGrp="1" noChangeArrowheads="1"/>
          </p:cNvSpPr>
          <p:nvPr>
            <p:ph idx="1"/>
          </p:nvPr>
        </p:nvSpPr>
        <p:spPr bwMode="auto">
          <a:xfrm>
            <a:off x="685800" y="1219200"/>
            <a:ext cx="8458200" cy="5257800"/>
          </a:xfrm>
          <a:prstGeom prst="rect">
            <a:avLst/>
          </a:prstGeom>
          <a:noFill/>
          <a:ln>
            <a:miter lim="800000"/>
            <a:headEnd/>
            <a:tailEnd/>
          </a:ln>
        </p:spPr>
        <p:txBody>
          <a:bodyPr/>
          <a:lstStyle/>
          <a:p>
            <a:pPr marL="0" indent="0">
              <a:buNone/>
            </a:pPr>
            <a:r>
              <a:rPr lang="en-US" sz="2600" b="1" dirty="0">
                <a:solidFill>
                  <a:srgbClr val="0070C0"/>
                </a:solidFill>
              </a:rPr>
              <a:t>Impact of Government Policies </a:t>
            </a:r>
            <a:r>
              <a:rPr lang="en-US" sz="2600" dirty="0">
                <a:solidFill>
                  <a:srgbClr val="0070C0"/>
                </a:solidFill>
              </a:rPr>
              <a:t>(cont.)</a:t>
            </a:r>
            <a:endParaRPr lang="en-US" sz="2600" u="sng" dirty="0">
              <a:solidFill>
                <a:srgbClr val="0070C0"/>
              </a:solidFill>
            </a:endParaRPr>
          </a:p>
          <a:p>
            <a:pPr>
              <a:buFont typeface="Wingdings" panose="05000000000000000000" pitchFamily="2" charset="2"/>
              <a:buChar char="§"/>
            </a:pPr>
            <a:r>
              <a:rPr lang="en-US" sz="2400" b="1" dirty="0"/>
              <a:t>Restrictions on Imports:</a:t>
            </a:r>
            <a:r>
              <a:rPr lang="en-US" sz="2400" dirty="0"/>
              <a:t> Taxes (tariffs) on imported goods increase prices and limit consumption. Quotas limit the volume of imports.</a:t>
            </a:r>
          </a:p>
          <a:p>
            <a:pPr>
              <a:buFont typeface="Wingdings" panose="05000000000000000000" pitchFamily="2" charset="2"/>
              <a:buChar char="§"/>
            </a:pPr>
            <a:r>
              <a:rPr lang="en-US" sz="2400" b="1" dirty="0"/>
              <a:t>Subsidies for Exporters:</a:t>
            </a:r>
            <a:r>
              <a:rPr lang="en-US" sz="2400" dirty="0"/>
              <a:t> Government subsidies help firms produce at a lower cost than their global competitors. </a:t>
            </a:r>
          </a:p>
          <a:p>
            <a:pPr>
              <a:buFont typeface="Wingdings" panose="05000000000000000000" pitchFamily="2" charset="2"/>
              <a:buChar char="§"/>
            </a:pPr>
            <a:r>
              <a:rPr lang="en-US" sz="2400" b="1" dirty="0"/>
              <a:t>Restrictions on Piracy:</a:t>
            </a:r>
            <a:r>
              <a:rPr lang="en-US" sz="2400" dirty="0"/>
              <a:t> A government can affect international trade flows by its lack of restrictions on piracy.</a:t>
            </a:r>
          </a:p>
          <a:p>
            <a:pPr>
              <a:buFont typeface="Wingdings" panose="05000000000000000000" pitchFamily="2" charset="2"/>
              <a:buChar char="§"/>
            </a:pPr>
            <a:r>
              <a:rPr lang="en-US" sz="2400" b="1" dirty="0"/>
              <a:t>Environmental Restrictions:</a:t>
            </a:r>
            <a:r>
              <a:rPr lang="en-US" sz="2400" dirty="0"/>
              <a:t> Environmental restrictions impose higher costs on local firms, placing them at a global disadvantage compared to firms in other countries that are not subject to the same restrictions.</a:t>
            </a:r>
          </a:p>
        </p:txBody>
      </p:sp>
      <p:sp>
        <p:nvSpPr>
          <p:cNvPr id="2253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92D16AB3-47DD-4734-A27F-F7869C21F592}"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(4 of 9)</a:t>
            </a:r>
          </a:p>
        </p:txBody>
      </p:sp>
      <p:sp>
        <p:nvSpPr>
          <p:cNvPr id="24580" name="Rectangle 3"/>
          <p:cNvSpPr>
            <a:spLocks noGrp="1" noChangeArrowheads="1"/>
          </p:cNvSpPr>
          <p:nvPr>
            <p:ph idx="1"/>
          </p:nvPr>
        </p:nvSpPr>
        <p:spPr bwMode="auto">
          <a:xfrm>
            <a:off x="762000" y="1219200"/>
            <a:ext cx="8229600" cy="5029200"/>
          </a:xfrm>
          <a:prstGeom prst="rect">
            <a:avLst/>
          </a:prstGeom>
          <a:noFill/>
          <a:ln>
            <a:miter lim="800000"/>
            <a:headEnd/>
            <a:tailEnd/>
          </a:ln>
        </p:spPr>
        <p:txBody>
          <a:bodyPr/>
          <a:lstStyle/>
          <a:p>
            <a:pPr marL="0" indent="0">
              <a:buNone/>
            </a:pPr>
            <a:r>
              <a:rPr lang="en-US" sz="2600" b="1" dirty="0">
                <a:solidFill>
                  <a:srgbClr val="0070C0"/>
                </a:solidFill>
              </a:rPr>
              <a:t>Impact of Government Policies </a:t>
            </a:r>
            <a:r>
              <a:rPr lang="en-US" sz="2600" dirty="0">
                <a:solidFill>
                  <a:srgbClr val="0070C0"/>
                </a:solidFill>
              </a:rPr>
              <a:t>(cont.)</a:t>
            </a:r>
            <a:endParaRPr lang="en-US" sz="2600" u="sng" dirty="0"/>
          </a:p>
          <a:p>
            <a:pPr>
              <a:buFont typeface="Wingdings" panose="05000000000000000000" pitchFamily="2" charset="2"/>
              <a:buChar char="§"/>
            </a:pPr>
            <a:r>
              <a:rPr lang="en-US" sz="2400" b="1" dirty="0"/>
              <a:t>Labor Laws:</a:t>
            </a:r>
            <a:r>
              <a:rPr lang="en-US" sz="2400" dirty="0"/>
              <a:t> Countries with more restrictive laws will incur higher expenses for labor, other factors being equal.</a:t>
            </a:r>
          </a:p>
          <a:p>
            <a:pPr>
              <a:buFont typeface="Wingdings" panose="05000000000000000000" pitchFamily="2" charset="2"/>
              <a:buChar char="§"/>
            </a:pPr>
            <a:r>
              <a:rPr lang="en-US" sz="2400" b="1" dirty="0"/>
              <a:t>Business Laws:</a:t>
            </a:r>
            <a:r>
              <a:rPr lang="en-US" sz="2400" dirty="0"/>
              <a:t> Firms in countries with more restrictive bribery laws may not be able to compete globally in some situations.</a:t>
            </a:r>
          </a:p>
          <a:p>
            <a:pPr>
              <a:buFont typeface="Wingdings" panose="05000000000000000000" pitchFamily="2" charset="2"/>
              <a:buChar char="§"/>
            </a:pPr>
            <a:r>
              <a:rPr lang="en-US" sz="2400" b="1" dirty="0"/>
              <a:t>Tax Breaks:</a:t>
            </a:r>
            <a:r>
              <a:rPr lang="en-US" sz="2400" dirty="0"/>
              <a:t> Though not necessarily a subsidy, still a form of government financial support that might benefit many firms that export products.</a:t>
            </a:r>
          </a:p>
          <a:p>
            <a:pPr>
              <a:buFont typeface="Wingdings" panose="05000000000000000000" pitchFamily="2" charset="2"/>
              <a:buChar char="§"/>
            </a:pPr>
            <a:r>
              <a:rPr lang="en-US" sz="2400" b="1" dirty="0"/>
              <a:t>Country Trade Requirements:</a:t>
            </a:r>
            <a:r>
              <a:rPr lang="en-US" sz="2400" dirty="0"/>
              <a:t> Requiring various forms or obtaining licenses before countries can export to the country (Bureaucracy) is a strong trade barrier.</a:t>
            </a:r>
          </a:p>
        </p:txBody>
      </p:sp>
      <p:sp>
        <p:nvSpPr>
          <p:cNvPr id="2355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39BAA21-8041-40CF-B25C-533304094AD2}"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(5 of 9)</a:t>
            </a:r>
          </a:p>
        </p:txBody>
      </p:sp>
      <p:sp>
        <p:nvSpPr>
          <p:cNvPr id="24580" name="Rectangle 3"/>
          <p:cNvSpPr>
            <a:spLocks noGrp="1" noChangeArrowheads="1"/>
          </p:cNvSpPr>
          <p:nvPr>
            <p:ph idx="1"/>
          </p:nvPr>
        </p:nvSpPr>
        <p:spPr bwMode="auto">
          <a:xfrm>
            <a:off x="762000" y="1219200"/>
            <a:ext cx="8229600" cy="5029200"/>
          </a:xfrm>
          <a:prstGeom prst="rect">
            <a:avLst/>
          </a:prstGeom>
          <a:noFill/>
          <a:ln>
            <a:miter lim="800000"/>
            <a:headEnd/>
            <a:tailEnd/>
          </a:ln>
        </p:spPr>
        <p:txBody>
          <a:bodyPr/>
          <a:lstStyle/>
          <a:p>
            <a:pPr marL="0" indent="0">
              <a:buNone/>
            </a:pPr>
            <a:r>
              <a:rPr lang="en-US" sz="2600" b="1" dirty="0">
                <a:solidFill>
                  <a:srgbClr val="0070C0"/>
                </a:solidFill>
              </a:rPr>
              <a:t>Impact of Government Policies </a:t>
            </a:r>
            <a:r>
              <a:rPr lang="en-US" sz="2600" dirty="0">
                <a:solidFill>
                  <a:srgbClr val="0070C0"/>
                </a:solidFill>
              </a:rPr>
              <a:t>(cont.)</a:t>
            </a:r>
            <a:endParaRPr lang="en-US" sz="2600" u="sng" dirty="0"/>
          </a:p>
          <a:p>
            <a:pPr>
              <a:buFont typeface="Wingdings" panose="05000000000000000000" pitchFamily="2" charset="2"/>
              <a:buChar char="§"/>
            </a:pPr>
            <a:r>
              <a:rPr lang="en-US" sz="2400" b="1" dirty="0"/>
              <a:t>Government Ownership or Subsidies:</a:t>
            </a:r>
            <a:r>
              <a:rPr lang="en-US" sz="2400" dirty="0"/>
              <a:t> Some governments maintain ownership in firms that are major exporters.</a:t>
            </a:r>
          </a:p>
          <a:p>
            <a:pPr>
              <a:buFont typeface="Wingdings" panose="05000000000000000000" pitchFamily="2" charset="2"/>
              <a:buChar char="§"/>
            </a:pPr>
            <a:r>
              <a:rPr lang="en-US" sz="2400" b="1" dirty="0"/>
              <a:t>Country Security Laws:</a:t>
            </a:r>
            <a:r>
              <a:rPr lang="en-US" sz="2400" dirty="0"/>
              <a:t> Governments may impose certain restrictions when national security is a concern, which can affect on trade.</a:t>
            </a:r>
          </a:p>
          <a:p>
            <a:pPr>
              <a:buFont typeface="Wingdings" panose="05000000000000000000" pitchFamily="2" charset="2"/>
              <a:buChar char="§"/>
            </a:pPr>
            <a:r>
              <a:rPr lang="en-US" sz="2400" b="1" dirty="0"/>
              <a:t>Policies to Punish Country Governments: </a:t>
            </a:r>
            <a:r>
              <a:rPr lang="en-US" sz="2400" dirty="0"/>
              <a:t>Many expect countries to restrict imports from countries that:</a:t>
            </a:r>
          </a:p>
          <a:p>
            <a:pPr lvl="1">
              <a:buFont typeface="Wingdings" panose="05000000000000000000" pitchFamily="2" charset="2"/>
              <a:buChar char="§"/>
            </a:pPr>
            <a:r>
              <a:rPr lang="en-US" sz="2200" dirty="0"/>
              <a:t>Fail to enforce environmental laws and child labor laws.</a:t>
            </a:r>
          </a:p>
          <a:p>
            <a:pPr lvl="1">
              <a:buFont typeface="Wingdings" panose="05000000000000000000" pitchFamily="2" charset="2"/>
              <a:buChar char="§"/>
            </a:pPr>
            <a:r>
              <a:rPr lang="en-US" sz="2200" dirty="0"/>
              <a:t>Initiate war against another country.</a:t>
            </a:r>
          </a:p>
          <a:p>
            <a:pPr lvl="1">
              <a:buFont typeface="Wingdings" panose="05000000000000000000" pitchFamily="2" charset="2"/>
              <a:buChar char="§"/>
            </a:pPr>
            <a:r>
              <a:rPr lang="en-US" sz="2200" dirty="0"/>
              <a:t>Are unwilling to participate in a war.</a:t>
            </a:r>
          </a:p>
          <a:p>
            <a:pPr>
              <a:buFont typeface="Wingdings" panose="05000000000000000000" pitchFamily="2" charset="2"/>
              <a:buChar char="§"/>
            </a:pPr>
            <a:endParaRPr lang="en-US" sz="2400" dirty="0"/>
          </a:p>
        </p:txBody>
      </p:sp>
      <p:sp>
        <p:nvSpPr>
          <p:cNvPr id="2355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39BAA21-8041-40CF-B25C-533304094AD2}" type="slidenum">
              <a:rPr lang="en-US" smtClean="0"/>
              <a:pPr>
                <a:defRPr/>
              </a:pPr>
              <a:t>15</a:t>
            </a:fld>
            <a:endParaRPr lang="en-US"/>
          </a:p>
        </p:txBody>
      </p:sp>
    </p:spTree>
    <p:extLst>
      <p:ext uri="{BB962C8B-B14F-4D97-AF65-F5344CB8AC3E}">
        <p14:creationId xmlns:p14="http://schemas.microsoft.com/office/powerpoint/2010/main" val="1825611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(6 of 9)</a:t>
            </a:r>
          </a:p>
        </p:txBody>
      </p:sp>
      <p:sp>
        <p:nvSpPr>
          <p:cNvPr id="24580" name="Rectangle 3"/>
          <p:cNvSpPr>
            <a:spLocks noGrp="1" noChangeArrowheads="1"/>
          </p:cNvSpPr>
          <p:nvPr>
            <p:ph idx="1"/>
          </p:nvPr>
        </p:nvSpPr>
        <p:spPr bwMode="auto">
          <a:xfrm>
            <a:off x="762000" y="1219200"/>
            <a:ext cx="8229600" cy="5029200"/>
          </a:xfrm>
          <a:prstGeom prst="rect">
            <a:avLst/>
          </a:prstGeom>
          <a:noFill/>
          <a:ln>
            <a:miter lim="800000"/>
            <a:headEnd/>
            <a:tailEnd/>
          </a:ln>
        </p:spPr>
        <p:txBody>
          <a:bodyPr/>
          <a:lstStyle/>
          <a:p>
            <a:pPr marL="0" indent="0">
              <a:buNone/>
            </a:pPr>
            <a:r>
              <a:rPr lang="en-US" sz="2600" b="1" dirty="0">
                <a:solidFill>
                  <a:srgbClr val="0070C0"/>
                </a:solidFill>
              </a:rPr>
              <a:t>Impact of Government Policies </a:t>
            </a:r>
            <a:r>
              <a:rPr lang="en-US" sz="2600" dirty="0">
                <a:solidFill>
                  <a:srgbClr val="0070C0"/>
                </a:solidFill>
              </a:rPr>
              <a:t>(cont.)</a:t>
            </a:r>
            <a:endParaRPr lang="en-US" sz="2600" u="sng" dirty="0"/>
          </a:p>
          <a:p>
            <a:pPr>
              <a:buFont typeface="Wingdings" panose="05000000000000000000" pitchFamily="2" charset="2"/>
              <a:buChar char="§"/>
            </a:pPr>
            <a:r>
              <a:rPr lang="en-US" sz="2400" b="1" dirty="0"/>
              <a:t>Summary of Government Policies:</a:t>
            </a:r>
            <a:r>
              <a:rPr lang="en-US" sz="2400" dirty="0"/>
              <a:t> </a:t>
            </a:r>
          </a:p>
          <a:p>
            <a:pPr lvl="1">
              <a:buFont typeface="Wingdings" panose="05000000000000000000" pitchFamily="2" charset="2"/>
              <a:buChar char="§"/>
            </a:pPr>
            <a:r>
              <a:rPr lang="en-US" sz="2200" dirty="0"/>
              <a:t>Every government implements some policies.</a:t>
            </a:r>
          </a:p>
          <a:p>
            <a:pPr lvl="1">
              <a:buFont typeface="Wingdings" panose="05000000000000000000" pitchFamily="2" charset="2"/>
              <a:buChar char="§"/>
            </a:pPr>
            <a:r>
              <a:rPr lang="en-US" sz="2200" dirty="0"/>
              <a:t>No formula ensures a completely fair contest for market share.</a:t>
            </a:r>
          </a:p>
          <a:p>
            <a:pPr>
              <a:buFont typeface="Wingdings" panose="05000000000000000000" pitchFamily="2" charset="2"/>
              <a:buChar char="§"/>
            </a:pPr>
            <a:endParaRPr lang="en-US" sz="2400" dirty="0"/>
          </a:p>
        </p:txBody>
      </p:sp>
      <p:sp>
        <p:nvSpPr>
          <p:cNvPr id="2355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39BAA21-8041-40CF-B25C-533304094AD2}" type="slidenum">
              <a:rPr lang="en-US" smtClean="0"/>
              <a:pPr>
                <a:defRPr/>
              </a:pPr>
              <a:t>16</a:t>
            </a:fld>
            <a:endParaRPr lang="en-US"/>
          </a:p>
        </p:txBody>
      </p:sp>
    </p:spTree>
    <p:extLst>
      <p:ext uri="{BB962C8B-B14F-4D97-AF65-F5344CB8AC3E}">
        <p14:creationId xmlns:p14="http://schemas.microsoft.com/office/powerpoint/2010/main" val="2599464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(7 of 9)</a:t>
            </a:r>
          </a:p>
        </p:txBody>
      </p:sp>
      <p:sp>
        <p:nvSpPr>
          <p:cNvPr id="21508" name="Rectangle 3"/>
          <p:cNvSpPr>
            <a:spLocks noGrp="1" noChangeArrowheads="1"/>
          </p:cNvSpPr>
          <p:nvPr>
            <p:ph idx="1"/>
          </p:nvPr>
        </p:nvSpPr>
        <p:spPr bwMode="auto">
          <a:xfrm>
            <a:off x="685800" y="1219200"/>
            <a:ext cx="8229600" cy="5029200"/>
          </a:xfrm>
          <a:prstGeom prst="rect">
            <a:avLst/>
          </a:prstGeom>
          <a:ln>
            <a:miter lim="800000"/>
            <a:headEnd/>
            <a:tailEnd/>
          </a:ln>
        </p:spPr>
        <p:txBody>
          <a:bodyPr/>
          <a:lstStyle/>
          <a:p>
            <a:pPr marL="0" indent="0">
              <a:buNone/>
              <a:defRPr/>
            </a:pPr>
            <a:r>
              <a:rPr lang="en-US" sz="2600" b="1" dirty="0"/>
              <a:t>Exchange Rates</a:t>
            </a:r>
            <a:r>
              <a:rPr lang="en-US" sz="2600" dirty="0"/>
              <a:t>: Current account decreases if currency appreciates relative to other currencies.</a:t>
            </a:r>
          </a:p>
          <a:p>
            <a:pPr>
              <a:buFont typeface="Wingdings" panose="05000000000000000000" pitchFamily="2" charset="2"/>
              <a:buChar char="§"/>
            </a:pPr>
            <a:r>
              <a:rPr lang="en-US" sz="2400" dirty="0"/>
              <a:t>How exchange rates may correct a balance of trade deficit: </a:t>
            </a:r>
          </a:p>
          <a:p>
            <a:pPr marL="392113" lvl="1" indent="7938">
              <a:buNone/>
            </a:pPr>
            <a:r>
              <a:rPr lang="en-US" sz="2200" dirty="0"/>
              <a:t>When a home currency is exchanged for  a foreign currency to buy foreign goods, then the home currency faces downward pressure, leading to increased foreign demand for the country’s products. </a:t>
            </a:r>
          </a:p>
          <a:p>
            <a:pPr>
              <a:buFont typeface="Wingdings" panose="05000000000000000000" pitchFamily="2" charset="2"/>
              <a:buChar char="§"/>
            </a:pPr>
            <a:r>
              <a:rPr lang="en-US" sz="2400" dirty="0"/>
              <a:t>Why exchange rates may not correct a balance of trade deficit:</a:t>
            </a:r>
          </a:p>
          <a:p>
            <a:pPr marL="392113" lvl="1" indent="7938">
              <a:buNone/>
            </a:pPr>
            <a:r>
              <a:rPr lang="en-US" sz="2200" dirty="0"/>
              <a:t>Exchange rates will not automatically correct any international trade balances when other forces are at work.</a:t>
            </a:r>
          </a:p>
          <a:p>
            <a:pPr marL="0" indent="0">
              <a:buNone/>
              <a:defRPr/>
            </a:pPr>
            <a:endParaRPr lang="en-US" sz="2600" u="sng" dirty="0"/>
          </a:p>
        </p:txBody>
      </p:sp>
      <p:sp>
        <p:nvSpPr>
          <p:cNvPr id="2150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817FA07-990A-44F5-888E-B5E7F0478E34}" type="slidenum">
              <a:rPr lang="en-US" smtClean="0"/>
              <a:pPr>
                <a:defRPr/>
              </a:pPr>
              <a:t>17</a:t>
            </a:fld>
            <a:endParaRPr lang="en-US"/>
          </a:p>
        </p:txBody>
      </p:sp>
    </p:spTree>
    <p:extLst>
      <p:ext uri="{BB962C8B-B14F-4D97-AF65-F5344CB8AC3E}">
        <p14:creationId xmlns:p14="http://schemas.microsoft.com/office/powerpoint/2010/main" val="2276793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(8 of 9)</a:t>
            </a:r>
          </a:p>
        </p:txBody>
      </p:sp>
      <p:sp>
        <p:nvSpPr>
          <p:cNvPr id="26628" name="Rectangle 3"/>
          <p:cNvSpPr>
            <a:spLocks noGrp="1" noChangeArrowheads="1"/>
          </p:cNvSpPr>
          <p:nvPr>
            <p:ph idx="1"/>
          </p:nvPr>
        </p:nvSpPr>
        <p:spPr bwMode="auto">
          <a:xfrm>
            <a:off x="685800" y="1219200"/>
            <a:ext cx="8001000" cy="5181600"/>
          </a:xfrm>
          <a:prstGeom prst="rect">
            <a:avLst/>
          </a:prstGeom>
          <a:noFill/>
          <a:ln>
            <a:miter lim="800000"/>
            <a:headEnd/>
            <a:tailEnd/>
          </a:ln>
        </p:spPr>
        <p:txBody>
          <a:bodyPr/>
          <a:lstStyle/>
          <a:p>
            <a:pPr marL="0" indent="0">
              <a:buNone/>
            </a:pPr>
            <a:r>
              <a:rPr lang="en-US" sz="2600" b="1" dirty="0"/>
              <a:t>Exchange Rates </a:t>
            </a:r>
            <a:r>
              <a:rPr lang="en-US" sz="2600" dirty="0"/>
              <a:t>(cont.)</a:t>
            </a:r>
            <a:endParaRPr lang="en-US" sz="2600" dirty="0">
              <a:solidFill>
                <a:srgbClr val="0070C0"/>
              </a:solidFill>
            </a:endParaRPr>
          </a:p>
          <a:p>
            <a:pPr>
              <a:buFont typeface="Wingdings" panose="05000000000000000000" pitchFamily="2" charset="2"/>
              <a:buChar char="§"/>
            </a:pPr>
            <a:r>
              <a:rPr lang="en-US" sz="2400" b="1" dirty="0">
                <a:solidFill>
                  <a:srgbClr val="0070C0"/>
                </a:solidFill>
              </a:rPr>
              <a:t>Limitations of a Weak Home Currency Solution</a:t>
            </a:r>
            <a:endParaRPr lang="en-US" sz="2400" b="1" u="sng" dirty="0">
              <a:solidFill>
                <a:srgbClr val="0070C0"/>
              </a:solidFill>
            </a:endParaRPr>
          </a:p>
          <a:p>
            <a:pPr lvl="1">
              <a:buFont typeface="Wingdings" panose="05000000000000000000" pitchFamily="2" charset="2"/>
              <a:buChar char="§"/>
            </a:pPr>
            <a:r>
              <a:rPr lang="en-US" sz="2200" u="sng" dirty="0"/>
              <a:t>Competition</a:t>
            </a:r>
            <a:r>
              <a:rPr lang="en-US" sz="2200" dirty="0"/>
              <a:t>: Foreign companies may lower their prices to remain competitive.</a:t>
            </a:r>
          </a:p>
          <a:p>
            <a:pPr lvl="1">
              <a:buFont typeface="Wingdings" panose="05000000000000000000" pitchFamily="2" charset="2"/>
              <a:buChar char="§"/>
            </a:pPr>
            <a:r>
              <a:rPr lang="en-US" sz="2200" u="sng" dirty="0"/>
              <a:t>Impact of other currencies</a:t>
            </a:r>
            <a:r>
              <a:rPr lang="en-US" sz="2200" dirty="0"/>
              <a:t>: A country that has balance of trade deficit with many countries is not likely to solve all deficits simultaneously.</a:t>
            </a:r>
          </a:p>
          <a:p>
            <a:pPr lvl="1">
              <a:buFont typeface="Wingdings" panose="05000000000000000000" pitchFamily="2" charset="2"/>
              <a:buChar char="§"/>
            </a:pPr>
            <a:r>
              <a:rPr lang="en-US" sz="2200" u="sng" dirty="0"/>
              <a:t>Prearranged international trade transactions</a:t>
            </a:r>
            <a:r>
              <a:rPr lang="en-US" sz="2200" dirty="0"/>
              <a:t>: International transactions cannot be adjusted immediately. The lag is estimated to be 18 months or longer, leading to a J-curve effect. (Exhibit 2.6)</a:t>
            </a:r>
          </a:p>
          <a:p>
            <a:pPr lvl="1">
              <a:buFont typeface="Wingdings" panose="05000000000000000000" pitchFamily="2" charset="2"/>
              <a:buChar char="§"/>
            </a:pPr>
            <a:r>
              <a:rPr lang="en-US" sz="2200" u="sng" dirty="0" err="1"/>
              <a:t>Intracompany</a:t>
            </a:r>
            <a:r>
              <a:rPr lang="en-US" sz="2200" u="sng" dirty="0"/>
              <a:t> trade</a:t>
            </a:r>
            <a:r>
              <a:rPr lang="en-US" sz="2200" dirty="0"/>
              <a:t>: Many firms purchase products that are produced by their subsidiaries. These transactions are not necessarily affected by currency fluctuations.</a:t>
            </a:r>
          </a:p>
        </p:txBody>
      </p:sp>
      <p:sp>
        <p:nvSpPr>
          <p:cNvPr id="2560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056F3AB-AD2C-4E0A-A556-0FAC4FBD6FE3}"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bwMode="auto">
          <a:xfrm>
            <a:off x="685800" y="0"/>
            <a:ext cx="7315200" cy="838200"/>
          </a:xfrm>
          <a:prstGeom prst="rect">
            <a:avLst/>
          </a:prstGeom>
          <a:ln>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2800" dirty="0">
                <a:solidFill>
                  <a:schemeClr val="bg1"/>
                </a:solidFill>
                <a:latin typeface="+mj-lt"/>
              </a:rPr>
              <a:t>Exhibit 2.6 </a:t>
            </a:r>
            <a:r>
              <a:rPr lang="en-US" sz="2800" b="0" dirty="0">
                <a:solidFill>
                  <a:schemeClr val="bg1"/>
                </a:solidFill>
                <a:latin typeface="+mj-lt"/>
              </a:rPr>
              <a:t>J-Curve Effect</a:t>
            </a:r>
            <a:endParaRPr lang="en-US" sz="2600" dirty="0">
              <a:solidFill>
                <a:schemeClr val="bg1"/>
              </a:solidFill>
              <a:latin typeface="+mj-lt"/>
            </a:endParaRPr>
          </a:p>
        </p:txBody>
      </p:sp>
      <p:sp>
        <p:nvSpPr>
          <p:cNvPr id="2662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41DADDE-4B79-4B7C-BA34-B4E63B303EBB}" type="slidenum">
              <a:rPr lang="en-US" smtClean="0"/>
              <a:pPr>
                <a:defRPr/>
              </a:pPr>
              <a:t>19</a:t>
            </a:fld>
            <a:endParaRPr lang="en-US"/>
          </a:p>
        </p:txBody>
      </p:sp>
      <p:sp>
        <p:nvSpPr>
          <p:cNvPr id="27652"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E26E3FAC-546A-4E60-96A6-33E788B1FB9D}" type="slidenum">
              <a:rPr lang="en-US"/>
              <a:pPr/>
              <a:t>19</a:t>
            </a:fld>
            <a:endParaRPr lang="en-US"/>
          </a:p>
        </p:txBody>
      </p:sp>
      <p:pic>
        <p:nvPicPr>
          <p:cNvPr id="2" name="Picture 1" descr="Graph titled J-curve effect shows Time along the horizontal axis and U.S. Trade Balance along the vertical axis. A concave downward curve, labeled J curve, lies below the origin." title="Limitations of a Weak–Home Currency Solut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3403" y="1345546"/>
            <a:ext cx="6698193" cy="50479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Growth in International Trade (1 of 6)</a:t>
            </a:r>
          </a:p>
        </p:txBody>
      </p:sp>
      <p:sp>
        <p:nvSpPr>
          <p:cNvPr id="12292" name="Rectangle 3"/>
          <p:cNvSpPr>
            <a:spLocks noGrp="1" noChangeArrowheads="1"/>
          </p:cNvSpPr>
          <p:nvPr>
            <p:ph idx="1"/>
          </p:nvPr>
        </p:nvSpPr>
        <p:spPr bwMode="auto">
          <a:xfrm>
            <a:off x="685800" y="1219200"/>
            <a:ext cx="8458200" cy="5257800"/>
          </a:xfrm>
          <a:prstGeom prst="rect">
            <a:avLst/>
          </a:prstGeom>
          <a:noFill/>
          <a:ln>
            <a:miter lim="800000"/>
            <a:headEnd/>
            <a:tailEnd/>
          </a:ln>
        </p:spPr>
        <p:txBody>
          <a:bodyPr/>
          <a:lstStyle/>
          <a:p>
            <a:pPr marL="0" indent="0">
              <a:spcBef>
                <a:spcPct val="0"/>
              </a:spcBef>
              <a:spcAft>
                <a:spcPts val="1200"/>
              </a:spcAft>
              <a:buNone/>
            </a:pPr>
            <a:r>
              <a:rPr lang="en-US" sz="2600" b="1" dirty="0">
                <a:solidFill>
                  <a:srgbClr val="0070C0"/>
                </a:solidFill>
              </a:rPr>
              <a:t>Events That Increased Trade Volume</a:t>
            </a:r>
          </a:p>
          <a:p>
            <a:pPr>
              <a:spcBef>
                <a:spcPct val="0"/>
              </a:spcBef>
              <a:spcAft>
                <a:spcPts val="1200"/>
              </a:spcAft>
              <a:buFont typeface="Wingdings" panose="05000000000000000000" pitchFamily="2" charset="2"/>
              <a:buChar char="§"/>
            </a:pPr>
            <a:r>
              <a:rPr lang="en-US" sz="2400" b="1" dirty="0"/>
              <a:t>Removal of the Berlin Wall:</a:t>
            </a:r>
            <a:r>
              <a:rPr lang="en-US" sz="2400" dirty="0"/>
              <a:t> </a:t>
            </a:r>
            <a:r>
              <a:rPr lang="en-US" sz="2400" dirty="0">
                <a:solidFill>
                  <a:schemeClr val="tx1"/>
                </a:solidFill>
              </a:rPr>
              <a:t>Led to reductions in trade barriers in Eastern Europe.</a:t>
            </a:r>
          </a:p>
          <a:p>
            <a:pPr>
              <a:spcBef>
                <a:spcPct val="0"/>
              </a:spcBef>
              <a:spcAft>
                <a:spcPts val="1200"/>
              </a:spcAft>
              <a:buFont typeface="Wingdings" panose="05000000000000000000" pitchFamily="2" charset="2"/>
              <a:buChar char="§"/>
            </a:pPr>
            <a:r>
              <a:rPr lang="en-US" sz="2400" b="1" dirty="0"/>
              <a:t>Single European Act of 1987:</a:t>
            </a:r>
            <a:r>
              <a:rPr lang="en-US" sz="3200" dirty="0"/>
              <a:t> </a:t>
            </a:r>
            <a:r>
              <a:rPr lang="en-US" sz="2400" dirty="0">
                <a:solidFill>
                  <a:schemeClr val="tx1"/>
                </a:solidFill>
              </a:rPr>
              <a:t>Improved access to supplies from firms in other European countries.</a:t>
            </a:r>
          </a:p>
          <a:p>
            <a:pPr>
              <a:spcBef>
                <a:spcPct val="0"/>
              </a:spcBef>
              <a:spcAft>
                <a:spcPts val="1200"/>
              </a:spcAft>
              <a:buFont typeface="Wingdings" panose="05000000000000000000" pitchFamily="2" charset="2"/>
              <a:buChar char="§"/>
            </a:pPr>
            <a:r>
              <a:rPr lang="en-US" sz="2400" b="1" dirty="0"/>
              <a:t>North American Free Trade Agreement (NAFTA):</a:t>
            </a:r>
            <a:r>
              <a:rPr lang="en-US" sz="3200" dirty="0"/>
              <a:t> </a:t>
            </a:r>
            <a:r>
              <a:rPr lang="en-US" sz="2400" dirty="0">
                <a:solidFill>
                  <a:schemeClr val="tx1"/>
                </a:solidFill>
              </a:rPr>
              <a:t>Allowed U.S. firms to penetrate product and labor markets that previously had not been accessible.</a:t>
            </a:r>
          </a:p>
          <a:p>
            <a:pPr>
              <a:spcBef>
                <a:spcPct val="0"/>
              </a:spcBef>
              <a:spcAft>
                <a:spcPts val="1200"/>
              </a:spcAft>
              <a:buFont typeface="Wingdings" panose="05000000000000000000" pitchFamily="2" charset="2"/>
              <a:buChar char="§"/>
            </a:pPr>
            <a:r>
              <a:rPr lang="en-US" sz="2400" b="1" dirty="0"/>
              <a:t>General Agreement on Tariffs and Trade (GATT):</a:t>
            </a:r>
            <a:r>
              <a:rPr lang="en-US" sz="3200" dirty="0"/>
              <a:t> </a:t>
            </a:r>
            <a:r>
              <a:rPr lang="en-US" sz="2400" dirty="0">
                <a:solidFill>
                  <a:schemeClr val="tx1"/>
                </a:solidFill>
              </a:rPr>
              <a:t>Called for the reduction or elimination of trade restrictions on specified imported goods over a 10-year period across 117 countries</a:t>
            </a:r>
            <a:r>
              <a:rPr lang="en-US" sz="2400" dirty="0"/>
              <a:t>. </a:t>
            </a:r>
          </a:p>
        </p:txBody>
      </p:sp>
      <p:sp>
        <p:nvSpPr>
          <p:cNvPr id="1229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8756A22-1C6D-4554-A76B-6E40852BB1C3}"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bwMode="auto">
          <a:xfrm>
            <a:off x="228600" y="-14288"/>
            <a:ext cx="8915400" cy="852488"/>
          </a:xfrm>
          <a:prstGeom prst="rect">
            <a:avLst/>
          </a:prstGeom>
          <a:noFill/>
          <a:ln>
            <a:miter lim="800000"/>
            <a:headEnd/>
            <a:tailEnd/>
          </a:ln>
        </p:spPr>
        <p:txBody>
          <a:bodyPr anchor="ctr"/>
          <a:lstStyle/>
          <a:p>
            <a:r>
              <a:rPr lang="en-US" sz="2800" dirty="0">
                <a:solidFill>
                  <a:schemeClr val="bg1"/>
                </a:solidFill>
              </a:rPr>
              <a:t>Factors Affecting International Trade Flows (9 of 9)</a:t>
            </a:r>
          </a:p>
        </p:txBody>
      </p:sp>
      <p:sp>
        <p:nvSpPr>
          <p:cNvPr id="28676" name="Rectangle 3"/>
          <p:cNvSpPr>
            <a:spLocks noGrp="1" noChangeArrowheads="1"/>
          </p:cNvSpPr>
          <p:nvPr>
            <p:ph idx="1"/>
          </p:nvPr>
        </p:nvSpPr>
        <p:spPr bwMode="auto">
          <a:xfrm>
            <a:off x="685800" y="1219200"/>
            <a:ext cx="8001000" cy="5181600"/>
          </a:xfrm>
          <a:prstGeom prst="rect">
            <a:avLst/>
          </a:prstGeom>
          <a:noFill/>
          <a:ln>
            <a:miter lim="800000"/>
            <a:headEnd/>
            <a:tailEnd/>
          </a:ln>
        </p:spPr>
        <p:txBody>
          <a:bodyPr/>
          <a:lstStyle/>
          <a:p>
            <a:pPr marL="0" indent="0">
              <a:buNone/>
            </a:pPr>
            <a:r>
              <a:rPr lang="en-US" sz="2800" b="1" dirty="0"/>
              <a:t>Exchange Rates </a:t>
            </a:r>
            <a:r>
              <a:rPr lang="en-US" sz="2800" dirty="0"/>
              <a:t>(cont.)</a:t>
            </a:r>
            <a:endParaRPr lang="en-US" sz="2800" b="1" dirty="0">
              <a:solidFill>
                <a:srgbClr val="0070C0"/>
              </a:solidFill>
            </a:endParaRPr>
          </a:p>
          <a:p>
            <a:pPr>
              <a:buFont typeface="Wingdings" panose="05000000000000000000" pitchFamily="2" charset="2"/>
              <a:buChar char="§"/>
            </a:pPr>
            <a:r>
              <a:rPr lang="en-US" sz="2400" b="1" dirty="0">
                <a:solidFill>
                  <a:srgbClr val="0070C0"/>
                </a:solidFill>
              </a:rPr>
              <a:t>Exchange Rates and International Friction</a:t>
            </a:r>
          </a:p>
          <a:p>
            <a:pPr lvl="1">
              <a:buFont typeface="Wingdings" panose="05000000000000000000" pitchFamily="2" charset="2"/>
              <a:buChar char="§"/>
            </a:pPr>
            <a:r>
              <a:rPr lang="en-US" sz="2200" dirty="0"/>
              <a:t>All governments cannot weaken their home currencies simultaneously. </a:t>
            </a:r>
          </a:p>
          <a:p>
            <a:pPr lvl="1">
              <a:buFont typeface="Wingdings" panose="05000000000000000000" pitchFamily="2" charset="2"/>
              <a:buChar char="§"/>
            </a:pPr>
            <a:r>
              <a:rPr lang="en-US" sz="2200" dirty="0"/>
              <a:t>Actions by one government to weaken its currency causes another country’s currency to strengthen. </a:t>
            </a:r>
          </a:p>
          <a:p>
            <a:pPr lvl="1">
              <a:buFont typeface="Wingdings" panose="05000000000000000000" pitchFamily="2" charset="2"/>
              <a:buChar char="§"/>
            </a:pPr>
            <a:r>
              <a:rPr lang="en-US" sz="2200" dirty="0"/>
              <a:t>Government attempts to influence exchange rates can lead to international disputes.</a:t>
            </a:r>
          </a:p>
        </p:txBody>
      </p:sp>
      <p:sp>
        <p:nvSpPr>
          <p:cNvPr id="2765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D1D5604-9B41-46B2-872C-7904DA266A77}" type="slidenum">
              <a:rPr lang="en-US" smtClean="0"/>
              <a:pPr>
                <a:defRPr/>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bwMode="auto">
          <a:xfrm>
            <a:off x="685800" y="0"/>
            <a:ext cx="8305800" cy="838200"/>
          </a:xfrm>
          <a:prstGeom prst="rect">
            <a:avLst/>
          </a:prstGeom>
          <a:noFill/>
          <a:ln>
            <a:miter lim="800000"/>
            <a:headEnd/>
            <a:tailEnd/>
          </a:ln>
        </p:spPr>
        <p:txBody>
          <a:bodyPr anchor="ctr"/>
          <a:lstStyle/>
          <a:p>
            <a:r>
              <a:rPr lang="en-US" sz="2800" dirty="0">
                <a:solidFill>
                  <a:schemeClr val="bg1"/>
                </a:solidFill>
              </a:rPr>
              <a:t>Growth in International Trade (2 of 6)</a:t>
            </a:r>
          </a:p>
        </p:txBody>
      </p:sp>
      <p:sp>
        <p:nvSpPr>
          <p:cNvPr id="59395" name="Rectangle 3"/>
          <p:cNvSpPr>
            <a:spLocks noGrp="1" noChangeArrowheads="1"/>
          </p:cNvSpPr>
          <p:nvPr>
            <p:ph idx="1"/>
          </p:nvPr>
        </p:nvSpPr>
        <p:spPr bwMode="auto">
          <a:xfrm>
            <a:off x="685800" y="1295400"/>
            <a:ext cx="7848600" cy="5105400"/>
          </a:xfrm>
          <a:prstGeom prst="rect">
            <a:avLst/>
          </a:prstGeom>
          <a:extLst/>
        </p:spPr>
        <p:txBody>
          <a:bodyPr/>
          <a:lstStyle/>
          <a:p>
            <a:pPr marL="0" indent="0">
              <a:spcAft>
                <a:spcPts val="1200"/>
              </a:spcAft>
              <a:buNone/>
              <a:defRPr/>
            </a:pPr>
            <a:r>
              <a:rPr lang="en-US" sz="2600" b="1" dirty="0">
                <a:solidFill>
                  <a:srgbClr val="0070C0"/>
                </a:solidFill>
              </a:rPr>
              <a:t>Events That Increased Trade Volume </a:t>
            </a:r>
            <a:r>
              <a:rPr lang="en-US" sz="2600" dirty="0">
                <a:solidFill>
                  <a:srgbClr val="0070C0"/>
                </a:solidFill>
              </a:rPr>
              <a:t>(cont.)</a:t>
            </a:r>
            <a:endParaRPr lang="en-US" sz="2600" dirty="0"/>
          </a:p>
          <a:p>
            <a:pPr>
              <a:spcAft>
                <a:spcPts val="1200"/>
              </a:spcAft>
              <a:buFont typeface="Wingdings" panose="05000000000000000000" pitchFamily="2" charset="2"/>
              <a:buChar char="§"/>
              <a:defRPr/>
            </a:pPr>
            <a:r>
              <a:rPr lang="en-US" sz="2400" b="1" dirty="0"/>
              <a:t>The European Union:</a:t>
            </a:r>
            <a:r>
              <a:rPr lang="en-US" sz="3200" dirty="0"/>
              <a:t> </a:t>
            </a:r>
            <a:r>
              <a:rPr lang="en-US" sz="2400" dirty="0">
                <a:solidFill>
                  <a:schemeClr val="tx1"/>
                </a:solidFill>
              </a:rPr>
              <a:t>Free movement of products, services, and capital among member countries.</a:t>
            </a:r>
          </a:p>
          <a:p>
            <a:pPr>
              <a:spcAft>
                <a:spcPts val="1200"/>
              </a:spcAft>
              <a:buFont typeface="Wingdings" panose="05000000000000000000" pitchFamily="2" charset="2"/>
              <a:buChar char="§"/>
              <a:defRPr/>
            </a:pPr>
            <a:r>
              <a:rPr lang="en-US" sz="2400" b="1" dirty="0"/>
              <a:t>Inception of Euro: </a:t>
            </a:r>
            <a:r>
              <a:rPr lang="en-US" sz="2400" dirty="0">
                <a:solidFill>
                  <a:schemeClr val="tx1"/>
                </a:solidFill>
              </a:rPr>
              <a:t>Avoid exposure to exchange rate risk.</a:t>
            </a:r>
          </a:p>
          <a:p>
            <a:pPr>
              <a:buFont typeface="Wingdings" panose="05000000000000000000" pitchFamily="2" charset="2"/>
              <a:buChar char="§"/>
              <a:defRPr/>
            </a:pPr>
            <a:r>
              <a:rPr lang="en-US" sz="2400" b="1" dirty="0"/>
              <a:t>Other Trade Agreements:</a:t>
            </a:r>
            <a:r>
              <a:rPr lang="en-US" sz="2400" dirty="0"/>
              <a:t> </a:t>
            </a:r>
            <a:r>
              <a:rPr lang="en-US" sz="2400" dirty="0">
                <a:solidFill>
                  <a:schemeClr val="tx1"/>
                </a:solidFill>
              </a:rPr>
              <a:t>The United States has established trade agreements with many other countries.</a:t>
            </a:r>
          </a:p>
          <a:p>
            <a:pPr marL="457200" indent="-457200">
              <a:buFont typeface="+mj-lt"/>
              <a:buAutoNum type="arabicPeriod" startAt="5"/>
              <a:defRPr/>
            </a:pPr>
            <a:endParaRPr lang="en-US" sz="3200" dirty="0"/>
          </a:p>
        </p:txBody>
      </p:sp>
      <p:sp>
        <p:nvSpPr>
          <p:cNvPr id="133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964D47B-7DB1-461E-B670-78040A5E0AD2}"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bwMode="auto">
          <a:xfrm>
            <a:off x="685800" y="1588"/>
            <a:ext cx="7315200" cy="836612"/>
          </a:xfrm>
          <a:prstGeom prst="rect">
            <a:avLst/>
          </a:prstGeom>
          <a:noFill/>
          <a:ln>
            <a:miter lim="800000"/>
            <a:headEnd/>
            <a:tailEnd/>
          </a:ln>
        </p:spPr>
        <p:txBody>
          <a:bodyPr anchor="ctr"/>
          <a:lstStyle/>
          <a:p>
            <a:r>
              <a:rPr lang="en-US" sz="2800" dirty="0">
                <a:solidFill>
                  <a:schemeClr val="bg1"/>
                </a:solidFill>
              </a:rPr>
              <a:t>Growth in International Trade (3 of 6)</a:t>
            </a:r>
          </a:p>
        </p:txBody>
      </p:sp>
      <p:sp>
        <p:nvSpPr>
          <p:cNvPr id="14340" name="Rectangle 3"/>
          <p:cNvSpPr>
            <a:spLocks noGrp="1" noChangeArrowheads="1"/>
          </p:cNvSpPr>
          <p:nvPr>
            <p:ph idx="1"/>
          </p:nvPr>
        </p:nvSpPr>
        <p:spPr bwMode="auto">
          <a:xfrm>
            <a:off x="685800" y="1219200"/>
            <a:ext cx="8305800" cy="5181600"/>
          </a:xfrm>
          <a:prstGeom prst="rect">
            <a:avLst/>
          </a:prstGeom>
          <a:noFill/>
          <a:ln>
            <a:miter lim="800000"/>
            <a:headEnd/>
            <a:tailEnd/>
          </a:ln>
        </p:spPr>
        <p:txBody>
          <a:bodyPr/>
          <a:lstStyle/>
          <a:p>
            <a:pPr marL="0" indent="0">
              <a:spcBef>
                <a:spcPts val="1200"/>
              </a:spcBef>
              <a:buNone/>
            </a:pPr>
            <a:r>
              <a:rPr lang="en-US" sz="2600" b="1" dirty="0">
                <a:solidFill>
                  <a:srgbClr val="0070C0"/>
                </a:solidFill>
              </a:rPr>
              <a:t>Impact of Outsourcing on Trade</a:t>
            </a:r>
          </a:p>
          <a:p>
            <a:pPr>
              <a:spcBef>
                <a:spcPts val="1200"/>
              </a:spcBef>
              <a:buFont typeface="Wingdings" panose="05000000000000000000" pitchFamily="2" charset="2"/>
              <a:buChar char="§"/>
            </a:pPr>
            <a:r>
              <a:rPr lang="en-US" sz="2400" b="1" dirty="0"/>
              <a:t>Definition of Outsourcing</a:t>
            </a:r>
            <a:r>
              <a:rPr lang="en-US" sz="2400" dirty="0"/>
              <a:t>: The process of subcontracting to a third party in another country to provide supplies or services that were previously produced internally.</a:t>
            </a:r>
          </a:p>
          <a:p>
            <a:pPr>
              <a:spcBef>
                <a:spcPts val="1200"/>
              </a:spcBef>
              <a:buFont typeface="Wingdings" panose="05000000000000000000" pitchFamily="2" charset="2"/>
              <a:buChar char="§"/>
            </a:pPr>
            <a:r>
              <a:rPr lang="en-US" sz="2400" b="1" dirty="0"/>
              <a:t>Impact of outsourcing: </a:t>
            </a:r>
          </a:p>
          <a:p>
            <a:pPr lvl="1" indent="-342900">
              <a:spcBef>
                <a:spcPts val="1200"/>
              </a:spcBef>
              <a:buFont typeface="Wingdings" panose="05000000000000000000" pitchFamily="2" charset="2"/>
              <a:buChar char="§"/>
            </a:pPr>
            <a:r>
              <a:rPr lang="en-US" sz="2200" dirty="0"/>
              <a:t>Increased international trade activity because MNCs now purchase products or services from another country. </a:t>
            </a:r>
          </a:p>
          <a:p>
            <a:pPr lvl="1" indent="-342900">
              <a:spcBef>
                <a:spcPts val="1200"/>
              </a:spcBef>
              <a:buFont typeface="Wingdings" panose="05000000000000000000" pitchFamily="2" charset="2"/>
              <a:buChar char="§"/>
            </a:pPr>
            <a:r>
              <a:rPr lang="en-US" sz="2200" dirty="0"/>
              <a:t>Lower cost of operations and job creation in countries with low wages.</a:t>
            </a:r>
          </a:p>
          <a:p>
            <a:pPr>
              <a:spcBef>
                <a:spcPts val="1200"/>
              </a:spcBef>
              <a:buFont typeface="Wingdings" panose="05000000000000000000" pitchFamily="2" charset="2"/>
              <a:buChar char="§"/>
            </a:pPr>
            <a:r>
              <a:rPr lang="en-US" sz="2400" b="1" dirty="0"/>
              <a:t>Criticism of outsourcing: </a:t>
            </a:r>
          </a:p>
          <a:p>
            <a:pPr lvl="1" indent="-342900">
              <a:spcBef>
                <a:spcPts val="1200"/>
              </a:spcBef>
              <a:buFont typeface="Wingdings" panose="05000000000000000000" pitchFamily="2" charset="2"/>
              <a:buChar char="§"/>
            </a:pPr>
            <a:r>
              <a:rPr lang="en-US" sz="2200" dirty="0"/>
              <a:t>Outsourcing may reduce jobs in the United States. </a:t>
            </a:r>
          </a:p>
        </p:txBody>
      </p:sp>
      <p:sp>
        <p:nvSpPr>
          <p:cNvPr id="1433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301EC9E-D4A8-470B-9430-39D635DD4D77}"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bwMode="auto">
          <a:xfrm>
            <a:off x="685800" y="1588"/>
            <a:ext cx="7315200" cy="836612"/>
          </a:xfrm>
          <a:prstGeom prst="rect">
            <a:avLst/>
          </a:prstGeom>
          <a:noFill/>
          <a:ln>
            <a:miter lim="800000"/>
            <a:headEnd/>
            <a:tailEnd/>
          </a:ln>
        </p:spPr>
        <p:txBody>
          <a:bodyPr anchor="ctr"/>
          <a:lstStyle/>
          <a:p>
            <a:r>
              <a:rPr lang="en-US" sz="2800" dirty="0">
                <a:solidFill>
                  <a:schemeClr val="bg1"/>
                </a:solidFill>
              </a:rPr>
              <a:t>Growth in International Trade (4 of 6)</a:t>
            </a:r>
          </a:p>
        </p:txBody>
      </p:sp>
      <p:sp>
        <p:nvSpPr>
          <p:cNvPr id="15364" name="Rectangle 3"/>
          <p:cNvSpPr>
            <a:spLocks noGrp="1" noChangeArrowheads="1"/>
          </p:cNvSpPr>
          <p:nvPr>
            <p:ph idx="1"/>
          </p:nvPr>
        </p:nvSpPr>
        <p:spPr bwMode="auto">
          <a:xfrm>
            <a:off x="838200" y="1295400"/>
            <a:ext cx="8001000" cy="5029200"/>
          </a:xfrm>
          <a:prstGeom prst="rect">
            <a:avLst/>
          </a:prstGeom>
          <a:noFill/>
          <a:ln>
            <a:miter lim="800000"/>
            <a:headEnd/>
            <a:tailEnd/>
          </a:ln>
        </p:spPr>
        <p:txBody>
          <a:bodyPr/>
          <a:lstStyle/>
          <a:p>
            <a:pPr marL="0" indent="0">
              <a:spcBef>
                <a:spcPts val="1200"/>
              </a:spcBef>
              <a:buNone/>
            </a:pPr>
            <a:r>
              <a:rPr lang="en-US" sz="2600" b="1" dirty="0">
                <a:solidFill>
                  <a:srgbClr val="0070C0"/>
                </a:solidFill>
              </a:rPr>
              <a:t>Impact of Outsourcing on Trade </a:t>
            </a:r>
            <a:r>
              <a:rPr lang="en-US" sz="2600" dirty="0">
                <a:solidFill>
                  <a:srgbClr val="0070C0"/>
                </a:solidFill>
              </a:rPr>
              <a:t>(cont.)</a:t>
            </a:r>
          </a:p>
          <a:p>
            <a:pPr>
              <a:spcBef>
                <a:spcPts val="1200"/>
              </a:spcBef>
              <a:buFont typeface="Wingdings" panose="05000000000000000000" pitchFamily="2" charset="2"/>
              <a:buChar char="§"/>
            </a:pPr>
            <a:r>
              <a:rPr lang="en-US" sz="2400" b="1" dirty="0">
                <a:solidFill>
                  <a:srgbClr val="0070C0"/>
                </a:solidFill>
              </a:rPr>
              <a:t>Managerial decisions about outsourcing</a:t>
            </a:r>
          </a:p>
          <a:p>
            <a:pPr lvl="1">
              <a:spcBef>
                <a:spcPts val="1200"/>
              </a:spcBef>
              <a:buFont typeface="Wingdings" panose="05000000000000000000" pitchFamily="2" charset="2"/>
              <a:buChar char="§"/>
            </a:pPr>
            <a:r>
              <a:rPr lang="en-US" sz="2200" dirty="0"/>
              <a:t>Managers of a U.S.-based MNC may argue that they create jobs for U.S. workers.</a:t>
            </a:r>
          </a:p>
          <a:p>
            <a:pPr lvl="1">
              <a:spcBef>
                <a:spcPts val="1200"/>
              </a:spcBef>
              <a:buFont typeface="Wingdings" panose="05000000000000000000" pitchFamily="2" charset="2"/>
              <a:buChar char="§"/>
            </a:pPr>
            <a:r>
              <a:rPr lang="en-US" sz="2200" dirty="0"/>
              <a:t>Shareholders may suggest that the managers are not maximizing the MNC’s value as a result of their commitment to creating U.S. jobs.</a:t>
            </a:r>
          </a:p>
          <a:p>
            <a:pPr lvl="1">
              <a:spcBef>
                <a:spcPts val="1200"/>
              </a:spcBef>
              <a:buFont typeface="Wingdings" panose="05000000000000000000" pitchFamily="2" charset="2"/>
              <a:buChar char="§"/>
            </a:pPr>
            <a:r>
              <a:rPr lang="en-US" sz="2200" dirty="0"/>
              <a:t>Managers should consider the potential savings that could occur as a result of outsourcing.</a:t>
            </a:r>
          </a:p>
          <a:p>
            <a:pPr lvl="1">
              <a:spcBef>
                <a:spcPts val="1200"/>
              </a:spcBef>
              <a:buFont typeface="Wingdings" panose="05000000000000000000" pitchFamily="2" charset="2"/>
              <a:buChar char="§"/>
            </a:pPr>
            <a:r>
              <a:rPr lang="en-US" sz="2200" dirty="0"/>
              <a:t>Managers must also consider the possible bad publicity or bad morale that could occur among the U.S. workers. </a:t>
            </a:r>
          </a:p>
        </p:txBody>
      </p:sp>
      <p:sp>
        <p:nvSpPr>
          <p:cNvPr id="1536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8AE14C7-67A4-4FA1-B673-DA2A4E0C936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bwMode="auto">
          <a:xfrm>
            <a:off x="685800" y="1588"/>
            <a:ext cx="7315200" cy="836612"/>
          </a:xfrm>
          <a:prstGeom prst="rect">
            <a:avLst/>
          </a:prstGeom>
          <a:noFill/>
          <a:ln>
            <a:miter lim="800000"/>
            <a:headEnd/>
            <a:tailEnd/>
          </a:ln>
        </p:spPr>
        <p:txBody>
          <a:bodyPr anchor="ctr"/>
          <a:lstStyle/>
          <a:p>
            <a:r>
              <a:rPr lang="en-US" sz="2800" dirty="0">
                <a:solidFill>
                  <a:schemeClr val="bg1"/>
                </a:solidFill>
              </a:rPr>
              <a:t>Growth in International Trade (5 of 6)</a:t>
            </a:r>
          </a:p>
        </p:txBody>
      </p:sp>
      <p:sp>
        <p:nvSpPr>
          <p:cNvPr id="16388" name="Rectangle 3"/>
          <p:cNvSpPr>
            <a:spLocks noGrp="1" noChangeArrowheads="1"/>
          </p:cNvSpPr>
          <p:nvPr>
            <p:ph idx="1"/>
          </p:nvPr>
        </p:nvSpPr>
        <p:spPr bwMode="auto">
          <a:xfrm>
            <a:off x="685800" y="1219200"/>
            <a:ext cx="8001000" cy="4953000"/>
          </a:xfrm>
          <a:prstGeom prst="rect">
            <a:avLst/>
          </a:prstGeom>
          <a:noFill/>
          <a:ln>
            <a:miter lim="800000"/>
            <a:headEnd/>
            <a:tailEnd/>
          </a:ln>
        </p:spPr>
        <p:txBody>
          <a:bodyPr/>
          <a:lstStyle/>
          <a:p>
            <a:pPr marL="0" indent="0">
              <a:spcBef>
                <a:spcPts val="1200"/>
              </a:spcBef>
              <a:buNone/>
            </a:pPr>
            <a:r>
              <a:rPr lang="en-US" sz="2600" b="1" dirty="0">
                <a:solidFill>
                  <a:srgbClr val="0070C0"/>
                </a:solidFill>
              </a:rPr>
              <a:t>Trade Volume Among Countries</a:t>
            </a:r>
          </a:p>
          <a:p>
            <a:pPr>
              <a:spcBef>
                <a:spcPts val="1200"/>
              </a:spcBef>
              <a:buFont typeface="Wingdings" panose="05000000000000000000" pitchFamily="2" charset="2"/>
              <a:buChar char="§"/>
            </a:pPr>
            <a:r>
              <a:rPr lang="en-US" sz="2400" dirty="0"/>
              <a:t>The annual international trade volume of the United States is between 10 and 20% of its annual GDP.</a:t>
            </a:r>
          </a:p>
          <a:p>
            <a:pPr>
              <a:spcBef>
                <a:spcPts val="1200"/>
              </a:spcBef>
              <a:buFont typeface="Wingdings" panose="05000000000000000000" pitchFamily="2" charset="2"/>
              <a:buChar char="§"/>
            </a:pPr>
            <a:r>
              <a:rPr lang="en-US" sz="2400" b="1" dirty="0"/>
              <a:t>Trade volume between the United States and Other Countries:</a:t>
            </a:r>
          </a:p>
          <a:p>
            <a:pPr marL="857250" lvl="1" indent="-457200">
              <a:spcBef>
                <a:spcPts val="1200"/>
              </a:spcBef>
              <a:buFont typeface="Wingdings" panose="05000000000000000000" pitchFamily="2" charset="2"/>
              <a:buChar char="§"/>
            </a:pPr>
            <a:r>
              <a:rPr lang="en-US" sz="2200" dirty="0"/>
              <a:t>About 20% of all U.S. exports are to Canada, while 13% are to Mexico. (Exhibits 2.3 and 2.4)</a:t>
            </a:r>
          </a:p>
          <a:p>
            <a:pPr marL="857250" lvl="1" indent="-457200">
              <a:spcBef>
                <a:spcPts val="1200"/>
              </a:spcBef>
              <a:buFont typeface="Wingdings" panose="05000000000000000000" pitchFamily="2" charset="2"/>
              <a:buChar char="§"/>
            </a:pPr>
            <a:r>
              <a:rPr lang="en-US" sz="2200" dirty="0"/>
              <a:t>Canada, China, Mexico, and Japan are the key exporters to the United States. Together, they are responsible for more than half of the value of all U.S. imports.</a:t>
            </a:r>
          </a:p>
        </p:txBody>
      </p:sp>
      <p:sp>
        <p:nvSpPr>
          <p:cNvPr id="1638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D1D8A73-5F61-4886-B390-F03D366007EE}"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bwMode="auto">
          <a:xfrm>
            <a:off x="685800" y="1588"/>
            <a:ext cx="7315200" cy="836612"/>
          </a:xfrm>
          <a:prstGeom prst="rect">
            <a:avLst/>
          </a:prstGeom>
          <a:noFill/>
          <a:ln>
            <a:miter lim="800000"/>
            <a:headEnd/>
            <a:tailEnd/>
          </a:ln>
        </p:spPr>
        <p:txBody>
          <a:bodyPr anchor="ctr"/>
          <a:lstStyle/>
          <a:p>
            <a:r>
              <a:rPr lang="en-US" sz="2400" dirty="0">
                <a:solidFill>
                  <a:schemeClr val="bg1"/>
                </a:solidFill>
              </a:rPr>
              <a:t>Exhibit 2.3 </a:t>
            </a:r>
            <a:r>
              <a:rPr lang="en-US" sz="2400" b="0" dirty="0">
                <a:solidFill>
                  <a:schemeClr val="bg1"/>
                </a:solidFill>
              </a:rPr>
              <a:t>Distributions of U.S. Exports by Country (2015, billions of $)</a:t>
            </a:r>
          </a:p>
        </p:txBody>
      </p:sp>
      <p:sp>
        <p:nvSpPr>
          <p:cNvPr id="1741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E560425-E0A8-40B5-AD8E-FE6C28FDB055}" type="slidenum">
              <a:rPr lang="en-US" smtClean="0"/>
              <a:pPr>
                <a:defRPr/>
              </a:pPr>
              <a:t>7</a:t>
            </a:fld>
            <a:endParaRPr lang="en-US"/>
          </a:p>
        </p:txBody>
      </p:sp>
      <p:pic>
        <p:nvPicPr>
          <p:cNvPr id="3076" name="Picture 4" descr="Map shows Distribution of U.S. Exports by Country (2015, billions of dollars). It is divided into three parts. &#10;Part 1 shows the continents North America and South America. The following countries are shaded in the map and are labeled:&#10;Canada (280), Mexico (236), Bahamas (2), Dominican Republic (7), Jamaica (2), Costa Rica (6), Venezuela (8), Columbia (16), Ecuador (6),  Brazil (31), Chile (16), and Argentina (9).  &#10;Part 2 shows Europe and following countries are shaded and labeled:&#10;Finland (2), Sweden (4), Norway (4), Denmark (2), United Kingdom (56), Ireland (9), Netherlands (40), Belgium (34), France (30), Switzerland (22), Austria (4), Italy (16), Spain (10), and Portugal (4).&#10;Part 3 shows Asia, Australia and the surrounding islands. The following countries are shaded and labeled:&#10;Russia (7), Pakistan (2), India (21), Hong Kong (37), South Korea (43), Japan (62), Taiwan (26), Phillipines (8), Malaysia (12), Singapore (28), Indonesia (7), Australia (25), and New Zealand (4). " title="Trade Volume between the United States and Other Countries: Map"/>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5400000">
            <a:off x="2669865" y="-382999"/>
            <a:ext cx="4383388" cy="8046720"/>
          </a:xfrm>
          <a:prstGeom prst="rect">
            <a:avLst/>
          </a:prstGeom>
          <a:noFill/>
          <a:ln w="9525">
            <a:noFill/>
            <a:miter lim="800000"/>
            <a:headEnd/>
            <a:tailEnd/>
          </a:ln>
        </p:spPr>
      </p:pic>
      <p:sp>
        <p:nvSpPr>
          <p:cNvPr id="8" name="TextBox 7"/>
          <p:cNvSpPr txBox="1"/>
          <p:nvPr/>
        </p:nvSpPr>
        <p:spPr>
          <a:xfrm>
            <a:off x="838200" y="6019800"/>
            <a:ext cx="2133600" cy="215444"/>
          </a:xfrm>
          <a:prstGeom prst="rect">
            <a:avLst/>
          </a:prstGeom>
          <a:noFill/>
        </p:spPr>
        <p:txBody>
          <a:bodyPr wrap="square" rtlCol="0">
            <a:spAutoFit/>
          </a:bodyPr>
          <a:lstStyle/>
          <a:p>
            <a:r>
              <a:rPr lang="en-CA" sz="800" i="1" dirty="0">
                <a:latin typeface="+mn-lt"/>
              </a:rPr>
              <a:t>Source: U.S. Census Bureau, 2016.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bwMode="auto">
          <a:xfrm>
            <a:off x="428171" y="0"/>
            <a:ext cx="8686800" cy="1257981"/>
          </a:xfrm>
          <a:prstGeom prst="rect">
            <a:avLst/>
          </a:prstGeom>
          <a:ln>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2600" dirty="0">
                <a:solidFill>
                  <a:schemeClr val="bg1"/>
                </a:solidFill>
                <a:latin typeface="+mj-lt"/>
              </a:rPr>
              <a:t>Exhibit 2.4 </a:t>
            </a:r>
            <a:r>
              <a:rPr lang="en-US" sz="2600" b="0" dirty="0">
                <a:solidFill>
                  <a:schemeClr val="bg1"/>
                </a:solidFill>
                <a:latin typeface="+mj-lt"/>
              </a:rPr>
              <a:t>Distribution of U.S. Exports and Imports by Country (2015)</a:t>
            </a:r>
            <a:br>
              <a:rPr lang="en-US" sz="2600" b="0" dirty="0">
                <a:solidFill>
                  <a:schemeClr val="bg1"/>
                </a:solidFill>
                <a:latin typeface="+mj-lt"/>
              </a:rPr>
            </a:br>
            <a:endParaRPr lang="en-US" sz="2600" b="0" dirty="0">
              <a:solidFill>
                <a:schemeClr val="bg1"/>
              </a:solidFill>
              <a:latin typeface="+mj-lt"/>
            </a:endParaRPr>
          </a:p>
        </p:txBody>
      </p:sp>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A5EA155-4EBD-4463-BB10-28FD9D7EA439}" type="slidenum">
              <a:rPr lang="en-US" smtClean="0"/>
              <a:pPr>
                <a:defRPr/>
              </a:pPr>
              <a:t>8</a:t>
            </a:fld>
            <a:endParaRPr lang="en-US"/>
          </a:p>
        </p:txBody>
      </p:sp>
      <p:sp>
        <p:nvSpPr>
          <p:cNvPr id="18436"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19ACFE1D-ACD3-4738-9001-85109C3B6279}" type="slidenum">
              <a:rPr lang="en-US"/>
              <a:pPr/>
              <a:t>8</a:t>
            </a:fld>
            <a:endParaRPr lang="en-US"/>
          </a:p>
        </p:txBody>
      </p:sp>
      <p:pic>
        <p:nvPicPr>
          <p:cNvPr id="4098" name="Picture 2" descr="Pie Diagram shows Distribution of U.S. Exports and Imports by country (2015). One chart shows Distribution of Exports and the other shows Distribution of Imports.&#10;Distribution of Exports is as follows: South Korea, 3 percent; France, 2 percent; United Kingdom, 4 percent; Mexico, 16 percent; China, 8 percent; Japan, 4 percent; Germany, 3 percent; Canada, 19 percent; Other, 41 percent.&#10;Distribution of Imports is as follows: South Korea, 3 percent; France, 2 percent; United Kingdom, 3 percent; Mexico, 13 percent; China, 21 percent; Japan, 6 percent; Germany, 5 percent; Canada, 13 percent; Other, 34 percent." title="Trade Volume between the United States and Other Countries: Pie Char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305050" y="1386872"/>
            <a:ext cx="4400550" cy="486152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685800" y="1588"/>
            <a:ext cx="7315200" cy="836612"/>
          </a:xfrm>
          <a:prstGeom prst="rect">
            <a:avLst/>
          </a:prstGeom>
          <a:noFill/>
          <a:ln>
            <a:miter lim="800000"/>
            <a:headEnd/>
            <a:tailEnd/>
          </a:ln>
        </p:spPr>
        <p:txBody>
          <a:bodyPr anchor="ctr"/>
          <a:lstStyle/>
          <a:p>
            <a:r>
              <a:rPr lang="en-US" sz="2800" dirty="0">
                <a:solidFill>
                  <a:schemeClr val="bg1"/>
                </a:solidFill>
              </a:rPr>
              <a:t>Growth in International Trade (6 of 6)</a:t>
            </a:r>
          </a:p>
        </p:txBody>
      </p:sp>
      <p:sp>
        <p:nvSpPr>
          <p:cNvPr id="19460" name="Rectangle 3"/>
          <p:cNvSpPr>
            <a:spLocks noGrp="1" noChangeArrowheads="1"/>
          </p:cNvSpPr>
          <p:nvPr>
            <p:ph idx="1"/>
          </p:nvPr>
        </p:nvSpPr>
        <p:spPr bwMode="auto">
          <a:xfrm>
            <a:off x="685800" y="1295400"/>
            <a:ext cx="7848600" cy="4038600"/>
          </a:xfrm>
          <a:prstGeom prst="rect">
            <a:avLst/>
          </a:prstGeom>
          <a:noFill/>
          <a:ln>
            <a:miter lim="800000"/>
            <a:headEnd/>
            <a:tailEnd/>
          </a:ln>
        </p:spPr>
        <p:txBody>
          <a:bodyPr/>
          <a:lstStyle/>
          <a:p>
            <a:pPr marL="0" indent="0">
              <a:spcBef>
                <a:spcPts val="1200"/>
              </a:spcBef>
              <a:buNone/>
            </a:pPr>
            <a:r>
              <a:rPr lang="en-US" sz="2600" b="1" dirty="0">
                <a:solidFill>
                  <a:srgbClr val="0070C0"/>
                </a:solidFill>
              </a:rPr>
              <a:t>Trend in U.S. Balance of Trade </a:t>
            </a:r>
            <a:r>
              <a:rPr lang="en-US" sz="2600" dirty="0">
                <a:solidFill>
                  <a:srgbClr val="0070C0"/>
                </a:solidFill>
              </a:rPr>
              <a:t>(Exhibit 2.5)</a:t>
            </a:r>
          </a:p>
          <a:p>
            <a:r>
              <a:rPr lang="en-CA" sz="2400" dirty="0"/>
              <a:t>The quarterly trend in the U.S. balance of trade is shown in Exhibit 2.5. </a:t>
            </a:r>
          </a:p>
          <a:p>
            <a:r>
              <a:rPr lang="en-CA" sz="2400" dirty="0"/>
              <a:t>Much of the U.S. trade deficit is due to a trade imbalance with just two countries: China and Japan. </a:t>
            </a:r>
          </a:p>
          <a:p>
            <a:r>
              <a:rPr lang="en-CA" sz="2400" dirty="0"/>
              <a:t>In recent years, the U.S. annual balance-of-trade deficit with China has exceeded $300 billion.</a:t>
            </a:r>
            <a:endParaRPr lang="en-US" sz="2400" dirty="0"/>
          </a:p>
        </p:txBody>
      </p:sp>
      <p:sp>
        <p:nvSpPr>
          <p:cNvPr id="1945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B2FBAC7-F0A2-4DFB-8F08-F71239717EC7}" type="slidenum">
              <a:rPr lang="en-US" smtClean="0"/>
              <a:pPr>
                <a:defRPr/>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1814</TotalTime>
  <Words>1376</Words>
  <Application>Microsoft Office PowerPoint</Application>
  <PresentationFormat>On-screen Show (4:3)</PresentationFormat>
  <Paragraphs>133</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11_FMI 9th</vt:lpstr>
      <vt:lpstr>PowerPoint Presentation</vt:lpstr>
      <vt:lpstr>Growth in International Trade (1 of 6)</vt:lpstr>
      <vt:lpstr>Growth in International Trade (2 of 6)</vt:lpstr>
      <vt:lpstr>Growth in International Trade (3 of 6)</vt:lpstr>
      <vt:lpstr>Growth in International Trade (4 of 6)</vt:lpstr>
      <vt:lpstr>Growth in International Trade (5 of 6)</vt:lpstr>
      <vt:lpstr>Exhibit 2.3 Distributions of U.S. Exports by Country (2015, billions of $)</vt:lpstr>
      <vt:lpstr>Exhibit 2.4 Distribution of U.S. Exports and Imports by Country (2015) </vt:lpstr>
      <vt:lpstr>Growth in International Trade (6 of 6)</vt:lpstr>
      <vt:lpstr>Exhibit 2.5 U.S. Balance of Trade Over Time (Quarterly)</vt:lpstr>
      <vt:lpstr>Factors Affecting International Trade Flows (1 of 9)</vt:lpstr>
      <vt:lpstr>Factors Affecting International Trade Flows (2 of 9)</vt:lpstr>
      <vt:lpstr>Factors Affecting International Trade Flows (3 of 9)</vt:lpstr>
      <vt:lpstr>Factors Affecting International Trade Flows (4 of 9)</vt:lpstr>
      <vt:lpstr>Factors Affecting International Trade Flows (5 of 9)</vt:lpstr>
      <vt:lpstr>Factors Affecting International Trade Flows (6 of 9)</vt:lpstr>
      <vt:lpstr>Factors Affecting International Trade Flows (7 of 9)</vt:lpstr>
      <vt:lpstr>Factors Affecting International Trade Flows (8 of 9)</vt:lpstr>
      <vt:lpstr>Exhibit 2.6 J-Curve Effect</vt:lpstr>
      <vt:lpstr>Factors Affecting International Trade Flows (9 of 9)</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125</cp:revision>
  <dcterms:created xsi:type="dcterms:W3CDTF">2009-07-28T16:53:38Z</dcterms:created>
  <dcterms:modified xsi:type="dcterms:W3CDTF">2019-04-05T02:57:06Z</dcterms:modified>
</cp:coreProperties>
</file>