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8"/>
  </p:notesMasterIdLst>
  <p:sldIdLst>
    <p:sldId id="298" r:id="rId2"/>
    <p:sldId id="322" r:id="rId3"/>
    <p:sldId id="323" r:id="rId4"/>
    <p:sldId id="324" r:id="rId5"/>
    <p:sldId id="325" r:id="rId6"/>
    <p:sldId id="326" r:id="rId7"/>
    <p:sldId id="327" r:id="rId8"/>
    <p:sldId id="342" r:id="rId9"/>
    <p:sldId id="328" r:id="rId10"/>
    <p:sldId id="335" r:id="rId11"/>
    <p:sldId id="336" r:id="rId12"/>
    <p:sldId id="337" r:id="rId13"/>
    <p:sldId id="331" r:id="rId14"/>
    <p:sldId id="332" r:id="rId15"/>
    <p:sldId id="338" r:id="rId16"/>
    <p:sldId id="333"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585B9"/>
    <a:srgbClr val="660066"/>
    <a:srgbClr val="FFFFFF"/>
    <a:srgbClr val="FF9933"/>
    <a:srgbClr val="336600"/>
    <a:srgbClr val="538610"/>
    <a:srgbClr val="146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108" d="100"/>
          <a:sy n="108"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14327E-F819-43F6-A9CD-0D4AEEC13F97}" type="slidenum">
              <a:rPr lang="en-US"/>
              <a:pPr>
                <a:defRPr/>
              </a:pPr>
              <a:t>‹#›</a:t>
            </a:fld>
            <a:endParaRPr lang="en-US" dirty="0"/>
          </a:p>
        </p:txBody>
      </p:sp>
    </p:spTree>
    <p:extLst>
      <p:ext uri="{BB962C8B-B14F-4D97-AF65-F5344CB8AC3E}">
        <p14:creationId xmlns:p14="http://schemas.microsoft.com/office/powerpoint/2010/main" val="4011809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2133600"/>
          </a:xfrm>
          <a:prstGeom prst="rect">
            <a:avLst/>
          </a:prstGeom>
          <a:solidFill>
            <a:srgbClr val="6585B9">
              <a:alpha val="89804"/>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chemeClr val="accent6">
              <a:lumMod val="50000"/>
            </a:schemeClr>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a:t>Click to edit Master title style</a:t>
            </a:r>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extLst>
      <p:ext uri="{BB962C8B-B14F-4D97-AF65-F5344CB8AC3E}">
        <p14:creationId xmlns:p14="http://schemas.microsoft.com/office/powerpoint/2010/main" val="243479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75000"/>
              </a:schemeClr>
            </a:solid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
        <p:nvSpPr>
          <p:cNvPr id="9" name="Rectangle 8"/>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05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sp>
        <p:nvSpPr>
          <p:cNvPr id="9" name="Rectangle 8"/>
          <p:cNvSpPr/>
          <p:nvPr userDrawn="1"/>
        </p:nvSpPr>
        <p:spPr>
          <a:xfrm>
            <a:off x="0" y="0"/>
            <a:ext cx="9144000" cy="3276600"/>
          </a:xfrm>
          <a:prstGeom prst="rect">
            <a:avLst/>
          </a:prstGeom>
          <a:solidFill>
            <a:srgbClr val="658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userDrawn="1"/>
        </p:nvSpPr>
        <p:spPr bwMode="auto">
          <a:xfrm>
            <a:off x="0" y="609600"/>
            <a:ext cx="9144000" cy="1311275"/>
          </a:xfrm>
          <a:prstGeom prst="rect">
            <a:avLst/>
          </a:prstGeom>
          <a:solidFill>
            <a:srgbClr val="6585B9"/>
          </a:solidFill>
          <a:ln>
            <a:noFill/>
          </a:ln>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a:solidFill>
                  <a:schemeClr val="bg1"/>
                </a:solidFill>
                <a:latin typeface="Times New Roman" pitchFamily="18" charset="0"/>
              </a:rPr>
              <a:t>International Financial Management </a:t>
            </a:r>
          </a:p>
          <a:p>
            <a:pPr algn="ctr" eaLnBrk="1" hangingPunct="1">
              <a:defRPr/>
            </a:pPr>
            <a:r>
              <a:rPr lang="en-US" sz="4000" dirty="0">
                <a:solidFill>
                  <a:schemeClr val="bg1"/>
                </a:solidFill>
                <a:latin typeface="Times New Roman" pitchFamily="18" charset="0"/>
              </a:rPr>
              <a:t>13</a:t>
            </a:r>
            <a:r>
              <a:rPr lang="en-US" sz="4000" baseline="30000" dirty="0">
                <a:solidFill>
                  <a:schemeClr val="bg1"/>
                </a:solidFill>
                <a:latin typeface="Times New Roman" pitchFamily="18" charset="0"/>
              </a:rPr>
              <a:t>th</a:t>
            </a:r>
            <a:r>
              <a:rPr lang="en-US" sz="4000" dirty="0">
                <a:solidFill>
                  <a:schemeClr val="bg1"/>
                </a:solidFill>
                <a:latin typeface="Times New Roman" pitchFamily="18" charset="0"/>
              </a:rPr>
              <a:t> Edition</a:t>
            </a:r>
            <a:endParaRPr lang="en-US" dirty="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3"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extLst>
      <p:ext uri="{BB962C8B-B14F-4D97-AF65-F5344CB8AC3E}">
        <p14:creationId xmlns:p14="http://schemas.microsoft.com/office/powerpoint/2010/main" val="240510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BDAF-D8D8-4513-8B83-F22AFBAC74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0623" y="6349965"/>
            <a:ext cx="1742753" cy="508035"/>
          </a:xfrm>
          <a:prstGeom prst="rect">
            <a:avLst/>
          </a:prstGeom>
        </p:spPr>
      </p:pic>
    </p:spTree>
    <p:extLst>
      <p:ext uri="{BB962C8B-B14F-4D97-AF65-F5344CB8AC3E}">
        <p14:creationId xmlns:p14="http://schemas.microsoft.com/office/powerpoint/2010/main" val="367007844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2A5FA2-F035-4B31-8605-5E3E4B06604E}"/>
              </a:ext>
            </a:extLst>
          </p:cNvPr>
          <p:cNvSpPr>
            <a:spLocks noGrp="1"/>
          </p:cNvSpPr>
          <p:nvPr>
            <p:ph type="body" sz="quarter" idx="10"/>
          </p:nvPr>
        </p:nvSpPr>
        <p:spPr>
          <a:xfrm>
            <a:off x="152400" y="2286000"/>
            <a:ext cx="8839200" cy="3962400"/>
          </a:xfrm>
        </p:spPr>
        <p:txBody>
          <a:bodyPr/>
          <a:lstStyle/>
          <a:p>
            <a:pPr algn="ctr"/>
            <a:r>
              <a:rPr lang="en-US" sz="4800" b="1" dirty="0"/>
              <a:t>FIN 440: International Finance</a:t>
            </a:r>
          </a:p>
          <a:p>
            <a:pPr algn="ctr"/>
            <a:endParaRPr lang="en-US" sz="3600" b="1" dirty="0"/>
          </a:p>
          <a:p>
            <a:pPr algn="ctr"/>
            <a:r>
              <a:rPr lang="en-US" sz="3600" b="1" dirty="0"/>
              <a:t>Larry Schrenk, Instructor</a:t>
            </a:r>
          </a:p>
          <a:p>
            <a:pPr algn="ctr"/>
            <a:endParaRPr lang="en-US" sz="3600" b="1" dirty="0"/>
          </a:p>
          <a:p>
            <a:pPr algn="ctr"/>
            <a:r>
              <a:rPr lang="en-US" sz="3600" b="1"/>
              <a:t>Video 18.2 Long-Term Debt Financing II</a:t>
            </a:r>
            <a:endParaRPr lang="en-US" sz="3600" b="1" dirty="0"/>
          </a:p>
          <a:p>
            <a:endParaRPr lang="en-US" dirty="0"/>
          </a:p>
          <a:p>
            <a:endParaRPr lang="en-US" dirty="0"/>
          </a:p>
        </p:txBody>
      </p:sp>
      <p:sp>
        <p:nvSpPr>
          <p:cNvPr id="4" name="Slide Number Placeholder 3">
            <a:extLst>
              <a:ext uri="{FF2B5EF4-FFF2-40B4-BE49-F238E27FC236}">
                <a16:creationId xmlns:a16="http://schemas.microsoft.com/office/drawing/2014/main" id="{92593C8C-467E-48B7-89C0-3645D1CD5A73}"/>
              </a:ext>
            </a:extLst>
          </p:cNvPr>
          <p:cNvSpPr>
            <a:spLocks noGrp="1"/>
          </p:cNvSpPr>
          <p:nvPr>
            <p:ph type="sldNum" sz="quarter" idx="11"/>
          </p:nvPr>
        </p:nvSpPr>
        <p:spPr>
          <a:prstGeom prst="rect">
            <a:avLst/>
          </a:prstGeom>
        </p:spPr>
        <p:txBody>
          <a:bodyPr/>
          <a:lstStyle/>
          <a:p>
            <a:pPr>
              <a:defRPr/>
            </a:pPr>
            <a:fld id="{EBA27EA1-1155-42FC-A217-1AB489485F3D}" type="slidenum">
              <a:rPr lang="en-US" smtClean="0"/>
              <a:pPr>
                <a:defRPr/>
              </a:pPr>
              <a:t>1</a:t>
            </a:fld>
            <a:endParaRPr lang="en-US" dirty="0"/>
          </a:p>
        </p:txBody>
      </p:sp>
    </p:spTree>
    <p:extLst>
      <p:ext uri="{BB962C8B-B14F-4D97-AF65-F5344CB8AC3E}">
        <p14:creationId xmlns:p14="http://schemas.microsoft.com/office/powerpoint/2010/main" val="23168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(4 of 6)</a:t>
            </a:r>
          </a:p>
        </p:txBody>
      </p:sp>
      <p:sp>
        <p:nvSpPr>
          <p:cNvPr id="29699" name="Rectangle 3"/>
          <p:cNvSpPr>
            <a:spLocks noGrp="1" noChangeArrowheads="1"/>
          </p:cNvSpPr>
          <p:nvPr>
            <p:ph idx="1"/>
          </p:nvPr>
        </p:nvSpPr>
        <p:spPr bwMode="auto">
          <a:xfrm>
            <a:off x="685800" y="1219200"/>
            <a:ext cx="8458200" cy="4724400"/>
          </a:xfrm>
          <a:prstGeom prst="rect">
            <a:avLst/>
          </a:prstGeom>
          <a:noFill/>
          <a:ln>
            <a:miter lim="800000"/>
            <a:headEnd/>
            <a:tailEnd/>
          </a:ln>
        </p:spPr>
        <p:txBody>
          <a:bodyPr/>
          <a:lstStyle/>
          <a:p>
            <a:pPr marL="0" indent="0">
              <a:spcBef>
                <a:spcPts val="0"/>
              </a:spcBef>
              <a:spcAft>
                <a:spcPts val="600"/>
              </a:spcAft>
              <a:buNone/>
            </a:pPr>
            <a:r>
              <a:rPr lang="en-US" sz="2500" b="1" dirty="0"/>
              <a:t>Hedging Interest Payments with Interest Rate Swaps </a:t>
            </a:r>
            <a:r>
              <a:rPr lang="en-US" sz="2500" dirty="0"/>
              <a:t>(cont.)</a:t>
            </a:r>
          </a:p>
          <a:p>
            <a:pPr>
              <a:spcBef>
                <a:spcPts val="0"/>
              </a:spcBef>
              <a:spcAft>
                <a:spcPts val="1200"/>
              </a:spcAft>
              <a:buFont typeface="Wingdings" panose="05000000000000000000" pitchFamily="2" charset="2"/>
              <a:buChar char="§"/>
            </a:pPr>
            <a:r>
              <a:rPr lang="en-US" sz="2400" b="1" dirty="0"/>
              <a:t>Other Types of Interest Rate Swaps</a:t>
            </a:r>
          </a:p>
          <a:p>
            <a:pPr marL="465138" lvl="1" indent="-239713">
              <a:spcBef>
                <a:spcPts val="0"/>
              </a:spcBef>
              <a:spcAft>
                <a:spcPts val="1200"/>
              </a:spcAft>
              <a:buFont typeface="Wingdings" panose="05000000000000000000" pitchFamily="2" charset="2"/>
              <a:buChar char="§"/>
            </a:pPr>
            <a:r>
              <a:rPr lang="en-US" sz="2200" b="1" dirty="0"/>
              <a:t>Accreting swap </a:t>
            </a:r>
            <a:r>
              <a:rPr lang="en-US" sz="2200" dirty="0"/>
              <a:t>— A swap in which the notional value is increased over time.</a:t>
            </a:r>
          </a:p>
          <a:p>
            <a:pPr marL="465138" lvl="1" indent="-239713">
              <a:spcBef>
                <a:spcPts val="0"/>
              </a:spcBef>
              <a:spcAft>
                <a:spcPts val="1200"/>
              </a:spcAft>
              <a:buFont typeface="Wingdings" panose="05000000000000000000" pitchFamily="2" charset="2"/>
              <a:buChar char="§"/>
            </a:pPr>
            <a:r>
              <a:rPr lang="en-US" sz="2200" b="1" dirty="0"/>
              <a:t>Amortizing swap </a:t>
            </a:r>
            <a:r>
              <a:rPr lang="en-US" sz="2200" dirty="0"/>
              <a:t>— A swap in which the notional value is reduced over time.</a:t>
            </a:r>
          </a:p>
          <a:p>
            <a:pPr marL="465138" lvl="1" indent="-239713">
              <a:spcBef>
                <a:spcPts val="0"/>
              </a:spcBef>
              <a:spcAft>
                <a:spcPts val="1200"/>
              </a:spcAft>
              <a:buFont typeface="Wingdings" panose="05000000000000000000" pitchFamily="2" charset="2"/>
              <a:buChar char="§"/>
            </a:pPr>
            <a:r>
              <a:rPr lang="en-US" sz="2200" b="1" dirty="0"/>
              <a:t>Basis (floating-for-floating) swap </a:t>
            </a:r>
            <a:r>
              <a:rPr lang="en-US" sz="2200" dirty="0"/>
              <a:t>— Involves the exchange of two floating rate payments.</a:t>
            </a:r>
          </a:p>
          <a:p>
            <a:pPr marL="465138" lvl="1" indent="-239713">
              <a:spcBef>
                <a:spcPts val="0"/>
              </a:spcBef>
              <a:spcAft>
                <a:spcPts val="1200"/>
              </a:spcAft>
              <a:buFont typeface="Wingdings" panose="05000000000000000000" pitchFamily="2" charset="2"/>
              <a:buChar char="§"/>
            </a:pPr>
            <a:r>
              <a:rPr lang="en-US" sz="2200" b="1" dirty="0"/>
              <a:t>Callable swap </a:t>
            </a:r>
            <a:r>
              <a:rPr lang="en-US" sz="2200" dirty="0"/>
              <a:t>— Gives the fixed rate payer the right to terminate the swap. The fixed rate payer would exercise this right if interest rates fall substantially.</a:t>
            </a:r>
          </a:p>
        </p:txBody>
      </p:sp>
      <p:sp>
        <p:nvSpPr>
          <p:cNvPr id="2970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extLst>
      <p:ext uri="{BB962C8B-B14F-4D97-AF65-F5344CB8AC3E}">
        <p14:creationId xmlns:p14="http://schemas.microsoft.com/office/powerpoint/2010/main" val="250063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(5 of 6)</a:t>
            </a:r>
          </a:p>
        </p:txBody>
      </p:sp>
      <p:sp>
        <p:nvSpPr>
          <p:cNvPr id="29699" name="Rectangle 3"/>
          <p:cNvSpPr>
            <a:spLocks noGrp="1" noChangeArrowheads="1"/>
          </p:cNvSpPr>
          <p:nvPr>
            <p:ph idx="1"/>
          </p:nvPr>
        </p:nvSpPr>
        <p:spPr bwMode="auto">
          <a:xfrm>
            <a:off x="685800" y="1219200"/>
            <a:ext cx="8458200" cy="4724400"/>
          </a:xfrm>
          <a:prstGeom prst="rect">
            <a:avLst/>
          </a:prstGeom>
          <a:noFill/>
          <a:ln>
            <a:miter lim="800000"/>
            <a:headEnd/>
            <a:tailEnd/>
          </a:ln>
        </p:spPr>
        <p:txBody>
          <a:bodyPr/>
          <a:lstStyle/>
          <a:p>
            <a:pPr marL="0" indent="0">
              <a:spcBef>
                <a:spcPts val="0"/>
              </a:spcBef>
              <a:spcAft>
                <a:spcPts val="600"/>
              </a:spcAft>
              <a:buNone/>
            </a:pPr>
            <a:r>
              <a:rPr lang="en-US" sz="2500" b="1" dirty="0"/>
              <a:t>Hedging Interest Payments with Interest Rate Swaps </a:t>
            </a:r>
            <a:r>
              <a:rPr lang="en-US" sz="2500" dirty="0"/>
              <a:t>(cont.)</a:t>
            </a:r>
          </a:p>
          <a:p>
            <a:pPr>
              <a:spcBef>
                <a:spcPts val="0"/>
              </a:spcBef>
              <a:spcAft>
                <a:spcPts val="1200"/>
              </a:spcAft>
              <a:buFont typeface="Wingdings" panose="05000000000000000000" pitchFamily="2" charset="2"/>
              <a:buChar char="§"/>
            </a:pPr>
            <a:r>
              <a:rPr lang="en-US" sz="2400" b="1" dirty="0"/>
              <a:t>Other Types of Interest Rate Swaps (cont.)</a:t>
            </a:r>
          </a:p>
          <a:p>
            <a:pPr marL="857250" lvl="1" indent="-457200">
              <a:buFont typeface="Wingdings" panose="05000000000000000000" pitchFamily="2" charset="2"/>
              <a:buChar char="§"/>
            </a:pPr>
            <a:r>
              <a:rPr lang="en-US" sz="2200" b="1" dirty="0"/>
              <a:t>Forward swap </a:t>
            </a:r>
            <a:r>
              <a:rPr lang="en-US" sz="2200" dirty="0"/>
              <a:t>— An interest rate swap that is entered into today.  However, the swap payments start at a specific future point in time.</a:t>
            </a:r>
          </a:p>
          <a:p>
            <a:pPr marL="857250" lvl="1" indent="-457200">
              <a:buFont typeface="Wingdings" panose="05000000000000000000" pitchFamily="2" charset="2"/>
              <a:buChar char="§"/>
            </a:pPr>
            <a:r>
              <a:rPr lang="en-US" sz="2200" b="1" dirty="0"/>
              <a:t>Putable swap </a:t>
            </a:r>
            <a:r>
              <a:rPr lang="en-US" sz="2200" dirty="0"/>
              <a:t>— Gives the floating rate payer the right to terminate the swap. The floating rate payer would exercise this right if interest rates rise substantially.</a:t>
            </a:r>
          </a:p>
          <a:p>
            <a:pPr marL="857250" lvl="1" indent="-457200">
              <a:buFont typeface="Wingdings" panose="05000000000000000000" pitchFamily="2" charset="2"/>
              <a:buChar char="§"/>
            </a:pPr>
            <a:r>
              <a:rPr lang="en-US" sz="2200" b="1" dirty="0"/>
              <a:t>Zero-coupon swap </a:t>
            </a:r>
            <a:r>
              <a:rPr lang="en-US" sz="2200" dirty="0"/>
              <a:t>— All fixed interest payments are postponed until maturity and are paid in one lump sum when the swap matures. However, the floating rate payments are due periodically.</a:t>
            </a:r>
          </a:p>
          <a:p>
            <a:pPr marL="857250" lvl="1" indent="-457200">
              <a:buFont typeface="Wingdings" panose="05000000000000000000" pitchFamily="2" charset="2"/>
              <a:buChar char="§"/>
            </a:pPr>
            <a:r>
              <a:rPr lang="en-US" sz="2200" b="1" dirty="0" err="1"/>
              <a:t>Swaption</a:t>
            </a:r>
            <a:r>
              <a:rPr lang="en-US" sz="2200" b="1" dirty="0"/>
              <a:t> </a:t>
            </a:r>
            <a:r>
              <a:rPr lang="en-US" sz="2200" dirty="0"/>
              <a:t>— Gives its owner the right to enter into a swap.</a:t>
            </a:r>
          </a:p>
        </p:txBody>
      </p:sp>
      <p:sp>
        <p:nvSpPr>
          <p:cNvPr id="2970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extLst>
      <p:ext uri="{BB962C8B-B14F-4D97-AF65-F5344CB8AC3E}">
        <p14:creationId xmlns:p14="http://schemas.microsoft.com/office/powerpoint/2010/main" val="359561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(6 of 6)</a:t>
            </a:r>
          </a:p>
        </p:txBody>
      </p:sp>
      <p:sp>
        <p:nvSpPr>
          <p:cNvPr id="29699" name="Rectangle 3"/>
          <p:cNvSpPr>
            <a:spLocks noGrp="1" noChangeArrowheads="1"/>
          </p:cNvSpPr>
          <p:nvPr>
            <p:ph idx="1"/>
          </p:nvPr>
        </p:nvSpPr>
        <p:spPr bwMode="auto">
          <a:xfrm>
            <a:off x="685800" y="1219200"/>
            <a:ext cx="8458200" cy="4724400"/>
          </a:xfrm>
          <a:prstGeom prst="rect">
            <a:avLst/>
          </a:prstGeom>
          <a:noFill/>
          <a:ln>
            <a:miter lim="800000"/>
            <a:headEnd/>
            <a:tailEnd/>
          </a:ln>
        </p:spPr>
        <p:txBody>
          <a:bodyPr/>
          <a:lstStyle/>
          <a:p>
            <a:pPr marL="0" indent="0">
              <a:spcBef>
                <a:spcPts val="0"/>
              </a:spcBef>
              <a:spcAft>
                <a:spcPts val="600"/>
              </a:spcAft>
              <a:buNone/>
            </a:pPr>
            <a:r>
              <a:rPr lang="en-US" sz="2500" b="1" dirty="0"/>
              <a:t>Hedging Interest Payments with Interest Rate Swaps </a:t>
            </a:r>
            <a:r>
              <a:rPr lang="en-US" sz="2500" dirty="0"/>
              <a:t>(cont.)</a:t>
            </a:r>
          </a:p>
          <a:p>
            <a:pPr>
              <a:spcBef>
                <a:spcPts val="0"/>
              </a:spcBef>
              <a:spcAft>
                <a:spcPts val="1200"/>
              </a:spcAft>
              <a:buFont typeface="Wingdings" panose="05000000000000000000" pitchFamily="2" charset="2"/>
              <a:buChar char="§"/>
            </a:pPr>
            <a:r>
              <a:rPr lang="en-US" sz="2400" b="1" dirty="0"/>
              <a:t>Standardization of the Swap Market</a:t>
            </a:r>
          </a:p>
          <a:p>
            <a:pPr marL="623888" lvl="1" indent="-282575">
              <a:spcBef>
                <a:spcPts val="0"/>
              </a:spcBef>
              <a:spcAft>
                <a:spcPts val="1200"/>
              </a:spcAft>
              <a:buFont typeface="Wingdings" panose="05000000000000000000" pitchFamily="2" charset="2"/>
              <a:buChar char="§"/>
            </a:pPr>
            <a:r>
              <a:rPr lang="en-US" sz="2200" b="1" dirty="0"/>
              <a:t>The International Swaps and Derivatives Association (ISDA)</a:t>
            </a:r>
            <a:r>
              <a:rPr lang="en-US" sz="2200" dirty="0"/>
              <a:t> is a global trade association representing leading participants in the privately negotiated derivatives industry.</a:t>
            </a:r>
          </a:p>
          <a:p>
            <a:pPr marL="623888" lvl="1" indent="-282575">
              <a:spcBef>
                <a:spcPts val="0"/>
              </a:spcBef>
              <a:spcAft>
                <a:spcPts val="1200"/>
              </a:spcAft>
              <a:buFont typeface="Wingdings" panose="05000000000000000000" pitchFamily="2" charset="2"/>
              <a:buChar char="§"/>
            </a:pPr>
            <a:endParaRPr lang="en-US" sz="2200" dirty="0"/>
          </a:p>
          <a:p>
            <a:pPr marL="623888" lvl="1" indent="-282575">
              <a:spcBef>
                <a:spcPts val="0"/>
              </a:spcBef>
              <a:spcAft>
                <a:spcPts val="1200"/>
              </a:spcAft>
              <a:buFont typeface="Wingdings" panose="05000000000000000000" pitchFamily="2" charset="2"/>
              <a:buChar char="§"/>
            </a:pPr>
            <a:r>
              <a:rPr lang="en-US" sz="2200" dirty="0"/>
              <a:t>Two primary objectives are: </a:t>
            </a:r>
          </a:p>
          <a:p>
            <a:pPr marL="966788" lvl="2" indent="-225425">
              <a:spcBef>
                <a:spcPts val="0"/>
              </a:spcBef>
              <a:spcAft>
                <a:spcPts val="1200"/>
              </a:spcAft>
              <a:buFont typeface="Wingdings" panose="05000000000000000000" pitchFamily="2" charset="2"/>
              <a:buChar char="§"/>
            </a:pPr>
            <a:r>
              <a:rPr lang="en-US" sz="2000" dirty="0"/>
              <a:t>the development and maintenance of derivatives documentation to promote efficient business conduct practices and </a:t>
            </a:r>
          </a:p>
          <a:p>
            <a:pPr marL="966788" lvl="2" indent="-225425">
              <a:spcBef>
                <a:spcPts val="0"/>
              </a:spcBef>
              <a:spcAft>
                <a:spcPts val="1200"/>
              </a:spcAft>
              <a:buFont typeface="Wingdings" panose="05000000000000000000" pitchFamily="2" charset="2"/>
              <a:buChar char="§"/>
            </a:pPr>
            <a:r>
              <a:rPr lang="en-US" sz="2000" dirty="0"/>
              <a:t>the promotion of the development of sound risk-management practices.</a:t>
            </a:r>
          </a:p>
        </p:txBody>
      </p:sp>
      <p:sp>
        <p:nvSpPr>
          <p:cNvPr id="2970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extLst>
      <p:ext uri="{BB962C8B-B14F-4D97-AF65-F5344CB8AC3E}">
        <p14:creationId xmlns:p14="http://schemas.microsoft.com/office/powerpoint/2010/main" val="362902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SUMMARY (1 of 4)</a:t>
            </a:r>
          </a:p>
        </p:txBody>
      </p:sp>
      <p:sp>
        <p:nvSpPr>
          <p:cNvPr id="32771" name="Rectangle 3"/>
          <p:cNvSpPr>
            <a:spLocks noGrp="1" noChangeArrowheads="1"/>
          </p:cNvSpPr>
          <p:nvPr>
            <p:ph idx="1"/>
          </p:nvPr>
        </p:nvSpPr>
        <p:spPr bwMode="auto">
          <a:xfrm>
            <a:off x="914400" y="1219200"/>
            <a:ext cx="8212138" cy="4724400"/>
          </a:xfrm>
          <a:prstGeom prst="rect">
            <a:avLst/>
          </a:prstGeom>
          <a:noFill/>
          <a:ln>
            <a:miter lim="800000"/>
            <a:headEnd/>
            <a:tailEnd/>
          </a:ln>
        </p:spPr>
        <p:txBody>
          <a:bodyPr/>
          <a:lstStyle/>
          <a:p>
            <a:pPr>
              <a:buFont typeface="Wingdings" pitchFamily="2" charset="2"/>
              <a:buChar char="§"/>
            </a:pPr>
            <a:r>
              <a:rPr lang="en-US" sz="2800" dirty="0"/>
              <a:t>An MNC’s subsidiary may prefer to use debt financing in a currency that matches the currency it receives from cash inflows. The cash inflows can be used to cover its interest payments on its existing loans. </a:t>
            </a:r>
            <a:r>
              <a:rPr lang="en-CA" sz="2800" dirty="0"/>
              <a:t>When a subsidiary issues debt in a currency that differs from the local currency it receives from sales, it is exposed to the risk that the local currency may depreciate over time.</a:t>
            </a:r>
            <a:endParaRPr lang="en-US" sz="2800" dirty="0"/>
          </a:p>
        </p:txBody>
      </p:sp>
      <p:sp>
        <p:nvSpPr>
          <p:cNvPr id="3277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SUMMARY (2 of 4)</a:t>
            </a:r>
          </a:p>
        </p:txBody>
      </p:sp>
      <p:sp>
        <p:nvSpPr>
          <p:cNvPr id="33795" name="Rectangle 3"/>
          <p:cNvSpPr>
            <a:spLocks noGrp="1" noChangeArrowheads="1"/>
          </p:cNvSpPr>
          <p:nvPr>
            <p:ph idx="1"/>
          </p:nvPr>
        </p:nvSpPr>
        <p:spPr bwMode="auto">
          <a:xfrm>
            <a:off x="685800" y="1143000"/>
            <a:ext cx="8458200" cy="5257800"/>
          </a:xfrm>
          <a:prstGeom prst="rect">
            <a:avLst/>
          </a:prstGeom>
          <a:noFill/>
          <a:ln>
            <a:miter lim="800000"/>
            <a:headEnd/>
            <a:tailEnd/>
          </a:ln>
        </p:spPr>
        <p:txBody>
          <a:bodyPr/>
          <a:lstStyle/>
          <a:p>
            <a:r>
              <a:rPr lang="en-US" sz="2300" dirty="0"/>
              <a:t>An MNC’s subsidiary may consider long-term financing in a foreign currency different from its local (host country) currency in order to reduce financing costs. It can forecast the exchange rates for the periods in which it will make loan payments and then can estimate the annualized cost of financing in that currency.</a:t>
            </a:r>
            <a:br>
              <a:rPr lang="en-US" sz="2300" dirty="0"/>
            </a:br>
            <a:r>
              <a:rPr lang="en-CA" sz="2400" dirty="0"/>
              <a:t>However, the actual cost of debt financing is uncertain because the subsidiary’s forecasts of future exchange rate movements may not be accurate.</a:t>
            </a:r>
          </a:p>
          <a:p>
            <a:endParaRPr lang="en-CA" sz="2400" dirty="0"/>
          </a:p>
          <a:p>
            <a:r>
              <a:rPr lang="en-CA" sz="2400" dirty="0"/>
              <a:t>MNCs can use currency swaps or parallel loans to hedge the exchange rate risk resulting from long term debt financing.</a:t>
            </a:r>
            <a:endParaRPr lang="en-US" sz="2300" dirty="0"/>
          </a:p>
        </p:txBody>
      </p:sp>
      <p:sp>
        <p:nvSpPr>
          <p:cNvPr id="3379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SUMMARY (3 of 4)</a:t>
            </a:r>
          </a:p>
        </p:txBody>
      </p:sp>
      <p:sp>
        <p:nvSpPr>
          <p:cNvPr id="33795" name="Rectangle 3"/>
          <p:cNvSpPr>
            <a:spLocks noGrp="1" noChangeArrowheads="1"/>
          </p:cNvSpPr>
          <p:nvPr>
            <p:ph idx="1"/>
          </p:nvPr>
        </p:nvSpPr>
        <p:spPr bwMode="auto">
          <a:xfrm>
            <a:off x="685800" y="1143000"/>
            <a:ext cx="8458200" cy="5257800"/>
          </a:xfrm>
          <a:prstGeom prst="rect">
            <a:avLst/>
          </a:prstGeom>
          <a:noFill/>
          <a:ln>
            <a:miter lim="800000"/>
            <a:headEnd/>
            <a:tailEnd/>
          </a:ln>
        </p:spPr>
        <p:txBody>
          <a:bodyPr/>
          <a:lstStyle/>
          <a:p>
            <a:pPr>
              <a:buFont typeface="Wingdings" pitchFamily="2" charset="2"/>
              <a:buChar char="§"/>
            </a:pPr>
            <a:r>
              <a:rPr lang="en-US" sz="2800" dirty="0"/>
              <a:t>An MNC’s subsidiary can select among various available debt maturities when financing its operations. It can estimate the annualized cost of financing for alternative maturities and then determine which maturity will result in the lowest expected annualized cost of financing.</a:t>
            </a:r>
          </a:p>
        </p:txBody>
      </p:sp>
      <p:sp>
        <p:nvSpPr>
          <p:cNvPr id="3379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SUMMARY (4 of 4)</a:t>
            </a:r>
          </a:p>
        </p:txBody>
      </p:sp>
      <p:sp>
        <p:nvSpPr>
          <p:cNvPr id="34819" name="Rectangle 3"/>
          <p:cNvSpPr>
            <a:spLocks noGrp="1" noChangeArrowheads="1"/>
          </p:cNvSpPr>
          <p:nvPr>
            <p:ph idx="1"/>
          </p:nvPr>
        </p:nvSpPr>
        <p:spPr bwMode="auto">
          <a:xfrm>
            <a:off x="838200" y="1219200"/>
            <a:ext cx="8288338" cy="4724400"/>
          </a:xfrm>
          <a:prstGeom prst="rect">
            <a:avLst/>
          </a:prstGeom>
          <a:noFill/>
          <a:ln>
            <a:miter lim="800000"/>
            <a:headEnd/>
            <a:tailEnd/>
          </a:ln>
        </p:spPr>
        <p:txBody>
          <a:bodyPr/>
          <a:lstStyle/>
          <a:p>
            <a:pPr>
              <a:buFont typeface="Wingdings" pitchFamily="2" charset="2"/>
              <a:buChar char="§"/>
            </a:pPr>
            <a:r>
              <a:rPr lang="en-US" sz="2400" dirty="0"/>
              <a:t>For debt that has floating interest rates, the interest (or coupon) payment to be paid to investors is dependent on the future LIBOR and is therefore uncertain. An MNC can forecast LIBOR so it can derive expected interest rates it would be charged on the loan in future periods. It can apply these expected interest rates to estimate expected loan payments and can then derive the expected annualized cost of financing of the floating rate loan. Finally, it can compare the expected cost of financing on a floating rate loan to the known cost of financing on a fixed rate loan. In some cases, an MNC may engage in a floating rate loan, and use interest rate swaps to hedge the interest rate risk.</a:t>
            </a:r>
            <a:endParaRPr lang="en-US" dirty="0"/>
          </a:p>
        </p:txBody>
      </p:sp>
      <p:sp>
        <p:nvSpPr>
          <p:cNvPr id="3482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Debt Maturity Decision</a:t>
            </a:r>
          </a:p>
        </p:txBody>
      </p:sp>
      <p:sp>
        <p:nvSpPr>
          <p:cNvPr id="6147" name="Rectangle 3"/>
          <p:cNvSpPr>
            <a:spLocks noGrp="1" noChangeArrowheads="1"/>
          </p:cNvSpPr>
          <p:nvPr>
            <p:ph idx="1"/>
          </p:nvPr>
        </p:nvSpPr>
        <p:spPr bwMode="auto">
          <a:xfrm>
            <a:off x="762000" y="1295400"/>
            <a:ext cx="8382000" cy="480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Wingdings" pitchFamily="2" charset="2"/>
              <a:buNone/>
              <a:defRPr/>
            </a:pPr>
            <a:r>
              <a:rPr lang="en-US" sz="2600" dirty="0"/>
              <a:t>An MNC must decide on the maturity for its debt.</a:t>
            </a:r>
          </a:p>
          <a:p>
            <a:pPr marL="0" indent="0">
              <a:buNone/>
              <a:defRPr/>
            </a:pPr>
            <a:r>
              <a:rPr lang="en-US" sz="2600" b="1" dirty="0"/>
              <a:t>Assessment of Yield Curve</a:t>
            </a:r>
          </a:p>
          <a:p>
            <a:pPr marL="849313" lvl="1" indent="-457200">
              <a:spcBef>
                <a:spcPts val="0"/>
              </a:spcBef>
              <a:spcAft>
                <a:spcPts val="1200"/>
              </a:spcAft>
              <a:buFont typeface="Wingdings" panose="05000000000000000000" pitchFamily="2" charset="2"/>
              <a:buChar char="§"/>
              <a:defRPr/>
            </a:pPr>
            <a:r>
              <a:rPr lang="en-US" sz="2400" dirty="0"/>
              <a:t>The shape of the yield curve can vary among countries. An upward sloping yield curve may indicate that investors require compensation for illiquidity associated with long-term debt.</a:t>
            </a:r>
          </a:p>
          <a:p>
            <a:pPr marL="849313" lvl="1" indent="-457200">
              <a:spcBef>
                <a:spcPts val="0"/>
              </a:spcBef>
              <a:spcAft>
                <a:spcPts val="1200"/>
              </a:spcAft>
              <a:buFont typeface="Wingdings" panose="05000000000000000000" pitchFamily="2" charset="2"/>
              <a:buChar char="§"/>
              <a:defRPr/>
            </a:pPr>
            <a:endParaRPr lang="en-US" sz="2400" dirty="0"/>
          </a:p>
          <a:p>
            <a:pPr marL="0" indent="0">
              <a:buNone/>
              <a:defRPr/>
            </a:pPr>
            <a:r>
              <a:rPr lang="en-US" sz="2600" b="1" dirty="0"/>
              <a:t>Financing Costs of Loans with Different Maturities</a:t>
            </a:r>
          </a:p>
          <a:p>
            <a:pPr marL="849313" lvl="1" indent="-457200">
              <a:spcBef>
                <a:spcPts val="0"/>
              </a:spcBef>
              <a:buFont typeface="Wingdings" panose="05000000000000000000" pitchFamily="2" charset="2"/>
              <a:buChar char="§"/>
              <a:defRPr/>
            </a:pPr>
            <a:r>
              <a:rPr lang="en-US" sz="2400" dirty="0"/>
              <a:t>Must decide whether to obtain a loan with a maturity that perfectly fits its needs or one with a shorter maturity if it has a more favorable interest rate and then additional financing when this loan matures. (Exhibit 18.6)</a:t>
            </a:r>
          </a:p>
          <a:p>
            <a:pPr marL="795338" lvl="1" indent="-395288">
              <a:buNone/>
              <a:defRPr/>
            </a:pPr>
            <a:endParaRPr lang="en-US" sz="2800" dirty="0"/>
          </a:p>
        </p:txBody>
      </p:sp>
      <p:sp>
        <p:nvSpPr>
          <p:cNvPr id="2355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714375" y="0"/>
            <a:ext cx="8429625" cy="838200"/>
          </a:xfrm>
          <a:prstGeom prst="rect">
            <a:avLst/>
          </a:prstGeom>
          <a:noFill/>
          <a:ln>
            <a:miter lim="800000"/>
            <a:headEnd/>
            <a:tailEnd/>
          </a:ln>
        </p:spPr>
        <p:txBody>
          <a:bodyPr anchor="ctr"/>
          <a:lstStyle/>
          <a:p>
            <a:r>
              <a:rPr lang="en-US" sz="2600" dirty="0">
                <a:solidFill>
                  <a:schemeClr val="bg1"/>
                </a:solidFill>
              </a:rPr>
              <a:t>Exhibit 18.6 </a:t>
            </a:r>
            <a:r>
              <a:rPr lang="en-US" sz="2600" b="0" dirty="0">
                <a:solidFill>
                  <a:schemeClr val="bg1"/>
                </a:solidFill>
              </a:rPr>
              <a:t>Loans of Different Maturities made to Foreign Subsidiary</a:t>
            </a:r>
          </a:p>
        </p:txBody>
      </p:sp>
      <p:sp>
        <p:nvSpPr>
          <p:cNvPr id="24579"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54" y="1970574"/>
            <a:ext cx="8661563" cy="1610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(1 of 6)</a:t>
            </a:r>
          </a:p>
        </p:txBody>
      </p:sp>
      <p:sp>
        <p:nvSpPr>
          <p:cNvPr id="6147" name="Rectangle 3"/>
          <p:cNvSpPr>
            <a:spLocks noGrp="1" noChangeArrowheads="1"/>
          </p:cNvSpPr>
          <p:nvPr>
            <p:ph idx="1"/>
          </p:nvPr>
        </p:nvSpPr>
        <p:spPr bwMode="auto">
          <a:xfrm>
            <a:off x="685800" y="1219200"/>
            <a:ext cx="8153400" cy="5181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spcBef>
                <a:spcPts val="0"/>
              </a:spcBef>
              <a:spcAft>
                <a:spcPts val="1200"/>
              </a:spcAft>
              <a:buFont typeface="Wingdings" pitchFamily="2" charset="2"/>
              <a:buNone/>
              <a:defRPr/>
            </a:pPr>
            <a:r>
              <a:rPr lang="en-US" sz="2600" dirty="0"/>
              <a:t>MNCs that wish to use a long-term maturity but wish to avoid the prevailing fixed rate may consider floating rate bonds. (Exhibit 18.7)</a:t>
            </a:r>
          </a:p>
          <a:p>
            <a:pPr marL="0" indent="0">
              <a:spcBef>
                <a:spcPts val="0"/>
              </a:spcBef>
              <a:spcAft>
                <a:spcPts val="600"/>
              </a:spcAft>
              <a:buNone/>
              <a:defRPr/>
            </a:pPr>
            <a:r>
              <a:rPr lang="en-US" sz="2600" b="1" dirty="0"/>
              <a:t>Financing Costs of Fixed versus Floating Rate Loans</a:t>
            </a:r>
          </a:p>
          <a:p>
            <a:pPr marL="342900" lvl="1" indent="-342900">
              <a:spcBef>
                <a:spcPts val="0"/>
              </a:spcBef>
              <a:spcAft>
                <a:spcPts val="1200"/>
              </a:spcAft>
              <a:buFont typeface="Wingdings" panose="05000000000000000000" pitchFamily="2" charset="2"/>
              <a:buChar char="§"/>
              <a:defRPr/>
            </a:pPr>
            <a:r>
              <a:rPr lang="en-US" sz="2400" dirty="0">
                <a:solidFill>
                  <a:srgbClr val="336699"/>
                </a:solidFill>
              </a:rPr>
              <a:t>If an MNC considers financing with floating-rate loans it can first forecast the rate for each year, and that would determine the expected interest rate it would pay per year, allowing it to derive forecasted interest payments for all years of the loan.</a:t>
            </a:r>
          </a:p>
          <a:p>
            <a:pPr marL="342900" lvl="1" indent="-342900">
              <a:spcBef>
                <a:spcPts val="0"/>
              </a:spcBef>
              <a:spcAft>
                <a:spcPts val="1200"/>
              </a:spcAft>
              <a:buFont typeface="Wingdings" panose="05000000000000000000" pitchFamily="2" charset="2"/>
              <a:buChar char="§"/>
              <a:defRPr/>
            </a:pPr>
            <a:endParaRPr lang="en-US" sz="2400" dirty="0">
              <a:solidFill>
                <a:srgbClr val="336699"/>
              </a:solidFill>
            </a:endParaRPr>
          </a:p>
          <a:p>
            <a:pPr marL="342900" lvl="1" indent="-342900">
              <a:spcBef>
                <a:spcPts val="0"/>
              </a:spcBef>
              <a:spcAft>
                <a:spcPts val="1200"/>
              </a:spcAft>
              <a:buFont typeface="Wingdings" panose="05000000000000000000" pitchFamily="2" charset="2"/>
              <a:buChar char="§"/>
              <a:defRPr/>
            </a:pPr>
            <a:r>
              <a:rPr lang="en-US" sz="2400" dirty="0">
                <a:solidFill>
                  <a:srgbClr val="336699"/>
                </a:solidFill>
              </a:rPr>
              <a:t>Floating rates are often tied to the </a:t>
            </a:r>
            <a:r>
              <a:rPr lang="en-US" sz="2400" b="1" dirty="0">
                <a:solidFill>
                  <a:srgbClr val="336699"/>
                </a:solidFill>
              </a:rPr>
              <a:t>London Interbank Offer Rate (LIBOR).</a:t>
            </a:r>
            <a:endParaRPr lang="en-US" sz="2400" dirty="0">
              <a:solidFill>
                <a:srgbClr val="336699"/>
              </a:solidFill>
            </a:endParaRPr>
          </a:p>
        </p:txBody>
      </p:sp>
      <p:sp>
        <p:nvSpPr>
          <p:cNvPr id="2560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714375" y="0"/>
            <a:ext cx="8429625" cy="838200"/>
          </a:xfrm>
          <a:prstGeom prst="rect">
            <a:avLst/>
          </a:prstGeom>
          <a:noFill/>
          <a:ln>
            <a:miter lim="800000"/>
            <a:headEnd/>
            <a:tailEnd/>
          </a:ln>
        </p:spPr>
        <p:txBody>
          <a:bodyPr anchor="ctr"/>
          <a:lstStyle/>
          <a:p>
            <a:r>
              <a:rPr lang="en-US" sz="2600" dirty="0">
                <a:solidFill>
                  <a:schemeClr val="bg1"/>
                </a:solidFill>
              </a:rPr>
              <a:t>Exhibit 18.7 </a:t>
            </a:r>
            <a:r>
              <a:rPr lang="en-US" sz="2600" b="0" dirty="0">
                <a:solidFill>
                  <a:schemeClr val="bg1"/>
                </a:solidFill>
              </a:rPr>
              <a:t>Alternative Financing Arrangement with a Floating Rate Loan</a:t>
            </a:r>
          </a:p>
        </p:txBody>
      </p:sp>
      <p:sp>
        <p:nvSpPr>
          <p:cNvPr id="26627"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27" y="2057400"/>
            <a:ext cx="8726345" cy="167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(2 of 6)</a:t>
            </a:r>
          </a:p>
        </p:txBody>
      </p:sp>
      <p:sp>
        <p:nvSpPr>
          <p:cNvPr id="6147" name="Rectangle 3"/>
          <p:cNvSpPr>
            <a:spLocks noGrp="1" noChangeArrowheads="1"/>
          </p:cNvSpPr>
          <p:nvPr>
            <p:ph idx="1"/>
          </p:nvPr>
        </p:nvSpPr>
        <p:spPr bwMode="auto">
          <a:xfrm>
            <a:off x="762000" y="1143000"/>
            <a:ext cx="8382000" cy="47244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spcAft>
                <a:spcPts val="1200"/>
              </a:spcAft>
              <a:buNone/>
              <a:defRPr/>
            </a:pPr>
            <a:r>
              <a:rPr lang="en-US" sz="2600" b="1" dirty="0"/>
              <a:t>Hedging Interest Payments with Interest Rate Swaps</a:t>
            </a:r>
            <a:br>
              <a:rPr lang="en-US" sz="2600" b="1" dirty="0"/>
            </a:br>
            <a:r>
              <a:rPr lang="en-US" sz="2600" dirty="0"/>
              <a:t>(Exhibits 18.8 and18.9)</a:t>
            </a:r>
            <a:endParaRPr lang="en-US" sz="2600" b="1" dirty="0"/>
          </a:p>
          <a:p>
            <a:pPr>
              <a:spcBef>
                <a:spcPts val="0"/>
              </a:spcBef>
              <a:spcAft>
                <a:spcPts val="600"/>
              </a:spcAft>
              <a:buFont typeface="Wingdings" panose="05000000000000000000" pitchFamily="2" charset="2"/>
              <a:buChar char="§"/>
              <a:defRPr/>
            </a:pPr>
            <a:r>
              <a:rPr lang="en-US" sz="2400" dirty="0"/>
              <a:t>If MNCs are concerned that interest rates will rise, they may complement their floating rate debt with interest rate swaps to hedge the risk of rising interest rates.  </a:t>
            </a:r>
          </a:p>
          <a:p>
            <a:pPr>
              <a:spcBef>
                <a:spcPts val="0"/>
              </a:spcBef>
              <a:spcAft>
                <a:spcPts val="600"/>
              </a:spcAft>
              <a:buFont typeface="Wingdings" panose="05000000000000000000" pitchFamily="2" charset="2"/>
              <a:buChar char="§"/>
              <a:defRPr/>
            </a:pPr>
            <a:r>
              <a:rPr lang="en-US" sz="2400" dirty="0"/>
              <a:t>Financial institutions such as commercial and investment banks and insurance companies often act as dealers in interest rate swaps.</a:t>
            </a:r>
          </a:p>
          <a:p>
            <a:pPr>
              <a:spcBef>
                <a:spcPts val="0"/>
              </a:spcBef>
              <a:spcAft>
                <a:spcPts val="600"/>
              </a:spcAft>
              <a:buFont typeface="Wingdings" panose="05000000000000000000" pitchFamily="2" charset="2"/>
              <a:buChar char="§"/>
              <a:defRPr/>
            </a:pPr>
            <a:r>
              <a:rPr lang="en-US" sz="2400" dirty="0"/>
              <a:t>In a </a:t>
            </a:r>
            <a:r>
              <a:rPr lang="en-US" sz="2400" b="1" dirty="0"/>
              <a:t>plain vanilla interest rate swap</a:t>
            </a:r>
            <a:r>
              <a:rPr lang="en-US" sz="2400" dirty="0"/>
              <a:t>, one participating firm makes fixed rate payments periodically in exchange for floating rate payments.</a:t>
            </a:r>
          </a:p>
          <a:p>
            <a:pPr>
              <a:spcBef>
                <a:spcPts val="0"/>
              </a:spcBef>
              <a:spcAft>
                <a:spcPts val="600"/>
              </a:spcAft>
              <a:buFont typeface="Wingdings" panose="05000000000000000000" pitchFamily="2" charset="2"/>
              <a:buChar char="§"/>
              <a:defRPr/>
            </a:pPr>
            <a:r>
              <a:rPr lang="en-US" sz="2400" dirty="0"/>
              <a:t>The payments are based on a </a:t>
            </a:r>
            <a:r>
              <a:rPr lang="en-US" sz="2400" b="1" dirty="0"/>
              <a:t>notional value.</a:t>
            </a:r>
            <a:endParaRPr lang="en-US" sz="2400" dirty="0"/>
          </a:p>
        </p:txBody>
      </p:sp>
      <p:sp>
        <p:nvSpPr>
          <p:cNvPr id="2765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714375" y="0"/>
            <a:ext cx="8429625" cy="838200"/>
          </a:xfrm>
          <a:prstGeom prst="rect">
            <a:avLst/>
          </a:prstGeom>
          <a:noFill/>
          <a:ln>
            <a:miter lim="800000"/>
            <a:headEnd/>
            <a:tailEnd/>
          </a:ln>
        </p:spPr>
        <p:txBody>
          <a:bodyPr anchor="ctr"/>
          <a:lstStyle/>
          <a:p>
            <a:r>
              <a:rPr lang="en-US" sz="2600" dirty="0">
                <a:solidFill>
                  <a:schemeClr val="bg1"/>
                </a:solidFill>
              </a:rPr>
              <a:t>Exhibit 18.8 </a:t>
            </a:r>
            <a:r>
              <a:rPr lang="en-US" sz="2600" b="0" dirty="0">
                <a:solidFill>
                  <a:schemeClr val="bg1"/>
                </a:solidFill>
              </a:rPr>
              <a:t>Illustration of an Interest Rate Swap</a:t>
            </a:r>
          </a:p>
        </p:txBody>
      </p:sp>
      <p:sp>
        <p:nvSpPr>
          <p:cNvPr id="28675"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pic>
        <p:nvPicPr>
          <p:cNvPr id="3" name="Picture 2" descr="Flow diagram shows “Illustration of an Interest Rate Swap.” “Quality Co.” leads to “Investors in Fixed Rate Bonds Issued by Quality Co.” and text written between the components reads, “Fixed Rate Payments at 9 percent.” “Risky Co.” leads to “Investors in Variable Rate Bonds Issued by Risky Co.” and text written between the two components reads, “Variable Rate payments at LIBOR plus 1 percent.” &#10;“Quality Co.” leads to “Risky Co.” and the text written between the components reads, “Variable Rate payments at LIBOR plus 0.5 percent.” “Risky Co.” leads to “Quality Co.” and the text written between the components reads, “Fixed Rate Payments at 9.5 percent.”" title="Illustration of an Interest Rate Sw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92" y="1821180"/>
            <a:ext cx="8989696" cy="49972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714375" y="0"/>
            <a:ext cx="8429625" cy="838200"/>
          </a:xfrm>
          <a:prstGeom prst="rect">
            <a:avLst/>
          </a:prstGeom>
          <a:noFill/>
          <a:ln>
            <a:miter lim="800000"/>
            <a:headEnd/>
            <a:tailEnd/>
          </a:ln>
        </p:spPr>
        <p:txBody>
          <a:bodyPr anchor="ctr"/>
          <a:lstStyle/>
          <a:p>
            <a:r>
              <a:rPr lang="en-US" sz="2600" dirty="0">
                <a:solidFill>
                  <a:schemeClr val="bg1"/>
                </a:solidFill>
              </a:rPr>
              <a:t>Exhibit 18.9 </a:t>
            </a:r>
            <a:r>
              <a:rPr lang="en-CA" sz="2600" b="0" dirty="0">
                <a:solidFill>
                  <a:schemeClr val="bg1"/>
                </a:solidFill>
              </a:rPr>
              <a:t>Expected Payments Resulting from Interest Rate Swap</a:t>
            </a:r>
            <a:endParaRPr lang="en-US" sz="2600" b="0" dirty="0">
              <a:solidFill>
                <a:schemeClr val="bg1"/>
              </a:solidFill>
            </a:endParaRPr>
          </a:p>
        </p:txBody>
      </p:sp>
      <p:sp>
        <p:nvSpPr>
          <p:cNvPr id="28675"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1752600"/>
            <a:ext cx="8842080" cy="36228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800" dirty="0">
                <a:solidFill>
                  <a:schemeClr val="bg1"/>
                </a:solidFill>
              </a:rPr>
              <a:t>Fixed versus Floating Rate Debt Decision (3 of 6)</a:t>
            </a:r>
          </a:p>
        </p:txBody>
      </p:sp>
      <p:sp>
        <p:nvSpPr>
          <p:cNvPr id="29699" name="Rectangle 3"/>
          <p:cNvSpPr>
            <a:spLocks noGrp="1" noChangeArrowheads="1"/>
          </p:cNvSpPr>
          <p:nvPr>
            <p:ph idx="1"/>
          </p:nvPr>
        </p:nvSpPr>
        <p:spPr bwMode="auto">
          <a:xfrm>
            <a:off x="685800" y="1219200"/>
            <a:ext cx="8458200" cy="4724400"/>
          </a:xfrm>
          <a:prstGeom prst="rect">
            <a:avLst/>
          </a:prstGeom>
          <a:noFill/>
          <a:ln>
            <a:miter lim="800000"/>
            <a:headEnd/>
            <a:tailEnd/>
          </a:ln>
        </p:spPr>
        <p:txBody>
          <a:bodyPr/>
          <a:lstStyle/>
          <a:p>
            <a:pPr marL="0" indent="0">
              <a:spcBef>
                <a:spcPts val="0"/>
              </a:spcBef>
              <a:spcAft>
                <a:spcPts val="600"/>
              </a:spcAft>
              <a:buNone/>
            </a:pPr>
            <a:r>
              <a:rPr lang="en-US" sz="2800" b="1" dirty="0"/>
              <a:t>Hedging Interest Payments with Interest Rate Swaps </a:t>
            </a:r>
            <a:r>
              <a:rPr lang="en-US" sz="2800" dirty="0"/>
              <a:t>(cont.)</a:t>
            </a:r>
          </a:p>
          <a:p>
            <a:pPr>
              <a:spcBef>
                <a:spcPts val="0"/>
              </a:spcBef>
              <a:spcAft>
                <a:spcPts val="600"/>
              </a:spcAft>
              <a:buFont typeface="Wingdings" panose="05000000000000000000" pitchFamily="2" charset="2"/>
              <a:buChar char="§"/>
            </a:pPr>
            <a:r>
              <a:rPr lang="en-US" sz="2800" b="1" dirty="0"/>
              <a:t>Limitations of Interest Rate Swaps</a:t>
            </a:r>
          </a:p>
          <a:p>
            <a:pPr marL="465138" lvl="1" indent="-239713">
              <a:spcBef>
                <a:spcPts val="0"/>
              </a:spcBef>
              <a:spcAft>
                <a:spcPts val="600"/>
              </a:spcAft>
              <a:buFont typeface="Wingdings" panose="05000000000000000000" pitchFamily="2" charset="2"/>
              <a:buChar char="§"/>
            </a:pPr>
            <a:r>
              <a:rPr lang="en-US" sz="2400" dirty="0"/>
              <a:t>There is a cost of time and resources associated with searching for a suitable swap candidate and negotiating the swap terms.</a:t>
            </a:r>
          </a:p>
          <a:p>
            <a:pPr marL="465138" lvl="1" indent="-239713">
              <a:spcBef>
                <a:spcPts val="0"/>
              </a:spcBef>
              <a:spcAft>
                <a:spcPts val="600"/>
              </a:spcAft>
              <a:buFont typeface="Wingdings" panose="05000000000000000000" pitchFamily="2" charset="2"/>
              <a:buChar char="§"/>
            </a:pPr>
            <a:endParaRPr lang="en-US" sz="2400" dirty="0"/>
          </a:p>
          <a:p>
            <a:pPr marL="465138" lvl="1" indent="-239713">
              <a:spcBef>
                <a:spcPts val="0"/>
              </a:spcBef>
              <a:spcAft>
                <a:spcPts val="600"/>
              </a:spcAft>
              <a:buFont typeface="Wingdings" panose="05000000000000000000" pitchFamily="2" charset="2"/>
              <a:buChar char="§"/>
            </a:pPr>
            <a:r>
              <a:rPr lang="en-US" sz="2400" dirty="0"/>
              <a:t>Each swap participant faces the risk that the counter participant could default on payments.</a:t>
            </a:r>
          </a:p>
        </p:txBody>
      </p:sp>
      <p:sp>
        <p:nvSpPr>
          <p:cNvPr id="2970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r>
              <a:rPr lang="en-US" dirty="0"/>
              <a:t>3</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1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1148</TotalTime>
  <Words>991</Words>
  <Application>Microsoft Office PowerPoint</Application>
  <PresentationFormat>On-screen Show (4:3)</PresentationFormat>
  <Paragraphs>82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Wingdings</vt:lpstr>
      <vt:lpstr>11_FMI 9th</vt:lpstr>
      <vt:lpstr>PowerPoint Presentation</vt:lpstr>
      <vt:lpstr>Debt Maturity Decision</vt:lpstr>
      <vt:lpstr>Exhibit 18.6 Loans of Different Maturities made to Foreign Subsidiary</vt:lpstr>
      <vt:lpstr>Fixed versus Floating Rate Debt Decision (1 of 6)</vt:lpstr>
      <vt:lpstr>Exhibit 18.7 Alternative Financing Arrangement with a Floating Rate Loan</vt:lpstr>
      <vt:lpstr>Fixed versus Floating Rate Debt Decision (2 of 6)</vt:lpstr>
      <vt:lpstr>Exhibit 18.8 Illustration of an Interest Rate Swap</vt:lpstr>
      <vt:lpstr>Exhibit 18.9 Expected Payments Resulting from Interest Rate Swap</vt:lpstr>
      <vt:lpstr>Fixed versus Floating Rate Debt Decision (3 of 6)</vt:lpstr>
      <vt:lpstr>Fixed versus Floating Rate Debt Decision (4 of 6)</vt:lpstr>
      <vt:lpstr>Fixed versus Floating Rate Debt Decision (5 of 6)</vt:lpstr>
      <vt:lpstr>Fixed versus Floating Rate Debt Decision (6 of 6)</vt:lpstr>
      <vt:lpstr>SUMMARY (1 of 4)</vt:lpstr>
      <vt:lpstr>SUMMARY (2 of 4)</vt:lpstr>
      <vt:lpstr>SUMMARY (3 of 4)</vt:lpstr>
      <vt:lpstr>SUMMARY (4 of 4)</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Schrenk, Lawrence</cp:lastModifiedBy>
  <cp:revision>77</cp:revision>
  <dcterms:created xsi:type="dcterms:W3CDTF">2009-07-28T19:23:39Z</dcterms:created>
  <dcterms:modified xsi:type="dcterms:W3CDTF">2019-04-11T12:43:14Z</dcterms:modified>
</cp:coreProperties>
</file>