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13"/>
  </p:notesMasterIdLst>
  <p:sldIdLst>
    <p:sldId id="298" r:id="rId2"/>
    <p:sldId id="313" r:id="rId3"/>
    <p:sldId id="319" r:id="rId4"/>
    <p:sldId id="320" r:id="rId5"/>
    <p:sldId id="321" r:id="rId6"/>
    <p:sldId id="322" r:id="rId7"/>
    <p:sldId id="323" r:id="rId8"/>
    <p:sldId id="324" r:id="rId9"/>
    <p:sldId id="325" r:id="rId10"/>
    <p:sldId id="326" r:id="rId11"/>
    <p:sldId id="327" r:id="rId12"/>
  </p:sldIdLst>
  <p:sldSz cx="9144000" cy="6858000" type="screen4x3"/>
  <p:notesSz cx="6858000" cy="9144000"/>
  <p:custDataLst>
    <p:tags r:id="rId14"/>
  </p:custDataLst>
  <p:defaultTextStyle>
    <a:defPPr>
      <a:defRPr lang="en-US"/>
    </a:defPPr>
    <a:lvl1pPr algn="l" rtl="0" fontAlgn="base">
      <a:spcBef>
        <a:spcPct val="0"/>
      </a:spcBef>
      <a:spcAft>
        <a:spcPct val="0"/>
      </a:spcAft>
      <a:defRPr kern="1200">
        <a:solidFill>
          <a:schemeClr val="tx1"/>
        </a:solidFill>
        <a:latin typeface="Arial" charset="0"/>
        <a:ea typeface="+mn-ea"/>
        <a:cs typeface="Times New Roman" pitchFamily="18" charset="0"/>
      </a:defRPr>
    </a:lvl1pPr>
    <a:lvl2pPr marL="457200" algn="l" rtl="0" fontAlgn="base">
      <a:spcBef>
        <a:spcPct val="0"/>
      </a:spcBef>
      <a:spcAft>
        <a:spcPct val="0"/>
      </a:spcAft>
      <a:defRPr kern="1200">
        <a:solidFill>
          <a:schemeClr val="tx1"/>
        </a:solidFill>
        <a:latin typeface="Arial" charset="0"/>
        <a:ea typeface="+mn-ea"/>
        <a:cs typeface="Times New Roman" pitchFamily="18" charset="0"/>
      </a:defRPr>
    </a:lvl2pPr>
    <a:lvl3pPr marL="914400" algn="l" rtl="0" fontAlgn="base">
      <a:spcBef>
        <a:spcPct val="0"/>
      </a:spcBef>
      <a:spcAft>
        <a:spcPct val="0"/>
      </a:spcAft>
      <a:defRPr kern="1200">
        <a:solidFill>
          <a:schemeClr val="tx1"/>
        </a:solidFill>
        <a:latin typeface="Arial" charset="0"/>
        <a:ea typeface="+mn-ea"/>
        <a:cs typeface="Times New Roman" pitchFamily="18" charset="0"/>
      </a:defRPr>
    </a:lvl3pPr>
    <a:lvl4pPr marL="1371600" algn="l" rtl="0" fontAlgn="base">
      <a:spcBef>
        <a:spcPct val="0"/>
      </a:spcBef>
      <a:spcAft>
        <a:spcPct val="0"/>
      </a:spcAft>
      <a:defRPr kern="1200">
        <a:solidFill>
          <a:schemeClr val="tx1"/>
        </a:solidFill>
        <a:latin typeface="Arial" charset="0"/>
        <a:ea typeface="+mn-ea"/>
        <a:cs typeface="Times New Roman" pitchFamily="18" charset="0"/>
      </a:defRPr>
    </a:lvl4pPr>
    <a:lvl5pPr marL="1828800" algn="l" rtl="0" fontAlgn="base">
      <a:spcBef>
        <a:spcPct val="0"/>
      </a:spcBef>
      <a:spcAft>
        <a:spcPct val="0"/>
      </a:spcAft>
      <a:defRPr kern="1200">
        <a:solidFill>
          <a:schemeClr val="tx1"/>
        </a:solidFill>
        <a:latin typeface="Arial" charset="0"/>
        <a:ea typeface="+mn-ea"/>
        <a:cs typeface="Times New Roman" pitchFamily="18" charset="0"/>
      </a:defRPr>
    </a:lvl5pPr>
    <a:lvl6pPr marL="2286000" algn="l" defTabSz="914400" rtl="0" eaLnBrk="1" latinLnBrk="0" hangingPunct="1">
      <a:defRPr kern="1200">
        <a:solidFill>
          <a:schemeClr val="tx1"/>
        </a:solidFill>
        <a:latin typeface="Arial" charset="0"/>
        <a:ea typeface="+mn-ea"/>
        <a:cs typeface="Times New Roman" pitchFamily="18" charset="0"/>
      </a:defRPr>
    </a:lvl6pPr>
    <a:lvl7pPr marL="2743200" algn="l" defTabSz="914400" rtl="0" eaLnBrk="1" latinLnBrk="0" hangingPunct="1">
      <a:defRPr kern="1200">
        <a:solidFill>
          <a:schemeClr val="tx1"/>
        </a:solidFill>
        <a:latin typeface="Arial" charset="0"/>
        <a:ea typeface="+mn-ea"/>
        <a:cs typeface="Times New Roman" pitchFamily="18" charset="0"/>
      </a:defRPr>
    </a:lvl7pPr>
    <a:lvl8pPr marL="3200400" algn="l" defTabSz="914400" rtl="0" eaLnBrk="1" latinLnBrk="0" hangingPunct="1">
      <a:defRPr kern="1200">
        <a:solidFill>
          <a:schemeClr val="tx1"/>
        </a:solidFill>
        <a:latin typeface="Arial" charset="0"/>
        <a:ea typeface="+mn-ea"/>
        <a:cs typeface="Times New Roman" pitchFamily="18" charset="0"/>
      </a:defRPr>
    </a:lvl8pPr>
    <a:lvl9pPr marL="3657600" algn="l" defTabSz="914400" rtl="0" eaLnBrk="1" latinLnBrk="0" hangingPunct="1">
      <a:defRPr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99"/>
    <a:srgbClr val="6585B9"/>
    <a:srgbClr val="660066"/>
    <a:srgbClr val="FFFFFF"/>
    <a:srgbClr val="FF9933"/>
    <a:srgbClr val="336600"/>
    <a:srgbClr val="538610"/>
    <a:srgbClr val="146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47" autoAdjust="0"/>
    <p:restoredTop sz="94737" autoAdjust="0"/>
  </p:normalViewPr>
  <p:slideViewPr>
    <p:cSldViewPr>
      <p:cViewPr varScale="1">
        <p:scale>
          <a:sx n="108" d="100"/>
          <a:sy n="108" d="100"/>
        </p:scale>
        <p:origin x="17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22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n-US"/>
          </a:p>
        </p:txBody>
      </p:sp>
      <p:sp>
        <p:nvSpPr>
          <p:cNvPr id="215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8E14327E-F819-43F6-A9CD-0D4AEEC13F97}" type="slidenum">
              <a:rPr lang="en-US"/>
              <a:pPr>
                <a:defRPr/>
              </a:pPr>
              <a:t>‹#›</a:t>
            </a:fld>
            <a:endParaRPr lang="en-US"/>
          </a:p>
        </p:txBody>
      </p:sp>
    </p:spTree>
    <p:extLst>
      <p:ext uri="{BB962C8B-B14F-4D97-AF65-F5344CB8AC3E}">
        <p14:creationId xmlns:p14="http://schemas.microsoft.com/office/powerpoint/2010/main" val="12399220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a:p>
        </p:txBody>
      </p:sp>
      <p:sp>
        <p:nvSpPr>
          <p:cNvPr id="31748" name="Slide Number Placeholder 3"/>
          <p:cNvSpPr>
            <a:spLocks noGrp="1"/>
          </p:cNvSpPr>
          <p:nvPr>
            <p:ph type="sldNum" sz="quarter" idx="5"/>
          </p:nvPr>
        </p:nvSpPr>
        <p:spPr>
          <a:noFill/>
        </p:spPr>
        <p:txBody>
          <a:bodyPr/>
          <a:lstStyle/>
          <a:p>
            <a:fld id="{8AB90DA8-DF84-4F08-B815-FDA115DC3D48}" type="slidenum">
              <a:rPr lang="en-US" smtClean="0">
                <a:cs typeface="Times New Roman" pitchFamily="18" charset="0"/>
              </a:rPr>
              <a:pPr/>
              <a:t>2</a:t>
            </a:fld>
            <a:endParaRPr lang="en-US">
              <a:cs typeface="Times New Roman" pitchFamily="18" charset="0"/>
            </a:endParaRPr>
          </a:p>
        </p:txBody>
      </p:sp>
    </p:spTree>
    <p:extLst>
      <p:ext uri="{BB962C8B-B14F-4D97-AF65-F5344CB8AC3E}">
        <p14:creationId xmlns:p14="http://schemas.microsoft.com/office/powerpoint/2010/main" val="618963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6" name="Rectangle 3"/>
          <p:cNvSpPr>
            <a:spLocks noChangeArrowheads="1"/>
          </p:cNvSpPr>
          <p:nvPr userDrawn="1"/>
        </p:nvSpPr>
        <p:spPr bwMode="auto">
          <a:xfrm>
            <a:off x="0" y="0"/>
            <a:ext cx="9144000" cy="2133600"/>
          </a:xfrm>
          <a:prstGeom prst="rect">
            <a:avLst/>
          </a:prstGeom>
          <a:solidFill>
            <a:srgbClr val="6585B9">
              <a:alpha val="89804"/>
            </a:srgbClr>
          </a:solidFill>
          <a:ln w="0">
            <a:noFill/>
            <a:miter lim="800000"/>
            <a:headEnd/>
            <a:tailEnd/>
          </a:ln>
        </p:spPr>
        <p:txBody>
          <a:bodyPr wrap="none" anchor="ctr"/>
          <a:lstStyle/>
          <a:p>
            <a:pPr>
              <a:defRPr/>
            </a:pPr>
            <a:endParaRPr lang="en-US"/>
          </a:p>
        </p:txBody>
      </p:sp>
      <p:sp>
        <p:nvSpPr>
          <p:cNvPr id="7" name="Title 1"/>
          <p:cNvSpPr>
            <a:spLocks/>
          </p:cNvSpPr>
          <p:nvPr userDrawn="1"/>
        </p:nvSpPr>
        <p:spPr bwMode="auto">
          <a:xfrm>
            <a:off x="1828800" y="533400"/>
            <a:ext cx="7315200" cy="609600"/>
          </a:xfrm>
          <a:prstGeom prst="rect">
            <a:avLst/>
          </a:prstGeom>
          <a:solidFill>
            <a:schemeClr val="accent6">
              <a:lumMod val="50000"/>
            </a:schemeClr>
          </a:solidFill>
          <a:ln w="9525">
            <a:noFill/>
            <a:miter lim="800000"/>
            <a:headEnd/>
            <a:tailEnd/>
          </a:ln>
        </p:spPr>
        <p:txBody>
          <a:bodyPr anchor="ctr"/>
          <a:lstStyle/>
          <a:p>
            <a:pPr eaLnBrk="0" hangingPunct="0">
              <a:defRPr/>
            </a:pPr>
            <a:endParaRPr lang="en-US" sz="3000" b="1">
              <a:solidFill>
                <a:srgbClr val="660066"/>
              </a:solidFill>
            </a:endParaRPr>
          </a:p>
        </p:txBody>
      </p:sp>
      <p:sp>
        <p:nvSpPr>
          <p:cNvPr id="21515" name="Rectangle 11"/>
          <p:cNvSpPr>
            <a:spLocks noGrp="1" noChangeArrowheads="1"/>
          </p:cNvSpPr>
          <p:nvPr>
            <p:ph type="ctrTitle"/>
          </p:nvPr>
        </p:nvSpPr>
        <p:spPr>
          <a:xfrm>
            <a:off x="1828800" y="533400"/>
            <a:ext cx="7315200" cy="609600"/>
          </a:xfrm>
          <a:solidFill>
            <a:schemeClr val="accent6">
              <a:lumMod val="75000"/>
            </a:schemeClr>
          </a:solidFill>
        </p:spPr>
        <p:txBody>
          <a:bodyPr/>
          <a:lstStyle>
            <a:lvl1pPr>
              <a:defRPr sz="3600">
                <a:solidFill>
                  <a:srgbClr val="FF9933"/>
                </a:solidFill>
                <a:latin typeface="Arial" pitchFamily="34" charset="0"/>
                <a:cs typeface="Arial" pitchFamily="34" charset="0"/>
              </a:defRPr>
            </a:lvl1pPr>
          </a:lstStyle>
          <a:p>
            <a:r>
              <a:rPr lang="en-US" dirty="0"/>
              <a:t>Click to edit Master title style</a:t>
            </a:r>
          </a:p>
        </p:txBody>
      </p:sp>
      <p:sp>
        <p:nvSpPr>
          <p:cNvPr id="21516" name="Rectangle 12"/>
          <p:cNvSpPr>
            <a:spLocks noGrp="1" noChangeArrowheads="1"/>
          </p:cNvSpPr>
          <p:nvPr>
            <p:ph type="subTitle" idx="1"/>
          </p:nvPr>
        </p:nvSpPr>
        <p:spPr>
          <a:xfrm>
            <a:off x="1828800" y="1219200"/>
            <a:ext cx="7315200" cy="609600"/>
          </a:xfrm>
        </p:spPr>
        <p:txBody>
          <a:bodyPr anchor="ctr"/>
          <a:lstStyle>
            <a:lvl1pPr marL="0" indent="0" algn="l">
              <a:buFont typeface="Wingdings" pitchFamily="2" charset="2"/>
              <a:buNone/>
              <a:defRPr sz="3600">
                <a:solidFill>
                  <a:srgbClr val="FFFFFF"/>
                </a:solidFill>
              </a:defRPr>
            </a:lvl1pPr>
          </a:lstStyle>
          <a:p>
            <a:r>
              <a:rPr lang="en-US"/>
              <a:t>Click to edit Master subtitle style</a:t>
            </a:r>
            <a:endParaRPr lang="en-US" dirty="0"/>
          </a:p>
        </p:txBody>
      </p:sp>
      <p:sp>
        <p:nvSpPr>
          <p:cNvPr id="21" name="Text Placeholder 20"/>
          <p:cNvSpPr>
            <a:spLocks noGrp="1"/>
          </p:cNvSpPr>
          <p:nvPr>
            <p:ph type="body" sz="quarter" idx="10"/>
          </p:nvPr>
        </p:nvSpPr>
        <p:spPr>
          <a:xfrm>
            <a:off x="1600200" y="2286000"/>
            <a:ext cx="7391400" cy="3962400"/>
          </a:xfrm>
        </p:spPr>
        <p:txBody>
          <a:bodyPr/>
          <a:lstStyle>
            <a:lvl1pPr>
              <a:buNone/>
              <a:defRPr sz="2400" b="0">
                <a:solidFill>
                  <a:srgbClr val="660066"/>
                </a:solidFill>
                <a:latin typeface="Times New Roman" pitchFamily="18" charset="0"/>
                <a:cs typeface="Times New Roman" pitchFamily="18" charset="0"/>
              </a:defRPr>
            </a:lvl1pPr>
            <a:lvl2pPr>
              <a:buClr>
                <a:schemeClr val="tx1">
                  <a:lumMod val="95000"/>
                  <a:lumOff val="5000"/>
                </a:schemeClr>
              </a:buClr>
              <a:buSzPct val="100000"/>
              <a:defRPr sz="1800">
                <a:solidFill>
                  <a:schemeClr val="tx1"/>
                </a:solidFill>
              </a:defRPr>
            </a:lvl2pPr>
            <a:lvl3pPr>
              <a:buClr>
                <a:schemeClr val="tx1">
                  <a:lumMod val="95000"/>
                  <a:lumOff val="5000"/>
                </a:schemeClr>
              </a:buClr>
              <a:buSzPct val="100000"/>
              <a:defRPr sz="1600"/>
            </a:lvl3pPr>
            <a:lvl4pPr>
              <a:buClr>
                <a:schemeClr val="tx1">
                  <a:lumMod val="95000"/>
                  <a:lumOff val="5000"/>
                </a:schemeClr>
              </a:buClr>
              <a:defRPr sz="1200"/>
            </a:lvl4pPr>
            <a:lvl5pPr>
              <a:buClr>
                <a:schemeClr val="tx1">
                  <a:lumMod val="95000"/>
                  <a:lumOff val="5000"/>
                </a:schemeClr>
              </a:buCl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lide Number Placeholder 5"/>
          <p:cNvSpPr>
            <a:spLocks noGrp="1"/>
          </p:cNvSpPr>
          <p:nvPr>
            <p:ph type="sldNum" sz="quarter" idx="11"/>
          </p:nvPr>
        </p:nvSpPr>
        <p:spPr>
          <a:xfrm>
            <a:off x="0" y="6400800"/>
            <a:ext cx="685800" cy="457200"/>
          </a:xfrm>
          <a:prstGeom prst="rect">
            <a:avLst/>
          </a:prstGeom>
        </p:spPr>
        <p:txBody>
          <a:bodyPr/>
          <a:lstStyle>
            <a:lvl1pPr>
              <a:defRPr>
                <a:cs typeface="+mn-cs"/>
              </a:defRPr>
            </a:lvl1pPr>
          </a:lstStyle>
          <a:p>
            <a:pPr>
              <a:defRPr/>
            </a:pPr>
            <a:fld id="{9F811CED-3652-4DFD-85E1-9466AB67BE6C}" type="slidenum">
              <a:rPr lang="en-US"/>
              <a:pPr>
                <a:defRPr/>
              </a:pPr>
              <a:t>‹#›</a:t>
            </a:fld>
            <a:endParaRPr lang="en-US" dirty="0"/>
          </a:p>
        </p:txBody>
      </p:sp>
    </p:spTree>
    <p:extLst>
      <p:ext uri="{BB962C8B-B14F-4D97-AF65-F5344CB8AC3E}">
        <p14:creationId xmlns:p14="http://schemas.microsoft.com/office/powerpoint/2010/main" val="3685511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cstate="print"/>
          <a:srcRect r="50000"/>
          <a:stretch>
            <a:fillRect/>
          </a:stretch>
        </p:blipFill>
        <p:spPr bwMode="auto">
          <a:xfrm>
            <a:off x="0" y="1143000"/>
            <a:ext cx="685800" cy="5715000"/>
          </a:xfrm>
          <a:prstGeom prst="rect">
            <a:avLst/>
          </a:prstGeom>
          <a:noFill/>
          <a:ln w="9525">
            <a:noFill/>
            <a:miter lim="800000"/>
            <a:headEnd/>
            <a:tailEnd/>
          </a:ln>
        </p:spPr>
      </p:pic>
      <p:pic>
        <p:nvPicPr>
          <p:cNvPr id="4" name="Picture 1"/>
          <p:cNvPicPr>
            <a:picLocks noChangeAspect="1" noChangeArrowheads="1"/>
          </p:cNvPicPr>
          <p:nvPr userDrawn="1"/>
        </p:nvPicPr>
        <p:blipFill>
          <a:blip r:embed="rId3" cstate="print"/>
          <a:srcRect/>
          <a:stretch>
            <a:fillRect/>
          </a:stretch>
        </p:blipFill>
        <p:spPr bwMode="auto">
          <a:xfrm>
            <a:off x="0" y="806450"/>
            <a:ext cx="9144000" cy="336550"/>
          </a:xfrm>
          <a:prstGeom prst="rect">
            <a:avLst/>
          </a:prstGeom>
          <a:noFill/>
          <a:ln w="9525">
            <a:solidFill>
              <a:schemeClr val="accent6">
                <a:lumMod val="75000"/>
              </a:schemeClr>
            </a:solidFill>
            <a:miter lim="800000"/>
            <a:headEnd/>
            <a:tailEnd/>
          </a:ln>
        </p:spPr>
      </p:pic>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p:cNvSpPr>
            <a:spLocks noGrp="1"/>
          </p:cNvSpPr>
          <p:nvPr>
            <p:ph type="sldNum" sz="quarter" idx="10"/>
          </p:nvPr>
        </p:nvSpPr>
        <p:spPr>
          <a:xfrm>
            <a:off x="0" y="6400800"/>
            <a:ext cx="685800" cy="457200"/>
          </a:xfrm>
          <a:prstGeom prst="rect">
            <a:avLst/>
          </a:prstGeom>
        </p:spPr>
        <p:txBody>
          <a:bodyPr/>
          <a:lstStyle>
            <a:lvl1pPr>
              <a:defRPr>
                <a:cs typeface="+mn-cs"/>
              </a:defRPr>
            </a:lvl1pPr>
          </a:lstStyle>
          <a:p>
            <a:pPr>
              <a:defRPr/>
            </a:pPr>
            <a:fld id="{EBA27EA1-1155-42FC-A217-1AB489485F3D}" type="slidenum">
              <a:rPr lang="en-US"/>
              <a:pPr>
                <a:defRPr/>
              </a:pPr>
              <a:t>‹#›</a:t>
            </a:fld>
            <a:endParaRPr lang="en-US" dirty="0"/>
          </a:p>
        </p:txBody>
      </p:sp>
      <p:sp>
        <p:nvSpPr>
          <p:cNvPr id="9" name="Rectangle 8"/>
          <p:cNvSpPr/>
          <p:nvPr userDrawn="1"/>
        </p:nvSpPr>
        <p:spPr>
          <a:xfrm>
            <a:off x="0" y="0"/>
            <a:ext cx="9144000" cy="806450"/>
          </a:xfrm>
          <a:prstGeom prst="rect">
            <a:avLst/>
          </a:prstGeom>
          <a:solidFill>
            <a:srgbClr val="6585B9"/>
          </a:solidFill>
          <a:ln>
            <a:solidFill>
              <a:srgbClr val="6585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5213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ok cover">
    <p:spTree>
      <p:nvGrpSpPr>
        <p:cNvPr id="1" name=""/>
        <p:cNvGrpSpPr/>
        <p:nvPr/>
      </p:nvGrpSpPr>
      <p:grpSpPr>
        <a:xfrm>
          <a:off x="0" y="0"/>
          <a:ext cx="0" cy="0"/>
          <a:chOff x="0" y="0"/>
          <a:chExt cx="0" cy="0"/>
        </a:xfrm>
      </p:grpSpPr>
      <p:pic>
        <p:nvPicPr>
          <p:cNvPr id="2" name="Picture 2"/>
          <p:cNvPicPr>
            <a:picLocks noChangeAspect="1" noChangeArrowheads="1"/>
          </p:cNvPicPr>
          <p:nvPr userDrawn="1"/>
        </p:nvPicPr>
        <p:blipFill>
          <a:blip r:embed="rId2" cstate="print"/>
          <a:srcRect r="10526"/>
          <a:stretch>
            <a:fillRect/>
          </a:stretch>
        </p:blipFill>
        <p:spPr bwMode="auto">
          <a:xfrm>
            <a:off x="0" y="3276600"/>
            <a:ext cx="1447800" cy="3581400"/>
          </a:xfrm>
          <a:prstGeom prst="rect">
            <a:avLst/>
          </a:prstGeom>
          <a:noFill/>
          <a:ln w="9525">
            <a:noFill/>
            <a:miter lim="800000"/>
            <a:headEnd/>
            <a:tailEnd/>
          </a:ln>
        </p:spPr>
      </p:pic>
      <p:sp>
        <p:nvSpPr>
          <p:cNvPr id="9" name="Rectangle 8"/>
          <p:cNvSpPr/>
          <p:nvPr userDrawn="1"/>
        </p:nvSpPr>
        <p:spPr>
          <a:xfrm>
            <a:off x="0" y="0"/>
            <a:ext cx="9144000" cy="3276600"/>
          </a:xfrm>
          <a:prstGeom prst="rect">
            <a:avLst/>
          </a:prstGeom>
          <a:solidFill>
            <a:srgbClr val="6585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 Box 3"/>
          <p:cNvSpPr txBox="1">
            <a:spLocks noChangeArrowheads="1"/>
          </p:cNvSpPr>
          <p:nvPr userDrawn="1"/>
        </p:nvSpPr>
        <p:spPr bwMode="auto">
          <a:xfrm>
            <a:off x="0" y="609600"/>
            <a:ext cx="9144000" cy="1311275"/>
          </a:xfrm>
          <a:prstGeom prst="rect">
            <a:avLst/>
          </a:prstGeom>
          <a:solidFill>
            <a:srgbClr val="6585B9"/>
          </a:solidFill>
          <a:ln>
            <a:noFill/>
          </a:ln>
          <a:extLst/>
        </p:spPr>
        <p:txBody>
          <a:bodyPr>
            <a:spAutoFit/>
          </a:bodyPr>
          <a:lstStyle>
            <a:lvl1pPr eaLnBrk="0" hangingPunct="0">
              <a:defRPr>
                <a:solidFill>
                  <a:schemeClr val="tx1"/>
                </a:solidFill>
                <a:latin typeface="Arial" charset="0"/>
                <a:cs typeface="Times New Roman" pitchFamily="18" charset="0"/>
              </a:defRPr>
            </a:lvl1pPr>
            <a:lvl2pPr marL="742950" indent="-285750" eaLnBrk="0" hangingPunct="0">
              <a:defRPr>
                <a:solidFill>
                  <a:schemeClr val="tx1"/>
                </a:solidFill>
                <a:latin typeface="Arial" charset="0"/>
                <a:cs typeface="Times New Roman" pitchFamily="18" charset="0"/>
              </a:defRPr>
            </a:lvl2pPr>
            <a:lvl3pPr marL="1143000" indent="-228600" eaLnBrk="0" hangingPunct="0">
              <a:defRPr>
                <a:solidFill>
                  <a:schemeClr val="tx1"/>
                </a:solidFill>
                <a:latin typeface="Arial" charset="0"/>
                <a:cs typeface="Times New Roman" pitchFamily="18" charset="0"/>
              </a:defRPr>
            </a:lvl3pPr>
            <a:lvl4pPr marL="1600200" indent="-228600" eaLnBrk="0" hangingPunct="0">
              <a:defRPr>
                <a:solidFill>
                  <a:schemeClr val="tx1"/>
                </a:solidFill>
                <a:latin typeface="Arial" charset="0"/>
                <a:cs typeface="Times New Roman" pitchFamily="18" charset="0"/>
              </a:defRPr>
            </a:lvl4pPr>
            <a:lvl5pPr marL="2057400" indent="-228600" eaLnBrk="0" hangingPunct="0">
              <a:defRPr>
                <a:solidFill>
                  <a:schemeClr val="tx1"/>
                </a:solidFill>
                <a:latin typeface="Arial" charset="0"/>
                <a:cs typeface="Times New Roman" pitchFamily="18" charset="0"/>
              </a:defRPr>
            </a:lvl5pPr>
            <a:lvl6pPr marL="2514600" indent="-228600" eaLnBrk="0" fontAlgn="base" hangingPunct="0">
              <a:spcBef>
                <a:spcPct val="0"/>
              </a:spcBef>
              <a:spcAft>
                <a:spcPct val="0"/>
              </a:spcAft>
              <a:defRPr>
                <a:solidFill>
                  <a:schemeClr val="tx1"/>
                </a:solidFill>
                <a:latin typeface="Arial" charset="0"/>
                <a:cs typeface="Times New Roman" pitchFamily="18" charset="0"/>
              </a:defRPr>
            </a:lvl6pPr>
            <a:lvl7pPr marL="2971800" indent="-228600" eaLnBrk="0" fontAlgn="base" hangingPunct="0">
              <a:spcBef>
                <a:spcPct val="0"/>
              </a:spcBef>
              <a:spcAft>
                <a:spcPct val="0"/>
              </a:spcAft>
              <a:defRPr>
                <a:solidFill>
                  <a:schemeClr val="tx1"/>
                </a:solidFill>
                <a:latin typeface="Arial" charset="0"/>
                <a:cs typeface="Times New Roman" pitchFamily="18" charset="0"/>
              </a:defRPr>
            </a:lvl7pPr>
            <a:lvl8pPr marL="3429000" indent="-228600" eaLnBrk="0" fontAlgn="base" hangingPunct="0">
              <a:spcBef>
                <a:spcPct val="0"/>
              </a:spcBef>
              <a:spcAft>
                <a:spcPct val="0"/>
              </a:spcAft>
              <a:defRPr>
                <a:solidFill>
                  <a:schemeClr val="tx1"/>
                </a:solidFill>
                <a:latin typeface="Arial" charset="0"/>
                <a:cs typeface="Times New Roman" pitchFamily="18" charset="0"/>
              </a:defRPr>
            </a:lvl8pPr>
            <a:lvl9pPr marL="3886200" indent="-228600" eaLnBrk="0" fontAlgn="base" hangingPunct="0">
              <a:spcBef>
                <a:spcPct val="0"/>
              </a:spcBef>
              <a:spcAft>
                <a:spcPct val="0"/>
              </a:spcAft>
              <a:defRPr>
                <a:solidFill>
                  <a:schemeClr val="tx1"/>
                </a:solidFill>
                <a:latin typeface="Arial" charset="0"/>
                <a:cs typeface="Times New Roman" pitchFamily="18" charset="0"/>
              </a:defRPr>
            </a:lvl9pPr>
          </a:lstStyle>
          <a:p>
            <a:pPr algn="ctr" eaLnBrk="1" hangingPunct="1">
              <a:defRPr/>
            </a:pPr>
            <a:r>
              <a:rPr lang="en-US" sz="4000" dirty="0">
                <a:solidFill>
                  <a:schemeClr val="bg1"/>
                </a:solidFill>
                <a:latin typeface="Times New Roman" pitchFamily="18" charset="0"/>
              </a:rPr>
              <a:t>International Financial Management </a:t>
            </a:r>
          </a:p>
          <a:p>
            <a:pPr algn="ctr" eaLnBrk="1" hangingPunct="1">
              <a:defRPr/>
            </a:pPr>
            <a:r>
              <a:rPr lang="en-US" sz="4000" dirty="0">
                <a:solidFill>
                  <a:schemeClr val="bg1"/>
                </a:solidFill>
                <a:latin typeface="Times New Roman" pitchFamily="18" charset="0"/>
              </a:rPr>
              <a:t>13</a:t>
            </a:r>
            <a:r>
              <a:rPr lang="en-US" sz="4000" baseline="30000" dirty="0">
                <a:solidFill>
                  <a:schemeClr val="bg1"/>
                </a:solidFill>
                <a:latin typeface="Times New Roman" pitchFamily="18" charset="0"/>
              </a:rPr>
              <a:t>th</a:t>
            </a:r>
            <a:r>
              <a:rPr lang="en-US" sz="4000" dirty="0">
                <a:solidFill>
                  <a:schemeClr val="bg1"/>
                </a:solidFill>
                <a:latin typeface="Times New Roman" pitchFamily="18" charset="0"/>
              </a:rPr>
              <a:t> Edition</a:t>
            </a:r>
            <a:endParaRPr lang="en-US" dirty="0"/>
          </a:p>
        </p:txBody>
      </p:sp>
      <p:grpSp>
        <p:nvGrpSpPr>
          <p:cNvPr id="6" name="Group 6"/>
          <p:cNvGrpSpPr>
            <a:grpSpLocks/>
          </p:cNvGrpSpPr>
          <p:nvPr userDrawn="1"/>
        </p:nvGrpSpPr>
        <p:grpSpPr bwMode="auto">
          <a:xfrm>
            <a:off x="3581400" y="2259013"/>
            <a:ext cx="5562600" cy="484187"/>
            <a:chOff x="3581400" y="2259238"/>
            <a:chExt cx="5562600" cy="483962"/>
          </a:xfrm>
        </p:grpSpPr>
        <p:pic>
          <p:nvPicPr>
            <p:cNvPr id="7" name="Picture 3" descr="by Jeff Madura&#10;"/>
            <p:cNvPicPr>
              <a:picLocks noChangeAspect="1" noChangeArrowheads="1"/>
            </p:cNvPicPr>
            <p:nvPr userDrawn="1"/>
          </p:nvPicPr>
          <p:blipFill>
            <a:blip r:embed="rId3" cstate="print"/>
            <a:srcRect/>
            <a:stretch>
              <a:fillRect/>
            </a:stretch>
          </p:blipFill>
          <p:spPr bwMode="auto">
            <a:xfrm>
              <a:off x="3581400" y="2259238"/>
              <a:ext cx="5562600" cy="483962"/>
            </a:xfrm>
            <a:prstGeom prst="rect">
              <a:avLst/>
            </a:prstGeom>
            <a:noFill/>
            <a:ln w="9525">
              <a:noFill/>
              <a:miter lim="800000"/>
              <a:headEnd/>
              <a:tailEnd/>
            </a:ln>
          </p:spPr>
        </p:pic>
        <p:sp>
          <p:nvSpPr>
            <p:cNvPr id="8" name="Rectangle 7"/>
            <p:cNvSpPr>
              <a:spLocks noChangeArrowheads="1"/>
            </p:cNvSpPr>
            <p:nvPr userDrawn="1"/>
          </p:nvSpPr>
          <p:spPr bwMode="auto">
            <a:xfrm>
              <a:off x="3665538" y="2259238"/>
              <a:ext cx="2355850" cy="461747"/>
            </a:xfrm>
            <a:prstGeom prst="rect">
              <a:avLst/>
            </a:prstGeom>
            <a:noFill/>
            <a:ln w="9525">
              <a:noFill/>
              <a:miter lim="800000"/>
              <a:headEnd/>
              <a:tailEnd/>
            </a:ln>
          </p:spPr>
          <p:txBody>
            <a:bodyPr wrap="none">
              <a:spAutoFit/>
            </a:bodyPr>
            <a:lstStyle/>
            <a:p>
              <a:pPr>
                <a:defRPr/>
              </a:pPr>
              <a:r>
                <a:rPr lang="en-US" sz="2400" b="1" dirty="0">
                  <a:solidFill>
                    <a:schemeClr val="bg1"/>
                  </a:solidFill>
                </a:rPr>
                <a:t>by Jeff Madura</a:t>
              </a:r>
              <a:endParaRPr lang="en-US" sz="2400" dirty="0"/>
            </a:p>
          </p:txBody>
        </p:sp>
      </p:grpSp>
    </p:spTree>
    <p:extLst>
      <p:ext uri="{BB962C8B-B14F-4D97-AF65-F5344CB8AC3E}">
        <p14:creationId xmlns:p14="http://schemas.microsoft.com/office/powerpoint/2010/main" val="38830257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790BDAF-D8D8-4513-8B83-F22AFBAC7410}"/>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700623" y="6349965"/>
            <a:ext cx="1742753" cy="508035"/>
          </a:xfrm>
          <a:prstGeom prst="rect">
            <a:avLst/>
          </a:prstGeom>
        </p:spPr>
      </p:pic>
    </p:spTree>
    <p:extLst>
      <p:ext uri="{BB962C8B-B14F-4D97-AF65-F5344CB8AC3E}">
        <p14:creationId xmlns:p14="http://schemas.microsoft.com/office/powerpoint/2010/main" val="3121923590"/>
      </p:ext>
    </p:extLst>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Lst>
  <p:hf hdr="0" ftr="0" dt="0"/>
  <p:txStyles>
    <p:titleStyle>
      <a:lvl1pPr algn="l" rtl="0" eaLnBrk="0" fontAlgn="base" hangingPunct="0">
        <a:spcBef>
          <a:spcPct val="0"/>
        </a:spcBef>
        <a:spcAft>
          <a:spcPct val="0"/>
        </a:spcAft>
        <a:defRPr sz="2200" b="1">
          <a:solidFill>
            <a:srgbClr val="660066"/>
          </a:solidFill>
          <a:latin typeface="Arial" charset="0"/>
          <a:ea typeface="+mj-ea"/>
          <a:cs typeface="+mj-cs"/>
        </a:defRPr>
      </a:lvl1pPr>
      <a:lvl2pPr algn="l" rtl="0" eaLnBrk="0" fontAlgn="base" hangingPunct="0">
        <a:spcBef>
          <a:spcPct val="0"/>
        </a:spcBef>
        <a:spcAft>
          <a:spcPct val="0"/>
        </a:spcAft>
        <a:defRPr sz="2200" b="1">
          <a:solidFill>
            <a:srgbClr val="660066"/>
          </a:solidFill>
          <a:latin typeface="Arial" charset="0"/>
        </a:defRPr>
      </a:lvl2pPr>
      <a:lvl3pPr algn="l" rtl="0" eaLnBrk="0" fontAlgn="base" hangingPunct="0">
        <a:spcBef>
          <a:spcPct val="0"/>
        </a:spcBef>
        <a:spcAft>
          <a:spcPct val="0"/>
        </a:spcAft>
        <a:defRPr sz="2200" b="1">
          <a:solidFill>
            <a:srgbClr val="660066"/>
          </a:solidFill>
          <a:latin typeface="Arial" charset="0"/>
        </a:defRPr>
      </a:lvl3pPr>
      <a:lvl4pPr algn="l" rtl="0" eaLnBrk="0" fontAlgn="base" hangingPunct="0">
        <a:spcBef>
          <a:spcPct val="0"/>
        </a:spcBef>
        <a:spcAft>
          <a:spcPct val="0"/>
        </a:spcAft>
        <a:defRPr sz="2200" b="1">
          <a:solidFill>
            <a:srgbClr val="660066"/>
          </a:solidFill>
          <a:latin typeface="Arial" charset="0"/>
        </a:defRPr>
      </a:lvl4pPr>
      <a:lvl5pPr algn="l" rtl="0" eaLnBrk="0" fontAlgn="base" hangingPunct="0">
        <a:spcBef>
          <a:spcPct val="0"/>
        </a:spcBef>
        <a:spcAft>
          <a:spcPct val="0"/>
        </a:spcAft>
        <a:defRPr sz="2200" b="1">
          <a:solidFill>
            <a:srgbClr val="660066"/>
          </a:solidFill>
          <a:latin typeface="Arial" charset="0"/>
        </a:defRPr>
      </a:lvl5pPr>
      <a:lvl6pPr marL="457200" algn="l" rtl="0" eaLnBrk="1" fontAlgn="base" hangingPunct="1">
        <a:spcBef>
          <a:spcPct val="0"/>
        </a:spcBef>
        <a:spcAft>
          <a:spcPct val="0"/>
        </a:spcAft>
        <a:defRPr sz="4200">
          <a:solidFill>
            <a:schemeClr val="tx2"/>
          </a:solidFill>
          <a:latin typeface="Times New Roman" charset="0"/>
        </a:defRPr>
      </a:lvl6pPr>
      <a:lvl7pPr marL="914400" algn="l" rtl="0" eaLnBrk="1" fontAlgn="base" hangingPunct="1">
        <a:spcBef>
          <a:spcPct val="0"/>
        </a:spcBef>
        <a:spcAft>
          <a:spcPct val="0"/>
        </a:spcAft>
        <a:defRPr sz="4200">
          <a:solidFill>
            <a:schemeClr val="tx2"/>
          </a:solidFill>
          <a:latin typeface="Times New Roman" charset="0"/>
        </a:defRPr>
      </a:lvl7pPr>
      <a:lvl8pPr marL="1371600" algn="l" rtl="0" eaLnBrk="1" fontAlgn="base" hangingPunct="1">
        <a:spcBef>
          <a:spcPct val="0"/>
        </a:spcBef>
        <a:spcAft>
          <a:spcPct val="0"/>
        </a:spcAft>
        <a:defRPr sz="4200">
          <a:solidFill>
            <a:schemeClr val="tx2"/>
          </a:solidFill>
          <a:latin typeface="Times New Roman" charset="0"/>
        </a:defRPr>
      </a:lvl8pPr>
      <a:lvl9pPr marL="1828800" algn="l" rtl="0" eaLnBrk="1" fontAlgn="base" hangingPunct="1">
        <a:spcBef>
          <a:spcPct val="0"/>
        </a:spcBef>
        <a:spcAft>
          <a:spcPct val="0"/>
        </a:spcAft>
        <a:defRPr sz="4200">
          <a:solidFill>
            <a:schemeClr val="tx2"/>
          </a:solidFill>
          <a:latin typeface="Times New Roman" charset="0"/>
        </a:defRPr>
      </a:lvl9pPr>
    </p:titleStyle>
    <p:bodyStyle>
      <a:lvl1pPr marL="342900" indent="-342900" algn="l" rtl="0" eaLnBrk="0" fontAlgn="base" hangingPunct="0">
        <a:spcBef>
          <a:spcPct val="20000"/>
        </a:spcBef>
        <a:spcAft>
          <a:spcPct val="0"/>
        </a:spcAft>
        <a:buClr>
          <a:srgbClr val="0D0D0D"/>
        </a:buClr>
        <a:buSzPct val="100000"/>
        <a:buFont typeface="Wingdings" pitchFamily="2" charset="2"/>
        <a:buChar char="n"/>
        <a:defRPr sz="2000">
          <a:solidFill>
            <a:srgbClr val="336699"/>
          </a:solidFill>
          <a:latin typeface="+mn-lt"/>
          <a:ea typeface="+mn-ea"/>
          <a:cs typeface="+mn-cs"/>
        </a:defRPr>
      </a:lvl1pPr>
      <a:lvl2pPr marL="742950" indent="-285750" algn="l" rtl="0" eaLnBrk="0" fontAlgn="base" hangingPunct="0">
        <a:spcBef>
          <a:spcPct val="20000"/>
        </a:spcBef>
        <a:spcAft>
          <a:spcPct val="0"/>
        </a:spcAft>
        <a:buSzPct val="100000"/>
        <a:buFont typeface="Wingdings" pitchFamily="2" charset="2"/>
        <a:buChar char="n"/>
        <a:defRPr>
          <a:solidFill>
            <a:schemeClr val="tx1"/>
          </a:solidFill>
          <a:latin typeface="+mn-lt"/>
          <a:cs typeface="+mn-cs"/>
        </a:defRPr>
      </a:lvl2pPr>
      <a:lvl3pPr marL="1143000" indent="-228600" algn="l" rtl="0" eaLnBrk="0" fontAlgn="base" hangingPunct="0">
        <a:spcBef>
          <a:spcPct val="20000"/>
        </a:spcBef>
        <a:spcAft>
          <a:spcPct val="0"/>
        </a:spcAft>
        <a:buSzPct val="100000"/>
        <a:buFont typeface="Wingdings" pitchFamily="2" charset="2"/>
        <a:buChar char="n"/>
        <a:defRPr sz="1600">
          <a:solidFill>
            <a:schemeClr val="tx1"/>
          </a:solidFill>
          <a:latin typeface="+mn-lt"/>
          <a:cs typeface="+mn-cs"/>
        </a:defRPr>
      </a:lvl3pPr>
      <a:lvl4pPr marL="16002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4pPr>
      <a:lvl5pPr marL="2057400" indent="-228600" algn="l" rtl="0" eaLnBrk="0" fontAlgn="base" hangingPunct="0">
        <a:spcBef>
          <a:spcPct val="20000"/>
        </a:spcBef>
        <a:spcAft>
          <a:spcPct val="0"/>
        </a:spcAft>
        <a:buFont typeface="Wingdings" pitchFamily="2" charset="2"/>
        <a:buChar char="§"/>
        <a:defRPr sz="1400">
          <a:solidFill>
            <a:schemeClr val="tx1"/>
          </a:solidFill>
          <a:latin typeface="+mn-lt"/>
          <a:cs typeface="+mn-cs"/>
        </a:defRPr>
      </a:lvl5pPr>
      <a:lvl6pPr marL="25146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10">
            <a:extLst>
              <a:ext uri="{FF2B5EF4-FFF2-40B4-BE49-F238E27FC236}">
                <a16:creationId xmlns:a16="http://schemas.microsoft.com/office/drawing/2014/main" id="{8E2A5FA2-F035-4B31-8605-5E3E4B06604E}"/>
              </a:ext>
            </a:extLst>
          </p:cNvPr>
          <p:cNvSpPr>
            <a:spLocks noGrp="1"/>
          </p:cNvSpPr>
          <p:nvPr>
            <p:ph type="body" sz="quarter" idx="10"/>
          </p:nvPr>
        </p:nvSpPr>
        <p:spPr>
          <a:xfrm>
            <a:off x="152400" y="2286000"/>
            <a:ext cx="8839200" cy="3962400"/>
          </a:xfrm>
        </p:spPr>
        <p:txBody>
          <a:bodyPr/>
          <a:lstStyle/>
          <a:p>
            <a:pPr algn="ctr"/>
            <a:r>
              <a:rPr lang="en-US" sz="4800" b="1" dirty="0"/>
              <a:t>FIN 440: International Finance</a:t>
            </a:r>
          </a:p>
          <a:p>
            <a:pPr algn="ctr"/>
            <a:endParaRPr lang="en-US" sz="3600" b="1" dirty="0"/>
          </a:p>
          <a:p>
            <a:pPr algn="ctr"/>
            <a:r>
              <a:rPr lang="en-US" sz="3600" b="1" dirty="0"/>
              <a:t>Larry Schrenk, Instructor</a:t>
            </a:r>
          </a:p>
          <a:p>
            <a:pPr algn="ctr"/>
            <a:endParaRPr lang="en-US" sz="3600" b="1" dirty="0"/>
          </a:p>
          <a:p>
            <a:pPr algn="ctr"/>
            <a:r>
              <a:rPr lang="en-US" sz="3600" b="1" dirty="0"/>
              <a:t>Video 17.2 Explaining Multinational </a:t>
            </a:r>
          </a:p>
          <a:p>
            <a:pPr algn="ctr"/>
            <a:r>
              <a:rPr lang="en-US" sz="3600" b="1" dirty="0"/>
              <a:t>Cost of Capital</a:t>
            </a:r>
          </a:p>
          <a:p>
            <a:endParaRPr lang="en-US" dirty="0"/>
          </a:p>
          <a:p>
            <a:endParaRPr lang="en-US" dirty="0"/>
          </a:p>
        </p:txBody>
      </p:sp>
      <p:sp>
        <p:nvSpPr>
          <p:cNvPr id="4" name="Slide Number Placeholder 3">
            <a:extLst>
              <a:ext uri="{FF2B5EF4-FFF2-40B4-BE49-F238E27FC236}">
                <a16:creationId xmlns:a16="http://schemas.microsoft.com/office/drawing/2014/main" id="{92593C8C-467E-48B7-89C0-3645D1CD5A73}"/>
              </a:ext>
            </a:extLst>
          </p:cNvPr>
          <p:cNvSpPr>
            <a:spLocks noGrp="1"/>
          </p:cNvSpPr>
          <p:nvPr>
            <p:ph type="sldNum" sz="quarter" idx="11"/>
          </p:nvPr>
        </p:nvSpPr>
        <p:spPr>
          <a:prstGeom prst="rect">
            <a:avLst/>
          </a:prstGeom>
        </p:spPr>
        <p:txBody>
          <a:bodyPr/>
          <a:lstStyle/>
          <a:p>
            <a:pPr>
              <a:defRPr/>
            </a:pPr>
            <a:fld id="{EBA27EA1-1155-42FC-A217-1AB489485F3D}" type="slidenum">
              <a:rPr lang="en-US" smtClean="0"/>
              <a:pPr>
                <a:defRPr/>
              </a:pPr>
              <a:t>1</a:t>
            </a:fld>
            <a:endParaRPr lang="en-US" dirty="0"/>
          </a:p>
        </p:txBody>
      </p:sp>
    </p:spTree>
    <p:extLst>
      <p:ext uri="{BB962C8B-B14F-4D97-AF65-F5344CB8AC3E}">
        <p14:creationId xmlns:p14="http://schemas.microsoft.com/office/powerpoint/2010/main" val="2316844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SUMMARY (3 of 4)</a:t>
            </a:r>
          </a:p>
        </p:txBody>
      </p:sp>
      <p:sp>
        <p:nvSpPr>
          <p:cNvPr id="27652" name="Rectangle 3"/>
          <p:cNvSpPr>
            <a:spLocks noGrp="1" noChangeArrowheads="1"/>
          </p:cNvSpPr>
          <p:nvPr>
            <p:ph idx="1"/>
          </p:nvPr>
        </p:nvSpPr>
        <p:spPr bwMode="auto">
          <a:xfrm>
            <a:off x="914400" y="1295400"/>
            <a:ext cx="7848600" cy="5562600"/>
          </a:xfrm>
          <a:prstGeom prst="rect">
            <a:avLst/>
          </a:prstGeom>
          <a:noFill/>
          <a:ln>
            <a:miter lim="800000"/>
            <a:headEnd/>
            <a:tailEnd/>
          </a:ln>
        </p:spPr>
        <p:txBody>
          <a:bodyPr/>
          <a:lstStyle/>
          <a:p>
            <a:pPr>
              <a:buFont typeface="Wingdings" panose="05000000000000000000" pitchFamily="2" charset="2"/>
              <a:buChar char="§"/>
            </a:pPr>
            <a:r>
              <a:rPr lang="en-US" sz="2400" dirty="0"/>
              <a:t>If an MNC’s subsidiary’s financial leverage deviates from the global target capital structure, the MNC can still achieve the target if either another subsidiary or the parent takes an offsetting position in financial leverage. However, even with these offsetting effects, the cost of capital might be affected.</a:t>
            </a:r>
          </a:p>
          <a:p>
            <a:pPr>
              <a:buFont typeface="Wingdings" panose="05000000000000000000" pitchFamily="2" charset="2"/>
              <a:buChar char="§"/>
            </a:pPr>
            <a:r>
              <a:rPr lang="en-US" sz="2400" dirty="0"/>
              <a:t>The cost of capital may be lower for an MNC than for a domestic firm because of characteristics peculiar to the MNC, including its size, its access to international capital markets, and its degree of international diversification. Yet some characteristics peculiar to an MNC can increase the MNC’s cost of capital, such as exposure to exchange rate risk and to country risk.</a:t>
            </a:r>
          </a:p>
          <a:p>
            <a:pPr marL="0" indent="0">
              <a:buNone/>
            </a:pPr>
            <a:endParaRPr lang="en-US" dirty="0"/>
          </a:p>
        </p:txBody>
      </p:sp>
      <p:sp>
        <p:nvSpPr>
          <p:cNvPr id="27650"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75D81ECF-8639-4787-9BF9-30C6C099B342}"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SUMMARY (4 of 4)</a:t>
            </a:r>
          </a:p>
        </p:txBody>
      </p:sp>
      <p:sp>
        <p:nvSpPr>
          <p:cNvPr id="27652" name="Rectangle 3"/>
          <p:cNvSpPr>
            <a:spLocks noGrp="1" noChangeArrowheads="1"/>
          </p:cNvSpPr>
          <p:nvPr>
            <p:ph idx="1"/>
          </p:nvPr>
        </p:nvSpPr>
        <p:spPr bwMode="auto">
          <a:xfrm>
            <a:off x="914400" y="1295400"/>
            <a:ext cx="7848600" cy="5562600"/>
          </a:xfrm>
          <a:prstGeom prst="rect">
            <a:avLst/>
          </a:prstGeom>
          <a:noFill/>
          <a:ln>
            <a:miter lim="800000"/>
            <a:headEnd/>
            <a:tailEnd/>
          </a:ln>
        </p:spPr>
        <p:txBody>
          <a:bodyPr/>
          <a:lstStyle/>
          <a:p>
            <a:pPr>
              <a:buFont typeface="Wingdings" panose="05000000000000000000" pitchFamily="2" charset="2"/>
              <a:buChar char="§"/>
            </a:pPr>
            <a:r>
              <a:rPr lang="en-US" sz="2800" dirty="0"/>
              <a:t>Costs of capital vary across countries because of country differences in the components that constitute the cost of capital. Specifically, there are differences in the risk-free rate, the risk premium on debt, and the cost of equity among countries. Countries with a higher risk-free rate tend to exhibit a higher cost of capital.</a:t>
            </a:r>
            <a:endParaRPr lang="en-US" sz="2400" dirty="0"/>
          </a:p>
        </p:txBody>
      </p:sp>
      <p:sp>
        <p:nvSpPr>
          <p:cNvPr id="27650"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75D81ECF-8639-4787-9BF9-30C6C099B342}" type="slidenum">
              <a:rPr lang="en-US" smtClean="0"/>
              <a:pPr/>
              <a:t>11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bwMode="auto">
          <a:xfrm>
            <a:off x="685800" y="-1588"/>
            <a:ext cx="7315200" cy="839788"/>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en-US" sz="2800" dirty="0">
                <a:solidFill>
                  <a:schemeClr val="bg1"/>
                </a:solidFill>
              </a:rPr>
              <a:t>Multinational Cost of Capital </a:t>
            </a:r>
            <a:r>
              <a:rPr lang="en-US" sz="2400" dirty="0">
                <a:solidFill>
                  <a:schemeClr val="bg1"/>
                </a:solidFill>
              </a:rPr>
              <a:t>(2 of 7)</a:t>
            </a:r>
            <a:endParaRPr lang="en-US" sz="2600" dirty="0">
              <a:solidFill>
                <a:schemeClr val="bg1"/>
              </a:solidFill>
              <a:latin typeface="Times New Roman" pitchFamily="18" charset="0"/>
            </a:endParaRPr>
          </a:p>
        </p:txBody>
      </p:sp>
      <p:sp>
        <p:nvSpPr>
          <p:cNvPr id="14340" name="Content Placeholder 2"/>
          <p:cNvSpPr>
            <a:spLocks noGrp="1"/>
          </p:cNvSpPr>
          <p:nvPr>
            <p:ph idx="1"/>
          </p:nvPr>
        </p:nvSpPr>
        <p:spPr bwMode="auto">
          <a:xfrm>
            <a:off x="1371600" y="3429000"/>
            <a:ext cx="7315200" cy="2743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508000" indent="-46038" eaLnBrk="1" hangingPunct="1">
              <a:buFont typeface="Wingdings" pitchFamily="2" charset="2"/>
              <a:buNone/>
              <a:tabLst>
                <a:tab pos="568325" algn="l"/>
              </a:tabLst>
            </a:pPr>
            <a:r>
              <a:rPr lang="en-US" dirty="0"/>
              <a:t>	where</a:t>
            </a:r>
          </a:p>
          <a:p>
            <a:pPr marL="508000" indent="-46038" eaLnBrk="1" hangingPunct="1">
              <a:buFont typeface="Wingdings" pitchFamily="2" charset="2"/>
              <a:buNone/>
              <a:tabLst>
                <a:tab pos="568325" algn="l"/>
              </a:tabLst>
            </a:pPr>
            <a:r>
              <a:rPr lang="en-US" i="1" dirty="0"/>
              <a:t>			</a:t>
            </a:r>
            <a:r>
              <a:rPr lang="en-US" i="1" dirty="0" err="1"/>
              <a:t>k</a:t>
            </a:r>
            <a:r>
              <a:rPr lang="en-US" i="1" baseline="-25000" dirty="0" err="1"/>
              <a:t>c</a:t>
            </a:r>
            <a:r>
              <a:rPr lang="en-US" i="1" dirty="0"/>
              <a:t>	</a:t>
            </a:r>
            <a:r>
              <a:rPr lang="en-US" dirty="0"/>
              <a:t>weighted average cost of capital</a:t>
            </a:r>
            <a:endParaRPr lang="en-US" i="1" dirty="0"/>
          </a:p>
          <a:p>
            <a:pPr marL="508000" indent="-46038" eaLnBrk="1" hangingPunct="1">
              <a:buFont typeface="Wingdings" pitchFamily="2" charset="2"/>
              <a:buNone/>
              <a:tabLst>
                <a:tab pos="568325" algn="l"/>
              </a:tabLst>
            </a:pPr>
            <a:r>
              <a:rPr lang="en-US" i="1" dirty="0"/>
              <a:t>			D </a:t>
            </a:r>
            <a:r>
              <a:rPr lang="en-US" dirty="0"/>
              <a:t> 	amount of the firm’s debt</a:t>
            </a:r>
          </a:p>
          <a:p>
            <a:pPr marL="508000" indent="-46038" eaLnBrk="1" hangingPunct="1">
              <a:buFont typeface="Wingdings" pitchFamily="2" charset="2"/>
              <a:buNone/>
              <a:tabLst>
                <a:tab pos="568325" algn="l"/>
              </a:tabLst>
            </a:pPr>
            <a:r>
              <a:rPr lang="en-US" i="1" dirty="0"/>
              <a:t>			</a:t>
            </a:r>
            <a:r>
              <a:rPr lang="en-US" i="1" dirty="0" err="1"/>
              <a:t>k</a:t>
            </a:r>
            <a:r>
              <a:rPr lang="en-US" i="1" baseline="-25000" dirty="0" err="1"/>
              <a:t>d</a:t>
            </a:r>
            <a:r>
              <a:rPr lang="en-US" i="1" baseline="-25000" dirty="0"/>
              <a:t> </a:t>
            </a:r>
            <a:r>
              <a:rPr lang="en-US" dirty="0"/>
              <a:t> 	before-tax cost of its debt</a:t>
            </a:r>
          </a:p>
          <a:p>
            <a:pPr marL="508000" indent="-46038" eaLnBrk="1" hangingPunct="1">
              <a:buFont typeface="Wingdings" pitchFamily="2" charset="2"/>
              <a:buNone/>
              <a:tabLst>
                <a:tab pos="568325" algn="l"/>
              </a:tabLst>
            </a:pPr>
            <a:r>
              <a:rPr lang="en-US" i="1" dirty="0"/>
              <a:t>			t </a:t>
            </a:r>
            <a:r>
              <a:rPr lang="en-US" dirty="0"/>
              <a:t> 	corporate tax rate</a:t>
            </a:r>
          </a:p>
          <a:p>
            <a:pPr marL="508000" indent="-46038" eaLnBrk="1" hangingPunct="1">
              <a:buFont typeface="Wingdings" pitchFamily="2" charset="2"/>
              <a:buNone/>
              <a:tabLst>
                <a:tab pos="568325" algn="l"/>
              </a:tabLst>
            </a:pPr>
            <a:r>
              <a:rPr lang="en-US" i="1" dirty="0"/>
              <a:t>			E </a:t>
            </a:r>
            <a:r>
              <a:rPr lang="en-US" dirty="0"/>
              <a:t> 	firm’s equity</a:t>
            </a:r>
          </a:p>
          <a:p>
            <a:pPr marL="508000" indent="-46038" eaLnBrk="1" hangingPunct="1">
              <a:buFont typeface="Wingdings" pitchFamily="2" charset="2"/>
              <a:buNone/>
              <a:tabLst>
                <a:tab pos="568325" algn="l"/>
              </a:tabLst>
            </a:pPr>
            <a:r>
              <a:rPr lang="en-US" i="1" dirty="0"/>
              <a:t>			</a:t>
            </a:r>
            <a:r>
              <a:rPr lang="en-US" i="1" dirty="0" err="1"/>
              <a:t>k</a:t>
            </a:r>
            <a:r>
              <a:rPr lang="en-US" i="1" baseline="-25000" dirty="0" err="1"/>
              <a:t>e</a:t>
            </a:r>
            <a:r>
              <a:rPr lang="en-US" i="1" dirty="0"/>
              <a:t> </a:t>
            </a:r>
            <a:r>
              <a:rPr lang="en-US" dirty="0"/>
              <a:t> 	cost of financing with equity</a:t>
            </a:r>
          </a:p>
          <a:p>
            <a:pPr marL="508000" indent="-46038" eaLnBrk="1" hangingPunct="1">
              <a:buFont typeface="Wingdings" pitchFamily="2" charset="2"/>
              <a:buAutoNum type="arabicPeriod"/>
              <a:tabLst>
                <a:tab pos="568325" algn="l"/>
              </a:tabLst>
            </a:pPr>
            <a:endParaRPr lang="en-US" dirty="0"/>
          </a:p>
        </p:txBody>
      </p:sp>
      <p:sp>
        <p:nvSpPr>
          <p:cNvPr id="14338"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5825F71A-2DB0-4954-A1B6-2018D751A00B}" type="slidenum">
              <a:rPr lang="en-US" smtClean="0"/>
              <a:pPr/>
              <a:t>2</a:t>
            </a:fld>
            <a:endParaRPr lang="en-US"/>
          </a:p>
        </p:txBody>
      </p:sp>
      <p:sp>
        <p:nvSpPr>
          <p:cNvPr id="14341" name="Slide Number Placeholder 3"/>
          <p:cNvSpPr txBox="1">
            <a:spLocks noGrp="1"/>
          </p:cNvSpPr>
          <p:nvPr/>
        </p:nvSpPr>
        <p:spPr bwMode="auto">
          <a:xfrm>
            <a:off x="0" y="6400800"/>
            <a:ext cx="685800" cy="457200"/>
          </a:xfrm>
          <a:prstGeom prst="rect">
            <a:avLst/>
          </a:prstGeom>
          <a:noFill/>
          <a:ln w="9525">
            <a:noFill/>
            <a:miter lim="800000"/>
            <a:headEnd/>
            <a:tailEnd/>
          </a:ln>
        </p:spPr>
        <p:txBody>
          <a:bodyPr/>
          <a:lstStyle/>
          <a:p>
            <a:fld id="{D81DEBE1-A677-486E-8926-4878B7C482D0}" type="slidenum">
              <a:rPr lang="en-US"/>
              <a:pPr/>
              <a:t>2</a:t>
            </a:fld>
            <a:endParaRPr lang="en-US"/>
          </a:p>
        </p:txBody>
      </p:sp>
      <p:graphicFrame>
        <p:nvGraphicFramePr>
          <p:cNvPr id="14342" name="Object 7"/>
          <p:cNvGraphicFramePr>
            <a:graphicFrameLocks noChangeAspect="1"/>
          </p:cNvGraphicFramePr>
          <p:nvPr>
            <p:extLst/>
          </p:nvPr>
        </p:nvGraphicFramePr>
        <p:xfrm>
          <a:off x="1578833" y="2163460"/>
          <a:ext cx="5986333" cy="1219200"/>
        </p:xfrm>
        <a:graphic>
          <a:graphicData uri="http://schemas.openxmlformats.org/presentationml/2006/ole">
            <mc:AlternateContent xmlns:mc="http://schemas.openxmlformats.org/markup-compatibility/2006">
              <mc:Choice xmlns:v="urn:schemas-microsoft-com:vml" Requires="v">
                <p:oleObj spid="_x0000_s1026" name="Equation" r:id="rId4" imgW="2120900" imgH="431800" progId="Equation.3">
                  <p:embed/>
                </p:oleObj>
              </mc:Choice>
              <mc:Fallback>
                <p:oleObj name="Equation" r:id="rId4" imgW="2120900" imgH="431800" progId="Equation.3">
                  <p:embed/>
                  <p:pic>
                    <p:nvPicPr>
                      <p:cNvPr id="14342"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78833" y="2163460"/>
                        <a:ext cx="5986333" cy="1219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2" name="Rectangle 1"/>
          <p:cNvSpPr/>
          <p:nvPr/>
        </p:nvSpPr>
        <p:spPr>
          <a:xfrm>
            <a:off x="889341" y="1295400"/>
            <a:ext cx="5515100" cy="492443"/>
          </a:xfrm>
          <a:prstGeom prst="rect">
            <a:avLst/>
          </a:prstGeom>
        </p:spPr>
        <p:txBody>
          <a:bodyPr wrap="none">
            <a:spAutoFit/>
          </a:bodyPr>
          <a:lstStyle/>
          <a:p>
            <a:r>
              <a:rPr lang="en-US" sz="2600" b="1" dirty="0">
                <a:solidFill>
                  <a:srgbClr val="336699"/>
                </a:solidFill>
                <a:latin typeface="Times New Roman" pitchFamily="18" charset="0"/>
              </a:rPr>
              <a:t>Estimating an MNC’s Cost of Capital</a:t>
            </a:r>
            <a:endParaRPr lang="en-US" sz="2600" b="1" dirty="0">
              <a:solidFill>
                <a:srgbClr val="336699"/>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bwMode="auto">
          <a:xfrm>
            <a:off x="762000" y="0"/>
            <a:ext cx="7315200" cy="838200"/>
          </a:xfrm>
          <a:prstGeom prst="rect">
            <a:avLst/>
          </a:prstGeom>
          <a:noFill/>
          <a:ln>
            <a:miter lim="800000"/>
            <a:headEnd/>
            <a:tailEnd/>
          </a:ln>
        </p:spPr>
        <p:txBody>
          <a:bodyPr anchor="ctr"/>
          <a:lstStyle/>
          <a:p>
            <a:r>
              <a:rPr lang="en-US" sz="2800" dirty="0">
                <a:solidFill>
                  <a:schemeClr val="bg1"/>
                </a:solidFill>
              </a:rPr>
              <a:t>Multinational Cost of Capital (6 of 7)</a:t>
            </a:r>
          </a:p>
        </p:txBody>
      </p:sp>
      <p:sp>
        <p:nvSpPr>
          <p:cNvPr id="20484" name="Rectangle 3"/>
          <p:cNvSpPr>
            <a:spLocks noGrp="1" noChangeArrowheads="1"/>
          </p:cNvSpPr>
          <p:nvPr>
            <p:ph idx="1"/>
          </p:nvPr>
        </p:nvSpPr>
        <p:spPr bwMode="auto">
          <a:xfrm>
            <a:off x="685800" y="1295400"/>
            <a:ext cx="8153400" cy="5562600"/>
          </a:xfrm>
          <a:prstGeom prst="rect">
            <a:avLst/>
          </a:prstGeom>
          <a:noFill/>
          <a:ln>
            <a:miter lim="800000"/>
            <a:headEnd/>
            <a:tailEnd/>
          </a:ln>
        </p:spPr>
        <p:txBody>
          <a:bodyPr/>
          <a:lstStyle/>
          <a:p>
            <a:pPr marL="495300" indent="-495300">
              <a:lnSpc>
                <a:spcPct val="120000"/>
              </a:lnSpc>
              <a:spcBef>
                <a:spcPts val="0"/>
              </a:spcBef>
              <a:spcAft>
                <a:spcPts val="1200"/>
              </a:spcAft>
              <a:buNone/>
            </a:pPr>
            <a:r>
              <a:rPr lang="en-US" sz="2600" b="1" dirty="0"/>
              <a:t>Cost of Equity Comparison Using the CAPM</a:t>
            </a:r>
            <a:endParaRPr lang="en-US" sz="2600" b="1" i="1" dirty="0"/>
          </a:p>
          <a:p>
            <a:pPr marL="495300" indent="-495300">
              <a:lnSpc>
                <a:spcPct val="120000"/>
              </a:lnSpc>
              <a:spcAft>
                <a:spcPts val="1800"/>
              </a:spcAft>
              <a:buFont typeface="Wingdings" pitchFamily="2" charset="2"/>
              <a:buNone/>
            </a:pPr>
            <a:r>
              <a:rPr lang="en-US" sz="3200" i="1" dirty="0"/>
              <a:t>		</a:t>
            </a:r>
            <a:r>
              <a:rPr lang="en-US" sz="2800" i="1" dirty="0" err="1">
                <a:solidFill>
                  <a:schemeClr val="tx1"/>
                </a:solidFill>
              </a:rPr>
              <a:t>k</a:t>
            </a:r>
            <a:r>
              <a:rPr lang="en-US" sz="2800" i="1" baseline="-25000" dirty="0" err="1">
                <a:solidFill>
                  <a:schemeClr val="tx1"/>
                </a:solidFill>
              </a:rPr>
              <a:t>e</a:t>
            </a:r>
            <a:r>
              <a:rPr lang="en-US" sz="2800" i="1" dirty="0">
                <a:solidFill>
                  <a:schemeClr val="tx1"/>
                </a:solidFill>
              </a:rPr>
              <a:t> = </a:t>
            </a:r>
            <a:r>
              <a:rPr lang="en-US" sz="2800" i="1" dirty="0" err="1">
                <a:solidFill>
                  <a:schemeClr val="tx1"/>
                </a:solidFill>
              </a:rPr>
              <a:t>R</a:t>
            </a:r>
            <a:r>
              <a:rPr lang="en-US" sz="2800" i="1" baseline="-25000" dirty="0" err="1">
                <a:solidFill>
                  <a:schemeClr val="tx1"/>
                </a:solidFill>
              </a:rPr>
              <a:t>f</a:t>
            </a:r>
            <a:r>
              <a:rPr lang="en-US" sz="2800" i="1" baseline="-25000" dirty="0">
                <a:solidFill>
                  <a:schemeClr val="tx1"/>
                </a:solidFill>
              </a:rPr>
              <a:t> </a:t>
            </a:r>
            <a:r>
              <a:rPr lang="en-US" sz="2800" i="1" dirty="0">
                <a:solidFill>
                  <a:schemeClr val="tx1"/>
                </a:solidFill>
              </a:rPr>
              <a:t>+ B(</a:t>
            </a:r>
            <a:r>
              <a:rPr lang="en-US" sz="2800" i="1" dirty="0" err="1">
                <a:solidFill>
                  <a:schemeClr val="tx1"/>
                </a:solidFill>
              </a:rPr>
              <a:t>R</a:t>
            </a:r>
            <a:r>
              <a:rPr lang="en-US" sz="2800" i="1" baseline="-25000" dirty="0" err="1">
                <a:solidFill>
                  <a:schemeClr val="tx1"/>
                </a:solidFill>
              </a:rPr>
              <a:t>m</a:t>
            </a:r>
            <a:r>
              <a:rPr lang="en-US" sz="2800" i="1" dirty="0">
                <a:solidFill>
                  <a:schemeClr val="tx1"/>
                </a:solidFill>
              </a:rPr>
              <a:t> – </a:t>
            </a:r>
            <a:r>
              <a:rPr lang="en-US" sz="2800" i="1" dirty="0" err="1">
                <a:solidFill>
                  <a:schemeClr val="tx1"/>
                </a:solidFill>
              </a:rPr>
              <a:t>R</a:t>
            </a:r>
            <a:r>
              <a:rPr lang="en-US" sz="2800" i="1" baseline="-25000" dirty="0" err="1">
                <a:solidFill>
                  <a:schemeClr val="tx1"/>
                </a:solidFill>
              </a:rPr>
              <a:t>f</a:t>
            </a:r>
            <a:r>
              <a:rPr lang="en-US" sz="2800" i="1" dirty="0">
                <a:solidFill>
                  <a:schemeClr val="tx1"/>
                </a:solidFill>
              </a:rPr>
              <a:t>)</a:t>
            </a:r>
            <a:endParaRPr lang="en-US" sz="1600" i="1" dirty="0">
              <a:solidFill>
                <a:schemeClr val="tx1"/>
              </a:solidFill>
            </a:endParaRPr>
          </a:p>
          <a:p>
            <a:pPr marL="1285875" lvl="2" indent="-371475">
              <a:lnSpc>
                <a:spcPct val="120000"/>
              </a:lnSpc>
              <a:spcBef>
                <a:spcPts val="0"/>
              </a:spcBef>
              <a:buFont typeface="Wingdings" pitchFamily="2" charset="2"/>
              <a:buNone/>
            </a:pPr>
            <a:r>
              <a:rPr lang="en-US" sz="2000" dirty="0"/>
              <a:t>Where		</a:t>
            </a:r>
            <a:r>
              <a:rPr lang="en-US" sz="2000" i="1" dirty="0" err="1"/>
              <a:t>k</a:t>
            </a:r>
            <a:r>
              <a:rPr lang="en-US" sz="2000" i="1" baseline="-25000" dirty="0" err="1"/>
              <a:t>e</a:t>
            </a:r>
            <a:r>
              <a:rPr lang="en-US" sz="2000" i="1" dirty="0"/>
              <a:t> </a:t>
            </a:r>
            <a:r>
              <a:rPr lang="en-US" sz="2000" dirty="0"/>
              <a:t>= required return on stock</a:t>
            </a:r>
          </a:p>
          <a:p>
            <a:pPr marL="1285875" lvl="2" indent="-371475">
              <a:lnSpc>
                <a:spcPct val="120000"/>
              </a:lnSpc>
              <a:spcBef>
                <a:spcPts val="0"/>
              </a:spcBef>
              <a:buFont typeface="Wingdings" pitchFamily="2" charset="2"/>
              <a:buNone/>
            </a:pPr>
            <a:r>
              <a:rPr lang="en-US" sz="2000" i="1" dirty="0"/>
              <a:t>			</a:t>
            </a:r>
            <a:r>
              <a:rPr lang="en-US" sz="2000" i="1" dirty="0" err="1"/>
              <a:t>R</a:t>
            </a:r>
            <a:r>
              <a:rPr lang="en-US" sz="2000" i="1" baseline="-25000" dirty="0" err="1"/>
              <a:t>f</a:t>
            </a:r>
            <a:r>
              <a:rPr lang="en-US" sz="2000" i="1" dirty="0"/>
              <a:t> </a:t>
            </a:r>
            <a:r>
              <a:rPr lang="en-US" sz="2000" dirty="0"/>
              <a:t>= risk-free rate of return</a:t>
            </a:r>
          </a:p>
          <a:p>
            <a:pPr marL="1285875" lvl="2" indent="-371475">
              <a:lnSpc>
                <a:spcPct val="120000"/>
              </a:lnSpc>
              <a:spcBef>
                <a:spcPts val="0"/>
              </a:spcBef>
              <a:buFont typeface="Wingdings" pitchFamily="2" charset="2"/>
              <a:buNone/>
            </a:pPr>
            <a:r>
              <a:rPr lang="en-US" sz="2000" i="1" dirty="0"/>
              <a:t>			</a:t>
            </a:r>
            <a:r>
              <a:rPr lang="en-US" sz="2000" i="1" dirty="0" err="1"/>
              <a:t>R</a:t>
            </a:r>
            <a:r>
              <a:rPr lang="en-US" sz="2000" i="1" baseline="-25000" dirty="0" err="1"/>
              <a:t>m</a:t>
            </a:r>
            <a:r>
              <a:rPr lang="en-US" sz="2000" dirty="0"/>
              <a:t> = market return</a:t>
            </a:r>
          </a:p>
          <a:p>
            <a:pPr marL="1285875" lvl="2" indent="-371475">
              <a:lnSpc>
                <a:spcPct val="120000"/>
              </a:lnSpc>
              <a:spcBef>
                <a:spcPts val="0"/>
              </a:spcBef>
              <a:spcAft>
                <a:spcPts val="1200"/>
              </a:spcAft>
              <a:buFont typeface="Wingdings" pitchFamily="2" charset="2"/>
              <a:buNone/>
            </a:pPr>
            <a:r>
              <a:rPr lang="en-US" sz="2000" i="1" dirty="0"/>
              <a:t>			B</a:t>
            </a:r>
            <a:r>
              <a:rPr lang="en-US" sz="2000" dirty="0"/>
              <a:t> = beta of stock</a:t>
            </a:r>
          </a:p>
          <a:p>
            <a:pPr marL="495300" indent="-495300">
              <a:buNone/>
            </a:pPr>
            <a:r>
              <a:rPr lang="en-US" sz="2400" dirty="0"/>
              <a:t>The CAPM suggests that required return is a positive function of:</a:t>
            </a:r>
          </a:p>
          <a:p>
            <a:pPr lvl="1">
              <a:buFont typeface="Wingdings" panose="05000000000000000000" pitchFamily="2" charset="2"/>
              <a:buChar char="§"/>
            </a:pPr>
            <a:r>
              <a:rPr lang="en-US" sz="2400" dirty="0"/>
              <a:t>The risk-free rate of interest</a:t>
            </a:r>
          </a:p>
          <a:p>
            <a:pPr lvl="1">
              <a:buFont typeface="Wingdings" panose="05000000000000000000" pitchFamily="2" charset="2"/>
              <a:buChar char="§"/>
            </a:pPr>
            <a:r>
              <a:rPr lang="en-US" sz="2400" dirty="0"/>
              <a:t>The market rate of return</a:t>
            </a:r>
          </a:p>
          <a:p>
            <a:pPr lvl="1">
              <a:buFont typeface="Wingdings" panose="05000000000000000000" pitchFamily="2" charset="2"/>
              <a:buChar char="§"/>
            </a:pPr>
            <a:r>
              <a:rPr lang="en-US" sz="2400" dirty="0"/>
              <a:t>The stock’s beta</a:t>
            </a:r>
            <a:endParaRPr lang="en-US" sz="2000" dirty="0"/>
          </a:p>
        </p:txBody>
      </p:sp>
      <p:sp>
        <p:nvSpPr>
          <p:cNvPr id="20482"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81F6600B-FD07-4D27-8079-9922299877E6}"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Multinational Cost of Capital (7 of 7)</a:t>
            </a:r>
          </a:p>
        </p:txBody>
      </p:sp>
      <p:sp>
        <p:nvSpPr>
          <p:cNvPr id="21508" name="Rectangle 3"/>
          <p:cNvSpPr>
            <a:spLocks noGrp="1" noChangeArrowheads="1"/>
          </p:cNvSpPr>
          <p:nvPr>
            <p:ph idx="1"/>
          </p:nvPr>
        </p:nvSpPr>
        <p:spPr bwMode="auto">
          <a:xfrm>
            <a:off x="716872" y="1218460"/>
            <a:ext cx="8077200" cy="5181600"/>
          </a:xfrm>
          <a:prstGeom prst="rect">
            <a:avLst/>
          </a:prstGeom>
          <a:noFill/>
          <a:ln>
            <a:miter lim="800000"/>
            <a:headEnd/>
            <a:tailEnd/>
          </a:ln>
        </p:spPr>
        <p:txBody>
          <a:bodyPr/>
          <a:lstStyle/>
          <a:p>
            <a:pPr marL="0" indent="0">
              <a:buNone/>
            </a:pPr>
            <a:r>
              <a:rPr lang="en-US" sz="2600" b="1" dirty="0"/>
              <a:t>Cost of Equity Comparison Using the CAPM</a:t>
            </a:r>
            <a:endParaRPr lang="en-US" sz="2600" dirty="0"/>
          </a:p>
          <a:p>
            <a:pPr>
              <a:buFont typeface="Wingdings" panose="05000000000000000000" pitchFamily="2" charset="2"/>
              <a:buChar char="§"/>
            </a:pPr>
            <a:r>
              <a:rPr lang="en-US" sz="2400" dirty="0"/>
              <a:t>Implications of the CAPM for an MNC’s risk:</a:t>
            </a:r>
          </a:p>
          <a:p>
            <a:pPr lvl="1">
              <a:buFont typeface="Wingdings" panose="05000000000000000000" pitchFamily="2" charset="2"/>
              <a:buChar char="§"/>
            </a:pPr>
            <a:r>
              <a:rPr lang="en-US" sz="2200" dirty="0"/>
              <a:t>U.S. based MNC may be able to reduce its beta by increasing its international business.</a:t>
            </a:r>
          </a:p>
          <a:p>
            <a:pPr lvl="1">
              <a:buFont typeface="Wingdings" panose="05000000000000000000" pitchFamily="2" charset="2"/>
              <a:buChar char="§"/>
            </a:pPr>
            <a:endParaRPr lang="en-US" sz="2200" dirty="0"/>
          </a:p>
          <a:p>
            <a:pPr>
              <a:buFont typeface="Wingdings" panose="05000000000000000000" pitchFamily="2" charset="2"/>
              <a:buChar char="§"/>
            </a:pPr>
            <a:r>
              <a:rPr lang="en-US" sz="2400" dirty="0"/>
              <a:t>Implications of the CAPM for an MNC’s projects:</a:t>
            </a:r>
          </a:p>
          <a:p>
            <a:pPr lvl="1">
              <a:buFont typeface="Wingdings" panose="05000000000000000000" pitchFamily="2" charset="2"/>
              <a:buChar char="§"/>
            </a:pPr>
            <a:r>
              <a:rPr lang="en-US" sz="2200" dirty="0"/>
              <a:t>Because many projects of U.S.-based MNCs are in foreign countries, their cash flows are less sensitive to general U.S. market conditions leading lower project betas. </a:t>
            </a:r>
          </a:p>
          <a:p>
            <a:pPr lvl="1">
              <a:buFont typeface="Wingdings" panose="05000000000000000000" pitchFamily="2" charset="2"/>
              <a:buChar char="§"/>
            </a:pPr>
            <a:endParaRPr lang="en-US" sz="2200" dirty="0"/>
          </a:p>
          <a:p>
            <a:pPr>
              <a:buFont typeface="Wingdings" panose="05000000000000000000" pitchFamily="2" charset="2"/>
              <a:buChar char="§"/>
            </a:pPr>
            <a:r>
              <a:rPr lang="en-US" sz="2400" dirty="0"/>
              <a:t>Applying CAPM with a World Market Index:</a:t>
            </a:r>
          </a:p>
          <a:p>
            <a:pPr lvl="1">
              <a:buFont typeface="Wingdings" panose="05000000000000000000" pitchFamily="2" charset="2"/>
              <a:buChar char="§"/>
            </a:pPr>
            <a:r>
              <a:rPr lang="en-US" sz="2200" dirty="0"/>
              <a:t>A world market may be more appropriate than a U.S. market for determining the betas of U.S.-based MNCs.</a:t>
            </a:r>
          </a:p>
        </p:txBody>
      </p:sp>
      <p:sp>
        <p:nvSpPr>
          <p:cNvPr id="21506"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1A00B8D2-FB83-49AD-BC42-C8EBCEB792DC}"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Costs of Capital Across Countries (1 of 2)</a:t>
            </a:r>
          </a:p>
        </p:txBody>
      </p:sp>
      <p:sp>
        <p:nvSpPr>
          <p:cNvPr id="22532" name="Rectangle 3"/>
          <p:cNvSpPr>
            <a:spLocks noGrp="1" noChangeArrowheads="1"/>
          </p:cNvSpPr>
          <p:nvPr>
            <p:ph idx="1"/>
          </p:nvPr>
        </p:nvSpPr>
        <p:spPr bwMode="auto">
          <a:xfrm>
            <a:off x="685800" y="1143000"/>
            <a:ext cx="8153400" cy="5181600"/>
          </a:xfrm>
          <a:prstGeom prst="rect">
            <a:avLst/>
          </a:prstGeom>
          <a:noFill/>
          <a:ln>
            <a:miter lim="800000"/>
            <a:headEnd/>
            <a:tailEnd/>
          </a:ln>
        </p:spPr>
        <p:txBody>
          <a:bodyPr/>
          <a:lstStyle/>
          <a:p>
            <a:pPr marL="0" indent="0">
              <a:spcAft>
                <a:spcPts val="1200"/>
              </a:spcAft>
              <a:buNone/>
            </a:pPr>
            <a:r>
              <a:rPr lang="en-US" sz="2600" b="1" dirty="0"/>
              <a:t>Country differences in the cost of debt</a:t>
            </a:r>
          </a:p>
          <a:p>
            <a:pPr marL="290513" lvl="1" indent="-282575">
              <a:buFont typeface="Wingdings" panose="05000000000000000000" pitchFamily="2" charset="2"/>
              <a:buChar char="§"/>
            </a:pPr>
            <a:r>
              <a:rPr lang="en-US" sz="2400" b="1" dirty="0">
                <a:solidFill>
                  <a:srgbClr val="336699"/>
                </a:solidFill>
              </a:rPr>
              <a:t>Differences in the risk-free rate </a:t>
            </a:r>
            <a:r>
              <a:rPr lang="en-US" sz="2400" dirty="0">
                <a:solidFill>
                  <a:srgbClr val="336699"/>
                </a:solidFill>
              </a:rPr>
              <a:t>— The risk-free rate is the interest rate charged on loans to a country’s government that is perceived to have no risk of defaulting on the loans.</a:t>
            </a:r>
          </a:p>
          <a:p>
            <a:pPr marL="290513" lvl="1" indent="-282575">
              <a:buFont typeface="Wingdings" panose="05000000000000000000" pitchFamily="2" charset="2"/>
              <a:buChar char="§"/>
            </a:pPr>
            <a:endParaRPr lang="en-US" sz="2400" dirty="0">
              <a:solidFill>
                <a:srgbClr val="336699"/>
              </a:solidFill>
            </a:endParaRPr>
          </a:p>
          <a:p>
            <a:pPr marL="290513" lvl="1" indent="-282575">
              <a:buFont typeface="Wingdings" panose="05000000000000000000" pitchFamily="2" charset="2"/>
              <a:buChar char="§"/>
            </a:pPr>
            <a:r>
              <a:rPr lang="en-US" sz="2400" b="1" dirty="0">
                <a:solidFill>
                  <a:srgbClr val="336699"/>
                </a:solidFill>
              </a:rPr>
              <a:t>Differences in the Credit Risk Premium </a:t>
            </a:r>
            <a:r>
              <a:rPr lang="en-US" sz="2400" dirty="0">
                <a:solidFill>
                  <a:srgbClr val="336699"/>
                </a:solidFill>
              </a:rPr>
              <a:t>— The credit risk premium paid by an MNC must be large enough to compensate creditors for taking the risk that the MNC may not meet its payment obligations.</a:t>
            </a:r>
          </a:p>
          <a:p>
            <a:pPr marL="290513" lvl="1" indent="-282575">
              <a:buFont typeface="Wingdings" panose="05000000000000000000" pitchFamily="2" charset="2"/>
              <a:buChar char="§"/>
            </a:pPr>
            <a:endParaRPr lang="en-US" sz="2400" dirty="0">
              <a:solidFill>
                <a:srgbClr val="336699"/>
              </a:solidFill>
            </a:endParaRPr>
          </a:p>
          <a:p>
            <a:pPr marL="290513" lvl="1" indent="-282575">
              <a:buFont typeface="Wingdings" panose="05000000000000000000" pitchFamily="2" charset="2"/>
              <a:buChar char="§"/>
            </a:pPr>
            <a:r>
              <a:rPr lang="en-US" sz="2400" b="1" dirty="0">
                <a:solidFill>
                  <a:srgbClr val="336699"/>
                </a:solidFill>
              </a:rPr>
              <a:t>Comparative costs of debt across countries </a:t>
            </a:r>
            <a:r>
              <a:rPr lang="en-US" sz="2400" dirty="0">
                <a:solidFill>
                  <a:srgbClr val="336699"/>
                </a:solidFill>
              </a:rPr>
              <a:t>— There is some positive correlation between country cost-of-debt levels over time. (Exhibit 17.3)</a:t>
            </a:r>
          </a:p>
        </p:txBody>
      </p:sp>
      <p:sp>
        <p:nvSpPr>
          <p:cNvPr id="22530"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17F47572-4E55-4CE7-BBBA-46A1A4F9E22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p:nvPr>
        </p:nvSpPr>
        <p:spPr bwMode="auto">
          <a:xfrm>
            <a:off x="533400" y="0"/>
            <a:ext cx="8610600" cy="838200"/>
          </a:xfrm>
          <a:prstGeom prst="rect">
            <a:avLst/>
          </a:prstGeom>
          <a:noFill/>
          <a:ln>
            <a:miter lim="800000"/>
            <a:headEnd/>
            <a:tailEnd/>
          </a:ln>
        </p:spPr>
        <p:txBody>
          <a:bodyPr anchor="ctr"/>
          <a:lstStyle/>
          <a:p>
            <a:r>
              <a:rPr lang="en-US" sz="2600" dirty="0">
                <a:solidFill>
                  <a:schemeClr val="bg1"/>
                </a:solidFill>
              </a:rPr>
              <a:t>Exhibit 17.3 </a:t>
            </a:r>
            <a:r>
              <a:rPr lang="en-US" sz="2600" b="0" dirty="0">
                <a:solidFill>
                  <a:schemeClr val="bg1"/>
                </a:solidFill>
              </a:rPr>
              <a:t>Costs of Debt across Countries</a:t>
            </a:r>
          </a:p>
        </p:txBody>
      </p:sp>
      <p:sp>
        <p:nvSpPr>
          <p:cNvPr id="23554"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0AFAFA7E-C1A6-4409-ADAE-992189D45051}" type="slidenum">
              <a:rPr lang="en-US" smtClean="0"/>
              <a:pPr/>
              <a:t>6</a:t>
            </a:fld>
            <a:endParaRPr lang="en-US"/>
          </a:p>
        </p:txBody>
      </p:sp>
      <p:pic>
        <p:nvPicPr>
          <p:cNvPr id="37890" name="Picture 2" descr="Graph titled “Costs of Debt across Countries” shows “Year” along the horizontal axis and “Costs of Debt across Countries” along the vertical axis. Horizontal axis shows “1989 to 2016” with equal interval of 1 and vertical axis shows 0 to 13 at equal intervals of 1. Four fluctuating curves labeled “U.K”, “Canada”, “U.S,” and “Japan” slope downward toward the horizontal axis." title="Comparative Costs of Debt across Countries"/>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135446" y="1872790"/>
            <a:ext cx="8873108" cy="498521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Costs of Capital Across Countries (2 of 2)</a:t>
            </a:r>
          </a:p>
        </p:txBody>
      </p:sp>
      <p:sp>
        <p:nvSpPr>
          <p:cNvPr id="24580" name="Rectangle 3"/>
          <p:cNvSpPr>
            <a:spLocks noGrp="1" noChangeArrowheads="1"/>
          </p:cNvSpPr>
          <p:nvPr>
            <p:ph idx="1"/>
          </p:nvPr>
        </p:nvSpPr>
        <p:spPr bwMode="auto">
          <a:xfrm>
            <a:off x="914400" y="1143000"/>
            <a:ext cx="7696200" cy="5105400"/>
          </a:xfrm>
          <a:prstGeom prst="rect">
            <a:avLst/>
          </a:prstGeom>
          <a:noFill/>
          <a:ln>
            <a:miter lim="800000"/>
            <a:headEnd/>
            <a:tailEnd/>
          </a:ln>
        </p:spPr>
        <p:txBody>
          <a:bodyPr/>
          <a:lstStyle/>
          <a:p>
            <a:pPr marL="0" indent="0">
              <a:spcAft>
                <a:spcPts val="1200"/>
              </a:spcAft>
              <a:buNone/>
            </a:pPr>
            <a:r>
              <a:rPr lang="en-US" sz="2800" b="1" dirty="0"/>
              <a:t>Country differences in the cost of equity</a:t>
            </a:r>
          </a:p>
          <a:p>
            <a:pPr marL="293688" lvl="1">
              <a:spcAft>
                <a:spcPts val="1200"/>
              </a:spcAft>
              <a:buFont typeface="Wingdings" panose="05000000000000000000" pitchFamily="2" charset="2"/>
              <a:buChar char="§"/>
            </a:pPr>
            <a:r>
              <a:rPr lang="en-US" sz="2800" b="1" dirty="0">
                <a:solidFill>
                  <a:srgbClr val="336699"/>
                </a:solidFill>
              </a:rPr>
              <a:t>Differences in the risk-free rate </a:t>
            </a:r>
            <a:r>
              <a:rPr lang="en-US" sz="2800" dirty="0">
                <a:solidFill>
                  <a:srgbClr val="336699"/>
                </a:solidFill>
              </a:rPr>
              <a:t>— When the country’s risk-free interest rate is high, local investors would only invest in equity if the potential return is sufficiently higher than that they can earn at the risk-free rate.</a:t>
            </a:r>
          </a:p>
          <a:p>
            <a:pPr marL="293688" lvl="1">
              <a:spcAft>
                <a:spcPts val="1200"/>
              </a:spcAft>
              <a:buFont typeface="Wingdings" panose="05000000000000000000" pitchFamily="2" charset="2"/>
              <a:buChar char="§"/>
            </a:pPr>
            <a:r>
              <a:rPr lang="en-US" sz="2800" b="1" dirty="0">
                <a:solidFill>
                  <a:srgbClr val="336699"/>
                </a:solidFill>
              </a:rPr>
              <a:t>Differences in the Equity Risk Premium </a:t>
            </a:r>
            <a:r>
              <a:rPr lang="en-US" sz="2800" dirty="0">
                <a:solidFill>
                  <a:srgbClr val="336699"/>
                </a:solidFill>
              </a:rPr>
              <a:t>— Based on investment opportunities in the country of concern; a second factor that can influence the equity risk premium is the country risk.</a:t>
            </a:r>
          </a:p>
        </p:txBody>
      </p:sp>
      <p:sp>
        <p:nvSpPr>
          <p:cNvPr id="24578"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8C4CC309-1789-47F5-98C5-3641BA976FC7}"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SUMMARY (1 of 4)</a:t>
            </a:r>
          </a:p>
        </p:txBody>
      </p:sp>
      <p:sp>
        <p:nvSpPr>
          <p:cNvPr id="25604" name="Rectangle 3"/>
          <p:cNvSpPr>
            <a:spLocks noGrp="1" noChangeArrowheads="1"/>
          </p:cNvSpPr>
          <p:nvPr>
            <p:ph idx="1"/>
          </p:nvPr>
        </p:nvSpPr>
        <p:spPr bwMode="auto">
          <a:xfrm>
            <a:off x="914400" y="1295400"/>
            <a:ext cx="7315200" cy="5562600"/>
          </a:xfrm>
          <a:prstGeom prst="rect">
            <a:avLst/>
          </a:prstGeom>
          <a:noFill/>
          <a:ln>
            <a:miter lim="800000"/>
            <a:headEnd/>
            <a:tailEnd/>
          </a:ln>
        </p:spPr>
        <p:txBody>
          <a:bodyPr/>
          <a:lstStyle/>
          <a:p>
            <a:pPr>
              <a:buFont typeface="Wingdings" panose="05000000000000000000" pitchFamily="2" charset="2"/>
              <a:buChar char="§"/>
            </a:pPr>
            <a:r>
              <a:rPr lang="en-US" sz="2800" dirty="0"/>
              <a:t>An MNC’s capital consists of debt and equity. MNCs can access debt through domestic debt offerings, global debt offerings, private placements of debt, and loans from financial institutions. They can access equity by retaining earnings and by issuing stock through domestic offerings, global offerings, and private placements of equity.</a:t>
            </a:r>
          </a:p>
        </p:txBody>
      </p:sp>
      <p:sp>
        <p:nvSpPr>
          <p:cNvPr id="25602"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1CE8E936-EB1C-4220-853F-574ABB32E004}"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bwMode="auto">
          <a:xfrm>
            <a:off x="685800" y="0"/>
            <a:ext cx="7315200" cy="838200"/>
          </a:xfrm>
          <a:prstGeom prst="rect">
            <a:avLst/>
          </a:prstGeom>
          <a:noFill/>
          <a:ln>
            <a:miter lim="800000"/>
            <a:headEnd/>
            <a:tailEnd/>
          </a:ln>
        </p:spPr>
        <p:txBody>
          <a:bodyPr anchor="ctr"/>
          <a:lstStyle/>
          <a:p>
            <a:r>
              <a:rPr lang="en-US" sz="2800" dirty="0">
                <a:solidFill>
                  <a:schemeClr val="bg1"/>
                </a:solidFill>
              </a:rPr>
              <a:t>SUMMARY (2 of 4)</a:t>
            </a:r>
          </a:p>
        </p:txBody>
      </p:sp>
      <p:sp>
        <p:nvSpPr>
          <p:cNvPr id="26628" name="Rectangle 3"/>
          <p:cNvSpPr>
            <a:spLocks noGrp="1" noChangeArrowheads="1"/>
          </p:cNvSpPr>
          <p:nvPr>
            <p:ph idx="1"/>
          </p:nvPr>
        </p:nvSpPr>
        <p:spPr bwMode="auto">
          <a:xfrm>
            <a:off x="914400" y="1295400"/>
            <a:ext cx="7315200" cy="5562600"/>
          </a:xfrm>
          <a:prstGeom prst="rect">
            <a:avLst/>
          </a:prstGeom>
          <a:noFill/>
          <a:ln>
            <a:miter lim="800000"/>
            <a:headEnd/>
            <a:tailEnd/>
          </a:ln>
        </p:spPr>
        <p:txBody>
          <a:bodyPr/>
          <a:lstStyle/>
          <a:p>
            <a:pPr>
              <a:buFont typeface="Wingdings" panose="05000000000000000000" pitchFamily="2" charset="2"/>
              <a:buChar char="§"/>
            </a:pPr>
            <a:r>
              <a:rPr lang="en-US" sz="2400" dirty="0"/>
              <a:t>An MNC’s capital structure decision is influenced by corporate characteristics such as the stability of the MNC’s cash flows, its credit risk, and its access to earnings. The capital structure is also influenced by characteristics of the countries where the MNC conducts business, such as interest rates, strength of local currencies, country risk, and tax laws. Some characteristics favor an equity-intensive capital structure because they discourage the use of debt. Other characteristics favor a debt-intensive structure because of the desire to protect against risks by creating foreign debt.</a:t>
            </a:r>
          </a:p>
        </p:txBody>
      </p:sp>
      <p:sp>
        <p:nvSpPr>
          <p:cNvPr id="26626" name="Slide Number Placeholder 5"/>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fld id="{20985334-09C4-4D31-9FCC-A05D68AC5CF7}" type="slidenum">
              <a:rPr lang="en-US" smtClean="0"/>
              <a:pPr/>
              <a:t>9</a:t>
            </a:fld>
            <a:endParaRPr lang="en-US"/>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11_FMI 9th">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10_FMI 9th">
      <a:majorFont>
        <a:latin typeface=""/>
        <a:ea typeface=""/>
        <a:cs typeface=""/>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1363</TotalTime>
  <Words>743</Words>
  <Application>Microsoft Office PowerPoint</Application>
  <PresentationFormat>On-screen Show (4:3)</PresentationFormat>
  <Paragraphs>70</Paragraphs>
  <Slides>11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Times New Roman</vt:lpstr>
      <vt:lpstr>Wingdings</vt:lpstr>
      <vt:lpstr>11_FMI 9th</vt:lpstr>
      <vt:lpstr>Equation</vt:lpstr>
      <vt:lpstr>PowerPoint Presentation</vt:lpstr>
      <vt:lpstr>Multinational Cost of Capital (2 of 7)</vt:lpstr>
      <vt:lpstr>Multinational Cost of Capital (6 of 7)</vt:lpstr>
      <vt:lpstr>Multinational Cost of Capital (7 of 7)</vt:lpstr>
      <vt:lpstr>Costs of Capital Across Countries (1 of 2)</vt:lpstr>
      <vt:lpstr>Exhibit 17.3 Costs of Debt across Countries</vt:lpstr>
      <vt:lpstr>Costs of Capital Across Countries (2 of 2)</vt:lpstr>
      <vt:lpstr>SUMMARY (1 of 4)</vt:lpstr>
      <vt:lpstr>SUMMARY (2 of 4)</vt:lpstr>
      <vt:lpstr>SUMMARY (3 of 4)</vt:lpstr>
      <vt:lpstr>SUMMARY (4 of 4)</vt:lpstr>
    </vt:vector>
  </TitlesOfParts>
  <Company>California State University, Fullerton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Campus User</dc:creator>
  <cp:lastModifiedBy>Schrenk, Lawrence</cp:lastModifiedBy>
  <cp:revision>74</cp:revision>
  <dcterms:created xsi:type="dcterms:W3CDTF">2009-07-28T19:23:39Z</dcterms:created>
  <dcterms:modified xsi:type="dcterms:W3CDTF">2019-05-21T20:49:04Z</dcterms:modified>
</cp:coreProperties>
</file>