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notesMasterIdLst>
    <p:notesMasterId r:id="rId18"/>
  </p:notesMasterIdLst>
  <p:sldIdLst>
    <p:sldId id="298" r:id="rId2"/>
    <p:sldId id="304" r:id="rId3"/>
    <p:sldId id="305" r:id="rId4"/>
    <p:sldId id="306" r:id="rId5"/>
    <p:sldId id="307" r:id="rId6"/>
    <p:sldId id="308" r:id="rId7"/>
    <p:sldId id="309" r:id="rId8"/>
    <p:sldId id="310" r:id="rId9"/>
    <p:sldId id="311" r:id="rId10"/>
    <p:sldId id="312" r:id="rId11"/>
    <p:sldId id="313" r:id="rId12"/>
    <p:sldId id="314" r:id="rId13"/>
    <p:sldId id="315" r:id="rId14"/>
    <p:sldId id="316" r:id="rId15"/>
    <p:sldId id="317" r:id="rId16"/>
    <p:sldId id="318" r:id="rId17"/>
  </p:sldIdLst>
  <p:sldSz cx="9144000" cy="6858000" type="screen4x3"/>
  <p:notesSz cx="6858000" cy="9144000"/>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Times New Roman" pitchFamily="18" charset="0"/>
      </a:defRPr>
    </a:lvl2pPr>
    <a:lvl3pPr marL="914400" algn="l" rtl="0" fontAlgn="base">
      <a:spcBef>
        <a:spcPct val="0"/>
      </a:spcBef>
      <a:spcAft>
        <a:spcPct val="0"/>
      </a:spcAft>
      <a:defRPr kern="1200">
        <a:solidFill>
          <a:schemeClr val="tx1"/>
        </a:solidFill>
        <a:latin typeface="Arial" charset="0"/>
        <a:ea typeface="+mn-ea"/>
        <a:cs typeface="Times New Roman" pitchFamily="18" charset="0"/>
      </a:defRPr>
    </a:lvl3pPr>
    <a:lvl4pPr marL="1371600" algn="l" rtl="0" fontAlgn="base">
      <a:spcBef>
        <a:spcPct val="0"/>
      </a:spcBef>
      <a:spcAft>
        <a:spcPct val="0"/>
      </a:spcAft>
      <a:defRPr kern="1200">
        <a:solidFill>
          <a:schemeClr val="tx1"/>
        </a:solidFill>
        <a:latin typeface="Arial" charset="0"/>
        <a:ea typeface="+mn-ea"/>
        <a:cs typeface="Times New Roman" pitchFamily="18" charset="0"/>
      </a:defRPr>
    </a:lvl4pPr>
    <a:lvl5pPr marL="1828800" algn="l" rtl="0" fontAlgn="base">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6585B9"/>
    <a:srgbClr val="660066"/>
    <a:srgbClr val="FFFFFF"/>
    <a:srgbClr val="FF9933"/>
    <a:srgbClr val="336600"/>
    <a:srgbClr val="538610"/>
    <a:srgbClr val="146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47" autoAdjust="0"/>
    <p:restoredTop sz="94737" autoAdjust="0"/>
  </p:normalViewPr>
  <p:slideViewPr>
    <p:cSldViewPr>
      <p:cViewPr varScale="1">
        <p:scale>
          <a:sx n="108" d="100"/>
          <a:sy n="108" d="100"/>
        </p:scale>
        <p:origin x="179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8E14327E-F819-43F6-A9CD-0D4AEEC13F97}" type="slidenum">
              <a:rPr lang="en-US"/>
              <a:pPr>
                <a:defRPr/>
              </a:pPr>
              <a:t>‹#›</a:t>
            </a:fld>
            <a:endParaRPr lang="en-US"/>
          </a:p>
        </p:txBody>
      </p:sp>
    </p:spTree>
    <p:extLst>
      <p:ext uri="{BB962C8B-B14F-4D97-AF65-F5344CB8AC3E}">
        <p14:creationId xmlns:p14="http://schemas.microsoft.com/office/powerpoint/2010/main" val="12399220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a:p>
        </p:txBody>
      </p:sp>
      <p:sp>
        <p:nvSpPr>
          <p:cNvPr id="30724" name="Slide Number Placeholder 3"/>
          <p:cNvSpPr>
            <a:spLocks noGrp="1"/>
          </p:cNvSpPr>
          <p:nvPr>
            <p:ph type="sldNum" sz="quarter" idx="5"/>
          </p:nvPr>
        </p:nvSpPr>
        <p:spPr>
          <a:noFill/>
        </p:spPr>
        <p:txBody>
          <a:bodyPr/>
          <a:lstStyle/>
          <a:p>
            <a:fld id="{DD6A54E7-4F48-4D3F-8FBF-2245713A4498}" type="slidenum">
              <a:rPr lang="en-US" smtClean="0">
                <a:cs typeface="Times New Roman" pitchFamily="18" charset="0"/>
              </a:rPr>
              <a:pPr/>
              <a:t>2</a:t>
            </a:fld>
            <a:endParaRPr lang="en-US">
              <a:cs typeface="Times New Roman" pitchFamily="18" charset="0"/>
            </a:endParaRPr>
          </a:p>
        </p:txBody>
      </p:sp>
    </p:spTree>
    <p:extLst>
      <p:ext uri="{BB962C8B-B14F-4D97-AF65-F5344CB8AC3E}">
        <p14:creationId xmlns:p14="http://schemas.microsoft.com/office/powerpoint/2010/main" val="236362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a:p>
        </p:txBody>
      </p:sp>
      <p:sp>
        <p:nvSpPr>
          <p:cNvPr id="31748" name="Slide Number Placeholder 3"/>
          <p:cNvSpPr>
            <a:spLocks noGrp="1"/>
          </p:cNvSpPr>
          <p:nvPr>
            <p:ph type="sldNum" sz="quarter" idx="5"/>
          </p:nvPr>
        </p:nvSpPr>
        <p:spPr>
          <a:noFill/>
        </p:spPr>
        <p:txBody>
          <a:bodyPr/>
          <a:lstStyle/>
          <a:p>
            <a:fld id="{8AB90DA8-DF84-4F08-B815-FDA115DC3D48}" type="slidenum">
              <a:rPr lang="en-US" smtClean="0">
                <a:cs typeface="Times New Roman" pitchFamily="18" charset="0"/>
              </a:rPr>
              <a:pPr/>
              <a:t>11</a:t>
            </a:fld>
            <a:endParaRPr lang="en-US">
              <a:cs typeface="Times New Roman" pitchFamily="18" charset="0"/>
            </a:endParaRPr>
          </a:p>
        </p:txBody>
      </p:sp>
    </p:spTree>
    <p:extLst>
      <p:ext uri="{BB962C8B-B14F-4D97-AF65-F5344CB8AC3E}">
        <p14:creationId xmlns:p14="http://schemas.microsoft.com/office/powerpoint/2010/main" val="618963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6" name="Rectangle 3"/>
          <p:cNvSpPr>
            <a:spLocks noChangeArrowheads="1"/>
          </p:cNvSpPr>
          <p:nvPr userDrawn="1"/>
        </p:nvSpPr>
        <p:spPr bwMode="auto">
          <a:xfrm>
            <a:off x="0" y="0"/>
            <a:ext cx="9144000" cy="2133600"/>
          </a:xfrm>
          <a:prstGeom prst="rect">
            <a:avLst/>
          </a:prstGeom>
          <a:solidFill>
            <a:srgbClr val="6585B9">
              <a:alpha val="89804"/>
            </a:srgbClr>
          </a:solidFill>
          <a:ln w="0">
            <a:noFill/>
            <a:miter lim="800000"/>
            <a:headEnd/>
            <a:tailEnd/>
          </a:ln>
        </p:spPr>
        <p:txBody>
          <a:bodyPr wrap="none" anchor="ctr"/>
          <a:lstStyle/>
          <a:p>
            <a:pPr>
              <a:defRPr/>
            </a:pPr>
            <a:endParaRPr lang="en-US"/>
          </a:p>
        </p:txBody>
      </p:sp>
      <p:sp>
        <p:nvSpPr>
          <p:cNvPr id="7" name="Title 1"/>
          <p:cNvSpPr>
            <a:spLocks/>
          </p:cNvSpPr>
          <p:nvPr userDrawn="1"/>
        </p:nvSpPr>
        <p:spPr bwMode="auto">
          <a:xfrm>
            <a:off x="1828800" y="533400"/>
            <a:ext cx="7315200" cy="609600"/>
          </a:xfrm>
          <a:prstGeom prst="rect">
            <a:avLst/>
          </a:prstGeom>
          <a:solidFill>
            <a:schemeClr val="accent6">
              <a:lumMod val="50000"/>
            </a:schemeClr>
          </a:solidFill>
          <a:ln w="9525">
            <a:noFill/>
            <a:miter lim="800000"/>
            <a:headEnd/>
            <a:tailEnd/>
          </a:ln>
        </p:spPr>
        <p:txBody>
          <a:bodyPr anchor="ctr"/>
          <a:lstStyle/>
          <a:p>
            <a:pPr eaLnBrk="0" hangingPunct="0">
              <a:defRPr/>
            </a:pPr>
            <a:endParaRPr lang="en-US" sz="3000" b="1">
              <a:solidFill>
                <a:srgbClr val="660066"/>
              </a:solidFill>
            </a:endParaRPr>
          </a:p>
        </p:txBody>
      </p:sp>
      <p:sp>
        <p:nvSpPr>
          <p:cNvPr id="21515" name="Rectangle 11"/>
          <p:cNvSpPr>
            <a:spLocks noGrp="1" noChangeArrowheads="1"/>
          </p:cNvSpPr>
          <p:nvPr>
            <p:ph type="ctrTitle"/>
          </p:nvPr>
        </p:nvSpPr>
        <p:spPr>
          <a:xfrm>
            <a:off x="1828800" y="533400"/>
            <a:ext cx="7315200" cy="609600"/>
          </a:xfrm>
          <a:solidFill>
            <a:schemeClr val="accent6">
              <a:lumMod val="75000"/>
            </a:schemeClr>
          </a:solidFill>
        </p:spPr>
        <p:txBody>
          <a:bodyPr/>
          <a:lstStyle>
            <a:lvl1pPr>
              <a:defRPr sz="3600">
                <a:solidFill>
                  <a:srgbClr val="FF9933"/>
                </a:solidFill>
                <a:latin typeface="Arial" pitchFamily="34" charset="0"/>
                <a:cs typeface="Arial" pitchFamily="34" charset="0"/>
              </a:defRPr>
            </a:lvl1pPr>
          </a:lstStyle>
          <a:p>
            <a:r>
              <a:rPr lang="en-US" dirty="0"/>
              <a:t>Click to edit Master title style</a:t>
            </a:r>
          </a:p>
        </p:txBody>
      </p:sp>
      <p:sp>
        <p:nvSpPr>
          <p:cNvPr id="21516" name="Rectangle 12"/>
          <p:cNvSpPr>
            <a:spLocks noGrp="1" noChangeArrowheads="1"/>
          </p:cNvSpPr>
          <p:nvPr>
            <p:ph type="subTitle" idx="1"/>
          </p:nvPr>
        </p:nvSpPr>
        <p:spPr>
          <a:xfrm>
            <a:off x="1828800" y="1219200"/>
            <a:ext cx="7315200" cy="609600"/>
          </a:xfrm>
        </p:spPr>
        <p:txBody>
          <a:bodyPr anchor="ctr"/>
          <a:lstStyle>
            <a:lvl1pPr marL="0" indent="0" algn="l">
              <a:buFont typeface="Wingdings" pitchFamily="2" charset="2"/>
              <a:buNone/>
              <a:defRPr sz="3600">
                <a:solidFill>
                  <a:srgbClr val="FFFFFF"/>
                </a:solidFill>
              </a:defRPr>
            </a:lvl1pPr>
          </a:lstStyle>
          <a:p>
            <a:r>
              <a:rPr lang="en-US"/>
              <a:t>Click to edit Master subtitle style</a:t>
            </a:r>
            <a:endParaRPr lang="en-US" dirty="0"/>
          </a:p>
        </p:txBody>
      </p:sp>
      <p:sp>
        <p:nvSpPr>
          <p:cNvPr id="21" name="Text Placeholder 20"/>
          <p:cNvSpPr>
            <a:spLocks noGrp="1"/>
          </p:cNvSpPr>
          <p:nvPr>
            <p:ph type="body" sz="quarter" idx="10"/>
          </p:nvPr>
        </p:nvSpPr>
        <p:spPr>
          <a:xfrm>
            <a:off x="1600200" y="2286000"/>
            <a:ext cx="7391400" cy="3962400"/>
          </a:xfrm>
        </p:spPr>
        <p:txBody>
          <a:bodyPr/>
          <a:lstStyle>
            <a:lvl1pPr>
              <a:buNone/>
              <a:defRPr sz="2400" b="0">
                <a:solidFill>
                  <a:srgbClr val="660066"/>
                </a:solidFill>
                <a:latin typeface="Times New Roman" pitchFamily="18" charset="0"/>
                <a:cs typeface="Times New Roman" pitchFamily="18" charset="0"/>
              </a:defRPr>
            </a:lvl1pPr>
            <a:lvl2pPr>
              <a:buClr>
                <a:schemeClr val="tx1">
                  <a:lumMod val="95000"/>
                  <a:lumOff val="5000"/>
                </a:schemeClr>
              </a:buClr>
              <a:buSzPct val="100000"/>
              <a:defRPr sz="1800">
                <a:solidFill>
                  <a:schemeClr val="tx1"/>
                </a:solidFill>
              </a:defRPr>
            </a:lvl2pPr>
            <a:lvl3pPr>
              <a:buClr>
                <a:schemeClr val="tx1">
                  <a:lumMod val="95000"/>
                  <a:lumOff val="5000"/>
                </a:schemeClr>
              </a:buClr>
              <a:buSzPct val="100000"/>
              <a:defRPr sz="1600"/>
            </a:lvl3pPr>
            <a:lvl4pPr>
              <a:buClr>
                <a:schemeClr val="tx1">
                  <a:lumMod val="95000"/>
                  <a:lumOff val="5000"/>
                </a:schemeClr>
              </a:buClr>
              <a:defRPr sz="1200"/>
            </a:lvl4pPr>
            <a:lvl5pPr>
              <a:buClr>
                <a:schemeClr val="tx1">
                  <a:lumMod val="95000"/>
                  <a:lumOff val="5000"/>
                </a:schemeClr>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p:cNvSpPr>
            <a:spLocks noGrp="1"/>
          </p:cNvSpPr>
          <p:nvPr>
            <p:ph type="sldNum" sz="quarter" idx="11"/>
          </p:nvPr>
        </p:nvSpPr>
        <p:spPr>
          <a:xfrm>
            <a:off x="0" y="6400800"/>
            <a:ext cx="685800" cy="457200"/>
          </a:xfrm>
          <a:prstGeom prst="rect">
            <a:avLst/>
          </a:prstGeom>
        </p:spPr>
        <p:txBody>
          <a:bodyPr/>
          <a:lstStyle>
            <a:lvl1pPr>
              <a:defRPr>
                <a:cs typeface="+mn-cs"/>
              </a:defRPr>
            </a:lvl1pPr>
          </a:lstStyle>
          <a:p>
            <a:pPr>
              <a:defRPr/>
            </a:pPr>
            <a:fld id="{9F811CED-3652-4DFD-85E1-9466AB67BE6C}" type="slidenum">
              <a:rPr lang="en-US"/>
              <a:pPr>
                <a:defRPr/>
              </a:pPr>
              <a:t>‹#›</a:t>
            </a:fld>
            <a:endParaRPr lang="en-US" dirty="0"/>
          </a:p>
        </p:txBody>
      </p:sp>
    </p:spTree>
    <p:extLst>
      <p:ext uri="{BB962C8B-B14F-4D97-AF65-F5344CB8AC3E}">
        <p14:creationId xmlns:p14="http://schemas.microsoft.com/office/powerpoint/2010/main" val="3685511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srcRect r="50000"/>
          <a:stretch>
            <a:fillRect/>
          </a:stretch>
        </p:blipFill>
        <p:spPr bwMode="auto">
          <a:xfrm>
            <a:off x="0" y="1143000"/>
            <a:ext cx="685800" cy="5715000"/>
          </a:xfrm>
          <a:prstGeom prst="rect">
            <a:avLst/>
          </a:prstGeom>
          <a:noFill/>
          <a:ln w="9525">
            <a:noFill/>
            <a:miter lim="800000"/>
            <a:headEnd/>
            <a:tailEnd/>
          </a:ln>
        </p:spPr>
      </p:pic>
      <p:pic>
        <p:nvPicPr>
          <p:cNvPr id="4" name="Picture 1"/>
          <p:cNvPicPr>
            <a:picLocks noChangeAspect="1" noChangeArrowheads="1"/>
          </p:cNvPicPr>
          <p:nvPr userDrawn="1"/>
        </p:nvPicPr>
        <p:blipFill>
          <a:blip r:embed="rId3" cstate="print"/>
          <a:srcRect/>
          <a:stretch>
            <a:fillRect/>
          </a:stretch>
        </p:blipFill>
        <p:spPr bwMode="auto">
          <a:xfrm>
            <a:off x="0" y="806450"/>
            <a:ext cx="9144000" cy="336550"/>
          </a:xfrm>
          <a:prstGeom prst="rect">
            <a:avLst/>
          </a:prstGeom>
          <a:noFill/>
          <a:ln w="9525">
            <a:solidFill>
              <a:schemeClr val="accent6">
                <a:lumMod val="75000"/>
              </a:schemeClr>
            </a:solidFill>
            <a:miter lim="800000"/>
            <a:headEnd/>
            <a:tailEnd/>
          </a:ln>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a:spLocks noGrp="1"/>
          </p:cNvSpPr>
          <p:nvPr>
            <p:ph type="sldNum" sz="quarter" idx="10"/>
          </p:nvPr>
        </p:nvSpPr>
        <p:spPr>
          <a:xfrm>
            <a:off x="0" y="6400800"/>
            <a:ext cx="685800" cy="457200"/>
          </a:xfrm>
          <a:prstGeom prst="rect">
            <a:avLst/>
          </a:prstGeom>
        </p:spPr>
        <p:txBody>
          <a:bodyPr/>
          <a:lstStyle>
            <a:lvl1pPr>
              <a:defRPr>
                <a:cs typeface="+mn-cs"/>
              </a:defRPr>
            </a:lvl1pPr>
          </a:lstStyle>
          <a:p>
            <a:pPr>
              <a:defRPr/>
            </a:pPr>
            <a:fld id="{EBA27EA1-1155-42FC-A217-1AB489485F3D}" type="slidenum">
              <a:rPr lang="en-US"/>
              <a:pPr>
                <a:defRPr/>
              </a:pPr>
              <a:t>‹#›</a:t>
            </a:fld>
            <a:endParaRPr lang="en-US" dirty="0"/>
          </a:p>
        </p:txBody>
      </p:sp>
      <p:sp>
        <p:nvSpPr>
          <p:cNvPr id="9" name="Rectangle 8"/>
          <p:cNvSpPr/>
          <p:nvPr userDrawn="1"/>
        </p:nvSpPr>
        <p:spPr>
          <a:xfrm>
            <a:off x="0" y="0"/>
            <a:ext cx="9144000" cy="806450"/>
          </a:xfrm>
          <a:prstGeom prst="rect">
            <a:avLst/>
          </a:prstGeom>
          <a:solidFill>
            <a:srgbClr val="6585B9"/>
          </a:solidFill>
          <a:ln>
            <a:solidFill>
              <a:srgbClr val="6585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5213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ook cover">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srcRect r="10526"/>
          <a:stretch>
            <a:fillRect/>
          </a:stretch>
        </p:blipFill>
        <p:spPr bwMode="auto">
          <a:xfrm>
            <a:off x="0" y="3276600"/>
            <a:ext cx="1447800" cy="3581400"/>
          </a:xfrm>
          <a:prstGeom prst="rect">
            <a:avLst/>
          </a:prstGeom>
          <a:noFill/>
          <a:ln w="9525">
            <a:noFill/>
            <a:miter lim="800000"/>
            <a:headEnd/>
            <a:tailEnd/>
          </a:ln>
        </p:spPr>
      </p:pic>
      <p:sp>
        <p:nvSpPr>
          <p:cNvPr id="9" name="Rectangle 8"/>
          <p:cNvSpPr/>
          <p:nvPr userDrawn="1"/>
        </p:nvSpPr>
        <p:spPr>
          <a:xfrm>
            <a:off x="0" y="0"/>
            <a:ext cx="9144000" cy="3276600"/>
          </a:xfrm>
          <a:prstGeom prst="rect">
            <a:avLst/>
          </a:prstGeom>
          <a:solidFill>
            <a:srgbClr val="6585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3"/>
          <p:cNvSpPr txBox="1">
            <a:spLocks noChangeArrowheads="1"/>
          </p:cNvSpPr>
          <p:nvPr userDrawn="1"/>
        </p:nvSpPr>
        <p:spPr bwMode="auto">
          <a:xfrm>
            <a:off x="0" y="609600"/>
            <a:ext cx="9144000" cy="1311275"/>
          </a:xfrm>
          <a:prstGeom prst="rect">
            <a:avLst/>
          </a:prstGeom>
          <a:solidFill>
            <a:srgbClr val="6585B9"/>
          </a:solidFill>
          <a:ln>
            <a:noFill/>
          </a:ln>
          <a:extLst/>
        </p:spPr>
        <p:txBody>
          <a:bodyPr>
            <a:spAutoFit/>
          </a:bodyPr>
          <a:lstStyle>
            <a:lvl1pPr eaLnBrk="0" hangingPunct="0">
              <a:defRPr>
                <a:solidFill>
                  <a:schemeClr val="tx1"/>
                </a:solidFill>
                <a:latin typeface="Arial" charset="0"/>
                <a:cs typeface="Times New Roman" pitchFamily="18" charset="0"/>
              </a:defRPr>
            </a:lvl1pPr>
            <a:lvl2pPr marL="742950" indent="-285750" eaLnBrk="0" hangingPunct="0">
              <a:defRPr>
                <a:solidFill>
                  <a:schemeClr val="tx1"/>
                </a:solidFill>
                <a:latin typeface="Arial" charset="0"/>
                <a:cs typeface="Times New Roman" pitchFamily="18" charset="0"/>
              </a:defRPr>
            </a:lvl2pPr>
            <a:lvl3pPr marL="1143000" indent="-228600" eaLnBrk="0" hangingPunct="0">
              <a:defRPr>
                <a:solidFill>
                  <a:schemeClr val="tx1"/>
                </a:solidFill>
                <a:latin typeface="Arial" charset="0"/>
                <a:cs typeface="Times New Roman" pitchFamily="18" charset="0"/>
              </a:defRPr>
            </a:lvl3pPr>
            <a:lvl4pPr marL="1600200" indent="-228600" eaLnBrk="0" hangingPunct="0">
              <a:defRPr>
                <a:solidFill>
                  <a:schemeClr val="tx1"/>
                </a:solidFill>
                <a:latin typeface="Arial" charset="0"/>
                <a:cs typeface="Times New Roman" pitchFamily="18" charset="0"/>
              </a:defRPr>
            </a:lvl4pPr>
            <a:lvl5pPr marL="2057400" indent="-228600" eaLnBrk="0" hangingPunct="0">
              <a:defRPr>
                <a:solidFill>
                  <a:schemeClr val="tx1"/>
                </a:solidFill>
                <a:latin typeface="Arial" charset="0"/>
                <a:cs typeface="Times New Roman" pitchFamily="18" charset="0"/>
              </a:defRPr>
            </a:lvl5pPr>
            <a:lvl6pPr marL="2514600" indent="-228600" eaLnBrk="0" fontAlgn="base" hangingPunct="0">
              <a:spcBef>
                <a:spcPct val="0"/>
              </a:spcBef>
              <a:spcAft>
                <a:spcPct val="0"/>
              </a:spcAft>
              <a:defRPr>
                <a:solidFill>
                  <a:schemeClr val="tx1"/>
                </a:solidFill>
                <a:latin typeface="Arial" charset="0"/>
                <a:cs typeface="Times New Roman" pitchFamily="18" charset="0"/>
              </a:defRPr>
            </a:lvl6pPr>
            <a:lvl7pPr marL="2971800" indent="-228600" eaLnBrk="0" fontAlgn="base" hangingPunct="0">
              <a:spcBef>
                <a:spcPct val="0"/>
              </a:spcBef>
              <a:spcAft>
                <a:spcPct val="0"/>
              </a:spcAft>
              <a:defRPr>
                <a:solidFill>
                  <a:schemeClr val="tx1"/>
                </a:solidFill>
                <a:latin typeface="Arial" charset="0"/>
                <a:cs typeface="Times New Roman" pitchFamily="18" charset="0"/>
              </a:defRPr>
            </a:lvl7pPr>
            <a:lvl8pPr marL="3429000" indent="-228600" eaLnBrk="0" fontAlgn="base" hangingPunct="0">
              <a:spcBef>
                <a:spcPct val="0"/>
              </a:spcBef>
              <a:spcAft>
                <a:spcPct val="0"/>
              </a:spcAft>
              <a:defRPr>
                <a:solidFill>
                  <a:schemeClr val="tx1"/>
                </a:solidFill>
                <a:latin typeface="Arial" charset="0"/>
                <a:cs typeface="Times New Roman" pitchFamily="18" charset="0"/>
              </a:defRPr>
            </a:lvl8pPr>
            <a:lvl9pPr marL="3886200" indent="-228600" eaLnBrk="0" fontAlgn="base" hangingPunct="0">
              <a:spcBef>
                <a:spcPct val="0"/>
              </a:spcBef>
              <a:spcAft>
                <a:spcPct val="0"/>
              </a:spcAft>
              <a:defRPr>
                <a:solidFill>
                  <a:schemeClr val="tx1"/>
                </a:solidFill>
                <a:latin typeface="Arial" charset="0"/>
                <a:cs typeface="Times New Roman" pitchFamily="18" charset="0"/>
              </a:defRPr>
            </a:lvl9pPr>
          </a:lstStyle>
          <a:p>
            <a:pPr algn="ctr" eaLnBrk="1" hangingPunct="1">
              <a:defRPr/>
            </a:pPr>
            <a:r>
              <a:rPr lang="en-US" sz="4000" dirty="0">
                <a:solidFill>
                  <a:schemeClr val="bg1"/>
                </a:solidFill>
                <a:latin typeface="Times New Roman" pitchFamily="18" charset="0"/>
              </a:rPr>
              <a:t>International Financial Management </a:t>
            </a:r>
          </a:p>
          <a:p>
            <a:pPr algn="ctr" eaLnBrk="1" hangingPunct="1">
              <a:defRPr/>
            </a:pPr>
            <a:r>
              <a:rPr lang="en-US" sz="4000" dirty="0">
                <a:solidFill>
                  <a:schemeClr val="bg1"/>
                </a:solidFill>
                <a:latin typeface="Times New Roman" pitchFamily="18" charset="0"/>
              </a:rPr>
              <a:t>13</a:t>
            </a:r>
            <a:r>
              <a:rPr lang="en-US" sz="4000" baseline="30000" dirty="0">
                <a:solidFill>
                  <a:schemeClr val="bg1"/>
                </a:solidFill>
                <a:latin typeface="Times New Roman" pitchFamily="18" charset="0"/>
              </a:rPr>
              <a:t>th</a:t>
            </a:r>
            <a:r>
              <a:rPr lang="en-US" sz="4000" dirty="0">
                <a:solidFill>
                  <a:schemeClr val="bg1"/>
                </a:solidFill>
                <a:latin typeface="Times New Roman" pitchFamily="18" charset="0"/>
              </a:rPr>
              <a:t> Edition</a:t>
            </a:r>
            <a:endParaRPr lang="en-US" dirty="0"/>
          </a:p>
        </p:txBody>
      </p:sp>
      <p:grpSp>
        <p:nvGrpSpPr>
          <p:cNvPr id="6" name="Group 6"/>
          <p:cNvGrpSpPr>
            <a:grpSpLocks/>
          </p:cNvGrpSpPr>
          <p:nvPr userDrawn="1"/>
        </p:nvGrpSpPr>
        <p:grpSpPr bwMode="auto">
          <a:xfrm>
            <a:off x="3581400" y="2259013"/>
            <a:ext cx="5562600" cy="484187"/>
            <a:chOff x="3581400" y="2259238"/>
            <a:chExt cx="5562600" cy="483962"/>
          </a:xfrm>
        </p:grpSpPr>
        <p:pic>
          <p:nvPicPr>
            <p:cNvPr id="7" name="Picture 3" descr="by Jeff Madura&#10;"/>
            <p:cNvPicPr>
              <a:picLocks noChangeAspect="1" noChangeArrowheads="1"/>
            </p:cNvPicPr>
            <p:nvPr userDrawn="1"/>
          </p:nvPicPr>
          <p:blipFill>
            <a:blip r:embed="rId3" cstate="print"/>
            <a:srcRect/>
            <a:stretch>
              <a:fillRect/>
            </a:stretch>
          </p:blipFill>
          <p:spPr bwMode="auto">
            <a:xfrm>
              <a:off x="3581400" y="2259238"/>
              <a:ext cx="5562600" cy="483962"/>
            </a:xfrm>
            <a:prstGeom prst="rect">
              <a:avLst/>
            </a:prstGeom>
            <a:noFill/>
            <a:ln w="9525">
              <a:noFill/>
              <a:miter lim="800000"/>
              <a:headEnd/>
              <a:tailEnd/>
            </a:ln>
          </p:spPr>
        </p:pic>
        <p:sp>
          <p:nvSpPr>
            <p:cNvPr id="8" name="Rectangle 7"/>
            <p:cNvSpPr>
              <a:spLocks noChangeArrowheads="1"/>
            </p:cNvSpPr>
            <p:nvPr userDrawn="1"/>
          </p:nvSpPr>
          <p:spPr bwMode="auto">
            <a:xfrm>
              <a:off x="3665538" y="2259238"/>
              <a:ext cx="2355850" cy="461747"/>
            </a:xfrm>
            <a:prstGeom prst="rect">
              <a:avLst/>
            </a:prstGeom>
            <a:noFill/>
            <a:ln w="9525">
              <a:noFill/>
              <a:miter lim="800000"/>
              <a:headEnd/>
              <a:tailEnd/>
            </a:ln>
          </p:spPr>
          <p:txBody>
            <a:bodyPr wrap="none">
              <a:spAutoFit/>
            </a:bodyPr>
            <a:lstStyle/>
            <a:p>
              <a:pPr>
                <a:defRPr/>
              </a:pPr>
              <a:r>
                <a:rPr lang="en-US" sz="2400" b="1" dirty="0">
                  <a:solidFill>
                    <a:schemeClr val="bg1"/>
                  </a:solidFill>
                </a:rPr>
                <a:t>by Jeff Madura</a:t>
              </a:r>
              <a:endParaRPr lang="en-US" sz="2400" dirty="0"/>
            </a:p>
          </p:txBody>
        </p:sp>
      </p:grpSp>
    </p:spTree>
    <p:extLst>
      <p:ext uri="{BB962C8B-B14F-4D97-AF65-F5344CB8AC3E}">
        <p14:creationId xmlns:p14="http://schemas.microsoft.com/office/powerpoint/2010/main" val="38830257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790BDAF-D8D8-4513-8B83-F22AFBAC741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00623" y="6349965"/>
            <a:ext cx="1742753" cy="508035"/>
          </a:xfrm>
          <a:prstGeom prst="rect">
            <a:avLst/>
          </a:prstGeom>
        </p:spPr>
      </p:pic>
    </p:spTree>
    <p:extLst>
      <p:ext uri="{BB962C8B-B14F-4D97-AF65-F5344CB8AC3E}">
        <p14:creationId xmlns:p14="http://schemas.microsoft.com/office/powerpoint/2010/main" val="3121923590"/>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Lst>
  <p:hf hdr="0" ftr="0" dt="0"/>
  <p:txStyles>
    <p:titleStyle>
      <a:lvl1pPr algn="l" rtl="0" eaLnBrk="0" fontAlgn="base" hangingPunct="0">
        <a:spcBef>
          <a:spcPct val="0"/>
        </a:spcBef>
        <a:spcAft>
          <a:spcPct val="0"/>
        </a:spcAft>
        <a:defRPr sz="2200" b="1">
          <a:solidFill>
            <a:srgbClr val="660066"/>
          </a:solidFill>
          <a:latin typeface="Arial" charset="0"/>
          <a:ea typeface="+mj-ea"/>
          <a:cs typeface="+mj-cs"/>
        </a:defRPr>
      </a:lvl1pPr>
      <a:lvl2pPr algn="l" rtl="0" eaLnBrk="0" fontAlgn="base" hangingPunct="0">
        <a:spcBef>
          <a:spcPct val="0"/>
        </a:spcBef>
        <a:spcAft>
          <a:spcPct val="0"/>
        </a:spcAft>
        <a:defRPr sz="2200" b="1">
          <a:solidFill>
            <a:srgbClr val="660066"/>
          </a:solidFill>
          <a:latin typeface="Arial" charset="0"/>
        </a:defRPr>
      </a:lvl2pPr>
      <a:lvl3pPr algn="l" rtl="0" eaLnBrk="0" fontAlgn="base" hangingPunct="0">
        <a:spcBef>
          <a:spcPct val="0"/>
        </a:spcBef>
        <a:spcAft>
          <a:spcPct val="0"/>
        </a:spcAft>
        <a:defRPr sz="2200" b="1">
          <a:solidFill>
            <a:srgbClr val="660066"/>
          </a:solidFill>
          <a:latin typeface="Arial" charset="0"/>
        </a:defRPr>
      </a:lvl3pPr>
      <a:lvl4pPr algn="l" rtl="0" eaLnBrk="0" fontAlgn="base" hangingPunct="0">
        <a:spcBef>
          <a:spcPct val="0"/>
        </a:spcBef>
        <a:spcAft>
          <a:spcPct val="0"/>
        </a:spcAft>
        <a:defRPr sz="2200" b="1">
          <a:solidFill>
            <a:srgbClr val="660066"/>
          </a:solidFill>
          <a:latin typeface="Arial" charset="0"/>
        </a:defRPr>
      </a:lvl4pPr>
      <a:lvl5pPr algn="l" rtl="0" eaLnBrk="0" fontAlgn="base" hangingPunct="0">
        <a:spcBef>
          <a:spcPct val="0"/>
        </a:spcBef>
        <a:spcAft>
          <a:spcPct val="0"/>
        </a:spcAft>
        <a:defRPr sz="2200" b="1">
          <a:solidFill>
            <a:srgbClr val="660066"/>
          </a:solidFill>
          <a:latin typeface="Arial" charset="0"/>
        </a:defRPr>
      </a:lvl5pPr>
      <a:lvl6pPr marL="457200" algn="l" rtl="0" eaLnBrk="1" fontAlgn="base" hangingPunct="1">
        <a:spcBef>
          <a:spcPct val="0"/>
        </a:spcBef>
        <a:spcAft>
          <a:spcPct val="0"/>
        </a:spcAft>
        <a:defRPr sz="4200">
          <a:solidFill>
            <a:schemeClr val="tx2"/>
          </a:solidFill>
          <a:latin typeface="Times New Roman" charset="0"/>
        </a:defRPr>
      </a:lvl6pPr>
      <a:lvl7pPr marL="914400" algn="l" rtl="0" eaLnBrk="1" fontAlgn="base" hangingPunct="1">
        <a:spcBef>
          <a:spcPct val="0"/>
        </a:spcBef>
        <a:spcAft>
          <a:spcPct val="0"/>
        </a:spcAft>
        <a:defRPr sz="4200">
          <a:solidFill>
            <a:schemeClr val="tx2"/>
          </a:solidFill>
          <a:latin typeface="Times New Roman" charset="0"/>
        </a:defRPr>
      </a:lvl7pPr>
      <a:lvl8pPr marL="1371600" algn="l" rtl="0" eaLnBrk="1" fontAlgn="base" hangingPunct="1">
        <a:spcBef>
          <a:spcPct val="0"/>
        </a:spcBef>
        <a:spcAft>
          <a:spcPct val="0"/>
        </a:spcAft>
        <a:defRPr sz="4200">
          <a:solidFill>
            <a:schemeClr val="tx2"/>
          </a:solidFill>
          <a:latin typeface="Times New Roman" charset="0"/>
        </a:defRPr>
      </a:lvl8pPr>
      <a:lvl9pPr marL="1828800" algn="l" rtl="0" eaLnBrk="1" fontAlgn="base" hangingPunct="1">
        <a:spcBef>
          <a:spcPct val="0"/>
        </a:spcBef>
        <a:spcAft>
          <a:spcPct val="0"/>
        </a:spcAft>
        <a:defRPr sz="4200">
          <a:solidFill>
            <a:schemeClr val="tx2"/>
          </a:solidFill>
          <a:latin typeface="Times New Roman" charset="0"/>
        </a:defRPr>
      </a:lvl9pPr>
    </p:titleStyle>
    <p:bodyStyle>
      <a:lvl1pPr marL="342900" indent="-342900" algn="l" rtl="0" eaLnBrk="0" fontAlgn="base" hangingPunct="0">
        <a:spcBef>
          <a:spcPct val="20000"/>
        </a:spcBef>
        <a:spcAft>
          <a:spcPct val="0"/>
        </a:spcAft>
        <a:buClr>
          <a:srgbClr val="0D0D0D"/>
        </a:buClr>
        <a:buSzPct val="100000"/>
        <a:buFont typeface="Wingdings" pitchFamily="2" charset="2"/>
        <a:buChar char="n"/>
        <a:defRPr sz="2000">
          <a:solidFill>
            <a:srgbClr val="336699"/>
          </a:solidFill>
          <a:latin typeface="+mn-lt"/>
          <a:ea typeface="+mn-ea"/>
          <a:cs typeface="+mn-cs"/>
        </a:defRPr>
      </a:lvl1pPr>
      <a:lvl2pPr marL="742950" indent="-285750" algn="l" rtl="0" eaLnBrk="0" fontAlgn="base" hangingPunct="0">
        <a:spcBef>
          <a:spcPct val="20000"/>
        </a:spcBef>
        <a:spcAft>
          <a:spcPct val="0"/>
        </a:spcAft>
        <a:buSzPct val="100000"/>
        <a:buFont typeface="Wingdings" pitchFamily="2" charset="2"/>
        <a:buChar char="n"/>
        <a:defRPr>
          <a:solidFill>
            <a:schemeClr val="tx1"/>
          </a:solidFill>
          <a:latin typeface="+mn-lt"/>
          <a:cs typeface="+mn-cs"/>
        </a:defRPr>
      </a:lvl2pPr>
      <a:lvl3pPr marL="1143000" indent="-228600" algn="l" rtl="0" eaLnBrk="0" fontAlgn="base" hangingPunct="0">
        <a:spcBef>
          <a:spcPct val="20000"/>
        </a:spcBef>
        <a:spcAft>
          <a:spcPct val="0"/>
        </a:spcAft>
        <a:buSzPct val="100000"/>
        <a:buFont typeface="Wingdings" pitchFamily="2" charset="2"/>
        <a:buChar char="n"/>
        <a:defRPr sz="1600">
          <a:solidFill>
            <a:schemeClr val="tx1"/>
          </a:solidFill>
          <a:latin typeface="+mn-lt"/>
          <a:cs typeface="+mn-cs"/>
        </a:defRPr>
      </a:lvl3pPr>
      <a:lvl4pPr marL="16002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4pPr>
      <a:lvl5pPr marL="20574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8E2A5FA2-F035-4B31-8605-5E3E4B06604E}"/>
              </a:ext>
            </a:extLst>
          </p:cNvPr>
          <p:cNvSpPr>
            <a:spLocks noGrp="1"/>
          </p:cNvSpPr>
          <p:nvPr>
            <p:ph type="body" sz="quarter" idx="10"/>
          </p:nvPr>
        </p:nvSpPr>
        <p:spPr>
          <a:xfrm>
            <a:off x="152400" y="2286000"/>
            <a:ext cx="8839200" cy="3962400"/>
          </a:xfrm>
        </p:spPr>
        <p:txBody>
          <a:bodyPr/>
          <a:lstStyle/>
          <a:p>
            <a:pPr algn="ctr"/>
            <a:r>
              <a:rPr lang="en-US" sz="4800" b="1" dirty="0"/>
              <a:t>FIN 440: International Finance</a:t>
            </a:r>
          </a:p>
          <a:p>
            <a:pPr algn="ctr"/>
            <a:endParaRPr lang="en-US" sz="3600" b="1" dirty="0"/>
          </a:p>
          <a:p>
            <a:pPr algn="ctr"/>
            <a:r>
              <a:rPr lang="en-US" sz="3600" b="1" dirty="0"/>
              <a:t>Larry Schrenk, Instructor</a:t>
            </a:r>
          </a:p>
          <a:p>
            <a:pPr algn="ctr"/>
            <a:endParaRPr lang="en-US" sz="3600" b="1" dirty="0"/>
          </a:p>
          <a:p>
            <a:pPr algn="ctr"/>
            <a:r>
              <a:rPr lang="en-US" sz="3600" b="1"/>
              <a:t>Video 17.1 Multinational Cost of Capital</a:t>
            </a:r>
            <a:endParaRPr lang="en-US" dirty="0"/>
          </a:p>
          <a:p>
            <a:endParaRPr lang="en-US" dirty="0"/>
          </a:p>
        </p:txBody>
      </p:sp>
      <p:sp>
        <p:nvSpPr>
          <p:cNvPr id="4" name="Slide Number Placeholder 3">
            <a:extLst>
              <a:ext uri="{FF2B5EF4-FFF2-40B4-BE49-F238E27FC236}">
                <a16:creationId xmlns:a16="http://schemas.microsoft.com/office/drawing/2014/main" id="{92593C8C-467E-48B7-89C0-3645D1CD5A73}"/>
              </a:ext>
            </a:extLst>
          </p:cNvPr>
          <p:cNvSpPr>
            <a:spLocks noGrp="1"/>
          </p:cNvSpPr>
          <p:nvPr>
            <p:ph type="sldNum" sz="quarter" idx="11"/>
          </p:nvPr>
        </p:nvSpPr>
        <p:spPr>
          <a:prstGeom prst="rect">
            <a:avLst/>
          </a:prstGeom>
        </p:spPr>
        <p:txBody>
          <a:bodyPr/>
          <a:lstStyle/>
          <a:p>
            <a:pPr>
              <a:defRPr/>
            </a:pPr>
            <a:fld id="{EBA27EA1-1155-42FC-A217-1AB489485F3D}" type="slidenum">
              <a:rPr lang="en-US" smtClean="0"/>
              <a:pPr>
                <a:defRPr/>
              </a:pPr>
              <a:t>1</a:t>
            </a:fld>
            <a:endParaRPr lang="en-US" dirty="0"/>
          </a:p>
        </p:txBody>
      </p:sp>
    </p:spTree>
    <p:extLst>
      <p:ext uri="{BB962C8B-B14F-4D97-AF65-F5344CB8AC3E}">
        <p14:creationId xmlns:p14="http://schemas.microsoft.com/office/powerpoint/2010/main" val="2316844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bwMode="auto">
          <a:xfrm>
            <a:off x="533400" y="0"/>
            <a:ext cx="8610600" cy="838200"/>
          </a:xfrm>
          <a:prstGeom prst="rect">
            <a:avLst/>
          </a:prstGeom>
          <a:noFill/>
          <a:ln>
            <a:miter lim="800000"/>
            <a:headEnd/>
            <a:tailEnd/>
          </a:ln>
        </p:spPr>
        <p:txBody>
          <a:bodyPr anchor="ctr"/>
          <a:lstStyle/>
          <a:p>
            <a:r>
              <a:rPr lang="en-US" sz="2800" dirty="0">
                <a:solidFill>
                  <a:schemeClr val="bg1"/>
                </a:solidFill>
              </a:rPr>
              <a:t>Multinational Cost of Capital (1 of 7)</a:t>
            </a:r>
          </a:p>
        </p:txBody>
      </p:sp>
      <p:sp>
        <p:nvSpPr>
          <p:cNvPr id="13316" name="Rectangle 3"/>
          <p:cNvSpPr>
            <a:spLocks noGrp="1" noChangeArrowheads="1"/>
          </p:cNvSpPr>
          <p:nvPr>
            <p:ph idx="1"/>
          </p:nvPr>
        </p:nvSpPr>
        <p:spPr bwMode="auto">
          <a:xfrm>
            <a:off x="838200" y="1219200"/>
            <a:ext cx="8153400" cy="5105400"/>
          </a:xfrm>
          <a:prstGeom prst="rect">
            <a:avLst/>
          </a:prstGeom>
          <a:noFill/>
          <a:ln>
            <a:miter lim="800000"/>
            <a:headEnd/>
            <a:tailEnd/>
          </a:ln>
        </p:spPr>
        <p:txBody>
          <a:bodyPr/>
          <a:lstStyle/>
          <a:p>
            <a:pPr marL="231775" indent="-231775">
              <a:buFont typeface="Wingdings" pitchFamily="2" charset="2"/>
              <a:buNone/>
            </a:pPr>
            <a:r>
              <a:rPr lang="en-US" sz="2800" b="1" dirty="0"/>
              <a:t>MNC’s Cost of Debt: </a:t>
            </a:r>
            <a:r>
              <a:rPr lang="en-US" sz="2800" dirty="0"/>
              <a:t>An MNC’s cost of debt is dependent on the interest rate that it pays when borrowing funds.</a:t>
            </a:r>
          </a:p>
          <a:p>
            <a:pPr marL="231775" indent="-231775">
              <a:buFont typeface="Wingdings" pitchFamily="2" charset="2"/>
              <a:buNone/>
            </a:pPr>
            <a:endParaRPr lang="en-US" sz="2800" dirty="0"/>
          </a:p>
          <a:p>
            <a:pPr marL="231775" indent="-231775">
              <a:spcBef>
                <a:spcPts val="1200"/>
              </a:spcBef>
              <a:buFont typeface="Wingdings" pitchFamily="2" charset="2"/>
              <a:buNone/>
            </a:pPr>
            <a:r>
              <a:rPr lang="en-US" sz="2800" b="1" dirty="0"/>
              <a:t>MNC’s Cost of Equity: </a:t>
            </a:r>
            <a:r>
              <a:rPr lang="en-US" sz="2800" dirty="0"/>
              <a:t>An MNC creates equity by retaining earnings or by issuing new stock. An MNC’s cost of equity contains a risk premium (above the risk-free interest rate) that compensates the equity investors for their willingness to invest in the equity.</a:t>
            </a:r>
          </a:p>
          <a:p>
            <a:pPr marL="231775" indent="-231775">
              <a:spcBef>
                <a:spcPts val="1200"/>
              </a:spcBef>
              <a:buFont typeface="Wingdings" pitchFamily="2" charset="2"/>
              <a:buNone/>
            </a:pPr>
            <a:endParaRPr lang="en-US" sz="2800" dirty="0"/>
          </a:p>
        </p:txBody>
      </p:sp>
      <p:sp>
        <p:nvSpPr>
          <p:cNvPr id="13314"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20C51548-FEE0-4BAF-968C-FC3486513BF1}"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bwMode="auto">
          <a:xfrm>
            <a:off x="685800" y="-1588"/>
            <a:ext cx="7315200" cy="839788"/>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2800" dirty="0">
                <a:solidFill>
                  <a:schemeClr val="bg1"/>
                </a:solidFill>
              </a:rPr>
              <a:t>Multinational Cost of Capital </a:t>
            </a:r>
            <a:r>
              <a:rPr lang="en-US" sz="2400" dirty="0">
                <a:solidFill>
                  <a:schemeClr val="bg1"/>
                </a:solidFill>
              </a:rPr>
              <a:t>(2 of 7)</a:t>
            </a:r>
            <a:endParaRPr lang="en-US" sz="2600" dirty="0">
              <a:solidFill>
                <a:schemeClr val="bg1"/>
              </a:solidFill>
              <a:latin typeface="Times New Roman" pitchFamily="18" charset="0"/>
            </a:endParaRPr>
          </a:p>
        </p:txBody>
      </p:sp>
      <p:sp>
        <p:nvSpPr>
          <p:cNvPr id="14340" name="Content Placeholder 2"/>
          <p:cNvSpPr>
            <a:spLocks noGrp="1"/>
          </p:cNvSpPr>
          <p:nvPr>
            <p:ph idx="1"/>
          </p:nvPr>
        </p:nvSpPr>
        <p:spPr bwMode="auto">
          <a:xfrm>
            <a:off x="1371600" y="3429000"/>
            <a:ext cx="7315200" cy="2743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508000" indent="-46038" eaLnBrk="1" hangingPunct="1">
              <a:buFont typeface="Wingdings" pitchFamily="2" charset="2"/>
              <a:buNone/>
              <a:tabLst>
                <a:tab pos="568325" algn="l"/>
              </a:tabLst>
            </a:pPr>
            <a:r>
              <a:rPr lang="en-US" dirty="0"/>
              <a:t>	where</a:t>
            </a:r>
          </a:p>
          <a:p>
            <a:pPr marL="508000" indent="-46038" eaLnBrk="1" hangingPunct="1">
              <a:buFont typeface="Wingdings" pitchFamily="2" charset="2"/>
              <a:buNone/>
              <a:tabLst>
                <a:tab pos="568325" algn="l"/>
              </a:tabLst>
            </a:pPr>
            <a:r>
              <a:rPr lang="en-US" i="1" dirty="0"/>
              <a:t>			</a:t>
            </a:r>
            <a:r>
              <a:rPr lang="en-US" i="1" dirty="0" err="1"/>
              <a:t>k</a:t>
            </a:r>
            <a:r>
              <a:rPr lang="en-US" i="1" baseline="-25000" dirty="0" err="1"/>
              <a:t>c</a:t>
            </a:r>
            <a:r>
              <a:rPr lang="en-US" i="1" dirty="0"/>
              <a:t>	</a:t>
            </a:r>
            <a:r>
              <a:rPr lang="en-US" dirty="0"/>
              <a:t>weighted average cost of capital</a:t>
            </a:r>
            <a:endParaRPr lang="en-US" i="1" dirty="0"/>
          </a:p>
          <a:p>
            <a:pPr marL="508000" indent="-46038" eaLnBrk="1" hangingPunct="1">
              <a:buFont typeface="Wingdings" pitchFamily="2" charset="2"/>
              <a:buNone/>
              <a:tabLst>
                <a:tab pos="568325" algn="l"/>
              </a:tabLst>
            </a:pPr>
            <a:r>
              <a:rPr lang="en-US" i="1" dirty="0"/>
              <a:t>			D </a:t>
            </a:r>
            <a:r>
              <a:rPr lang="en-US" dirty="0"/>
              <a:t> 	amount of the firm’s debt</a:t>
            </a:r>
          </a:p>
          <a:p>
            <a:pPr marL="508000" indent="-46038" eaLnBrk="1" hangingPunct="1">
              <a:buFont typeface="Wingdings" pitchFamily="2" charset="2"/>
              <a:buNone/>
              <a:tabLst>
                <a:tab pos="568325" algn="l"/>
              </a:tabLst>
            </a:pPr>
            <a:r>
              <a:rPr lang="en-US" i="1" dirty="0"/>
              <a:t>			</a:t>
            </a:r>
            <a:r>
              <a:rPr lang="en-US" i="1" dirty="0" err="1"/>
              <a:t>k</a:t>
            </a:r>
            <a:r>
              <a:rPr lang="en-US" i="1" baseline="-25000" dirty="0" err="1"/>
              <a:t>d</a:t>
            </a:r>
            <a:r>
              <a:rPr lang="en-US" i="1" baseline="-25000" dirty="0"/>
              <a:t> </a:t>
            </a:r>
            <a:r>
              <a:rPr lang="en-US" dirty="0"/>
              <a:t> 	before-tax cost of its debt</a:t>
            </a:r>
          </a:p>
          <a:p>
            <a:pPr marL="508000" indent="-46038" eaLnBrk="1" hangingPunct="1">
              <a:buFont typeface="Wingdings" pitchFamily="2" charset="2"/>
              <a:buNone/>
              <a:tabLst>
                <a:tab pos="568325" algn="l"/>
              </a:tabLst>
            </a:pPr>
            <a:r>
              <a:rPr lang="en-US" i="1" dirty="0"/>
              <a:t>			t </a:t>
            </a:r>
            <a:r>
              <a:rPr lang="en-US" dirty="0"/>
              <a:t> 	corporate tax rate</a:t>
            </a:r>
          </a:p>
          <a:p>
            <a:pPr marL="508000" indent="-46038" eaLnBrk="1" hangingPunct="1">
              <a:buFont typeface="Wingdings" pitchFamily="2" charset="2"/>
              <a:buNone/>
              <a:tabLst>
                <a:tab pos="568325" algn="l"/>
              </a:tabLst>
            </a:pPr>
            <a:r>
              <a:rPr lang="en-US" i="1" dirty="0"/>
              <a:t>			E </a:t>
            </a:r>
            <a:r>
              <a:rPr lang="en-US" dirty="0"/>
              <a:t> 	firm’s equity</a:t>
            </a:r>
          </a:p>
          <a:p>
            <a:pPr marL="508000" indent="-46038" eaLnBrk="1" hangingPunct="1">
              <a:buFont typeface="Wingdings" pitchFamily="2" charset="2"/>
              <a:buNone/>
              <a:tabLst>
                <a:tab pos="568325" algn="l"/>
              </a:tabLst>
            </a:pPr>
            <a:r>
              <a:rPr lang="en-US" i="1" dirty="0"/>
              <a:t>			</a:t>
            </a:r>
            <a:r>
              <a:rPr lang="en-US" i="1" dirty="0" err="1"/>
              <a:t>k</a:t>
            </a:r>
            <a:r>
              <a:rPr lang="en-US" i="1" baseline="-25000" dirty="0" err="1"/>
              <a:t>e</a:t>
            </a:r>
            <a:r>
              <a:rPr lang="en-US" i="1" dirty="0"/>
              <a:t> </a:t>
            </a:r>
            <a:r>
              <a:rPr lang="en-US" dirty="0"/>
              <a:t> 	cost of financing with equity</a:t>
            </a:r>
          </a:p>
          <a:p>
            <a:pPr marL="508000" indent="-46038" eaLnBrk="1" hangingPunct="1">
              <a:buFont typeface="Wingdings" pitchFamily="2" charset="2"/>
              <a:buAutoNum type="arabicPeriod"/>
              <a:tabLst>
                <a:tab pos="568325" algn="l"/>
              </a:tabLst>
            </a:pPr>
            <a:endParaRPr lang="en-US" dirty="0"/>
          </a:p>
        </p:txBody>
      </p:sp>
      <p:sp>
        <p:nvSpPr>
          <p:cNvPr id="14338"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5825F71A-2DB0-4954-A1B6-2018D751A00B}" type="slidenum">
              <a:rPr lang="en-US" smtClean="0"/>
              <a:pPr/>
              <a:t>11</a:t>
            </a:fld>
            <a:endParaRPr lang="en-US"/>
          </a:p>
        </p:txBody>
      </p:sp>
      <p:sp>
        <p:nvSpPr>
          <p:cNvPr id="14341" name="Slide Number Placeholder 3"/>
          <p:cNvSpPr txBox="1">
            <a:spLocks noGrp="1"/>
          </p:cNvSpPr>
          <p:nvPr/>
        </p:nvSpPr>
        <p:spPr bwMode="auto">
          <a:xfrm>
            <a:off x="0" y="6400800"/>
            <a:ext cx="685800" cy="457200"/>
          </a:xfrm>
          <a:prstGeom prst="rect">
            <a:avLst/>
          </a:prstGeom>
          <a:noFill/>
          <a:ln w="9525">
            <a:noFill/>
            <a:miter lim="800000"/>
            <a:headEnd/>
            <a:tailEnd/>
          </a:ln>
        </p:spPr>
        <p:txBody>
          <a:bodyPr/>
          <a:lstStyle/>
          <a:p>
            <a:fld id="{D81DEBE1-A677-486E-8926-4878B7C482D0}" type="slidenum">
              <a:rPr lang="en-US"/>
              <a:pPr/>
              <a:t>11</a:t>
            </a:fld>
            <a:endParaRPr lang="en-US"/>
          </a:p>
        </p:txBody>
      </p:sp>
      <p:graphicFrame>
        <p:nvGraphicFramePr>
          <p:cNvPr id="14342" name="Object 7"/>
          <p:cNvGraphicFramePr>
            <a:graphicFrameLocks noChangeAspect="1"/>
          </p:cNvGraphicFramePr>
          <p:nvPr>
            <p:extLst>
              <p:ext uri="{D42A27DB-BD31-4B8C-83A1-F6EECF244321}">
                <p14:modId xmlns:p14="http://schemas.microsoft.com/office/powerpoint/2010/main" val="3572216220"/>
              </p:ext>
            </p:extLst>
          </p:nvPr>
        </p:nvGraphicFramePr>
        <p:xfrm>
          <a:off x="1578833" y="2163460"/>
          <a:ext cx="5986333" cy="1219200"/>
        </p:xfrm>
        <a:graphic>
          <a:graphicData uri="http://schemas.openxmlformats.org/presentationml/2006/ole">
            <mc:AlternateContent xmlns:mc="http://schemas.openxmlformats.org/markup-compatibility/2006">
              <mc:Choice xmlns:v="urn:schemas-microsoft-com:vml" Requires="v">
                <p:oleObj spid="_x0000_s19500" name="Equation" r:id="rId4" imgW="2120900" imgH="431800" progId="Equation.3">
                  <p:embed/>
                </p:oleObj>
              </mc:Choice>
              <mc:Fallback>
                <p:oleObj name="Equation" r:id="rId4" imgW="2120900" imgH="431800" progId="Equation.3">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8833" y="2163460"/>
                        <a:ext cx="5986333" cy="1219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Rectangle 1"/>
          <p:cNvSpPr/>
          <p:nvPr/>
        </p:nvSpPr>
        <p:spPr>
          <a:xfrm>
            <a:off x="889341" y="1295400"/>
            <a:ext cx="5515100" cy="492443"/>
          </a:xfrm>
          <a:prstGeom prst="rect">
            <a:avLst/>
          </a:prstGeom>
        </p:spPr>
        <p:txBody>
          <a:bodyPr wrap="none">
            <a:spAutoFit/>
          </a:bodyPr>
          <a:lstStyle/>
          <a:p>
            <a:r>
              <a:rPr lang="en-US" sz="2600" b="1" dirty="0">
                <a:solidFill>
                  <a:srgbClr val="336699"/>
                </a:solidFill>
                <a:latin typeface="Times New Roman" pitchFamily="18" charset="0"/>
              </a:rPr>
              <a:t>Estimating an MNC’s Cost of Capital</a:t>
            </a:r>
            <a:endParaRPr lang="en-US" sz="2600" b="1" dirty="0">
              <a:solidFill>
                <a:srgbClr val="33669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bwMode="auto">
          <a:xfrm>
            <a:off x="533400" y="0"/>
            <a:ext cx="8610600" cy="838200"/>
          </a:xfrm>
          <a:prstGeom prst="rect">
            <a:avLst/>
          </a:prstGeom>
          <a:noFill/>
          <a:ln>
            <a:miter lim="800000"/>
            <a:headEnd/>
            <a:tailEnd/>
          </a:ln>
        </p:spPr>
        <p:txBody>
          <a:bodyPr anchor="ctr"/>
          <a:lstStyle/>
          <a:p>
            <a:r>
              <a:rPr lang="en-US" sz="2800" dirty="0">
                <a:solidFill>
                  <a:schemeClr val="bg1"/>
                </a:solidFill>
              </a:rPr>
              <a:t>Multinational Cost of Capital (3 of 7)</a:t>
            </a:r>
          </a:p>
        </p:txBody>
      </p:sp>
      <p:sp>
        <p:nvSpPr>
          <p:cNvPr id="15364" name="Rectangle 3"/>
          <p:cNvSpPr>
            <a:spLocks noGrp="1" noChangeArrowheads="1"/>
          </p:cNvSpPr>
          <p:nvPr>
            <p:ph idx="1"/>
          </p:nvPr>
        </p:nvSpPr>
        <p:spPr bwMode="auto">
          <a:xfrm>
            <a:off x="838200" y="1219200"/>
            <a:ext cx="8153400" cy="5105400"/>
          </a:xfrm>
          <a:prstGeom prst="rect">
            <a:avLst/>
          </a:prstGeom>
          <a:noFill/>
          <a:ln>
            <a:miter lim="800000"/>
            <a:headEnd/>
            <a:tailEnd/>
          </a:ln>
        </p:spPr>
        <p:txBody>
          <a:bodyPr/>
          <a:lstStyle/>
          <a:p>
            <a:pPr marL="0" indent="0">
              <a:spcAft>
                <a:spcPts val="1200"/>
              </a:spcAft>
              <a:buNone/>
            </a:pPr>
            <a:r>
              <a:rPr lang="en-US" sz="2600" b="1" dirty="0"/>
              <a:t>Comparing Costs of Debt and Equity </a:t>
            </a:r>
            <a:r>
              <a:rPr lang="en-US" sz="2600" dirty="0"/>
              <a:t>(Exhibit 17.1)</a:t>
            </a:r>
            <a:endParaRPr lang="en-US" sz="2600" b="1" dirty="0"/>
          </a:p>
          <a:p>
            <a:pPr>
              <a:spcAft>
                <a:spcPts val="1200"/>
              </a:spcAft>
              <a:buFont typeface="Wingdings" panose="05000000000000000000" pitchFamily="2" charset="2"/>
              <a:buChar char="§"/>
            </a:pPr>
            <a:r>
              <a:rPr lang="en-US" sz="2400" dirty="0"/>
              <a:t>There is an advantage to using debt rather than equity as capital because the interest payments on debt are tax deductible.</a:t>
            </a:r>
          </a:p>
          <a:p>
            <a:pPr>
              <a:spcBef>
                <a:spcPts val="1200"/>
              </a:spcBef>
              <a:spcAft>
                <a:spcPts val="1200"/>
              </a:spcAft>
              <a:buFont typeface="Wingdings" panose="05000000000000000000" pitchFamily="2" charset="2"/>
              <a:buChar char="§"/>
            </a:pPr>
            <a:r>
              <a:rPr lang="en-US" sz="2400" dirty="0"/>
              <a:t>The greater the use of debt, however, the greater the interest expense and the higher the probability that the firm will be unable to meet its expenses.</a:t>
            </a:r>
          </a:p>
          <a:p>
            <a:pPr>
              <a:spcBef>
                <a:spcPts val="1200"/>
              </a:spcBef>
              <a:spcAft>
                <a:spcPts val="1200"/>
              </a:spcAft>
              <a:buFont typeface="Wingdings" panose="05000000000000000000" pitchFamily="2" charset="2"/>
              <a:buChar char="§"/>
            </a:pPr>
            <a:r>
              <a:rPr lang="en-US" sz="2400" dirty="0"/>
              <a:t>As an MNC increases its proportion of debt, the rate of return required by potential new shareholders or creditors will increase to reflect the higher probability of bankruptcy.</a:t>
            </a:r>
          </a:p>
          <a:p>
            <a:pPr marL="231775" indent="-231775">
              <a:spcBef>
                <a:spcPts val="1200"/>
              </a:spcBef>
              <a:spcAft>
                <a:spcPts val="1200"/>
              </a:spcAft>
              <a:buFont typeface="Wingdings" pitchFamily="2" charset="2"/>
              <a:buNone/>
            </a:pPr>
            <a:endParaRPr lang="en-US" sz="2400" dirty="0"/>
          </a:p>
        </p:txBody>
      </p:sp>
      <p:sp>
        <p:nvSpPr>
          <p:cNvPr id="15362"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793953D9-C4F7-4F0E-A3C5-05A138CCFA47}"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bwMode="auto">
          <a:xfrm>
            <a:off x="533400" y="0"/>
            <a:ext cx="8610600" cy="838200"/>
          </a:xfrm>
          <a:prstGeom prst="rect">
            <a:avLst/>
          </a:prstGeom>
          <a:noFill/>
          <a:ln>
            <a:miter lim="800000"/>
            <a:headEnd/>
            <a:tailEnd/>
          </a:ln>
        </p:spPr>
        <p:txBody>
          <a:bodyPr anchor="ctr"/>
          <a:lstStyle/>
          <a:p>
            <a:r>
              <a:rPr lang="en-US" sz="2600" dirty="0">
                <a:solidFill>
                  <a:schemeClr val="bg1"/>
                </a:solidFill>
              </a:rPr>
              <a:t>Exhibit 17.1 </a:t>
            </a:r>
            <a:r>
              <a:rPr lang="en-US" sz="2600" b="0" dirty="0">
                <a:solidFill>
                  <a:schemeClr val="bg1"/>
                </a:solidFill>
              </a:rPr>
              <a:t>Searching for the Appropriate Capital Structure</a:t>
            </a:r>
          </a:p>
        </p:txBody>
      </p:sp>
      <p:sp>
        <p:nvSpPr>
          <p:cNvPr id="16386"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37F85CFC-2619-428A-B2A9-8531C4C249E3}" type="slidenum">
              <a:rPr lang="en-US" smtClean="0"/>
              <a:pPr/>
              <a:t>13</a:t>
            </a:fld>
            <a:endParaRPr lang="en-US"/>
          </a:p>
        </p:txBody>
      </p:sp>
      <p:pic>
        <p:nvPicPr>
          <p:cNvPr id="2" name="Picture 1" descr="Graph titled “Searching for the Appropriate Capital Structure” shows “Debt Ratio” along the horizontal axis and “Cost of Capital” along the vertical axis. A concave upward curve is drawn. A dotted line, labeled X, beings at the horizontal axis and ends where it meets the curve." title="Comparing Costs of Debt and Equit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371600"/>
            <a:ext cx="7605533" cy="54864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bwMode="auto">
          <a:xfrm>
            <a:off x="685800" y="0"/>
            <a:ext cx="8458200" cy="838200"/>
          </a:xfrm>
          <a:prstGeom prst="rect">
            <a:avLst/>
          </a:prstGeom>
          <a:noFill/>
          <a:ln>
            <a:miter lim="800000"/>
            <a:headEnd/>
            <a:tailEnd/>
          </a:ln>
        </p:spPr>
        <p:txBody>
          <a:bodyPr anchor="ctr"/>
          <a:lstStyle/>
          <a:p>
            <a:r>
              <a:rPr lang="en-US" sz="2800" dirty="0">
                <a:solidFill>
                  <a:schemeClr val="bg1"/>
                </a:solidFill>
              </a:rPr>
              <a:t>Multinational Cost of Capital (4 of 7)</a:t>
            </a:r>
          </a:p>
        </p:txBody>
      </p:sp>
      <p:sp>
        <p:nvSpPr>
          <p:cNvPr id="17412" name="Rectangle 3"/>
          <p:cNvSpPr>
            <a:spLocks noGrp="1" noChangeArrowheads="1"/>
          </p:cNvSpPr>
          <p:nvPr>
            <p:ph idx="1"/>
          </p:nvPr>
        </p:nvSpPr>
        <p:spPr bwMode="auto">
          <a:xfrm>
            <a:off x="685800" y="1295400"/>
            <a:ext cx="8153400" cy="5105400"/>
          </a:xfrm>
          <a:prstGeom prst="rect">
            <a:avLst/>
          </a:prstGeom>
          <a:noFill/>
          <a:ln>
            <a:miter lim="800000"/>
            <a:headEnd/>
            <a:tailEnd/>
          </a:ln>
        </p:spPr>
        <p:txBody>
          <a:bodyPr/>
          <a:lstStyle/>
          <a:p>
            <a:pPr marL="495300" indent="-495300">
              <a:buNone/>
            </a:pPr>
            <a:r>
              <a:rPr lang="en-US" sz="2600" b="1" dirty="0"/>
              <a:t>Cost of Capital for MNCs versus Domestic Firms </a:t>
            </a:r>
            <a:r>
              <a:rPr lang="en-US" sz="2400" dirty="0"/>
              <a:t>may differ because of:</a:t>
            </a:r>
          </a:p>
          <a:p>
            <a:pPr>
              <a:spcBef>
                <a:spcPts val="1200"/>
              </a:spcBef>
              <a:spcAft>
                <a:spcPts val="0"/>
              </a:spcAft>
              <a:buFont typeface="Wingdings" panose="05000000000000000000" pitchFamily="2" charset="2"/>
              <a:buChar char="§"/>
            </a:pPr>
            <a:r>
              <a:rPr lang="en-US" sz="2400" b="1" dirty="0"/>
              <a:t>Size of firm </a:t>
            </a:r>
            <a:r>
              <a:rPr lang="en-US" sz="2400" dirty="0"/>
              <a:t>— An MNC that often borrows substantial amounts may receive preferential treatment from creditors, thereby reducing its cost of capital.</a:t>
            </a:r>
          </a:p>
          <a:p>
            <a:pPr>
              <a:spcBef>
                <a:spcPts val="1200"/>
              </a:spcBef>
              <a:spcAft>
                <a:spcPts val="0"/>
              </a:spcAft>
              <a:buFont typeface="Wingdings" panose="05000000000000000000" pitchFamily="2" charset="2"/>
              <a:buChar char="§"/>
            </a:pPr>
            <a:r>
              <a:rPr lang="en-US" sz="2400" b="1" dirty="0"/>
              <a:t>Access to international capital markets </a:t>
            </a:r>
            <a:r>
              <a:rPr lang="en-US" sz="2400" dirty="0"/>
              <a:t>— MNC’s access to the international capital markets may allow it to obtain funds at a lower cost than that paid by domestic firms.</a:t>
            </a:r>
          </a:p>
          <a:p>
            <a:pPr>
              <a:spcBef>
                <a:spcPts val="1200"/>
              </a:spcBef>
              <a:spcAft>
                <a:spcPts val="0"/>
              </a:spcAft>
              <a:buFont typeface="Wingdings" panose="05000000000000000000" pitchFamily="2" charset="2"/>
              <a:buChar char="§"/>
            </a:pPr>
            <a:r>
              <a:rPr lang="en-US" sz="2400" b="1" dirty="0"/>
              <a:t>International diversification </a:t>
            </a:r>
            <a:r>
              <a:rPr lang="en-US" sz="2400" dirty="0"/>
              <a:t>— If a firm’s cash inflows come from sources all over the world, those cash inflows may be more stable because the firm’s total sales will not be highly influenced by a single economy.</a:t>
            </a:r>
          </a:p>
        </p:txBody>
      </p:sp>
      <p:sp>
        <p:nvSpPr>
          <p:cNvPr id="17410"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52383FFA-12FB-4F46-8740-6BA8E51363E2}"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bwMode="auto">
          <a:xfrm>
            <a:off x="685800" y="0"/>
            <a:ext cx="8458200" cy="838200"/>
          </a:xfrm>
          <a:prstGeom prst="rect">
            <a:avLst/>
          </a:prstGeom>
          <a:noFill/>
          <a:ln>
            <a:miter lim="800000"/>
            <a:headEnd/>
            <a:tailEnd/>
          </a:ln>
        </p:spPr>
        <p:txBody>
          <a:bodyPr anchor="ctr"/>
          <a:lstStyle/>
          <a:p>
            <a:r>
              <a:rPr lang="en-US" sz="2800" dirty="0">
                <a:solidFill>
                  <a:schemeClr val="bg1"/>
                </a:solidFill>
              </a:rPr>
              <a:t>Multinational Cost of Capital (5 of 7)</a:t>
            </a:r>
          </a:p>
        </p:txBody>
      </p:sp>
      <p:sp>
        <p:nvSpPr>
          <p:cNvPr id="18436" name="Rectangle 3"/>
          <p:cNvSpPr>
            <a:spLocks noGrp="1" noChangeArrowheads="1"/>
          </p:cNvSpPr>
          <p:nvPr>
            <p:ph idx="1"/>
          </p:nvPr>
        </p:nvSpPr>
        <p:spPr bwMode="auto">
          <a:xfrm>
            <a:off x="685800" y="1295400"/>
            <a:ext cx="8153400" cy="4038600"/>
          </a:xfrm>
          <a:prstGeom prst="rect">
            <a:avLst/>
          </a:prstGeom>
          <a:noFill/>
          <a:ln>
            <a:miter lim="800000"/>
            <a:headEnd/>
            <a:tailEnd/>
          </a:ln>
        </p:spPr>
        <p:txBody>
          <a:bodyPr/>
          <a:lstStyle/>
          <a:p>
            <a:pPr marL="495300" indent="-495300">
              <a:buNone/>
            </a:pPr>
            <a:r>
              <a:rPr lang="en-US" sz="2600" b="1" dirty="0"/>
              <a:t>Cost of Capital for MNCs versus Domestic Firms </a:t>
            </a:r>
            <a:r>
              <a:rPr lang="en-US" sz="2600" dirty="0"/>
              <a:t>may differ because of: (cont.)</a:t>
            </a:r>
          </a:p>
          <a:p>
            <a:pPr>
              <a:spcBef>
                <a:spcPts val="1200"/>
              </a:spcBef>
              <a:buFont typeface="Wingdings" panose="05000000000000000000" pitchFamily="2" charset="2"/>
              <a:buChar char="§"/>
            </a:pPr>
            <a:r>
              <a:rPr lang="en-US" sz="2400" b="1" dirty="0"/>
              <a:t>Exposure to exchange rate risk </a:t>
            </a:r>
            <a:r>
              <a:rPr lang="en-US" sz="2400" dirty="0"/>
              <a:t>— An MNC’s cash flows could be more volatile than those of a domestic firm in the same industry if it is highly exposed to exchange rate risk.</a:t>
            </a:r>
          </a:p>
          <a:p>
            <a:pPr>
              <a:spcBef>
                <a:spcPts val="1200"/>
              </a:spcBef>
              <a:buFont typeface="Wingdings" panose="05000000000000000000" pitchFamily="2" charset="2"/>
              <a:buChar char="§"/>
            </a:pPr>
            <a:endParaRPr lang="en-US" sz="2400" dirty="0"/>
          </a:p>
          <a:p>
            <a:pPr>
              <a:spcBef>
                <a:spcPts val="1200"/>
              </a:spcBef>
              <a:buFont typeface="Wingdings" panose="05000000000000000000" pitchFamily="2" charset="2"/>
              <a:buChar char="§"/>
            </a:pPr>
            <a:r>
              <a:rPr lang="en-US" sz="2400" b="1" dirty="0"/>
              <a:t>Exposure to country risk </a:t>
            </a:r>
            <a:r>
              <a:rPr lang="en-US" sz="2400" dirty="0"/>
              <a:t>— An MNC that establishes foreign subsidiaries is subject to the possibility that a host country government may seize a subsidiary’s assets.</a:t>
            </a:r>
          </a:p>
          <a:p>
            <a:pPr>
              <a:spcBef>
                <a:spcPts val="1200"/>
              </a:spcBef>
              <a:buFont typeface="Wingdings" panose="05000000000000000000" pitchFamily="2" charset="2"/>
              <a:buChar char="§"/>
            </a:pPr>
            <a:endParaRPr lang="en-US" sz="2400" dirty="0"/>
          </a:p>
          <a:p>
            <a:pPr>
              <a:spcBef>
                <a:spcPts val="1200"/>
              </a:spcBef>
              <a:buFont typeface="Wingdings" panose="05000000000000000000" pitchFamily="2" charset="2"/>
              <a:buChar char="§"/>
            </a:pPr>
            <a:r>
              <a:rPr lang="en-US" sz="2400" dirty="0"/>
              <a:t>See Exhibit 17.2</a:t>
            </a:r>
          </a:p>
        </p:txBody>
      </p:sp>
      <p:sp>
        <p:nvSpPr>
          <p:cNvPr id="18434"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2D6AE285-CAE6-4351-ACBA-F5C60312D5AD}"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bwMode="auto">
          <a:xfrm>
            <a:off x="533400" y="0"/>
            <a:ext cx="8610600" cy="838200"/>
          </a:xfrm>
          <a:prstGeom prst="rect">
            <a:avLst/>
          </a:prstGeom>
          <a:noFill/>
          <a:ln>
            <a:miter lim="800000"/>
            <a:headEnd/>
            <a:tailEnd/>
          </a:ln>
        </p:spPr>
        <p:txBody>
          <a:bodyPr anchor="ctr"/>
          <a:lstStyle/>
          <a:p>
            <a:r>
              <a:rPr lang="en-US" sz="2600" dirty="0">
                <a:solidFill>
                  <a:schemeClr val="bg1"/>
                </a:solidFill>
              </a:rPr>
              <a:t>Exhibit 17.2 </a:t>
            </a:r>
            <a:r>
              <a:rPr lang="en-US" sz="2600" b="0" dirty="0">
                <a:solidFill>
                  <a:schemeClr val="bg1"/>
                </a:solidFill>
              </a:rPr>
              <a:t>Summary of Factors that Cause the Cost of Capital of MNCs to Differ from that of Domestic Firms</a:t>
            </a:r>
          </a:p>
        </p:txBody>
      </p:sp>
      <p:sp>
        <p:nvSpPr>
          <p:cNvPr id="19458"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4BF2CD50-AB04-4098-BED9-B115177D27C8}" type="slidenum">
              <a:rPr lang="en-US" smtClean="0"/>
              <a:pPr/>
              <a:t>16</a:t>
            </a:fld>
            <a:endParaRPr lang="en-US"/>
          </a:p>
        </p:txBody>
      </p:sp>
      <p:pic>
        <p:nvPicPr>
          <p:cNvPr id="2" name="Picture 1" descr="Flow diagram shows the “Summary of Factors That Cause the Cost of Capital to Differ for MNCs versus Domestic Firms.”  &#10;“Larger Size” leads to “Preferential Treatment from Creditors.” “Greater Access to International Capital Markets” leads to “Possible Access to Low-Cost Foreign Financing.” “International Diversification” leads to “Reduced Probability of Bankruptcy.” “Exposure to Exchange Rate Risk” and “Exposure to Country Risk” lead to “Increased Probability of Bankruptcy.”&#10;“Preferential Treatment from Creditors”, “Possible Access to Low-Cost Foreign Financing”, “Reduced Probability of Bankruptcy,” and “Increased Probability of Bankruptcy,” further lead to “Cost of Capital.”" title="Exposure to Country Ris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401828"/>
            <a:ext cx="6705600" cy="547466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ctrTitle"/>
          </p:nvPr>
        </p:nvSpPr>
        <p:spPr bwMode="auto">
          <a:xfrm>
            <a:off x="228600" y="533400"/>
            <a:ext cx="8915400" cy="609600"/>
          </a:xfrm>
          <a:prstGeom prst="rect">
            <a:avLst/>
          </a:prstGeom>
          <a:solidFill>
            <a:schemeClr val="accent2">
              <a:lumMod val="50000"/>
            </a:schemeClr>
          </a:solid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a:latin typeface="Arial" charset="0"/>
                <a:cs typeface="Arial" charset="0"/>
              </a:rPr>
              <a:t>17</a:t>
            </a:r>
          </a:p>
        </p:txBody>
      </p:sp>
      <p:sp>
        <p:nvSpPr>
          <p:cNvPr id="5124" name="Subtitle 2"/>
          <p:cNvSpPr>
            <a:spLocks noGrp="1"/>
          </p:cNvSpPr>
          <p:nvPr>
            <p:ph type="subTitle" idx="1"/>
          </p:nvPr>
        </p:nvSpPr>
        <p:spPr bwMode="auto">
          <a:xfrm>
            <a:off x="914400" y="533400"/>
            <a:ext cx="8229600" cy="609600"/>
          </a:xfrm>
          <a:prstGeom prst="rect">
            <a:avLst/>
          </a:prstGeom>
          <a:noFill/>
          <a:ln>
            <a:miter lim="800000"/>
            <a:headEnd/>
            <a:tailEnd/>
          </a:ln>
        </p:spPr>
        <p:txBody>
          <a:bodyPr vert="horz" wrap="square" lIns="91440" tIns="45720" rIns="91440" bIns="45720" numCol="1" anchorCtr="0" compatLnSpc="1">
            <a:prstTxWarp prst="textNoShape">
              <a:avLst/>
            </a:prstTxWarp>
          </a:bodyPr>
          <a:lstStyle/>
          <a:p>
            <a:pPr eaLnBrk="1" hangingPunct="1">
              <a:spcBef>
                <a:spcPct val="0"/>
              </a:spcBef>
            </a:pPr>
            <a:r>
              <a:rPr lang="en-US" sz="2800" b="1"/>
              <a:t>Multinational Capital Structure and Cost of Capital</a:t>
            </a:r>
          </a:p>
        </p:txBody>
      </p:sp>
      <p:sp>
        <p:nvSpPr>
          <p:cNvPr id="5125" name="Text Placeholder 3"/>
          <p:cNvSpPr>
            <a:spLocks noGrp="1"/>
          </p:cNvSpPr>
          <p:nvPr>
            <p:ph type="body" sz="quarter" idx="10"/>
          </p:nvPr>
        </p:nvSpPr>
        <p:spPr bwMode="auto">
          <a:xfrm>
            <a:off x="1171575" y="2209800"/>
            <a:ext cx="7972425" cy="4648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515938" eaLnBrk="1" hangingPunct="1">
              <a:spcBef>
                <a:spcPct val="0"/>
              </a:spcBef>
              <a:spcAft>
                <a:spcPct val="40000"/>
              </a:spcAft>
              <a:buFont typeface="Wingdings" pitchFamily="2" charset="2"/>
              <a:buChar char="§"/>
              <a:tabLst>
                <a:tab pos="1257300" algn="l"/>
              </a:tabLst>
            </a:pPr>
            <a:r>
              <a:rPr lang="en-US" sz="2800" dirty="0">
                <a:solidFill>
                  <a:schemeClr val="tx1">
                    <a:lumMod val="95000"/>
                    <a:lumOff val="5000"/>
                  </a:schemeClr>
                </a:solidFill>
              </a:rPr>
              <a:t>Describe the key components of an MNC’s capital.  </a:t>
            </a:r>
          </a:p>
          <a:p>
            <a:pPr marL="515938" eaLnBrk="1" hangingPunct="1">
              <a:spcBef>
                <a:spcPct val="0"/>
              </a:spcBef>
              <a:spcAft>
                <a:spcPct val="40000"/>
              </a:spcAft>
              <a:buFont typeface="Wingdings" pitchFamily="2" charset="2"/>
              <a:buChar char="§"/>
              <a:tabLst>
                <a:tab pos="1257300" algn="l"/>
              </a:tabLst>
            </a:pPr>
            <a:r>
              <a:rPr lang="en-US" sz="2800" dirty="0">
                <a:solidFill>
                  <a:schemeClr val="tx1">
                    <a:lumMod val="95000"/>
                    <a:lumOff val="5000"/>
                  </a:schemeClr>
                </a:solidFill>
              </a:rPr>
              <a:t>Identify the factors that affect an MNC’s capital structure.</a:t>
            </a:r>
          </a:p>
          <a:p>
            <a:pPr marL="515938" eaLnBrk="1" hangingPunct="1">
              <a:spcBef>
                <a:spcPct val="0"/>
              </a:spcBef>
              <a:spcAft>
                <a:spcPct val="40000"/>
              </a:spcAft>
              <a:buFont typeface="Wingdings" pitchFamily="2" charset="2"/>
              <a:buChar char="§"/>
              <a:tabLst>
                <a:tab pos="1257300" algn="l"/>
              </a:tabLst>
            </a:pPr>
            <a:r>
              <a:rPr lang="en-US" sz="2800" dirty="0">
                <a:solidFill>
                  <a:schemeClr val="tx1">
                    <a:lumMod val="95000"/>
                    <a:lumOff val="5000"/>
                  </a:schemeClr>
                </a:solidFill>
              </a:rPr>
              <a:t>Explain the interaction between a subsidiary and parent in capital structure decisions.</a:t>
            </a:r>
          </a:p>
          <a:p>
            <a:pPr marL="515938" eaLnBrk="1" hangingPunct="1">
              <a:spcBef>
                <a:spcPct val="0"/>
              </a:spcBef>
              <a:spcAft>
                <a:spcPct val="40000"/>
              </a:spcAft>
              <a:buFont typeface="Wingdings" pitchFamily="2" charset="2"/>
              <a:buChar char="§"/>
              <a:tabLst>
                <a:tab pos="1257300" algn="l"/>
              </a:tabLst>
            </a:pPr>
            <a:r>
              <a:rPr lang="en-US" sz="2800" dirty="0">
                <a:solidFill>
                  <a:schemeClr val="tx1">
                    <a:lumMod val="95000"/>
                    <a:lumOff val="5000"/>
                  </a:schemeClr>
                </a:solidFill>
              </a:rPr>
              <a:t>Explain how the cost of capital is estimated.</a:t>
            </a:r>
          </a:p>
          <a:p>
            <a:pPr marL="515938" eaLnBrk="1" hangingPunct="1">
              <a:spcBef>
                <a:spcPct val="0"/>
              </a:spcBef>
              <a:buFont typeface="Wingdings" pitchFamily="2" charset="2"/>
              <a:buChar char="§"/>
              <a:tabLst>
                <a:tab pos="1257300" algn="l"/>
              </a:tabLst>
            </a:pPr>
            <a:r>
              <a:rPr lang="en-US" sz="2800" dirty="0">
                <a:solidFill>
                  <a:schemeClr val="tx1">
                    <a:lumMod val="95000"/>
                    <a:lumOff val="5000"/>
                  </a:schemeClr>
                </a:solidFill>
              </a:rPr>
              <a:t>Explain why the cost of capital varies among countries.</a:t>
            </a:r>
          </a:p>
        </p:txBody>
      </p:sp>
      <p:sp>
        <p:nvSpPr>
          <p:cNvPr id="5122" name="Slide Number Placeholder 5"/>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398C9F53-B31A-4E4B-A0AF-58A836249D9A}" type="slidenum">
              <a:rPr lang="en-US" smtClean="0"/>
              <a:pPr/>
              <a:t>2</a:t>
            </a:fld>
            <a:endParaRPr lang="en-US"/>
          </a:p>
        </p:txBody>
      </p:sp>
      <p:sp>
        <p:nvSpPr>
          <p:cNvPr id="5126" name="Slide Number Placeholder 4"/>
          <p:cNvSpPr txBox="1">
            <a:spLocks noGrp="1"/>
          </p:cNvSpPr>
          <p:nvPr/>
        </p:nvSpPr>
        <p:spPr bwMode="auto">
          <a:xfrm>
            <a:off x="0" y="6400800"/>
            <a:ext cx="685800" cy="457200"/>
          </a:xfrm>
          <a:prstGeom prst="rect">
            <a:avLst/>
          </a:prstGeom>
          <a:noFill/>
          <a:ln w="9525">
            <a:noFill/>
            <a:miter lim="800000"/>
            <a:headEnd/>
            <a:tailEnd/>
          </a:ln>
        </p:spPr>
        <p:txBody>
          <a:bodyPr/>
          <a:lstStyle/>
          <a:p>
            <a:fld id="{343D806F-040D-49D2-9FEC-B6F0FA82493E}" type="slidenum">
              <a:rPr lang="en-US"/>
              <a:pPr/>
              <a:t>2</a:t>
            </a:fld>
            <a:endParaRPr lang="en-US"/>
          </a:p>
        </p:txBody>
      </p:sp>
      <p:sp>
        <p:nvSpPr>
          <p:cNvPr id="5127" name="Text Placeholder 3"/>
          <p:cNvSpPr txBox="1">
            <a:spLocks/>
          </p:cNvSpPr>
          <p:nvPr/>
        </p:nvSpPr>
        <p:spPr bwMode="auto">
          <a:xfrm>
            <a:off x="1066800" y="1295400"/>
            <a:ext cx="7391400" cy="685800"/>
          </a:xfrm>
          <a:prstGeom prst="rect">
            <a:avLst/>
          </a:prstGeom>
          <a:noFill/>
          <a:ln w="9525">
            <a:noFill/>
            <a:miter lim="800000"/>
            <a:headEnd/>
            <a:tailEnd/>
          </a:ln>
        </p:spPr>
        <p:txBody>
          <a:bodyPr/>
          <a:lstStyle/>
          <a:p>
            <a:pPr marL="342900" indent="-342900">
              <a:spcBef>
                <a:spcPct val="20000"/>
              </a:spcBef>
              <a:buClr>
                <a:srgbClr val="0D0D0D"/>
              </a:buClr>
              <a:buSzPct val="100000"/>
              <a:buFont typeface="Wingdings" pitchFamily="2" charset="2"/>
              <a:buNone/>
              <a:tabLst>
                <a:tab pos="1257300" algn="l"/>
              </a:tabLst>
            </a:pPr>
            <a:r>
              <a:rPr lang="en-US" sz="2400" b="1">
                <a:solidFill>
                  <a:schemeClr val="bg1"/>
                </a:solidFill>
                <a:latin typeface="Times New Roman" pitchFamily="18" charset="0"/>
              </a:rPr>
              <a:t>Chapter Objectives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800" dirty="0">
                <a:solidFill>
                  <a:schemeClr val="bg1"/>
                </a:solidFill>
              </a:rPr>
              <a:t>Components of Capital (1 of 3)</a:t>
            </a:r>
          </a:p>
        </p:txBody>
      </p:sp>
      <p:sp>
        <p:nvSpPr>
          <p:cNvPr id="6148" name="Rectangle 3"/>
          <p:cNvSpPr>
            <a:spLocks noGrp="1" noChangeArrowheads="1"/>
          </p:cNvSpPr>
          <p:nvPr>
            <p:ph idx="1"/>
          </p:nvPr>
        </p:nvSpPr>
        <p:spPr bwMode="auto">
          <a:xfrm>
            <a:off x="838200" y="1219200"/>
            <a:ext cx="8153400" cy="5105400"/>
          </a:xfrm>
          <a:prstGeom prst="rect">
            <a:avLst/>
          </a:prstGeom>
          <a:noFill/>
          <a:ln>
            <a:miter lim="800000"/>
            <a:headEnd/>
            <a:tailEnd/>
          </a:ln>
        </p:spPr>
        <p:txBody>
          <a:bodyPr/>
          <a:lstStyle/>
          <a:p>
            <a:pPr marL="0" indent="0">
              <a:buNone/>
            </a:pPr>
            <a:r>
              <a:rPr lang="en-US" sz="2800" dirty="0"/>
              <a:t>An MNC’s parent may invest its own cash into the subsidiary. The cash infusion in the subsidiary represents an equity investment by the parent, so that the parent is the sole owner of the subsidiary. The subsidiary uses the cash infusion to develop its business operations in the host country.</a:t>
            </a:r>
          </a:p>
          <a:p>
            <a:pPr marL="0" indent="0">
              <a:buNone/>
            </a:pPr>
            <a:endParaRPr lang="en-US" sz="2800" dirty="0"/>
          </a:p>
          <a:p>
            <a:pPr marL="0" indent="0">
              <a:buNone/>
            </a:pPr>
            <a:r>
              <a:rPr lang="en-US" sz="2800" dirty="0"/>
              <a:t>An alternative method by which the subsidiary can build more equity is to offer its own stock to the public.</a:t>
            </a:r>
          </a:p>
          <a:p>
            <a:pPr marL="495300" indent="-495300">
              <a:buFont typeface="Wingdings" pitchFamily="2" charset="2"/>
              <a:buAutoNum type="arabicPeriod"/>
            </a:pPr>
            <a:endParaRPr lang="en-US" sz="2400" dirty="0"/>
          </a:p>
        </p:txBody>
      </p:sp>
      <p:sp>
        <p:nvSpPr>
          <p:cNvPr id="6146"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699F838E-EE5C-4D90-83FF-340ADB325385}"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800" dirty="0">
                <a:solidFill>
                  <a:schemeClr val="bg1"/>
                </a:solidFill>
              </a:rPr>
              <a:t>Components of Capital (2 of 3)</a:t>
            </a:r>
          </a:p>
        </p:txBody>
      </p:sp>
      <p:sp>
        <p:nvSpPr>
          <p:cNvPr id="7172" name="Rectangle 3"/>
          <p:cNvSpPr>
            <a:spLocks noGrp="1" noChangeArrowheads="1"/>
          </p:cNvSpPr>
          <p:nvPr>
            <p:ph idx="1"/>
          </p:nvPr>
        </p:nvSpPr>
        <p:spPr bwMode="auto">
          <a:xfrm>
            <a:off x="838200" y="1219200"/>
            <a:ext cx="8153400" cy="5105400"/>
          </a:xfrm>
          <a:prstGeom prst="rect">
            <a:avLst/>
          </a:prstGeom>
          <a:noFill/>
          <a:ln>
            <a:miter lim="800000"/>
            <a:headEnd/>
            <a:tailEnd/>
          </a:ln>
        </p:spPr>
        <p:txBody>
          <a:bodyPr/>
          <a:lstStyle/>
          <a:p>
            <a:pPr marL="0" indent="0">
              <a:spcBef>
                <a:spcPts val="0"/>
              </a:spcBef>
              <a:spcAft>
                <a:spcPts val="600"/>
              </a:spcAft>
              <a:buNone/>
            </a:pPr>
            <a:r>
              <a:rPr lang="en-US" sz="2600" b="1" dirty="0"/>
              <a:t>External Sources of Debt</a:t>
            </a:r>
          </a:p>
          <a:p>
            <a:pPr>
              <a:spcBef>
                <a:spcPts val="0"/>
              </a:spcBef>
              <a:spcAft>
                <a:spcPts val="600"/>
              </a:spcAft>
              <a:buFont typeface="Wingdings" panose="05000000000000000000" pitchFamily="2" charset="2"/>
              <a:buChar char="§"/>
            </a:pPr>
            <a:r>
              <a:rPr lang="en-US" sz="2400" b="1" dirty="0"/>
              <a:t>Domestic Bond Offering </a:t>
            </a:r>
            <a:r>
              <a:rPr lang="en-US" sz="2400" dirty="0"/>
              <a:t>— MNCs commonly engage in a domestic bond offering in their home country in which the funds are denominated in their local currency.</a:t>
            </a:r>
          </a:p>
          <a:p>
            <a:pPr>
              <a:spcBef>
                <a:spcPts val="0"/>
              </a:spcBef>
              <a:spcAft>
                <a:spcPts val="600"/>
              </a:spcAft>
              <a:buFont typeface="Wingdings" panose="05000000000000000000" pitchFamily="2" charset="2"/>
              <a:buChar char="§"/>
            </a:pPr>
            <a:r>
              <a:rPr lang="en-US" sz="2400" b="1" dirty="0"/>
              <a:t>Global Bond Offering </a:t>
            </a:r>
            <a:r>
              <a:rPr lang="en-US" sz="2400" dirty="0"/>
              <a:t>— MNCs can engage in a global bond offering, in which they simultaneously sell bonds denominated in the currencies of multiple countries.</a:t>
            </a:r>
          </a:p>
          <a:p>
            <a:pPr>
              <a:spcBef>
                <a:spcPts val="0"/>
              </a:spcBef>
              <a:spcAft>
                <a:spcPts val="600"/>
              </a:spcAft>
              <a:buFont typeface="Wingdings" panose="05000000000000000000" pitchFamily="2" charset="2"/>
              <a:buChar char="§"/>
            </a:pPr>
            <a:r>
              <a:rPr lang="en-US" sz="2400" b="1" dirty="0"/>
              <a:t>Private Placement of Bonds </a:t>
            </a:r>
            <a:r>
              <a:rPr lang="en-US" sz="2400" dirty="0"/>
              <a:t>— MNCs may offer a private placement of bonds to financial institutions in their home country or in the foreign country where they are expanding.</a:t>
            </a:r>
          </a:p>
          <a:p>
            <a:pPr>
              <a:spcBef>
                <a:spcPts val="0"/>
              </a:spcBef>
              <a:spcAft>
                <a:spcPts val="600"/>
              </a:spcAft>
              <a:buFont typeface="Wingdings" panose="05000000000000000000" pitchFamily="2" charset="2"/>
              <a:buChar char="§"/>
            </a:pPr>
            <a:r>
              <a:rPr lang="en-US" sz="2400" b="1" dirty="0"/>
              <a:t>Loans from Financial Institutions —</a:t>
            </a:r>
            <a:r>
              <a:rPr lang="en-US" sz="2400" dirty="0"/>
              <a:t> An MNC’s parent commonly borrows funds from financial institutions.</a:t>
            </a:r>
          </a:p>
          <a:p>
            <a:pPr marL="495300" indent="-495300">
              <a:spcAft>
                <a:spcPts val="1200"/>
              </a:spcAft>
              <a:buFont typeface="Wingdings" pitchFamily="2" charset="2"/>
              <a:buAutoNum type="arabicPeriod"/>
            </a:pPr>
            <a:endParaRPr lang="en-US" sz="2400" dirty="0"/>
          </a:p>
        </p:txBody>
      </p:sp>
      <p:sp>
        <p:nvSpPr>
          <p:cNvPr id="7170"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FC34379B-60BA-45C2-9460-46950241A96A}"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800" dirty="0">
                <a:solidFill>
                  <a:schemeClr val="bg1"/>
                </a:solidFill>
              </a:rPr>
              <a:t>Components of Capital (3 of 3)</a:t>
            </a:r>
          </a:p>
        </p:txBody>
      </p:sp>
      <p:sp>
        <p:nvSpPr>
          <p:cNvPr id="55299" name="Rectangle 3"/>
          <p:cNvSpPr>
            <a:spLocks noGrp="1" noChangeArrowheads="1"/>
          </p:cNvSpPr>
          <p:nvPr>
            <p:ph idx="1"/>
          </p:nvPr>
        </p:nvSpPr>
        <p:spPr bwMode="auto">
          <a:xfrm>
            <a:off x="838200" y="1219200"/>
            <a:ext cx="8153400" cy="5105400"/>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indent="0">
              <a:spcAft>
                <a:spcPts val="1200"/>
              </a:spcAft>
              <a:buNone/>
              <a:defRPr/>
            </a:pPr>
            <a:r>
              <a:rPr lang="en-US" sz="2600" b="1" dirty="0"/>
              <a:t>External Sources of Equity</a:t>
            </a:r>
          </a:p>
          <a:p>
            <a:pPr>
              <a:spcAft>
                <a:spcPts val="1200"/>
              </a:spcAft>
              <a:buFont typeface="Wingdings" panose="05000000000000000000" pitchFamily="2" charset="2"/>
              <a:buChar char="§"/>
              <a:defRPr/>
            </a:pPr>
            <a:r>
              <a:rPr lang="en-US" sz="2400" b="1" dirty="0"/>
              <a:t>Domestic Equity Offering </a:t>
            </a:r>
            <a:r>
              <a:rPr lang="en-US" sz="2400" dirty="0"/>
              <a:t>— MNCs can engage in a domestic equity offering in their home country in which the funds are denominated in their local currency.</a:t>
            </a:r>
          </a:p>
          <a:p>
            <a:pPr>
              <a:spcAft>
                <a:spcPts val="1200"/>
              </a:spcAft>
              <a:buFont typeface="Wingdings" panose="05000000000000000000" pitchFamily="2" charset="2"/>
              <a:buChar char="§"/>
              <a:defRPr/>
            </a:pPr>
            <a:r>
              <a:rPr lang="en-US" sz="2400" b="1" dirty="0"/>
              <a:t>Global Equity Offering </a:t>
            </a:r>
            <a:r>
              <a:rPr lang="en-US" sz="2400" dirty="0"/>
              <a:t>— Some MNCs pursue a global equity offering in which they can simultaneously access equity from multiple countries.</a:t>
            </a:r>
          </a:p>
          <a:p>
            <a:pPr>
              <a:spcAft>
                <a:spcPts val="1200"/>
              </a:spcAft>
              <a:buFont typeface="Wingdings" panose="05000000000000000000" pitchFamily="2" charset="2"/>
              <a:buChar char="§"/>
              <a:defRPr/>
            </a:pPr>
            <a:r>
              <a:rPr lang="en-US" sz="2400" b="1" dirty="0"/>
              <a:t>Private Placement of Equity </a:t>
            </a:r>
            <a:r>
              <a:rPr lang="en-US" sz="2400" dirty="0"/>
              <a:t>— Offer a private placement of equity to financial institutions in their home country or in the foreign country where they are expanding.</a:t>
            </a:r>
          </a:p>
          <a:p>
            <a:pPr marL="0" indent="0">
              <a:spcAft>
                <a:spcPts val="1200"/>
              </a:spcAft>
              <a:buFont typeface="Wingdings" pitchFamily="2" charset="2"/>
              <a:buNone/>
              <a:defRPr/>
            </a:pPr>
            <a:endParaRPr lang="en-US" sz="2400" dirty="0"/>
          </a:p>
        </p:txBody>
      </p:sp>
      <p:sp>
        <p:nvSpPr>
          <p:cNvPr id="8194"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8B76E7D0-26B0-4C2E-8193-C55FD68D4B74}"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600" dirty="0">
                <a:solidFill>
                  <a:schemeClr val="bg1"/>
                </a:solidFill>
              </a:rPr>
              <a:t>The MNC’s Capital Structure Decision </a:t>
            </a:r>
            <a:r>
              <a:rPr lang="en-US" sz="2400" dirty="0">
                <a:solidFill>
                  <a:schemeClr val="bg1"/>
                </a:solidFill>
              </a:rPr>
              <a:t>(1 of 3)</a:t>
            </a:r>
            <a:endParaRPr lang="en-US" sz="2600" dirty="0">
              <a:solidFill>
                <a:schemeClr val="bg1"/>
              </a:solidFill>
            </a:endParaRPr>
          </a:p>
        </p:txBody>
      </p:sp>
      <p:sp>
        <p:nvSpPr>
          <p:cNvPr id="55299" name="Rectangle 3"/>
          <p:cNvSpPr>
            <a:spLocks noGrp="1" noChangeArrowheads="1"/>
          </p:cNvSpPr>
          <p:nvPr>
            <p:ph idx="1"/>
          </p:nvPr>
        </p:nvSpPr>
        <p:spPr bwMode="auto">
          <a:xfrm>
            <a:off x="685800" y="1143000"/>
            <a:ext cx="8153400" cy="5105400"/>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indent="0">
              <a:spcBef>
                <a:spcPts val="0"/>
              </a:spcBef>
              <a:spcAft>
                <a:spcPts val="1200"/>
              </a:spcAft>
              <a:buFont typeface="Wingdings" pitchFamily="2" charset="2"/>
              <a:buNone/>
              <a:defRPr/>
            </a:pPr>
            <a:r>
              <a:rPr lang="en-US" sz="2600" b="1" dirty="0"/>
              <a:t>Influence of Corporate Characteristics</a:t>
            </a:r>
          </a:p>
          <a:p>
            <a:pPr>
              <a:spcBef>
                <a:spcPts val="0"/>
              </a:spcBef>
              <a:spcAft>
                <a:spcPts val="1200"/>
              </a:spcAft>
              <a:buFont typeface="Wingdings" panose="05000000000000000000" pitchFamily="2" charset="2"/>
              <a:buChar char="§"/>
              <a:defRPr/>
            </a:pPr>
            <a:r>
              <a:rPr lang="en-US" b="1" dirty="0"/>
              <a:t>MNC’s Cash Flow Stability</a:t>
            </a:r>
            <a:r>
              <a:rPr lang="en-US" dirty="0"/>
              <a:t> — MNCs with more stable cash flows can handle more debt because there is a constant stream of cash inflows to cover periodic interest payments on debt.</a:t>
            </a:r>
          </a:p>
          <a:p>
            <a:pPr>
              <a:spcBef>
                <a:spcPts val="0"/>
              </a:spcBef>
              <a:spcAft>
                <a:spcPts val="1200"/>
              </a:spcAft>
              <a:buFont typeface="Wingdings" panose="05000000000000000000" pitchFamily="2" charset="2"/>
              <a:buChar char="§"/>
              <a:defRPr/>
            </a:pPr>
            <a:r>
              <a:rPr lang="en-US" b="1" dirty="0"/>
              <a:t>MNC’s Credit Risk </a:t>
            </a:r>
            <a:r>
              <a:rPr lang="en-US" dirty="0"/>
              <a:t>— MNCs that have lower credit risk have more access to credit.</a:t>
            </a:r>
          </a:p>
          <a:p>
            <a:pPr>
              <a:spcBef>
                <a:spcPts val="0"/>
              </a:spcBef>
              <a:spcAft>
                <a:spcPts val="1200"/>
              </a:spcAft>
              <a:buFont typeface="Wingdings" panose="05000000000000000000" pitchFamily="2" charset="2"/>
              <a:buChar char="§"/>
              <a:defRPr/>
            </a:pPr>
            <a:r>
              <a:rPr lang="en-US" b="1" dirty="0"/>
              <a:t>MNC’s Access to Retained Earnings </a:t>
            </a:r>
            <a:r>
              <a:rPr lang="en-US" dirty="0"/>
              <a:t>— Highly profitable MNCs may be able to finance most of their investment with retained earnings and therefore use an equity-intensive capital structure.</a:t>
            </a:r>
          </a:p>
          <a:p>
            <a:pPr>
              <a:spcBef>
                <a:spcPts val="0"/>
              </a:spcBef>
              <a:spcAft>
                <a:spcPts val="1200"/>
              </a:spcAft>
              <a:buFont typeface="Wingdings" panose="05000000000000000000" pitchFamily="2" charset="2"/>
              <a:buChar char="§"/>
              <a:defRPr/>
            </a:pPr>
            <a:r>
              <a:rPr lang="en-US" b="1" dirty="0"/>
              <a:t>MNC’s Guarantees on Debt </a:t>
            </a:r>
            <a:r>
              <a:rPr lang="en-US" dirty="0"/>
              <a:t>— If the parent backs the debt of its subsidiary, the subsidiary’s borrowing capacity might be increased.</a:t>
            </a:r>
          </a:p>
          <a:p>
            <a:pPr>
              <a:buFont typeface="Wingdings" panose="05000000000000000000" pitchFamily="2" charset="2"/>
              <a:buChar char="§"/>
              <a:defRPr/>
            </a:pPr>
            <a:r>
              <a:rPr lang="en-US" b="1" dirty="0"/>
              <a:t>MNC’s Agency Problems </a:t>
            </a:r>
            <a:r>
              <a:rPr lang="en-US" dirty="0"/>
              <a:t>— If a subsidiary in a foreign country cannot easily be monitored by investors from the parent’s country, agency costs are higher.</a:t>
            </a:r>
          </a:p>
        </p:txBody>
      </p:sp>
      <p:sp>
        <p:nvSpPr>
          <p:cNvPr id="9218"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C6DC9C5E-3C7F-4DA2-91FE-6954F50AEC55}"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600" dirty="0">
                <a:solidFill>
                  <a:schemeClr val="bg1"/>
                </a:solidFill>
              </a:rPr>
              <a:t>The MNC’s Capital Structure Decision </a:t>
            </a:r>
            <a:r>
              <a:rPr lang="en-US" sz="2400" dirty="0">
                <a:solidFill>
                  <a:schemeClr val="bg1"/>
                </a:solidFill>
              </a:rPr>
              <a:t>(2 of 3)</a:t>
            </a:r>
            <a:endParaRPr lang="en-US" sz="2600" dirty="0">
              <a:solidFill>
                <a:schemeClr val="bg1"/>
              </a:solidFill>
            </a:endParaRPr>
          </a:p>
        </p:txBody>
      </p:sp>
      <p:sp>
        <p:nvSpPr>
          <p:cNvPr id="55299" name="Rectangle 3"/>
          <p:cNvSpPr>
            <a:spLocks noGrp="1" noChangeArrowheads="1"/>
          </p:cNvSpPr>
          <p:nvPr>
            <p:ph idx="1"/>
          </p:nvPr>
        </p:nvSpPr>
        <p:spPr bwMode="auto">
          <a:xfrm>
            <a:off x="685800" y="1143000"/>
            <a:ext cx="8229600" cy="5105400"/>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indent="0">
              <a:spcBef>
                <a:spcPts val="0"/>
              </a:spcBef>
              <a:spcAft>
                <a:spcPts val="600"/>
              </a:spcAft>
              <a:buFont typeface="Wingdings" pitchFamily="2" charset="2"/>
              <a:buNone/>
              <a:defRPr/>
            </a:pPr>
            <a:r>
              <a:rPr lang="en-US" sz="2600" b="1" dirty="0"/>
              <a:t>Influence of Host Country Characteristics</a:t>
            </a:r>
          </a:p>
          <a:p>
            <a:pPr marL="282575" indent="-282575">
              <a:spcBef>
                <a:spcPts val="0"/>
              </a:spcBef>
              <a:spcAft>
                <a:spcPts val="600"/>
              </a:spcAft>
              <a:defRPr/>
            </a:pPr>
            <a:r>
              <a:rPr lang="en-US" sz="2200" b="1" dirty="0"/>
              <a:t>Interest Rates in Host Countries </a:t>
            </a:r>
            <a:r>
              <a:rPr lang="en-US" sz="2200" dirty="0"/>
              <a:t>— The cost of loanable funds may be lower in some countries.</a:t>
            </a:r>
          </a:p>
          <a:p>
            <a:pPr marL="282575" indent="-282575">
              <a:spcBef>
                <a:spcPts val="0"/>
              </a:spcBef>
              <a:spcAft>
                <a:spcPts val="600"/>
              </a:spcAft>
              <a:defRPr/>
            </a:pPr>
            <a:r>
              <a:rPr lang="en-US" sz="2200" b="1" dirty="0"/>
              <a:t>Strength of Host Country Currencies </a:t>
            </a:r>
            <a:r>
              <a:rPr lang="en-US" sz="2200" dirty="0"/>
              <a:t>— If an MNC expects weakness of the currencies in its subsidiaries’ host countries, it may borrow in those currencies rather than rely on parent financing. If the subsidiary’s local currency is expected to appreciate, then the subsidiary may retain and reinvest its earnings.</a:t>
            </a:r>
          </a:p>
          <a:p>
            <a:pPr marL="282575" indent="-282575">
              <a:spcBef>
                <a:spcPts val="0"/>
              </a:spcBef>
              <a:spcAft>
                <a:spcPts val="600"/>
              </a:spcAft>
              <a:defRPr/>
            </a:pPr>
            <a:r>
              <a:rPr lang="en-US" sz="2200" b="1" dirty="0"/>
              <a:t>Country Risk in Host Countries </a:t>
            </a:r>
            <a:r>
              <a:rPr lang="en-US" sz="2200" dirty="0"/>
              <a:t>— If an MNC’s subsidiary is exposed to the risk that the host government might confiscate its assets, the subsidiary may use much debt financing in that host country.</a:t>
            </a:r>
          </a:p>
          <a:p>
            <a:pPr marL="282575" indent="-282575">
              <a:spcBef>
                <a:spcPts val="0"/>
              </a:spcBef>
              <a:spcAft>
                <a:spcPts val="600"/>
              </a:spcAft>
              <a:defRPr/>
            </a:pPr>
            <a:r>
              <a:rPr lang="en-US" sz="2200" b="1" dirty="0"/>
              <a:t>Tax Laws in Host Countries </a:t>
            </a:r>
            <a:r>
              <a:rPr lang="en-US" sz="2200" dirty="0"/>
              <a:t>— Foreign subsidiaries may be subject to a withholding tax when they remit earnings.</a:t>
            </a:r>
          </a:p>
        </p:txBody>
      </p:sp>
      <p:sp>
        <p:nvSpPr>
          <p:cNvPr id="10242"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B07E49AB-0D33-493F-BDA6-215A6D72325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bwMode="auto">
          <a:xfrm>
            <a:off x="685800" y="0"/>
            <a:ext cx="8001000" cy="838200"/>
          </a:xfrm>
          <a:prstGeom prst="rect">
            <a:avLst/>
          </a:prstGeom>
          <a:noFill/>
          <a:ln>
            <a:miter lim="800000"/>
            <a:headEnd/>
            <a:tailEnd/>
          </a:ln>
        </p:spPr>
        <p:txBody>
          <a:bodyPr anchor="ctr"/>
          <a:lstStyle/>
          <a:p>
            <a:r>
              <a:rPr lang="en-US" sz="2800" dirty="0">
                <a:solidFill>
                  <a:schemeClr val="bg1"/>
                </a:solidFill>
              </a:rPr>
              <a:t>The MNC’s Capital Structure Decision (3 of 3)</a:t>
            </a:r>
          </a:p>
        </p:txBody>
      </p:sp>
      <p:sp>
        <p:nvSpPr>
          <p:cNvPr id="11268" name="Rectangle 3"/>
          <p:cNvSpPr>
            <a:spLocks noGrp="1" noChangeArrowheads="1"/>
          </p:cNvSpPr>
          <p:nvPr>
            <p:ph idx="1"/>
          </p:nvPr>
        </p:nvSpPr>
        <p:spPr bwMode="auto">
          <a:xfrm>
            <a:off x="838200" y="1219200"/>
            <a:ext cx="8153400" cy="5105400"/>
          </a:xfrm>
          <a:prstGeom prst="rect">
            <a:avLst/>
          </a:prstGeom>
          <a:noFill/>
          <a:ln>
            <a:miter lim="800000"/>
            <a:headEnd/>
            <a:tailEnd/>
          </a:ln>
        </p:spPr>
        <p:txBody>
          <a:bodyPr/>
          <a:lstStyle/>
          <a:p>
            <a:pPr marL="0" indent="0">
              <a:buNone/>
            </a:pPr>
            <a:r>
              <a:rPr lang="en-US" sz="3200" b="1" dirty="0"/>
              <a:t>Response to Changing Country Characteristics</a:t>
            </a:r>
          </a:p>
          <a:p>
            <a:pPr>
              <a:buFont typeface="Wingdings" panose="05000000000000000000" pitchFamily="2" charset="2"/>
              <a:buChar char="§"/>
            </a:pPr>
            <a:r>
              <a:rPr lang="en-US" sz="3200" dirty="0"/>
              <a:t>The country characteristics:</a:t>
            </a:r>
          </a:p>
          <a:p>
            <a:pPr marL="914400" indent="-457200">
              <a:buFont typeface="Wingdings" panose="05000000000000000000" pitchFamily="2" charset="2"/>
              <a:buChar char="§"/>
            </a:pPr>
            <a:r>
              <a:rPr lang="en-US" sz="2800" dirty="0"/>
              <a:t>Vary among countries. </a:t>
            </a:r>
          </a:p>
          <a:p>
            <a:pPr marL="914400" indent="-457200">
              <a:buFont typeface="Wingdings" panose="05000000000000000000" pitchFamily="2" charset="2"/>
              <a:buChar char="§"/>
            </a:pPr>
            <a:r>
              <a:rPr lang="en-US" sz="2800" dirty="0"/>
              <a:t>Change over time in any particular country.</a:t>
            </a:r>
          </a:p>
          <a:p>
            <a:pPr marL="914400" indent="-457200">
              <a:buFont typeface="Wingdings" panose="05000000000000000000" pitchFamily="2" charset="2"/>
              <a:buChar char="§"/>
            </a:pPr>
            <a:endParaRPr lang="en-US" sz="2800" dirty="0"/>
          </a:p>
          <a:p>
            <a:pPr>
              <a:buFont typeface="Wingdings" panose="05000000000000000000" pitchFamily="2" charset="2"/>
              <a:buChar char="§"/>
            </a:pPr>
            <a:r>
              <a:rPr lang="en-US" sz="3200" dirty="0"/>
              <a:t>Therefore the ideal capital structure: </a:t>
            </a:r>
          </a:p>
          <a:p>
            <a:pPr marL="914400" indent="-457200">
              <a:buFont typeface="Wingdings" panose="05000000000000000000" pitchFamily="2" charset="2"/>
              <a:buChar char="§"/>
            </a:pPr>
            <a:r>
              <a:rPr lang="en-US" sz="2800" dirty="0"/>
              <a:t>May vary among countries. </a:t>
            </a:r>
          </a:p>
          <a:p>
            <a:pPr marL="914400" indent="-457200">
              <a:buFont typeface="Wingdings" panose="05000000000000000000" pitchFamily="2" charset="2"/>
              <a:buChar char="§"/>
            </a:pPr>
            <a:r>
              <a:rPr lang="en-US" sz="2800" dirty="0"/>
              <a:t>Could change within any particular country over time</a:t>
            </a:r>
            <a:r>
              <a:rPr lang="en-US" sz="2400" dirty="0"/>
              <a:t>.</a:t>
            </a:r>
          </a:p>
        </p:txBody>
      </p:sp>
      <p:sp>
        <p:nvSpPr>
          <p:cNvPr id="11266"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EC3FC73C-28D6-40CC-B4CA-8D9A7753A4C1}"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bwMode="auto">
          <a:xfrm>
            <a:off x="533400" y="0"/>
            <a:ext cx="8610600" cy="838200"/>
          </a:xfrm>
          <a:prstGeom prst="rect">
            <a:avLst/>
          </a:prstGeom>
          <a:noFill/>
          <a:ln>
            <a:miter lim="800000"/>
            <a:headEnd/>
            <a:tailEnd/>
          </a:ln>
        </p:spPr>
        <p:txBody>
          <a:bodyPr anchor="ctr"/>
          <a:lstStyle/>
          <a:p>
            <a:r>
              <a:rPr lang="en-US" sz="2600">
                <a:solidFill>
                  <a:schemeClr val="bg1"/>
                </a:solidFill>
              </a:rPr>
              <a:t>Subsidiary Versus Parent Capital Structure Decisions</a:t>
            </a:r>
          </a:p>
        </p:txBody>
      </p:sp>
      <p:sp>
        <p:nvSpPr>
          <p:cNvPr id="55299" name="Rectangle 3"/>
          <p:cNvSpPr>
            <a:spLocks noGrp="1" noChangeArrowheads="1"/>
          </p:cNvSpPr>
          <p:nvPr>
            <p:ph idx="1"/>
          </p:nvPr>
        </p:nvSpPr>
        <p:spPr bwMode="auto">
          <a:xfrm>
            <a:off x="838200" y="1219200"/>
            <a:ext cx="8153400" cy="5105400"/>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indent="0">
              <a:buNone/>
              <a:defRPr/>
            </a:pPr>
            <a:r>
              <a:rPr lang="en-US" sz="2400" dirty="0"/>
              <a:t>Some subsidiaries are subject to conditions that favor debt financing, while other subsidiaries are subject to conditions that favor equity financing.</a:t>
            </a:r>
          </a:p>
          <a:p>
            <a:pPr marL="0" indent="0">
              <a:buNone/>
              <a:defRPr/>
            </a:pPr>
            <a:r>
              <a:rPr lang="en-US" sz="2200" b="1" dirty="0"/>
              <a:t>Impact of Increased Subsidiary Debt Financing </a:t>
            </a:r>
            <a:r>
              <a:rPr lang="en-US" sz="2200" dirty="0"/>
              <a:t>— When a subsidiary relies heavily on debt financing, its need for its internal equity financing (retained earnings) is reduced.</a:t>
            </a:r>
          </a:p>
          <a:p>
            <a:pPr marL="0" indent="0">
              <a:buNone/>
              <a:defRPr/>
            </a:pPr>
            <a:r>
              <a:rPr lang="en-US" sz="2200" b="1" dirty="0"/>
              <a:t>Impact of Reduced Subsidiary Debt Financing </a:t>
            </a:r>
            <a:r>
              <a:rPr lang="en-US" sz="2200" dirty="0"/>
              <a:t>— The subsidiary will need to use more internal financing, will remit fewer funds to the parent, and will reduce the amount of internal funds available to the parent.</a:t>
            </a:r>
          </a:p>
          <a:p>
            <a:pPr marL="0" indent="0">
              <a:buNone/>
              <a:defRPr/>
            </a:pPr>
            <a:r>
              <a:rPr lang="en-US" sz="2200" b="1" dirty="0"/>
              <a:t>Limitations in Offsetting a Subsidiary’s Leverage </a:t>
            </a:r>
            <a:r>
              <a:rPr lang="en-US" sz="2200" dirty="0"/>
              <a:t>— Foreign creditors may charge higher loan rates to a subsidiary that uses a highly leveraged local capital structure because they believe that the subsidiary may be unable to meet its high debt repayments.</a:t>
            </a:r>
          </a:p>
        </p:txBody>
      </p:sp>
      <p:sp>
        <p:nvSpPr>
          <p:cNvPr id="12290"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6D664772-E8F2-4331-B2F1-5F489A485E37}" type="slidenum">
              <a:rPr lang="en-US" smtClean="0"/>
              <a:pPr/>
              <a:t>9</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1_FMI 9th">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10_FMI 9th">
      <a:majorFont>
        <a:latin typeface=""/>
        <a:ea typeface=""/>
        <a:cs typeface=""/>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1135</TotalTime>
  <Words>1280</Words>
  <Application>Microsoft Office PowerPoint</Application>
  <PresentationFormat>On-screen Show (4:3)</PresentationFormat>
  <Paragraphs>107</Paragraphs>
  <Slides>16</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vt:lpstr>
      <vt:lpstr>Times New Roman</vt:lpstr>
      <vt:lpstr>Wingdings</vt:lpstr>
      <vt:lpstr>11_FMI 9th</vt:lpstr>
      <vt:lpstr>Equation</vt:lpstr>
      <vt:lpstr>PowerPoint Presentation</vt:lpstr>
      <vt:lpstr>17</vt:lpstr>
      <vt:lpstr>Components of Capital (1 of 3)</vt:lpstr>
      <vt:lpstr>Components of Capital (2 of 3)</vt:lpstr>
      <vt:lpstr>Components of Capital (3 of 3)</vt:lpstr>
      <vt:lpstr>The MNC’s Capital Structure Decision (1 of 3)</vt:lpstr>
      <vt:lpstr>The MNC’s Capital Structure Decision (2 of 3)</vt:lpstr>
      <vt:lpstr>The MNC’s Capital Structure Decision (3 of 3)</vt:lpstr>
      <vt:lpstr>Subsidiary Versus Parent Capital Structure Decisions</vt:lpstr>
      <vt:lpstr>Multinational Cost of Capital (1 of 7)</vt:lpstr>
      <vt:lpstr>Multinational Cost of Capital (2 of 7)</vt:lpstr>
      <vt:lpstr>Multinational Cost of Capital (3 of 7)</vt:lpstr>
      <vt:lpstr>Exhibit 17.1 Searching for the Appropriate Capital Structure</vt:lpstr>
      <vt:lpstr>Multinational Cost of Capital (4 of 7)</vt:lpstr>
      <vt:lpstr>Multinational Cost of Capital (5 of 7)</vt:lpstr>
      <vt:lpstr>Exhibit 17.2 Summary of Factors that Cause the Cost of Capital of MNCs to Differ from that of Domestic Firms</vt:lpstr>
    </vt:vector>
  </TitlesOfParts>
  <Company>California State University, Fullerton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Campus User</dc:creator>
  <cp:lastModifiedBy>Schrenk, Lawrence</cp:lastModifiedBy>
  <cp:revision>73</cp:revision>
  <dcterms:created xsi:type="dcterms:W3CDTF">2009-07-28T19:23:39Z</dcterms:created>
  <dcterms:modified xsi:type="dcterms:W3CDTF">2019-05-21T19:16:56Z</dcterms:modified>
</cp:coreProperties>
</file>