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1" r:id="rId1"/>
  </p:sldMasterIdLst>
  <p:notesMasterIdLst>
    <p:notesMasterId r:id="rId23"/>
  </p:notesMasterIdLst>
  <p:sldIdLst>
    <p:sldId id="298" r:id="rId2"/>
    <p:sldId id="316" r:id="rId3"/>
    <p:sldId id="317" r:id="rId4"/>
    <p:sldId id="319" r:id="rId5"/>
    <p:sldId id="338" r:id="rId6"/>
    <p:sldId id="321" r:id="rId7"/>
    <p:sldId id="322" r:id="rId8"/>
    <p:sldId id="324" r:id="rId9"/>
    <p:sldId id="325" r:id="rId10"/>
    <p:sldId id="326" r:id="rId11"/>
    <p:sldId id="340" r:id="rId12"/>
    <p:sldId id="327" r:id="rId13"/>
    <p:sldId id="328" r:id="rId14"/>
    <p:sldId id="329" r:id="rId15"/>
    <p:sldId id="330" r:id="rId16"/>
    <p:sldId id="331" r:id="rId17"/>
    <p:sldId id="333" r:id="rId18"/>
    <p:sldId id="334" r:id="rId19"/>
    <p:sldId id="335" r:id="rId20"/>
    <p:sldId id="336" r:id="rId21"/>
    <p:sldId id="342" r:id="rId22"/>
  </p:sldIdLst>
  <p:sldSz cx="9144000" cy="6858000" type="screen4x3"/>
  <p:notesSz cx="6858000" cy="9144000"/>
  <p:custDataLst>
    <p:tags r:id="rId24"/>
  </p:custDataLst>
  <p:defaultTextStyle>
    <a:defPPr>
      <a:defRPr lang="en-US"/>
    </a:defPPr>
    <a:lvl1pPr algn="l" rtl="0" fontAlgn="base">
      <a:spcBef>
        <a:spcPct val="0"/>
      </a:spcBef>
      <a:spcAft>
        <a:spcPct val="0"/>
      </a:spcAft>
      <a:defRPr kern="1200">
        <a:solidFill>
          <a:schemeClr val="tx1"/>
        </a:solidFill>
        <a:latin typeface="Arial" charset="0"/>
        <a:ea typeface="+mn-ea"/>
        <a:cs typeface="Times New Roman" pitchFamily="18" charset="0"/>
      </a:defRPr>
    </a:lvl1pPr>
    <a:lvl2pPr marL="457200" algn="l" rtl="0" fontAlgn="base">
      <a:spcBef>
        <a:spcPct val="0"/>
      </a:spcBef>
      <a:spcAft>
        <a:spcPct val="0"/>
      </a:spcAft>
      <a:defRPr kern="1200">
        <a:solidFill>
          <a:schemeClr val="tx1"/>
        </a:solidFill>
        <a:latin typeface="Arial" charset="0"/>
        <a:ea typeface="+mn-ea"/>
        <a:cs typeface="Times New Roman" pitchFamily="18" charset="0"/>
      </a:defRPr>
    </a:lvl2pPr>
    <a:lvl3pPr marL="914400" algn="l" rtl="0" fontAlgn="base">
      <a:spcBef>
        <a:spcPct val="0"/>
      </a:spcBef>
      <a:spcAft>
        <a:spcPct val="0"/>
      </a:spcAft>
      <a:defRPr kern="1200">
        <a:solidFill>
          <a:schemeClr val="tx1"/>
        </a:solidFill>
        <a:latin typeface="Arial" charset="0"/>
        <a:ea typeface="+mn-ea"/>
        <a:cs typeface="Times New Roman" pitchFamily="18" charset="0"/>
      </a:defRPr>
    </a:lvl3pPr>
    <a:lvl4pPr marL="1371600" algn="l" rtl="0" fontAlgn="base">
      <a:spcBef>
        <a:spcPct val="0"/>
      </a:spcBef>
      <a:spcAft>
        <a:spcPct val="0"/>
      </a:spcAft>
      <a:defRPr kern="1200">
        <a:solidFill>
          <a:schemeClr val="tx1"/>
        </a:solidFill>
        <a:latin typeface="Arial" charset="0"/>
        <a:ea typeface="+mn-ea"/>
        <a:cs typeface="Times New Roman" pitchFamily="18" charset="0"/>
      </a:defRPr>
    </a:lvl4pPr>
    <a:lvl5pPr marL="1828800" algn="l" rtl="0" fontAlgn="base">
      <a:spcBef>
        <a:spcPct val="0"/>
      </a:spcBef>
      <a:spcAft>
        <a:spcPct val="0"/>
      </a:spcAft>
      <a:defRPr kern="1200">
        <a:solidFill>
          <a:schemeClr val="tx1"/>
        </a:solidFill>
        <a:latin typeface="Arial" charset="0"/>
        <a:ea typeface="+mn-ea"/>
        <a:cs typeface="Times New Roman" pitchFamily="18" charset="0"/>
      </a:defRPr>
    </a:lvl5pPr>
    <a:lvl6pPr marL="2286000" algn="l" defTabSz="914400" rtl="0" eaLnBrk="1" latinLnBrk="0" hangingPunct="1">
      <a:defRPr kern="1200">
        <a:solidFill>
          <a:schemeClr val="tx1"/>
        </a:solidFill>
        <a:latin typeface="Arial" charset="0"/>
        <a:ea typeface="+mn-ea"/>
        <a:cs typeface="Times New Roman" pitchFamily="18" charset="0"/>
      </a:defRPr>
    </a:lvl6pPr>
    <a:lvl7pPr marL="2743200" algn="l" defTabSz="914400" rtl="0" eaLnBrk="1" latinLnBrk="0" hangingPunct="1">
      <a:defRPr kern="1200">
        <a:solidFill>
          <a:schemeClr val="tx1"/>
        </a:solidFill>
        <a:latin typeface="Arial" charset="0"/>
        <a:ea typeface="+mn-ea"/>
        <a:cs typeface="Times New Roman" pitchFamily="18" charset="0"/>
      </a:defRPr>
    </a:lvl7pPr>
    <a:lvl8pPr marL="3200400" algn="l" defTabSz="914400" rtl="0" eaLnBrk="1" latinLnBrk="0" hangingPunct="1">
      <a:defRPr kern="1200">
        <a:solidFill>
          <a:schemeClr val="tx1"/>
        </a:solidFill>
        <a:latin typeface="Arial" charset="0"/>
        <a:ea typeface="+mn-ea"/>
        <a:cs typeface="Times New Roman" pitchFamily="18" charset="0"/>
      </a:defRPr>
    </a:lvl8pPr>
    <a:lvl9pPr marL="3657600" algn="l" defTabSz="914400" rtl="0" eaLnBrk="1" latinLnBrk="0" hangingPunct="1">
      <a:defRPr kern="1200">
        <a:solidFill>
          <a:schemeClr val="tx1"/>
        </a:solidFill>
        <a:latin typeface="Arial"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99"/>
    <a:srgbClr val="6585B9"/>
    <a:srgbClr val="660066"/>
    <a:srgbClr val="FFFFFF"/>
    <a:srgbClr val="FF9933"/>
    <a:srgbClr val="336600"/>
    <a:srgbClr val="538610"/>
    <a:srgbClr val="146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47" autoAdjust="0"/>
    <p:restoredTop sz="94737" autoAdjust="0"/>
  </p:normalViewPr>
  <p:slideViewPr>
    <p:cSldViewPr>
      <p:cViewPr varScale="1">
        <p:scale>
          <a:sx n="108" d="100"/>
          <a:sy n="108" d="100"/>
        </p:scale>
        <p:origin x="1794"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dirty="0"/>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dirty="0"/>
          </a:p>
        </p:txBody>
      </p:sp>
      <p:sp>
        <p:nvSpPr>
          <p:cNvPr id="215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dirty="0"/>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8E14327E-F819-43F6-A9CD-0D4AEEC13F97}" type="slidenum">
              <a:rPr lang="en-US"/>
              <a:pPr>
                <a:defRPr/>
              </a:pPr>
              <a:t>‹#›</a:t>
            </a:fld>
            <a:endParaRPr lang="en-US" dirty="0"/>
          </a:p>
        </p:txBody>
      </p:sp>
    </p:spTree>
    <p:extLst>
      <p:ext uri="{BB962C8B-B14F-4D97-AF65-F5344CB8AC3E}">
        <p14:creationId xmlns:p14="http://schemas.microsoft.com/office/powerpoint/2010/main" val="10080342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endParaRPr lang="en-US" dirty="0"/>
          </a:p>
        </p:txBody>
      </p:sp>
      <p:sp>
        <p:nvSpPr>
          <p:cNvPr id="44036" name="Slide Number Placeholder 3"/>
          <p:cNvSpPr>
            <a:spLocks noGrp="1"/>
          </p:cNvSpPr>
          <p:nvPr>
            <p:ph type="sldNum" sz="quarter" idx="5"/>
          </p:nvPr>
        </p:nvSpPr>
        <p:spPr>
          <a:noFill/>
        </p:spPr>
        <p:txBody>
          <a:bodyPr/>
          <a:lstStyle/>
          <a:p>
            <a:fld id="{FAB6BBF5-4182-463F-B146-939EA1AC1248}" type="slidenum">
              <a:rPr lang="en-US" smtClean="0">
                <a:cs typeface="Times New Roman" pitchFamily="18" charset="0"/>
              </a:rPr>
              <a:pPr/>
              <a:t>2</a:t>
            </a:fld>
            <a:endParaRPr lang="en-US" dirty="0">
              <a:cs typeface="Times New Roman" pitchFamily="18" charset="0"/>
            </a:endParaRPr>
          </a:p>
        </p:txBody>
      </p:sp>
    </p:spTree>
    <p:extLst>
      <p:ext uri="{BB962C8B-B14F-4D97-AF65-F5344CB8AC3E}">
        <p14:creationId xmlns:p14="http://schemas.microsoft.com/office/powerpoint/2010/main" val="2755916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endParaRPr lang="en-US" dirty="0"/>
          </a:p>
        </p:txBody>
      </p:sp>
      <p:sp>
        <p:nvSpPr>
          <p:cNvPr id="45060" name="Slide Number Placeholder 3"/>
          <p:cNvSpPr>
            <a:spLocks noGrp="1"/>
          </p:cNvSpPr>
          <p:nvPr>
            <p:ph type="sldNum" sz="quarter" idx="5"/>
          </p:nvPr>
        </p:nvSpPr>
        <p:spPr>
          <a:noFill/>
        </p:spPr>
        <p:txBody>
          <a:bodyPr/>
          <a:lstStyle/>
          <a:p>
            <a:fld id="{72FCE4F7-6B01-4DF1-85ED-01A00BEEDB9A}" type="slidenum">
              <a:rPr lang="en-US" smtClean="0">
                <a:cs typeface="Times New Roman" pitchFamily="18" charset="0"/>
              </a:rPr>
              <a:pPr/>
              <a:t>3</a:t>
            </a:fld>
            <a:endParaRPr lang="en-US" dirty="0">
              <a:cs typeface="Times New Roman" pitchFamily="18" charset="0"/>
            </a:endParaRPr>
          </a:p>
        </p:txBody>
      </p:sp>
    </p:spTree>
    <p:extLst>
      <p:ext uri="{BB962C8B-B14F-4D97-AF65-F5344CB8AC3E}">
        <p14:creationId xmlns:p14="http://schemas.microsoft.com/office/powerpoint/2010/main" val="3079922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endParaRPr lang="en-US" dirty="0"/>
          </a:p>
        </p:txBody>
      </p:sp>
      <p:sp>
        <p:nvSpPr>
          <p:cNvPr id="47108" name="Slide Number Placeholder 3"/>
          <p:cNvSpPr>
            <a:spLocks noGrp="1"/>
          </p:cNvSpPr>
          <p:nvPr>
            <p:ph type="sldNum" sz="quarter" idx="5"/>
          </p:nvPr>
        </p:nvSpPr>
        <p:spPr>
          <a:noFill/>
        </p:spPr>
        <p:txBody>
          <a:bodyPr/>
          <a:lstStyle/>
          <a:p>
            <a:fld id="{FFBD7AD0-6FD1-4936-96A9-DF15362F8BF4}" type="slidenum">
              <a:rPr lang="en-US" smtClean="0">
                <a:cs typeface="Times New Roman" pitchFamily="18" charset="0"/>
              </a:rPr>
              <a:pPr/>
              <a:t>4</a:t>
            </a:fld>
            <a:endParaRPr lang="en-US" dirty="0">
              <a:cs typeface="Times New Roman" pitchFamily="18" charset="0"/>
            </a:endParaRPr>
          </a:p>
        </p:txBody>
      </p:sp>
    </p:spTree>
    <p:extLst>
      <p:ext uri="{BB962C8B-B14F-4D97-AF65-F5344CB8AC3E}">
        <p14:creationId xmlns:p14="http://schemas.microsoft.com/office/powerpoint/2010/main" val="1028889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endParaRPr lang="en-US" dirty="0"/>
          </a:p>
        </p:txBody>
      </p:sp>
      <p:sp>
        <p:nvSpPr>
          <p:cNvPr id="47108" name="Slide Number Placeholder 3"/>
          <p:cNvSpPr>
            <a:spLocks noGrp="1"/>
          </p:cNvSpPr>
          <p:nvPr>
            <p:ph type="sldNum" sz="quarter" idx="5"/>
          </p:nvPr>
        </p:nvSpPr>
        <p:spPr>
          <a:noFill/>
        </p:spPr>
        <p:txBody>
          <a:bodyPr/>
          <a:lstStyle/>
          <a:p>
            <a:fld id="{FFBD7AD0-6FD1-4936-96A9-DF15362F8BF4}" type="slidenum">
              <a:rPr lang="en-US" smtClean="0">
                <a:cs typeface="Times New Roman" pitchFamily="18" charset="0"/>
              </a:rPr>
              <a:pPr/>
              <a:t>5</a:t>
            </a:fld>
            <a:endParaRPr lang="en-US" dirty="0">
              <a:cs typeface="Times New Roman" pitchFamily="18" charset="0"/>
            </a:endParaRPr>
          </a:p>
        </p:txBody>
      </p:sp>
    </p:spTree>
    <p:extLst>
      <p:ext uri="{BB962C8B-B14F-4D97-AF65-F5344CB8AC3E}">
        <p14:creationId xmlns:p14="http://schemas.microsoft.com/office/powerpoint/2010/main" val="779477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en-US" dirty="0"/>
          </a:p>
        </p:txBody>
      </p:sp>
      <p:sp>
        <p:nvSpPr>
          <p:cNvPr id="49156" name="Slide Number Placeholder 3"/>
          <p:cNvSpPr>
            <a:spLocks noGrp="1"/>
          </p:cNvSpPr>
          <p:nvPr>
            <p:ph type="sldNum" sz="quarter" idx="5"/>
          </p:nvPr>
        </p:nvSpPr>
        <p:spPr>
          <a:noFill/>
        </p:spPr>
        <p:txBody>
          <a:bodyPr/>
          <a:lstStyle/>
          <a:p>
            <a:fld id="{EBD4F7ED-DAE9-48D4-A614-A9A66D643EE2}" type="slidenum">
              <a:rPr lang="en-US" smtClean="0">
                <a:cs typeface="Times New Roman" pitchFamily="18" charset="0"/>
              </a:rPr>
              <a:pPr/>
              <a:t>6</a:t>
            </a:fld>
            <a:endParaRPr lang="en-US" dirty="0">
              <a:cs typeface="Times New Roman" pitchFamily="18" charset="0"/>
            </a:endParaRPr>
          </a:p>
        </p:txBody>
      </p:sp>
    </p:spTree>
    <p:extLst>
      <p:ext uri="{BB962C8B-B14F-4D97-AF65-F5344CB8AC3E}">
        <p14:creationId xmlns:p14="http://schemas.microsoft.com/office/powerpoint/2010/main" val="1020231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endParaRPr lang="en-US" dirty="0"/>
          </a:p>
        </p:txBody>
      </p:sp>
      <p:sp>
        <p:nvSpPr>
          <p:cNvPr id="50180" name="Slide Number Placeholder 3"/>
          <p:cNvSpPr>
            <a:spLocks noGrp="1"/>
          </p:cNvSpPr>
          <p:nvPr>
            <p:ph type="sldNum" sz="quarter" idx="5"/>
          </p:nvPr>
        </p:nvSpPr>
        <p:spPr>
          <a:noFill/>
        </p:spPr>
        <p:txBody>
          <a:bodyPr/>
          <a:lstStyle/>
          <a:p>
            <a:fld id="{6A5EFA80-2613-4E0C-A0F1-07765AD5A906}" type="slidenum">
              <a:rPr lang="en-US" smtClean="0">
                <a:cs typeface="Times New Roman" pitchFamily="18" charset="0"/>
              </a:rPr>
              <a:pPr/>
              <a:t>10</a:t>
            </a:fld>
            <a:endParaRPr lang="en-US" dirty="0">
              <a:cs typeface="Times New Roman" pitchFamily="18" charset="0"/>
            </a:endParaRPr>
          </a:p>
        </p:txBody>
      </p:sp>
    </p:spTree>
    <p:extLst>
      <p:ext uri="{BB962C8B-B14F-4D97-AF65-F5344CB8AC3E}">
        <p14:creationId xmlns:p14="http://schemas.microsoft.com/office/powerpoint/2010/main" val="4128770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dirty="0"/>
          </a:p>
        </p:txBody>
      </p:sp>
      <p:sp>
        <p:nvSpPr>
          <p:cNvPr id="51204" name="Slide Number Placeholder 3"/>
          <p:cNvSpPr>
            <a:spLocks noGrp="1"/>
          </p:cNvSpPr>
          <p:nvPr>
            <p:ph type="sldNum" sz="quarter" idx="5"/>
          </p:nvPr>
        </p:nvSpPr>
        <p:spPr>
          <a:noFill/>
        </p:spPr>
        <p:txBody>
          <a:bodyPr/>
          <a:lstStyle/>
          <a:p>
            <a:fld id="{F6F2CEDD-4F40-4B77-8E5B-9EACAE7069B7}" type="slidenum">
              <a:rPr lang="en-US" smtClean="0">
                <a:cs typeface="Times New Roman" pitchFamily="18" charset="0"/>
              </a:rPr>
              <a:pPr/>
              <a:t>13</a:t>
            </a:fld>
            <a:endParaRPr lang="en-US" dirty="0">
              <a:cs typeface="Times New Roman" pitchFamily="18" charset="0"/>
            </a:endParaRPr>
          </a:p>
        </p:txBody>
      </p:sp>
    </p:spTree>
    <p:extLst>
      <p:ext uri="{BB962C8B-B14F-4D97-AF65-F5344CB8AC3E}">
        <p14:creationId xmlns:p14="http://schemas.microsoft.com/office/powerpoint/2010/main" val="800606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en-US" dirty="0"/>
          </a:p>
        </p:txBody>
      </p:sp>
      <p:sp>
        <p:nvSpPr>
          <p:cNvPr id="52228" name="Slide Number Placeholder 3"/>
          <p:cNvSpPr>
            <a:spLocks noGrp="1"/>
          </p:cNvSpPr>
          <p:nvPr>
            <p:ph type="sldNum" sz="quarter" idx="5"/>
          </p:nvPr>
        </p:nvSpPr>
        <p:spPr>
          <a:noFill/>
        </p:spPr>
        <p:txBody>
          <a:bodyPr/>
          <a:lstStyle/>
          <a:p>
            <a:fld id="{C3484D7C-E3EF-4DFA-BEBD-305C137FBABD}" type="slidenum">
              <a:rPr lang="en-US" smtClean="0">
                <a:cs typeface="Times New Roman" pitchFamily="18" charset="0"/>
              </a:rPr>
              <a:pPr/>
              <a:t>16</a:t>
            </a:fld>
            <a:endParaRPr lang="en-US" dirty="0">
              <a:cs typeface="Times New Roman" pitchFamily="18" charset="0"/>
            </a:endParaRPr>
          </a:p>
        </p:txBody>
      </p:sp>
    </p:spTree>
    <p:extLst>
      <p:ext uri="{BB962C8B-B14F-4D97-AF65-F5344CB8AC3E}">
        <p14:creationId xmlns:p14="http://schemas.microsoft.com/office/powerpoint/2010/main" val="3812326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6" name="Rectangle 3"/>
          <p:cNvSpPr>
            <a:spLocks noChangeArrowheads="1"/>
          </p:cNvSpPr>
          <p:nvPr userDrawn="1"/>
        </p:nvSpPr>
        <p:spPr bwMode="auto">
          <a:xfrm>
            <a:off x="0" y="0"/>
            <a:ext cx="9144000" cy="2133600"/>
          </a:xfrm>
          <a:prstGeom prst="rect">
            <a:avLst/>
          </a:prstGeom>
          <a:solidFill>
            <a:srgbClr val="6585B9">
              <a:alpha val="89804"/>
            </a:srgbClr>
          </a:solidFill>
          <a:ln w="0">
            <a:noFill/>
            <a:miter lim="800000"/>
            <a:headEnd/>
            <a:tailEnd/>
          </a:ln>
        </p:spPr>
        <p:txBody>
          <a:bodyPr wrap="none" anchor="ctr"/>
          <a:lstStyle/>
          <a:p>
            <a:pPr>
              <a:defRPr/>
            </a:pPr>
            <a:endParaRPr lang="en-US"/>
          </a:p>
        </p:txBody>
      </p:sp>
      <p:sp>
        <p:nvSpPr>
          <p:cNvPr id="7" name="Title 1"/>
          <p:cNvSpPr>
            <a:spLocks/>
          </p:cNvSpPr>
          <p:nvPr userDrawn="1"/>
        </p:nvSpPr>
        <p:spPr bwMode="auto">
          <a:xfrm>
            <a:off x="1828800" y="533400"/>
            <a:ext cx="7315200" cy="609600"/>
          </a:xfrm>
          <a:prstGeom prst="rect">
            <a:avLst/>
          </a:prstGeom>
          <a:solidFill>
            <a:schemeClr val="accent6">
              <a:lumMod val="50000"/>
            </a:schemeClr>
          </a:solidFill>
          <a:ln w="9525">
            <a:noFill/>
            <a:miter lim="800000"/>
            <a:headEnd/>
            <a:tailEnd/>
          </a:ln>
        </p:spPr>
        <p:txBody>
          <a:bodyPr anchor="ctr"/>
          <a:lstStyle/>
          <a:p>
            <a:pPr eaLnBrk="0" hangingPunct="0">
              <a:defRPr/>
            </a:pPr>
            <a:endParaRPr lang="en-US" sz="3000" b="1">
              <a:solidFill>
                <a:srgbClr val="660066"/>
              </a:solidFill>
            </a:endParaRPr>
          </a:p>
        </p:txBody>
      </p:sp>
      <p:sp>
        <p:nvSpPr>
          <p:cNvPr id="21515" name="Rectangle 11"/>
          <p:cNvSpPr>
            <a:spLocks noGrp="1" noChangeArrowheads="1"/>
          </p:cNvSpPr>
          <p:nvPr>
            <p:ph type="ctrTitle"/>
          </p:nvPr>
        </p:nvSpPr>
        <p:spPr>
          <a:xfrm>
            <a:off x="1828800" y="533400"/>
            <a:ext cx="7315200" cy="609600"/>
          </a:xfrm>
          <a:solidFill>
            <a:schemeClr val="accent6">
              <a:lumMod val="75000"/>
            </a:schemeClr>
          </a:solidFill>
        </p:spPr>
        <p:txBody>
          <a:bodyPr/>
          <a:lstStyle>
            <a:lvl1pPr>
              <a:defRPr sz="3600">
                <a:solidFill>
                  <a:srgbClr val="FF9933"/>
                </a:solidFill>
                <a:latin typeface="Arial" pitchFamily="34" charset="0"/>
                <a:cs typeface="Arial" pitchFamily="34" charset="0"/>
              </a:defRPr>
            </a:lvl1pPr>
          </a:lstStyle>
          <a:p>
            <a:r>
              <a:rPr lang="en-US" dirty="0"/>
              <a:t>Click to edit Master title style</a:t>
            </a:r>
          </a:p>
        </p:txBody>
      </p:sp>
      <p:sp>
        <p:nvSpPr>
          <p:cNvPr id="21516" name="Rectangle 12"/>
          <p:cNvSpPr>
            <a:spLocks noGrp="1" noChangeArrowheads="1"/>
          </p:cNvSpPr>
          <p:nvPr>
            <p:ph type="subTitle" idx="1"/>
          </p:nvPr>
        </p:nvSpPr>
        <p:spPr>
          <a:xfrm>
            <a:off x="1828800" y="1219200"/>
            <a:ext cx="7315200" cy="609600"/>
          </a:xfrm>
        </p:spPr>
        <p:txBody>
          <a:bodyPr anchor="ctr"/>
          <a:lstStyle>
            <a:lvl1pPr marL="0" indent="0" algn="l">
              <a:buFont typeface="Wingdings" pitchFamily="2" charset="2"/>
              <a:buNone/>
              <a:defRPr sz="3600">
                <a:solidFill>
                  <a:srgbClr val="FFFFFF"/>
                </a:solidFill>
              </a:defRPr>
            </a:lvl1pPr>
          </a:lstStyle>
          <a:p>
            <a:r>
              <a:rPr lang="en-US"/>
              <a:t>Click to edit Master subtitle style</a:t>
            </a:r>
            <a:endParaRPr lang="en-US" dirty="0"/>
          </a:p>
        </p:txBody>
      </p:sp>
      <p:sp>
        <p:nvSpPr>
          <p:cNvPr id="21" name="Text Placeholder 20"/>
          <p:cNvSpPr>
            <a:spLocks noGrp="1"/>
          </p:cNvSpPr>
          <p:nvPr>
            <p:ph type="body" sz="quarter" idx="10"/>
          </p:nvPr>
        </p:nvSpPr>
        <p:spPr>
          <a:xfrm>
            <a:off x="1600200" y="2286000"/>
            <a:ext cx="7391400" cy="3962400"/>
          </a:xfrm>
        </p:spPr>
        <p:txBody>
          <a:bodyPr/>
          <a:lstStyle>
            <a:lvl1pPr>
              <a:buNone/>
              <a:defRPr sz="2400" b="0">
                <a:solidFill>
                  <a:srgbClr val="660066"/>
                </a:solidFill>
                <a:latin typeface="Times New Roman" pitchFamily="18" charset="0"/>
                <a:cs typeface="Times New Roman" pitchFamily="18" charset="0"/>
              </a:defRPr>
            </a:lvl1pPr>
            <a:lvl2pPr>
              <a:buClr>
                <a:schemeClr val="tx1">
                  <a:lumMod val="95000"/>
                  <a:lumOff val="5000"/>
                </a:schemeClr>
              </a:buClr>
              <a:buSzPct val="100000"/>
              <a:defRPr sz="1800">
                <a:solidFill>
                  <a:schemeClr val="tx1"/>
                </a:solidFill>
              </a:defRPr>
            </a:lvl2pPr>
            <a:lvl3pPr>
              <a:buClr>
                <a:schemeClr val="tx1">
                  <a:lumMod val="95000"/>
                  <a:lumOff val="5000"/>
                </a:schemeClr>
              </a:buClr>
              <a:buSzPct val="100000"/>
              <a:defRPr sz="1600"/>
            </a:lvl3pPr>
            <a:lvl4pPr>
              <a:buClr>
                <a:schemeClr val="tx1">
                  <a:lumMod val="95000"/>
                  <a:lumOff val="5000"/>
                </a:schemeClr>
              </a:buClr>
              <a:defRPr sz="1200"/>
            </a:lvl4pPr>
            <a:lvl5pPr>
              <a:buClr>
                <a:schemeClr val="tx1">
                  <a:lumMod val="95000"/>
                  <a:lumOff val="5000"/>
                </a:schemeClr>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11"/>
          </p:nvPr>
        </p:nvSpPr>
        <p:spPr>
          <a:xfrm>
            <a:off x="0" y="6400800"/>
            <a:ext cx="685800" cy="457200"/>
          </a:xfrm>
          <a:prstGeom prst="rect">
            <a:avLst/>
          </a:prstGeom>
        </p:spPr>
        <p:txBody>
          <a:bodyPr/>
          <a:lstStyle>
            <a:lvl1pPr>
              <a:defRPr>
                <a:cs typeface="+mn-cs"/>
              </a:defRPr>
            </a:lvl1pPr>
          </a:lstStyle>
          <a:p>
            <a:pPr>
              <a:defRPr/>
            </a:pPr>
            <a:fld id="{9F811CED-3652-4DFD-85E1-9466AB67BE6C}" type="slidenum">
              <a:rPr lang="en-US"/>
              <a:pPr>
                <a:defRPr/>
              </a:pPr>
              <a:t>‹#›</a:t>
            </a:fld>
            <a:endParaRPr lang="en-US" dirty="0"/>
          </a:p>
        </p:txBody>
      </p:sp>
    </p:spTree>
    <p:extLst>
      <p:ext uri="{BB962C8B-B14F-4D97-AF65-F5344CB8AC3E}">
        <p14:creationId xmlns:p14="http://schemas.microsoft.com/office/powerpoint/2010/main" val="115315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srcRect r="50000"/>
          <a:stretch>
            <a:fillRect/>
          </a:stretch>
        </p:blipFill>
        <p:spPr bwMode="auto">
          <a:xfrm>
            <a:off x="0" y="1143000"/>
            <a:ext cx="685800" cy="5715000"/>
          </a:xfrm>
          <a:prstGeom prst="rect">
            <a:avLst/>
          </a:prstGeom>
          <a:noFill/>
          <a:ln w="9525">
            <a:noFill/>
            <a:miter lim="800000"/>
            <a:headEnd/>
            <a:tailEnd/>
          </a:ln>
        </p:spPr>
      </p:pic>
      <p:pic>
        <p:nvPicPr>
          <p:cNvPr id="4" name="Picture 1"/>
          <p:cNvPicPr>
            <a:picLocks noChangeAspect="1" noChangeArrowheads="1"/>
          </p:cNvPicPr>
          <p:nvPr userDrawn="1"/>
        </p:nvPicPr>
        <p:blipFill>
          <a:blip r:embed="rId3" cstate="print"/>
          <a:srcRect/>
          <a:stretch>
            <a:fillRect/>
          </a:stretch>
        </p:blipFill>
        <p:spPr bwMode="auto">
          <a:xfrm>
            <a:off x="0" y="806450"/>
            <a:ext cx="9144000" cy="336550"/>
          </a:xfrm>
          <a:prstGeom prst="rect">
            <a:avLst/>
          </a:prstGeom>
          <a:noFill/>
          <a:ln w="9525">
            <a:solidFill>
              <a:schemeClr val="accent6">
                <a:lumMod val="75000"/>
              </a:schemeClr>
            </a:solidFill>
            <a:miter lim="800000"/>
            <a:headEnd/>
            <a:tailEnd/>
          </a:ln>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10"/>
          </p:nvPr>
        </p:nvSpPr>
        <p:spPr>
          <a:xfrm>
            <a:off x="0" y="6400800"/>
            <a:ext cx="685800" cy="457200"/>
          </a:xfrm>
          <a:prstGeom prst="rect">
            <a:avLst/>
          </a:prstGeom>
        </p:spPr>
        <p:txBody>
          <a:bodyPr/>
          <a:lstStyle>
            <a:lvl1pPr>
              <a:defRPr>
                <a:cs typeface="+mn-cs"/>
              </a:defRPr>
            </a:lvl1pPr>
          </a:lstStyle>
          <a:p>
            <a:pPr>
              <a:defRPr/>
            </a:pPr>
            <a:fld id="{EBA27EA1-1155-42FC-A217-1AB489485F3D}" type="slidenum">
              <a:rPr lang="en-US"/>
              <a:pPr>
                <a:defRPr/>
              </a:pPr>
              <a:t>‹#›</a:t>
            </a:fld>
            <a:endParaRPr lang="en-US" dirty="0"/>
          </a:p>
        </p:txBody>
      </p:sp>
      <p:sp>
        <p:nvSpPr>
          <p:cNvPr id="9" name="Rectangle 8"/>
          <p:cNvSpPr/>
          <p:nvPr userDrawn="1"/>
        </p:nvSpPr>
        <p:spPr>
          <a:xfrm>
            <a:off x="0" y="0"/>
            <a:ext cx="9144000" cy="806450"/>
          </a:xfrm>
          <a:prstGeom prst="rect">
            <a:avLst/>
          </a:prstGeom>
          <a:solidFill>
            <a:srgbClr val="6585B9"/>
          </a:solidFill>
          <a:ln>
            <a:solidFill>
              <a:srgbClr val="6585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1533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ook cover">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cstate="print"/>
          <a:srcRect r="10526"/>
          <a:stretch>
            <a:fillRect/>
          </a:stretch>
        </p:blipFill>
        <p:spPr bwMode="auto">
          <a:xfrm>
            <a:off x="0" y="3276600"/>
            <a:ext cx="1447800" cy="3581400"/>
          </a:xfrm>
          <a:prstGeom prst="rect">
            <a:avLst/>
          </a:prstGeom>
          <a:noFill/>
          <a:ln w="9525">
            <a:noFill/>
            <a:miter lim="800000"/>
            <a:headEnd/>
            <a:tailEnd/>
          </a:ln>
        </p:spPr>
      </p:pic>
      <p:sp>
        <p:nvSpPr>
          <p:cNvPr id="9" name="Rectangle 8"/>
          <p:cNvSpPr/>
          <p:nvPr userDrawn="1"/>
        </p:nvSpPr>
        <p:spPr>
          <a:xfrm>
            <a:off x="0" y="0"/>
            <a:ext cx="9144000" cy="3276600"/>
          </a:xfrm>
          <a:prstGeom prst="rect">
            <a:avLst/>
          </a:prstGeom>
          <a:solidFill>
            <a:srgbClr val="6585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3"/>
          <p:cNvSpPr txBox="1">
            <a:spLocks noChangeArrowheads="1"/>
          </p:cNvSpPr>
          <p:nvPr userDrawn="1"/>
        </p:nvSpPr>
        <p:spPr bwMode="auto">
          <a:xfrm>
            <a:off x="0" y="609600"/>
            <a:ext cx="9144000" cy="1311275"/>
          </a:xfrm>
          <a:prstGeom prst="rect">
            <a:avLst/>
          </a:prstGeom>
          <a:solidFill>
            <a:srgbClr val="6585B9"/>
          </a:solidFill>
          <a:ln>
            <a:noFill/>
          </a:ln>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defRPr/>
            </a:pPr>
            <a:r>
              <a:rPr lang="en-US" sz="4000" dirty="0">
                <a:solidFill>
                  <a:schemeClr val="bg1"/>
                </a:solidFill>
                <a:latin typeface="Times New Roman" pitchFamily="18" charset="0"/>
              </a:rPr>
              <a:t>International Financial Management </a:t>
            </a:r>
          </a:p>
          <a:p>
            <a:pPr algn="ctr" eaLnBrk="1" hangingPunct="1">
              <a:defRPr/>
            </a:pPr>
            <a:r>
              <a:rPr lang="en-US" sz="4000" dirty="0">
                <a:solidFill>
                  <a:schemeClr val="bg1"/>
                </a:solidFill>
                <a:latin typeface="Times New Roman" pitchFamily="18" charset="0"/>
              </a:rPr>
              <a:t>13</a:t>
            </a:r>
            <a:r>
              <a:rPr lang="en-US" sz="4000" baseline="30000" dirty="0">
                <a:solidFill>
                  <a:schemeClr val="bg1"/>
                </a:solidFill>
                <a:latin typeface="Times New Roman" pitchFamily="18" charset="0"/>
              </a:rPr>
              <a:t>th</a:t>
            </a:r>
            <a:r>
              <a:rPr lang="en-US" sz="4000" dirty="0">
                <a:solidFill>
                  <a:schemeClr val="bg1"/>
                </a:solidFill>
                <a:latin typeface="Times New Roman" pitchFamily="18" charset="0"/>
              </a:rPr>
              <a:t> Edition</a:t>
            </a:r>
            <a:endParaRPr lang="en-US" dirty="0"/>
          </a:p>
        </p:txBody>
      </p:sp>
      <p:grpSp>
        <p:nvGrpSpPr>
          <p:cNvPr id="6" name="Group 6"/>
          <p:cNvGrpSpPr>
            <a:grpSpLocks/>
          </p:cNvGrpSpPr>
          <p:nvPr userDrawn="1"/>
        </p:nvGrpSpPr>
        <p:grpSpPr bwMode="auto">
          <a:xfrm>
            <a:off x="3581400" y="2259013"/>
            <a:ext cx="5562600" cy="484187"/>
            <a:chOff x="3581400" y="2259238"/>
            <a:chExt cx="5562600" cy="483962"/>
          </a:xfrm>
        </p:grpSpPr>
        <p:pic>
          <p:nvPicPr>
            <p:cNvPr id="7" name="Picture 3" descr="by Jeff Madura&#10;"/>
            <p:cNvPicPr>
              <a:picLocks noChangeAspect="1" noChangeArrowheads="1"/>
            </p:cNvPicPr>
            <p:nvPr userDrawn="1"/>
          </p:nvPicPr>
          <p:blipFill>
            <a:blip r:embed="rId3" cstate="print"/>
            <a:srcRect/>
            <a:stretch>
              <a:fillRect/>
            </a:stretch>
          </p:blipFill>
          <p:spPr bwMode="auto">
            <a:xfrm>
              <a:off x="3581400" y="2259238"/>
              <a:ext cx="5562600" cy="483962"/>
            </a:xfrm>
            <a:prstGeom prst="rect">
              <a:avLst/>
            </a:prstGeom>
            <a:noFill/>
            <a:ln w="9525">
              <a:noFill/>
              <a:miter lim="800000"/>
              <a:headEnd/>
              <a:tailEnd/>
            </a:ln>
          </p:spPr>
        </p:pic>
        <p:sp>
          <p:nvSpPr>
            <p:cNvPr id="8" name="Rectangle 7"/>
            <p:cNvSpPr>
              <a:spLocks noChangeArrowheads="1"/>
            </p:cNvSpPr>
            <p:nvPr userDrawn="1"/>
          </p:nvSpPr>
          <p:spPr bwMode="auto">
            <a:xfrm>
              <a:off x="3665538" y="2259238"/>
              <a:ext cx="2355850" cy="461747"/>
            </a:xfrm>
            <a:prstGeom prst="rect">
              <a:avLst/>
            </a:prstGeom>
            <a:noFill/>
            <a:ln w="9525">
              <a:noFill/>
              <a:miter lim="800000"/>
              <a:headEnd/>
              <a:tailEnd/>
            </a:ln>
          </p:spPr>
          <p:txBody>
            <a:bodyPr wrap="none">
              <a:spAutoFit/>
            </a:bodyPr>
            <a:lstStyle/>
            <a:p>
              <a:pPr>
                <a:defRPr/>
              </a:pPr>
              <a:r>
                <a:rPr lang="en-US" sz="2400" b="1" dirty="0">
                  <a:solidFill>
                    <a:schemeClr val="bg1"/>
                  </a:solidFill>
                </a:rPr>
                <a:t>by Jeff Madura</a:t>
              </a:r>
              <a:endParaRPr lang="en-US" sz="2400" dirty="0"/>
            </a:p>
          </p:txBody>
        </p:sp>
      </p:grpSp>
    </p:spTree>
    <p:extLst>
      <p:ext uri="{BB962C8B-B14F-4D97-AF65-F5344CB8AC3E}">
        <p14:creationId xmlns:p14="http://schemas.microsoft.com/office/powerpoint/2010/main" val="909188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srcRect r="50000"/>
          <a:stretch>
            <a:fillRect/>
          </a:stretch>
        </p:blipFill>
        <p:spPr bwMode="auto">
          <a:xfrm>
            <a:off x="0" y="1143000"/>
            <a:ext cx="685800" cy="5715000"/>
          </a:xfrm>
          <a:prstGeom prst="rect">
            <a:avLst/>
          </a:prstGeom>
          <a:noFill/>
          <a:ln w="9525">
            <a:noFill/>
            <a:miter lim="800000"/>
            <a:headEnd/>
            <a:tailEnd/>
          </a:ln>
        </p:spPr>
      </p:pic>
      <p:sp>
        <p:nvSpPr>
          <p:cNvPr id="2" name="Rectangle 1"/>
          <p:cNvSpPr/>
          <p:nvPr userDrawn="1"/>
        </p:nvSpPr>
        <p:spPr>
          <a:xfrm>
            <a:off x="0" y="0"/>
            <a:ext cx="9144000" cy="806450"/>
          </a:xfrm>
          <a:prstGeom prst="rect">
            <a:avLst/>
          </a:prstGeom>
          <a:solidFill>
            <a:srgbClr val="6585B9"/>
          </a:solidFill>
          <a:ln>
            <a:solidFill>
              <a:srgbClr val="6585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1"/>
          <p:cNvPicPr>
            <a:picLocks noChangeAspect="1" noChangeArrowheads="1"/>
          </p:cNvPicPr>
          <p:nvPr userDrawn="1"/>
        </p:nvPicPr>
        <p:blipFill>
          <a:blip r:embed="rId3" cstate="print"/>
          <a:srcRect/>
          <a:stretch>
            <a:fillRect/>
          </a:stretch>
        </p:blipFill>
        <p:spPr bwMode="auto">
          <a:xfrm>
            <a:off x="0" y="806450"/>
            <a:ext cx="9144000" cy="336550"/>
          </a:xfrm>
          <a:prstGeom prst="rect">
            <a:avLst/>
          </a:prstGeom>
          <a:noFill/>
          <a:ln w="9525">
            <a:solidFill>
              <a:schemeClr val="accent6">
                <a:lumMod val="50000"/>
              </a:schemeClr>
            </a:solidFill>
            <a:miter lim="800000"/>
            <a:headEnd/>
            <a:tailEnd/>
          </a:ln>
        </p:spPr>
      </p:pic>
      <p:sp>
        <p:nvSpPr>
          <p:cNvPr id="3" name="Content Placeholder 2"/>
          <p:cNvSpPr>
            <a:spLocks noGrp="1"/>
          </p:cNvSpPr>
          <p:nvPr>
            <p:ph idx="1"/>
          </p:nvPr>
        </p:nvSpPr>
        <p:spPr/>
        <p:txBody>
          <a:bodyPr/>
          <a:lstStyle>
            <a:lvl1pPr>
              <a:buNone/>
              <a:defRPr/>
            </a:lvl1pPr>
          </a:lstStyle>
          <a:p>
            <a:pPr lvl="0"/>
            <a:endParaRPr lang="en-US" dirty="0"/>
          </a:p>
        </p:txBody>
      </p:sp>
      <p:sp>
        <p:nvSpPr>
          <p:cNvPr id="8" name="Slide Number Placeholder 5"/>
          <p:cNvSpPr>
            <a:spLocks noGrp="1"/>
          </p:cNvSpPr>
          <p:nvPr>
            <p:ph type="sldNum" sz="quarter" idx="10"/>
          </p:nvPr>
        </p:nvSpPr>
        <p:spPr>
          <a:xfrm>
            <a:off x="0" y="6400800"/>
            <a:ext cx="685800" cy="457200"/>
          </a:xfrm>
          <a:prstGeom prst="rect">
            <a:avLst/>
          </a:prstGeom>
        </p:spPr>
        <p:txBody>
          <a:bodyPr/>
          <a:lstStyle>
            <a:lvl1pPr>
              <a:defRPr>
                <a:solidFill>
                  <a:srgbClr val="000000"/>
                </a:solidFill>
                <a:cs typeface="+mn-cs"/>
              </a:defRPr>
            </a:lvl1pPr>
          </a:lstStyle>
          <a:p>
            <a:pPr>
              <a:defRPr/>
            </a:pPr>
            <a:fld id="{95C4B87B-B78E-4EF1-879F-B1D2EBFB0B06}" type="slidenum">
              <a:rPr lang="en-US"/>
              <a:pPr>
                <a:defRPr/>
              </a:pPr>
              <a:t>‹#›</a:t>
            </a:fld>
            <a:endParaRPr lang="en-US" dirty="0"/>
          </a:p>
        </p:txBody>
      </p:sp>
    </p:spTree>
    <p:extLst>
      <p:ext uri="{BB962C8B-B14F-4D97-AF65-F5344CB8AC3E}">
        <p14:creationId xmlns:p14="http://schemas.microsoft.com/office/powerpoint/2010/main" val="5457023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90BDAF-D8D8-4513-8B83-F22AFBAC741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700623" y="6349965"/>
            <a:ext cx="1742753" cy="508035"/>
          </a:xfrm>
          <a:prstGeom prst="rect">
            <a:avLst/>
          </a:prstGeom>
        </p:spPr>
      </p:pic>
    </p:spTree>
    <p:extLst>
      <p:ext uri="{BB962C8B-B14F-4D97-AF65-F5344CB8AC3E}">
        <p14:creationId xmlns:p14="http://schemas.microsoft.com/office/powerpoint/2010/main" val="665141106"/>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Lst>
  <p:hf hdr="0" ftr="0" dt="0"/>
  <p:txStyles>
    <p:titleStyle>
      <a:lvl1pPr algn="l" rtl="0" eaLnBrk="0" fontAlgn="base" hangingPunct="0">
        <a:spcBef>
          <a:spcPct val="0"/>
        </a:spcBef>
        <a:spcAft>
          <a:spcPct val="0"/>
        </a:spcAft>
        <a:defRPr sz="2200" b="1">
          <a:solidFill>
            <a:srgbClr val="660066"/>
          </a:solidFill>
          <a:latin typeface="Arial" charset="0"/>
          <a:ea typeface="+mj-ea"/>
          <a:cs typeface="+mj-cs"/>
        </a:defRPr>
      </a:lvl1pPr>
      <a:lvl2pPr algn="l" rtl="0" eaLnBrk="0" fontAlgn="base" hangingPunct="0">
        <a:spcBef>
          <a:spcPct val="0"/>
        </a:spcBef>
        <a:spcAft>
          <a:spcPct val="0"/>
        </a:spcAft>
        <a:defRPr sz="2200" b="1">
          <a:solidFill>
            <a:srgbClr val="660066"/>
          </a:solidFill>
          <a:latin typeface="Arial" charset="0"/>
        </a:defRPr>
      </a:lvl2pPr>
      <a:lvl3pPr algn="l" rtl="0" eaLnBrk="0" fontAlgn="base" hangingPunct="0">
        <a:spcBef>
          <a:spcPct val="0"/>
        </a:spcBef>
        <a:spcAft>
          <a:spcPct val="0"/>
        </a:spcAft>
        <a:defRPr sz="2200" b="1">
          <a:solidFill>
            <a:srgbClr val="660066"/>
          </a:solidFill>
          <a:latin typeface="Arial" charset="0"/>
        </a:defRPr>
      </a:lvl3pPr>
      <a:lvl4pPr algn="l" rtl="0" eaLnBrk="0" fontAlgn="base" hangingPunct="0">
        <a:spcBef>
          <a:spcPct val="0"/>
        </a:spcBef>
        <a:spcAft>
          <a:spcPct val="0"/>
        </a:spcAft>
        <a:defRPr sz="2200" b="1">
          <a:solidFill>
            <a:srgbClr val="660066"/>
          </a:solidFill>
          <a:latin typeface="Arial" charset="0"/>
        </a:defRPr>
      </a:lvl4pPr>
      <a:lvl5pPr algn="l" rtl="0" eaLnBrk="0" fontAlgn="base" hangingPunct="0">
        <a:spcBef>
          <a:spcPct val="0"/>
        </a:spcBef>
        <a:spcAft>
          <a:spcPct val="0"/>
        </a:spcAft>
        <a:defRPr sz="2200" b="1">
          <a:solidFill>
            <a:srgbClr val="660066"/>
          </a:solidFill>
          <a:latin typeface="Arial" charset="0"/>
        </a:defRPr>
      </a:lvl5pPr>
      <a:lvl6pPr marL="457200" algn="l" rtl="0" eaLnBrk="1" fontAlgn="base" hangingPunct="1">
        <a:spcBef>
          <a:spcPct val="0"/>
        </a:spcBef>
        <a:spcAft>
          <a:spcPct val="0"/>
        </a:spcAft>
        <a:defRPr sz="4200">
          <a:solidFill>
            <a:schemeClr val="tx2"/>
          </a:solidFill>
          <a:latin typeface="Times New Roman" charset="0"/>
        </a:defRPr>
      </a:lvl6pPr>
      <a:lvl7pPr marL="914400" algn="l" rtl="0" eaLnBrk="1" fontAlgn="base" hangingPunct="1">
        <a:spcBef>
          <a:spcPct val="0"/>
        </a:spcBef>
        <a:spcAft>
          <a:spcPct val="0"/>
        </a:spcAft>
        <a:defRPr sz="4200">
          <a:solidFill>
            <a:schemeClr val="tx2"/>
          </a:solidFill>
          <a:latin typeface="Times New Roman" charset="0"/>
        </a:defRPr>
      </a:lvl7pPr>
      <a:lvl8pPr marL="1371600" algn="l" rtl="0" eaLnBrk="1" fontAlgn="base" hangingPunct="1">
        <a:spcBef>
          <a:spcPct val="0"/>
        </a:spcBef>
        <a:spcAft>
          <a:spcPct val="0"/>
        </a:spcAft>
        <a:defRPr sz="4200">
          <a:solidFill>
            <a:schemeClr val="tx2"/>
          </a:solidFill>
          <a:latin typeface="Times New Roman" charset="0"/>
        </a:defRPr>
      </a:lvl8pPr>
      <a:lvl9pPr marL="1828800" algn="l" rtl="0" eaLnBrk="1" fontAlgn="base" hangingPunct="1">
        <a:spcBef>
          <a:spcPct val="0"/>
        </a:spcBef>
        <a:spcAft>
          <a:spcPct val="0"/>
        </a:spcAft>
        <a:defRPr sz="4200">
          <a:solidFill>
            <a:schemeClr val="tx2"/>
          </a:solidFill>
          <a:latin typeface="Times New Roman" charset="0"/>
        </a:defRPr>
      </a:lvl9pPr>
    </p:titleStyle>
    <p:bodyStyle>
      <a:lvl1pPr marL="342900" indent="-342900" algn="l" rtl="0" eaLnBrk="0" fontAlgn="base" hangingPunct="0">
        <a:spcBef>
          <a:spcPct val="20000"/>
        </a:spcBef>
        <a:spcAft>
          <a:spcPct val="0"/>
        </a:spcAft>
        <a:buClr>
          <a:srgbClr val="0D0D0D"/>
        </a:buClr>
        <a:buSzPct val="100000"/>
        <a:buFont typeface="Wingdings" pitchFamily="2" charset="2"/>
        <a:buChar char="n"/>
        <a:defRPr sz="2000">
          <a:solidFill>
            <a:srgbClr val="336699"/>
          </a:solidFill>
          <a:latin typeface="+mn-lt"/>
          <a:ea typeface="+mn-ea"/>
          <a:cs typeface="+mn-cs"/>
        </a:defRPr>
      </a:lvl1pPr>
      <a:lvl2pPr marL="742950" indent="-285750" algn="l" rtl="0" eaLnBrk="0" fontAlgn="base" hangingPunct="0">
        <a:spcBef>
          <a:spcPct val="20000"/>
        </a:spcBef>
        <a:spcAft>
          <a:spcPct val="0"/>
        </a:spcAft>
        <a:buSzPct val="100000"/>
        <a:buFont typeface="Wingdings" pitchFamily="2" charset="2"/>
        <a:buChar char="n"/>
        <a:defRPr>
          <a:solidFill>
            <a:schemeClr val="tx1"/>
          </a:solidFill>
          <a:latin typeface="+mn-lt"/>
          <a:cs typeface="+mn-cs"/>
        </a:defRPr>
      </a:lvl2pPr>
      <a:lvl3pPr marL="1143000" indent="-228600" algn="l" rtl="0" eaLnBrk="0" fontAlgn="base" hangingPunct="0">
        <a:spcBef>
          <a:spcPct val="20000"/>
        </a:spcBef>
        <a:spcAft>
          <a:spcPct val="0"/>
        </a:spcAft>
        <a:buSzPct val="100000"/>
        <a:buFont typeface="Wingdings" pitchFamily="2" charset="2"/>
        <a:buChar char="n"/>
        <a:defRPr sz="1600">
          <a:solidFill>
            <a:schemeClr val="tx1"/>
          </a:solidFill>
          <a:latin typeface="+mn-lt"/>
          <a:cs typeface="+mn-cs"/>
        </a:defRPr>
      </a:lvl3pPr>
      <a:lvl4pPr marL="1600200" indent="-228600" algn="l" rtl="0" eaLnBrk="0" fontAlgn="base" hangingPunct="0">
        <a:spcBef>
          <a:spcPct val="20000"/>
        </a:spcBef>
        <a:spcAft>
          <a:spcPct val="0"/>
        </a:spcAft>
        <a:buFont typeface="Wingdings" pitchFamily="2" charset="2"/>
        <a:buChar char="§"/>
        <a:defRPr sz="1400">
          <a:solidFill>
            <a:schemeClr val="tx1"/>
          </a:solidFill>
          <a:latin typeface="+mn-lt"/>
          <a:cs typeface="+mn-cs"/>
        </a:defRPr>
      </a:lvl4pPr>
      <a:lvl5pPr marL="2057400" indent="-228600" algn="l" rtl="0" eaLnBrk="0" fontAlgn="base" hangingPunct="0">
        <a:spcBef>
          <a:spcPct val="20000"/>
        </a:spcBef>
        <a:spcAft>
          <a:spcPct val="0"/>
        </a:spcAft>
        <a:buFont typeface="Wingdings" pitchFamily="2" charset="2"/>
        <a:buChar char="§"/>
        <a:defRPr sz="1400">
          <a:solidFill>
            <a:schemeClr val="tx1"/>
          </a:solidFill>
          <a:latin typeface="+mn-lt"/>
          <a:cs typeface="+mn-cs"/>
        </a:defRPr>
      </a:lvl5pPr>
      <a:lvl6pPr marL="25146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9.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8E2A5FA2-F035-4B31-8605-5E3E4B06604E}"/>
              </a:ext>
            </a:extLst>
          </p:cNvPr>
          <p:cNvSpPr>
            <a:spLocks noGrp="1"/>
          </p:cNvSpPr>
          <p:nvPr>
            <p:ph type="body" sz="quarter" idx="10"/>
          </p:nvPr>
        </p:nvSpPr>
        <p:spPr>
          <a:xfrm>
            <a:off x="152400" y="2286000"/>
            <a:ext cx="8839200" cy="3962400"/>
          </a:xfrm>
        </p:spPr>
        <p:txBody>
          <a:bodyPr/>
          <a:lstStyle/>
          <a:p>
            <a:pPr algn="ctr"/>
            <a:r>
              <a:rPr lang="en-US" sz="4800" b="1" dirty="0"/>
              <a:t>FIN 440: International Finance</a:t>
            </a:r>
          </a:p>
          <a:p>
            <a:pPr algn="ctr"/>
            <a:endParaRPr lang="en-US" sz="3600" b="1" dirty="0"/>
          </a:p>
          <a:p>
            <a:pPr algn="ctr"/>
            <a:r>
              <a:rPr lang="en-US" sz="3600" b="1" dirty="0"/>
              <a:t>Larry Schrenk, Instructor</a:t>
            </a:r>
          </a:p>
          <a:p>
            <a:pPr algn="ctr"/>
            <a:endParaRPr lang="en-US" sz="3600" b="1" dirty="0"/>
          </a:p>
          <a:p>
            <a:pPr algn="ctr"/>
            <a:r>
              <a:rPr lang="en-US" sz="3600" b="1"/>
              <a:t>Video 14.2 Other Factors in Multinational Capital Budgeting</a:t>
            </a:r>
            <a:endParaRPr lang="en-US" sz="3600" b="1" dirty="0"/>
          </a:p>
          <a:p>
            <a:endParaRPr lang="en-US" dirty="0"/>
          </a:p>
          <a:p>
            <a:endParaRPr lang="en-US" dirty="0"/>
          </a:p>
        </p:txBody>
      </p:sp>
      <p:sp>
        <p:nvSpPr>
          <p:cNvPr id="4" name="Slide Number Placeholder 3">
            <a:extLst>
              <a:ext uri="{FF2B5EF4-FFF2-40B4-BE49-F238E27FC236}">
                <a16:creationId xmlns:a16="http://schemas.microsoft.com/office/drawing/2014/main" id="{92593C8C-467E-48B7-89C0-3645D1CD5A73}"/>
              </a:ext>
            </a:extLst>
          </p:cNvPr>
          <p:cNvSpPr>
            <a:spLocks noGrp="1"/>
          </p:cNvSpPr>
          <p:nvPr>
            <p:ph type="sldNum" sz="quarter" idx="11"/>
          </p:nvPr>
        </p:nvSpPr>
        <p:spPr>
          <a:prstGeom prst="rect">
            <a:avLst/>
          </a:prstGeom>
        </p:spPr>
        <p:txBody>
          <a:bodyPr/>
          <a:lstStyle/>
          <a:p>
            <a:pPr>
              <a:defRPr/>
            </a:pPr>
            <a:fld id="{EBA27EA1-1155-42FC-A217-1AB489485F3D}" type="slidenum">
              <a:rPr lang="en-US" smtClean="0"/>
              <a:pPr>
                <a:defRPr/>
              </a:pPr>
              <a:t>1</a:t>
            </a:fld>
            <a:endParaRPr lang="en-US" dirty="0"/>
          </a:p>
        </p:txBody>
      </p:sp>
    </p:spTree>
    <p:extLst>
      <p:ext uri="{BB962C8B-B14F-4D97-AF65-F5344CB8AC3E}">
        <p14:creationId xmlns:p14="http://schemas.microsoft.com/office/powerpoint/2010/main" val="2316844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Slide Number Placehold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FF253906-6141-4411-A212-FC5DE5D38603}" type="slidenum">
              <a:rPr lang="en-US" smtClean="0"/>
              <a:pPr/>
              <a:t>10</a:t>
            </a:fld>
            <a:endParaRPr lang="en-US" dirty="0"/>
          </a:p>
        </p:txBody>
      </p:sp>
      <p:sp>
        <p:nvSpPr>
          <p:cNvPr id="27652" name="Title 1"/>
          <p:cNvSpPr txBox="1">
            <a:spLocks/>
          </p:cNvSpPr>
          <p:nvPr/>
        </p:nvSpPr>
        <p:spPr bwMode="auto">
          <a:xfrm>
            <a:off x="685800" y="0"/>
            <a:ext cx="8458200" cy="838200"/>
          </a:xfrm>
          <a:prstGeom prst="rect">
            <a:avLst/>
          </a:prstGeom>
          <a:noFill/>
          <a:ln w="9525">
            <a:noFill/>
            <a:miter lim="800000"/>
            <a:headEnd/>
            <a:tailEnd/>
          </a:ln>
        </p:spPr>
        <p:txBody>
          <a:bodyPr anchor="ctr"/>
          <a:lstStyle/>
          <a:p>
            <a:r>
              <a:rPr lang="en-US" sz="2600" b="1" dirty="0">
                <a:solidFill>
                  <a:schemeClr val="bg1"/>
                </a:solidFill>
                <a:latin typeface="+mj-lt"/>
              </a:rPr>
              <a:t>Exhibit 14.6 </a:t>
            </a:r>
            <a:r>
              <a:rPr lang="en-US" sz="2600" dirty="0">
                <a:solidFill>
                  <a:schemeClr val="bg1"/>
                </a:solidFill>
                <a:latin typeface="+mj-lt"/>
              </a:rPr>
              <a:t>Analysis with an Alternative Financing Arrangement: Spartan, Inc.</a:t>
            </a:r>
            <a:endParaRPr lang="en-US" sz="2400" dirty="0">
              <a:solidFill>
                <a:schemeClr val="bg1"/>
              </a:solidFill>
              <a:latin typeface="+mj-lt"/>
            </a:endParaRPr>
          </a:p>
        </p:txBody>
      </p:sp>
      <p:pic>
        <p:nvPicPr>
          <p:cNvPr id="2" name="Picture 1" title="Parent Financ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659" y="1285874"/>
            <a:ext cx="8287191" cy="557212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bwMode="auto">
          <a:xfrm>
            <a:off x="685800" y="1219200"/>
            <a:ext cx="8458200" cy="4800600"/>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indent="0">
              <a:buSzTx/>
              <a:buFont typeface="Wingdings" pitchFamily="2" charset="2"/>
              <a:buNone/>
              <a:defRPr/>
            </a:pPr>
            <a:r>
              <a:rPr lang="en-US" sz="2600" b="1" dirty="0"/>
              <a:t>Financing Arrangement </a:t>
            </a:r>
            <a:r>
              <a:rPr lang="en-US" sz="2600" dirty="0"/>
              <a:t>(cont.)</a:t>
            </a:r>
          </a:p>
          <a:p>
            <a:pPr marL="290513" indent="-290513">
              <a:buSzTx/>
              <a:buFont typeface="Wingdings" panose="05000000000000000000" pitchFamily="2" charset="2"/>
              <a:buChar char="§"/>
              <a:defRPr/>
            </a:pPr>
            <a:r>
              <a:rPr lang="en-US" sz="2400" b="1" dirty="0"/>
              <a:t>Comparison of parent and subsidiary financing</a:t>
            </a:r>
            <a:endParaRPr lang="en-US" sz="2200" dirty="0"/>
          </a:p>
          <a:p>
            <a:pPr marL="690563" lvl="1" indent="-290513">
              <a:buSzTx/>
              <a:buFont typeface="Wingdings" panose="05000000000000000000" pitchFamily="2" charset="2"/>
              <a:buChar char="§"/>
              <a:defRPr/>
            </a:pPr>
            <a:r>
              <a:rPr lang="en-US" sz="2200" dirty="0"/>
              <a:t>This revised example shows that the increased investment by the parent increases its exchange rate exposure for the following reasons. </a:t>
            </a:r>
          </a:p>
          <a:p>
            <a:pPr marL="1090613" lvl="2" indent="-290513">
              <a:buSzTx/>
              <a:buFont typeface="Wingdings" panose="05000000000000000000" pitchFamily="2" charset="2"/>
              <a:buChar char="§"/>
              <a:defRPr/>
            </a:pPr>
            <a:r>
              <a:rPr lang="en-US" sz="2000" dirty="0"/>
              <a:t>First, since the parent provides the entire investment, no foreign financing is required. Consequently, the subsidiary makes no interest payments and therefore remits larger cash flows to the parent.</a:t>
            </a:r>
          </a:p>
          <a:p>
            <a:pPr marL="1090613" lvl="2" indent="-290513">
              <a:buSzTx/>
              <a:buFont typeface="Wingdings" panose="05000000000000000000" pitchFamily="2" charset="2"/>
              <a:buChar char="§"/>
              <a:defRPr/>
            </a:pPr>
            <a:r>
              <a:rPr lang="en-US" sz="2000" dirty="0"/>
              <a:t>Second, the salvage value to be remitted to the parent is larger. Given the larger payments to the parent, the cash flows ultimately received by the parent are more susceptible</a:t>
            </a:r>
            <a:endParaRPr lang="en-US" sz="2200" dirty="0"/>
          </a:p>
        </p:txBody>
      </p:sp>
      <p:sp>
        <p:nvSpPr>
          <p:cNvPr id="24578" name="Rectangle 2"/>
          <p:cNvSpPr>
            <a:spLocks noGrp="1" noChangeArrowheads="1"/>
          </p:cNvSpPr>
          <p:nvPr>
            <p:ph type="title" idx="4294967295"/>
          </p:nvPr>
        </p:nvSpPr>
        <p:spPr bwMode="auto">
          <a:xfrm>
            <a:off x="0" y="0"/>
            <a:ext cx="7315200" cy="838200"/>
          </a:xfrm>
          <a:prstGeom prst="rect">
            <a:avLst/>
          </a:prstGeom>
          <a:noFill/>
          <a:ln>
            <a:miter lim="800000"/>
            <a:headEnd/>
            <a:tailEnd/>
          </a:ln>
        </p:spPr>
        <p:txBody>
          <a:bodyPr anchor="ctr"/>
          <a:lstStyle/>
          <a:p>
            <a:r>
              <a:rPr lang="en-US" sz="2800" dirty="0">
                <a:solidFill>
                  <a:srgbClr val="FFFFE1"/>
                </a:solidFill>
              </a:rPr>
              <a:t>Other Factors to Consider </a:t>
            </a:r>
            <a:r>
              <a:rPr lang="en-US" sz="2400" dirty="0">
                <a:solidFill>
                  <a:srgbClr val="FFFFE1"/>
                </a:solidFill>
              </a:rPr>
              <a:t>(6 of 10)</a:t>
            </a:r>
            <a:endParaRPr lang="en-US" sz="2600" u="sng" dirty="0">
              <a:solidFill>
                <a:schemeClr val="bg1"/>
              </a:solidFill>
            </a:endParaRPr>
          </a:p>
        </p:txBody>
      </p:sp>
    </p:spTree>
    <p:extLst>
      <p:ext uri="{BB962C8B-B14F-4D97-AF65-F5344CB8AC3E}">
        <p14:creationId xmlns:p14="http://schemas.microsoft.com/office/powerpoint/2010/main" val="780481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bwMode="auto">
          <a:xfrm>
            <a:off x="685800" y="1219200"/>
            <a:ext cx="8077200" cy="4038600"/>
          </a:xfrm>
          <a:prstGeom prst="rect">
            <a:avLst/>
          </a:prstGeom>
          <a:noFill/>
          <a:ln>
            <a:miter lim="800000"/>
            <a:headEnd/>
            <a:tailEnd/>
          </a:ln>
        </p:spPr>
        <p:txBody>
          <a:bodyPr/>
          <a:lstStyle/>
          <a:p>
            <a:pPr marL="0" indent="0">
              <a:spcAft>
                <a:spcPts val="1200"/>
              </a:spcAft>
              <a:buSzTx/>
              <a:buFont typeface="Wingdings" pitchFamily="2" charset="2"/>
              <a:buNone/>
            </a:pPr>
            <a:r>
              <a:rPr lang="en-US" sz="3200" b="1" dirty="0"/>
              <a:t>Blocked Funds </a:t>
            </a:r>
            <a:r>
              <a:rPr lang="en-US" sz="3200" dirty="0"/>
              <a:t>(Exhibit 14.7)</a:t>
            </a:r>
            <a:endParaRPr lang="en-US" sz="3200" b="1" dirty="0"/>
          </a:p>
          <a:p>
            <a:pPr>
              <a:spcAft>
                <a:spcPts val="1200"/>
              </a:spcAft>
              <a:buSzTx/>
              <a:buFont typeface="Wingdings" panose="05000000000000000000" pitchFamily="2" charset="2"/>
              <a:buChar char="§"/>
            </a:pPr>
            <a:r>
              <a:rPr lang="en-US" sz="3200" dirty="0"/>
              <a:t>In some cases, the host country may block funds that the subsidiary attempts to send to the parent. </a:t>
            </a:r>
          </a:p>
          <a:p>
            <a:pPr>
              <a:spcAft>
                <a:spcPts val="1200"/>
              </a:spcAft>
              <a:buSzTx/>
              <a:buFont typeface="Wingdings" panose="05000000000000000000" pitchFamily="2" charset="2"/>
              <a:buChar char="§"/>
            </a:pPr>
            <a:r>
              <a:rPr lang="en-US" sz="3200" dirty="0"/>
              <a:t>Some countries require that earnings generated by the subsidiary be reinvested locally for at least 3 years before they can be remitted. </a:t>
            </a:r>
          </a:p>
        </p:txBody>
      </p:sp>
      <p:sp>
        <p:nvSpPr>
          <p:cNvPr id="28676" name="Rectangle 2"/>
          <p:cNvSpPr>
            <a:spLocks noGrp="1" noChangeArrowheads="1"/>
          </p:cNvSpPr>
          <p:nvPr>
            <p:ph type="title" idx="4294967295"/>
          </p:nvPr>
        </p:nvSpPr>
        <p:spPr bwMode="auto">
          <a:xfrm>
            <a:off x="0" y="0"/>
            <a:ext cx="7315200" cy="838200"/>
          </a:xfrm>
          <a:prstGeom prst="rect">
            <a:avLst/>
          </a:prstGeom>
          <a:noFill/>
          <a:ln>
            <a:miter lim="800000"/>
            <a:headEnd/>
            <a:tailEnd/>
          </a:ln>
        </p:spPr>
        <p:txBody>
          <a:bodyPr anchor="ctr"/>
          <a:lstStyle/>
          <a:p>
            <a:r>
              <a:rPr lang="en-US" sz="2800" dirty="0">
                <a:solidFill>
                  <a:srgbClr val="FFFFE1"/>
                </a:solidFill>
              </a:rPr>
              <a:t>Other Factors to Consider </a:t>
            </a:r>
            <a:r>
              <a:rPr lang="en-US" sz="2400" dirty="0">
                <a:solidFill>
                  <a:srgbClr val="FFFFE1"/>
                </a:solidFill>
              </a:rPr>
              <a:t>(7 of 10)</a:t>
            </a:r>
            <a:endParaRPr lang="en-US" sz="2600" u="sng"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Slide Number Placehold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5587B608-04BF-4B19-8CDF-288C5117CA9C}" type="slidenum">
              <a:rPr lang="en-US" smtClean="0"/>
              <a:pPr/>
              <a:t>13</a:t>
            </a:fld>
            <a:endParaRPr lang="en-US" dirty="0"/>
          </a:p>
        </p:txBody>
      </p:sp>
      <p:sp>
        <p:nvSpPr>
          <p:cNvPr id="29700" name="Title 1"/>
          <p:cNvSpPr txBox="1">
            <a:spLocks/>
          </p:cNvSpPr>
          <p:nvPr/>
        </p:nvSpPr>
        <p:spPr bwMode="auto">
          <a:xfrm>
            <a:off x="685800" y="0"/>
            <a:ext cx="8458200" cy="838200"/>
          </a:xfrm>
          <a:prstGeom prst="rect">
            <a:avLst/>
          </a:prstGeom>
          <a:noFill/>
          <a:ln w="9525">
            <a:noFill/>
            <a:miter lim="800000"/>
            <a:headEnd/>
            <a:tailEnd/>
          </a:ln>
        </p:spPr>
        <p:txBody>
          <a:bodyPr anchor="ctr"/>
          <a:lstStyle/>
          <a:p>
            <a:r>
              <a:rPr lang="en-US" sz="2600" b="1" dirty="0">
                <a:solidFill>
                  <a:schemeClr val="bg1"/>
                </a:solidFill>
                <a:latin typeface="+mj-lt"/>
              </a:rPr>
              <a:t>Exhibit 14.7 </a:t>
            </a:r>
            <a:r>
              <a:rPr lang="en-US" sz="2600" dirty="0">
                <a:solidFill>
                  <a:schemeClr val="bg1"/>
                </a:solidFill>
                <a:latin typeface="+mj-lt"/>
              </a:rPr>
              <a:t>Capital Budgeting with Blocked Funds: Spartan, Inc.</a:t>
            </a:r>
            <a:endParaRPr lang="en-US" sz="2400" dirty="0">
              <a:solidFill>
                <a:schemeClr val="bg1"/>
              </a:solidFill>
              <a:latin typeface="+mj-lt"/>
            </a:endParaRPr>
          </a:p>
        </p:txBody>
      </p:sp>
      <p:pic>
        <p:nvPicPr>
          <p:cNvPr id="2" name="Picture 1" descr="Table shows “Capital Budgeting with Blocked Funds: Spartan, Inc.” and has 5 columns. Column 1 is untitled. Header of columns 2, 3, 4, 5 and 6 read as follows: Year 0, Year 1, Year 2, Year 3, and Year 4.&#10;Row 1: C1, (14) Swiss dollars to be remitted by subsidiary; C3, Swiss dollars 6,000,000; C4, Swiss dollars 6,000,000; C5, Swiss dollars 7,600,000; C6, Swiss dollars 8,400,000.&#10;Row 2: C1, (14a) Swiss dollars accumulated by reinvesting funds to be remitted; C6, Swiss dollars 29, 940,750.&#10;The following three amounts are written between row 1 and row 2: Swiss dollars 7,980,000 (connected to year 3 by an arrow); Swiss dollars 6,615,000 (connected to year 2); Swiss dollars 6,945,750 (connected to year 1).&#10;Row 3: C1, (15) Withholding tax (10 percent); C6, Swiss dollars 2,994,075.&#10;Row 4: C1, (16) Swiss dollars remitted after withholding taxes equal (14a) minus (15); C6, Swiss dollars 26,946,675.&#10;Row 5: C1, (17) Salvage value; C6, Swiss dollars 12,000,000.&#10;Row 6: C1, (18) Exchange rate; C6, Dollars.50.&#10;Row 7: C1, (19) Cash flows to parent equal [(16) plus (17)] times (18); C6, Dollars 17,473,338.&#10;Row 8: C1, (20) PV of parent cash flows (15 percent discount rate); C6, Dollars 11,133,944.&#10;Row 9: C1, (21) Initial Investment by parent; C2, dollars 10,000,000.&#10;Row 10: C1, (22) Cumulative NPV; C3, Negative dollars 10,000,000; C4, Negative dollars 10,000,000; C5, Negative dollars 10,000,000; C6, Dollars 1,133,944. (Error in the manuscript- It says 1,1338,944)&#10;" title="Capital Budgeting with Blocked Funds: Spartan, Inc."/>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64" y="1295400"/>
            <a:ext cx="8939071" cy="51816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bwMode="auto">
          <a:xfrm>
            <a:off x="685800" y="1143000"/>
            <a:ext cx="7924800" cy="3352800"/>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indent="0">
              <a:spcBef>
                <a:spcPts val="0"/>
              </a:spcBef>
              <a:spcAft>
                <a:spcPts val="1200"/>
              </a:spcAft>
              <a:buSzTx/>
              <a:buFont typeface="Wingdings" pitchFamily="2" charset="2"/>
              <a:buNone/>
              <a:defRPr/>
            </a:pPr>
            <a:r>
              <a:rPr lang="en-US" sz="2600" b="1" dirty="0"/>
              <a:t>Uncertain Salvage Value</a:t>
            </a:r>
          </a:p>
          <a:p>
            <a:pPr>
              <a:spcBef>
                <a:spcPts val="0"/>
              </a:spcBef>
              <a:spcAft>
                <a:spcPts val="1200"/>
              </a:spcAft>
              <a:buSzTx/>
              <a:buFont typeface="Wingdings" panose="05000000000000000000" pitchFamily="2" charset="2"/>
              <a:buChar char="§"/>
              <a:defRPr/>
            </a:pPr>
            <a:r>
              <a:rPr lang="en-US" sz="2400" dirty="0"/>
              <a:t>The salvage value of an MNC’s project typically has a significant impact on the project’s NPV.</a:t>
            </a:r>
          </a:p>
          <a:p>
            <a:pPr lvl="1">
              <a:spcBef>
                <a:spcPts val="0"/>
              </a:spcBef>
              <a:spcAft>
                <a:spcPts val="1200"/>
              </a:spcAft>
              <a:buSzTx/>
              <a:buFont typeface="Wingdings" panose="05000000000000000000" pitchFamily="2" charset="2"/>
              <a:buChar char="§"/>
              <a:defRPr/>
            </a:pPr>
            <a:r>
              <a:rPr lang="en-US" sz="2200" dirty="0"/>
              <a:t>Consider scenario analysis to estimate NPV at various salvage values.</a:t>
            </a:r>
          </a:p>
          <a:p>
            <a:pPr lvl="1">
              <a:spcBef>
                <a:spcPts val="0"/>
              </a:spcBef>
              <a:spcAft>
                <a:spcPts val="1200"/>
              </a:spcAft>
              <a:buSzTx/>
              <a:buFont typeface="Wingdings" panose="05000000000000000000" pitchFamily="2" charset="2"/>
              <a:buChar char="§"/>
              <a:defRPr/>
            </a:pPr>
            <a:r>
              <a:rPr lang="en-US" sz="2200" dirty="0"/>
              <a:t>Consider estimating break-even salvage value at zero NPV.</a:t>
            </a:r>
          </a:p>
          <a:p>
            <a:pPr marL="412750" indent="-412750">
              <a:spcBef>
                <a:spcPts val="0"/>
              </a:spcBef>
              <a:spcAft>
                <a:spcPts val="1200"/>
              </a:spcAft>
              <a:buSzTx/>
              <a:buNone/>
              <a:defRPr/>
            </a:pPr>
            <a:r>
              <a:rPr lang="en-US" sz="2400" b="1" dirty="0"/>
              <a:t>Breakeven Salvage Value:</a:t>
            </a:r>
          </a:p>
        </p:txBody>
      </p:sp>
      <p:sp>
        <p:nvSpPr>
          <p:cNvPr id="30724" name="Rectangle 2"/>
          <p:cNvSpPr>
            <a:spLocks noGrp="1" noChangeArrowheads="1"/>
          </p:cNvSpPr>
          <p:nvPr>
            <p:ph type="title" idx="4294967295"/>
          </p:nvPr>
        </p:nvSpPr>
        <p:spPr bwMode="auto">
          <a:xfrm>
            <a:off x="0" y="0"/>
            <a:ext cx="7315200" cy="838200"/>
          </a:xfrm>
          <a:prstGeom prst="rect">
            <a:avLst/>
          </a:prstGeom>
          <a:noFill/>
          <a:ln>
            <a:miter lim="800000"/>
            <a:headEnd/>
            <a:tailEnd/>
          </a:ln>
        </p:spPr>
        <p:txBody>
          <a:bodyPr anchor="ctr"/>
          <a:lstStyle/>
          <a:p>
            <a:r>
              <a:rPr lang="en-US" sz="2800" dirty="0">
                <a:solidFill>
                  <a:srgbClr val="FFFFE1"/>
                </a:solidFill>
              </a:rPr>
              <a:t>Other Factors to Consider </a:t>
            </a:r>
            <a:r>
              <a:rPr lang="en-US" sz="2400" dirty="0">
                <a:solidFill>
                  <a:srgbClr val="FFFFE1"/>
                </a:solidFill>
              </a:rPr>
              <a:t>(8 of 10)</a:t>
            </a:r>
            <a:endParaRPr lang="en-US" sz="2600" u="sng" dirty="0">
              <a:solidFill>
                <a:schemeClr val="bg1"/>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401683913"/>
              </p:ext>
            </p:extLst>
          </p:nvPr>
        </p:nvGraphicFramePr>
        <p:xfrm>
          <a:off x="1676400" y="4762500"/>
          <a:ext cx="5433483" cy="1295400"/>
        </p:xfrm>
        <a:graphic>
          <a:graphicData uri="http://schemas.openxmlformats.org/presentationml/2006/ole">
            <mc:AlternateContent xmlns:mc="http://schemas.openxmlformats.org/markup-compatibility/2006">
              <mc:Choice xmlns:v="urn:schemas-microsoft-com:vml" Requires="v">
                <p:oleObj spid="_x0000_s21548" name="Equation" r:id="rId3" imgW="1917700" imgH="457200" progId="Equation.3">
                  <p:embed/>
                </p:oleObj>
              </mc:Choice>
              <mc:Fallback>
                <p:oleObj name="Equation" r:id="rId3" imgW="1917700" imgH="457200" progId="Equation.3">
                  <p:embed/>
                  <p:pic>
                    <p:nvPicPr>
                      <p:cNvPr id="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4762500"/>
                        <a:ext cx="5433483" cy="1295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bwMode="auto">
          <a:xfrm>
            <a:off x="685800" y="1295400"/>
            <a:ext cx="8382000" cy="4038600"/>
          </a:xfrm>
          <a:prstGeom prst="rect">
            <a:avLst/>
          </a:prstGeom>
          <a:noFill/>
          <a:ln>
            <a:miter lim="800000"/>
            <a:headEnd/>
            <a:tailEnd/>
          </a:ln>
        </p:spPr>
        <p:txBody>
          <a:bodyPr/>
          <a:lstStyle/>
          <a:p>
            <a:pPr marL="412750" indent="-412750">
              <a:spcAft>
                <a:spcPts val="1200"/>
              </a:spcAft>
              <a:buSzTx/>
              <a:buNone/>
            </a:pPr>
            <a:r>
              <a:rPr lang="en-US" sz="2600" b="1" dirty="0"/>
              <a:t>Impact of Project on Prevailing Cash Flows </a:t>
            </a:r>
            <a:r>
              <a:rPr lang="en-US" sz="2600" dirty="0"/>
              <a:t>(Exhibit 14.8)</a:t>
            </a:r>
            <a:endParaRPr lang="en-US" sz="2600" b="1" dirty="0"/>
          </a:p>
          <a:p>
            <a:pPr>
              <a:spcAft>
                <a:spcPts val="1200"/>
              </a:spcAft>
              <a:buSzTx/>
              <a:buFont typeface="Wingdings" panose="05000000000000000000" pitchFamily="2" charset="2"/>
              <a:buChar char="§"/>
            </a:pPr>
            <a:r>
              <a:rPr lang="en-US" sz="2400" dirty="0"/>
              <a:t>Impact can be favorable if sales volume of parent increases following establishment of project.</a:t>
            </a:r>
          </a:p>
          <a:p>
            <a:pPr>
              <a:spcAft>
                <a:spcPts val="1200"/>
              </a:spcAft>
              <a:buSzTx/>
              <a:buFont typeface="Wingdings" panose="05000000000000000000" pitchFamily="2" charset="2"/>
              <a:buChar char="§"/>
            </a:pPr>
            <a:r>
              <a:rPr lang="en-US" sz="2400" dirty="0"/>
              <a:t>Impact can be unfavorable if existing cash flows decline following establishment of project.</a:t>
            </a:r>
          </a:p>
          <a:p>
            <a:pPr>
              <a:spcAft>
                <a:spcPts val="1200"/>
              </a:spcAft>
              <a:buSzTx/>
              <a:buFont typeface="Wingdings" panose="05000000000000000000" pitchFamily="2" charset="2"/>
              <a:buChar char="§"/>
            </a:pPr>
            <a:endParaRPr lang="en-US" sz="2400" dirty="0"/>
          </a:p>
          <a:p>
            <a:pPr marL="412750" indent="-412750">
              <a:buSzTx/>
              <a:buNone/>
            </a:pPr>
            <a:r>
              <a:rPr lang="en-US" sz="2600" b="1" dirty="0"/>
              <a:t>Host Government Incentives </a:t>
            </a:r>
            <a:r>
              <a:rPr lang="en-US" sz="2600" dirty="0"/>
              <a:t>may include:</a:t>
            </a:r>
          </a:p>
          <a:p>
            <a:pPr>
              <a:buSzTx/>
              <a:buFont typeface="Wingdings" panose="05000000000000000000" pitchFamily="2" charset="2"/>
              <a:buChar char="§"/>
            </a:pPr>
            <a:r>
              <a:rPr lang="en-US" sz="2400" dirty="0"/>
              <a:t>Low-rate host government loans</a:t>
            </a:r>
          </a:p>
          <a:p>
            <a:pPr>
              <a:buSzTx/>
              <a:buFont typeface="Wingdings" panose="05000000000000000000" pitchFamily="2" charset="2"/>
              <a:buChar char="§"/>
            </a:pPr>
            <a:r>
              <a:rPr lang="en-US" sz="2400" dirty="0"/>
              <a:t>Reduced tax rates for subsidiary</a:t>
            </a:r>
          </a:p>
          <a:p>
            <a:pPr>
              <a:buSzTx/>
              <a:buFont typeface="Wingdings" panose="05000000000000000000" pitchFamily="2" charset="2"/>
              <a:buChar char="§"/>
            </a:pPr>
            <a:r>
              <a:rPr lang="en-US" sz="2400" dirty="0"/>
              <a:t>Government subsidies of initial investment</a:t>
            </a:r>
          </a:p>
        </p:txBody>
      </p:sp>
      <p:sp>
        <p:nvSpPr>
          <p:cNvPr id="31748" name="Rectangle 2"/>
          <p:cNvSpPr>
            <a:spLocks noGrp="1" noChangeArrowheads="1"/>
          </p:cNvSpPr>
          <p:nvPr>
            <p:ph type="title" idx="4294967295"/>
          </p:nvPr>
        </p:nvSpPr>
        <p:spPr bwMode="auto">
          <a:xfrm>
            <a:off x="0" y="0"/>
            <a:ext cx="7315200" cy="836613"/>
          </a:xfrm>
          <a:prstGeom prst="rect">
            <a:avLst/>
          </a:prstGeom>
          <a:noFill/>
          <a:ln>
            <a:miter lim="800000"/>
            <a:headEnd/>
            <a:tailEnd/>
          </a:ln>
        </p:spPr>
        <p:txBody>
          <a:bodyPr anchor="ctr"/>
          <a:lstStyle/>
          <a:p>
            <a:r>
              <a:rPr lang="en-US" sz="2800" dirty="0">
                <a:solidFill>
                  <a:srgbClr val="FFFFE1"/>
                </a:solidFill>
              </a:rPr>
              <a:t>Other Factors to Consider </a:t>
            </a:r>
            <a:r>
              <a:rPr lang="en-US" sz="2400" dirty="0">
                <a:solidFill>
                  <a:srgbClr val="FFFFE1"/>
                </a:solidFill>
              </a:rPr>
              <a:t>(9 of 10)</a:t>
            </a:r>
            <a:endParaRPr lang="en-US" sz="2600" u="sng"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Slide Number Placehold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43FCA88B-11A6-44E7-B5BA-82155764DACD}" type="slidenum">
              <a:rPr lang="en-US" smtClean="0"/>
              <a:pPr/>
              <a:t>16</a:t>
            </a:fld>
            <a:endParaRPr lang="en-US" dirty="0"/>
          </a:p>
        </p:txBody>
      </p:sp>
      <p:sp>
        <p:nvSpPr>
          <p:cNvPr id="32772" name="Title 1"/>
          <p:cNvSpPr txBox="1">
            <a:spLocks/>
          </p:cNvSpPr>
          <p:nvPr/>
        </p:nvSpPr>
        <p:spPr bwMode="auto">
          <a:xfrm>
            <a:off x="685800" y="0"/>
            <a:ext cx="8458200" cy="838200"/>
          </a:xfrm>
          <a:prstGeom prst="rect">
            <a:avLst/>
          </a:prstGeom>
          <a:noFill/>
          <a:ln w="9525">
            <a:noFill/>
            <a:miter lim="800000"/>
            <a:headEnd/>
            <a:tailEnd/>
          </a:ln>
        </p:spPr>
        <p:txBody>
          <a:bodyPr anchor="ctr"/>
          <a:lstStyle/>
          <a:p>
            <a:r>
              <a:rPr lang="en-US" sz="2600" b="1" dirty="0">
                <a:solidFill>
                  <a:schemeClr val="bg1"/>
                </a:solidFill>
                <a:latin typeface="+mj-lt"/>
              </a:rPr>
              <a:t>Exhibit 14.8 </a:t>
            </a:r>
            <a:r>
              <a:rPr lang="en-US" sz="2600" dirty="0">
                <a:solidFill>
                  <a:schemeClr val="bg1"/>
                </a:solidFill>
                <a:latin typeface="+mj-lt"/>
              </a:rPr>
              <a:t>Capital Budgeting When Prevailing Cash Flows Are Affected: Spartan, Inc.</a:t>
            </a:r>
            <a:endParaRPr lang="en-US" sz="2400" dirty="0">
              <a:solidFill>
                <a:schemeClr val="bg1"/>
              </a:solidFill>
              <a:latin typeface="+mj-lt"/>
            </a:endParaRPr>
          </a:p>
        </p:txBody>
      </p:sp>
      <p:pic>
        <p:nvPicPr>
          <p:cNvPr id="2" name="Picture 1" title="Impact of Project on Prevailing Cash Flow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86" y="1600200"/>
            <a:ext cx="8948857" cy="2286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bwMode="auto">
          <a:xfrm>
            <a:off x="762000" y="1295400"/>
            <a:ext cx="7696200" cy="4038600"/>
          </a:xfrm>
          <a:prstGeom prst="rect">
            <a:avLst/>
          </a:prstGeom>
          <a:noFill/>
          <a:ln>
            <a:miter lim="800000"/>
            <a:headEnd/>
            <a:tailEnd/>
          </a:ln>
        </p:spPr>
        <p:txBody>
          <a:bodyPr/>
          <a:lstStyle/>
          <a:p>
            <a:pPr marL="412750" indent="-412750">
              <a:spcAft>
                <a:spcPts val="1200"/>
              </a:spcAft>
              <a:buSzTx/>
              <a:buNone/>
            </a:pPr>
            <a:r>
              <a:rPr lang="en-US" sz="3200" b="1" dirty="0"/>
              <a:t>Real Options</a:t>
            </a:r>
          </a:p>
          <a:p>
            <a:pPr>
              <a:spcAft>
                <a:spcPts val="1200"/>
              </a:spcAft>
              <a:buSzTx/>
              <a:buFont typeface="Wingdings" panose="05000000000000000000" pitchFamily="2" charset="2"/>
              <a:buChar char="§"/>
            </a:pPr>
            <a:r>
              <a:rPr lang="en-US" sz="3200" dirty="0"/>
              <a:t>Opportunity to obtain or eliminate real assets</a:t>
            </a:r>
          </a:p>
          <a:p>
            <a:pPr>
              <a:spcAft>
                <a:spcPts val="1200"/>
              </a:spcAft>
              <a:buSzTx/>
              <a:buFont typeface="Wingdings" panose="05000000000000000000" pitchFamily="2" charset="2"/>
              <a:buChar char="§"/>
            </a:pPr>
            <a:endParaRPr lang="en-US" sz="3200" dirty="0"/>
          </a:p>
          <a:p>
            <a:pPr>
              <a:spcAft>
                <a:spcPts val="1200"/>
              </a:spcAft>
              <a:buSzTx/>
              <a:buFont typeface="Wingdings" panose="05000000000000000000" pitchFamily="2" charset="2"/>
              <a:buChar char="§"/>
            </a:pPr>
            <a:r>
              <a:rPr lang="en-US" sz="3200" dirty="0"/>
              <a:t>Value is influenced by:</a:t>
            </a:r>
          </a:p>
          <a:p>
            <a:pPr lvl="1">
              <a:spcAft>
                <a:spcPts val="1200"/>
              </a:spcAft>
              <a:buSzTx/>
              <a:buFont typeface="Wingdings" panose="05000000000000000000" pitchFamily="2" charset="2"/>
              <a:buChar char="§"/>
            </a:pPr>
            <a:r>
              <a:rPr lang="en-US" sz="2800" dirty="0"/>
              <a:t>Probability that real option will be exercised</a:t>
            </a:r>
          </a:p>
          <a:p>
            <a:pPr lvl="1">
              <a:spcAft>
                <a:spcPts val="1200"/>
              </a:spcAft>
              <a:buSzTx/>
              <a:buFont typeface="Wingdings" panose="05000000000000000000" pitchFamily="2" charset="2"/>
              <a:buChar char="§"/>
            </a:pPr>
            <a:r>
              <a:rPr lang="en-US" sz="2800" dirty="0"/>
              <a:t>NPV that will result from exercising the real option</a:t>
            </a:r>
          </a:p>
        </p:txBody>
      </p:sp>
      <p:sp>
        <p:nvSpPr>
          <p:cNvPr id="34820" name="Rectangle 2"/>
          <p:cNvSpPr>
            <a:spLocks noGrp="1" noChangeArrowheads="1"/>
          </p:cNvSpPr>
          <p:nvPr>
            <p:ph type="title" idx="4294967295"/>
          </p:nvPr>
        </p:nvSpPr>
        <p:spPr bwMode="auto">
          <a:xfrm>
            <a:off x="0" y="0"/>
            <a:ext cx="7315200" cy="838200"/>
          </a:xfrm>
          <a:prstGeom prst="rect">
            <a:avLst/>
          </a:prstGeom>
          <a:noFill/>
          <a:ln>
            <a:miter lim="800000"/>
            <a:headEnd/>
            <a:tailEnd/>
          </a:ln>
        </p:spPr>
        <p:txBody>
          <a:bodyPr anchor="ctr"/>
          <a:lstStyle/>
          <a:p>
            <a:r>
              <a:rPr lang="en-US" sz="2800" dirty="0">
                <a:solidFill>
                  <a:srgbClr val="FFFFE1"/>
                </a:solidFill>
              </a:rPr>
              <a:t>Other Factors to Consider (10 of 10)</a:t>
            </a:r>
            <a:endParaRPr lang="en-US" sz="2600" u="sng" dirty="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bwMode="auto">
          <a:xfrm>
            <a:off x="609600" y="1143000"/>
            <a:ext cx="8305800" cy="5257800"/>
          </a:xfrm>
          <a:prstGeom prst="rect">
            <a:avLst/>
          </a:prstGeom>
          <a:noFill/>
          <a:ln>
            <a:miter lim="800000"/>
            <a:headEnd/>
            <a:tailEnd/>
          </a:ln>
        </p:spPr>
        <p:txBody>
          <a:bodyPr/>
          <a:lstStyle/>
          <a:p>
            <a:pPr marL="0" indent="0">
              <a:buSzTx/>
              <a:buNone/>
            </a:pPr>
            <a:r>
              <a:rPr lang="en-US" sz="2600" b="1" dirty="0"/>
              <a:t>Risk-adjusted discount rate </a:t>
            </a:r>
            <a:r>
              <a:rPr lang="en-US" sz="2600" dirty="0"/>
              <a:t>— The greater the uncertainty about a project’s forecasted cash flows, the larger should be the discount rate applied to cash flows.</a:t>
            </a:r>
          </a:p>
          <a:p>
            <a:pPr marL="0" indent="0">
              <a:buSzTx/>
              <a:buNone/>
            </a:pPr>
            <a:endParaRPr lang="en-US" sz="2600" dirty="0"/>
          </a:p>
          <a:p>
            <a:pPr marL="0" indent="0">
              <a:buSzTx/>
              <a:buNone/>
            </a:pPr>
            <a:r>
              <a:rPr lang="en-US" sz="2600" b="1" dirty="0"/>
              <a:t>Sensitivity analysis </a:t>
            </a:r>
            <a:r>
              <a:rPr lang="en-US" sz="2600" dirty="0"/>
              <a:t>— Can be more useful than simple point estimates because it reassesses the project based on various circumstances that may occur. </a:t>
            </a:r>
          </a:p>
          <a:p>
            <a:pPr marL="0" indent="0">
              <a:buSzTx/>
              <a:buNone/>
            </a:pPr>
            <a:endParaRPr lang="en-US" sz="2600" dirty="0"/>
          </a:p>
          <a:p>
            <a:pPr marL="0" indent="0">
              <a:buSzTx/>
              <a:buNone/>
            </a:pPr>
            <a:r>
              <a:rPr lang="en-US" sz="2600" b="1" dirty="0"/>
              <a:t>Simulation</a:t>
            </a:r>
            <a:r>
              <a:rPr lang="en-US" sz="2600" dirty="0"/>
              <a:t> — Can be used for a variety of tasks, including the generation of a probability distribution for NPV based on a range of possible values for one or more input variables. Simulation is typically performed with the aid of a computer package. (Exhibit 14.9).</a:t>
            </a:r>
          </a:p>
        </p:txBody>
      </p:sp>
      <p:sp>
        <p:nvSpPr>
          <p:cNvPr id="35842" name="Rectangle 2"/>
          <p:cNvSpPr>
            <a:spLocks noGrp="1" noChangeArrowheads="1"/>
          </p:cNvSpPr>
          <p:nvPr>
            <p:ph type="title" idx="4294967295"/>
          </p:nvPr>
        </p:nvSpPr>
        <p:spPr bwMode="auto">
          <a:xfrm>
            <a:off x="0" y="0"/>
            <a:ext cx="7315200" cy="838200"/>
          </a:xfrm>
          <a:prstGeom prst="rect">
            <a:avLst/>
          </a:prstGeom>
          <a:noFill/>
          <a:ln>
            <a:miter lim="800000"/>
            <a:headEnd/>
            <a:tailEnd/>
          </a:ln>
        </p:spPr>
        <p:txBody>
          <a:bodyPr anchor="ctr"/>
          <a:lstStyle/>
          <a:p>
            <a:r>
              <a:rPr lang="en-US" sz="2600" dirty="0">
                <a:solidFill>
                  <a:schemeClr val="bg1"/>
                </a:solidFill>
              </a:rPr>
              <a:t>Adjusting Project Assessment for Risk</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bwMode="auto">
          <a:xfrm>
            <a:off x="838200" y="1295400"/>
            <a:ext cx="8305800" cy="5257800"/>
          </a:xfrm>
          <a:prstGeom prst="rect">
            <a:avLst/>
          </a:prstGeom>
          <a:noFill/>
          <a:ln>
            <a:miter lim="800000"/>
            <a:headEnd/>
            <a:tailEnd/>
          </a:ln>
        </p:spPr>
        <p:txBody>
          <a:bodyPr/>
          <a:lstStyle/>
          <a:p>
            <a:pPr>
              <a:buSzTx/>
              <a:buFont typeface="Wingdings" pitchFamily="2" charset="2"/>
              <a:buChar char="§"/>
            </a:pPr>
            <a:r>
              <a:rPr lang="en-US" sz="2800" dirty="0"/>
              <a:t>Capital budgeting may generate different results and a different conclusion depending on whether it is conducted from the perspective of an MNC’s subsidiary or from the perspective of the MNC’s parent. When a parent is deciding whether to implement an international project, it should determine whether the project is feasible from its own perspective.</a:t>
            </a:r>
          </a:p>
        </p:txBody>
      </p:sp>
      <p:sp>
        <p:nvSpPr>
          <p:cNvPr id="36866" name="Rectangle 2"/>
          <p:cNvSpPr>
            <a:spLocks noGrp="1" noChangeArrowheads="1"/>
          </p:cNvSpPr>
          <p:nvPr>
            <p:ph type="title" idx="4294967295"/>
          </p:nvPr>
        </p:nvSpPr>
        <p:spPr bwMode="auto">
          <a:xfrm>
            <a:off x="0" y="0"/>
            <a:ext cx="7315200" cy="838200"/>
          </a:xfrm>
          <a:prstGeom prst="rect">
            <a:avLst/>
          </a:prstGeom>
          <a:noFill/>
          <a:ln>
            <a:miter lim="800000"/>
            <a:headEnd/>
            <a:tailEnd/>
          </a:ln>
        </p:spPr>
        <p:txBody>
          <a:bodyPr anchor="ctr"/>
          <a:lstStyle/>
          <a:p>
            <a:r>
              <a:rPr lang="en-US" sz="2600" dirty="0">
                <a:solidFill>
                  <a:schemeClr val="bg1"/>
                </a:solidFill>
              </a:rPr>
              <a:t>SUMMARY (1 of 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6"/>
          <p:cNvSpPr>
            <a:spLocks noGrp="1" noChangeArrowheads="1"/>
          </p:cNvSpPr>
          <p:nvPr>
            <p:ph idx="1"/>
          </p:nvPr>
        </p:nvSpPr>
        <p:spPr bwMode="auto">
          <a:xfrm>
            <a:off x="990600" y="1295400"/>
            <a:ext cx="7772400" cy="4800600"/>
          </a:xfrm>
          <a:prstGeom prst="rect">
            <a:avLst/>
          </a:prstGeom>
          <a:noFill/>
          <a:ln>
            <a:miter lim="800000"/>
            <a:headEnd/>
            <a:tailEnd/>
          </a:ln>
        </p:spPr>
        <p:txBody>
          <a:bodyPr/>
          <a:lstStyle/>
          <a:p>
            <a:pPr marL="0" indent="0">
              <a:buSzTx/>
              <a:buNone/>
            </a:pPr>
            <a:r>
              <a:rPr lang="en-US" sz="3200" dirty="0"/>
              <a:t>Exchange rate fluctuations</a:t>
            </a:r>
          </a:p>
          <a:p>
            <a:pPr marL="0" indent="0">
              <a:buSzTx/>
              <a:buNone/>
            </a:pPr>
            <a:r>
              <a:rPr lang="en-US" sz="3200" dirty="0"/>
              <a:t>Inflation</a:t>
            </a:r>
          </a:p>
          <a:p>
            <a:pPr marL="0" indent="0">
              <a:buSzTx/>
              <a:buNone/>
            </a:pPr>
            <a:r>
              <a:rPr lang="en-US" sz="3200" dirty="0"/>
              <a:t>Financing arrangement</a:t>
            </a:r>
          </a:p>
          <a:p>
            <a:pPr marL="0" indent="0">
              <a:buSzTx/>
              <a:buNone/>
            </a:pPr>
            <a:r>
              <a:rPr lang="en-US" sz="3200" dirty="0"/>
              <a:t>Blocked funds</a:t>
            </a:r>
          </a:p>
          <a:p>
            <a:pPr marL="0" indent="0">
              <a:buSzTx/>
              <a:buNone/>
            </a:pPr>
            <a:r>
              <a:rPr lang="en-US" sz="3200" dirty="0"/>
              <a:t>Uncertain salvage value</a:t>
            </a:r>
          </a:p>
          <a:p>
            <a:pPr marL="0" indent="0">
              <a:buSzTx/>
              <a:buNone/>
            </a:pPr>
            <a:r>
              <a:rPr lang="en-US" sz="3200" dirty="0"/>
              <a:t>Impact of project on prevailing cash flows</a:t>
            </a:r>
          </a:p>
          <a:p>
            <a:pPr marL="0" indent="0">
              <a:buSzTx/>
              <a:buNone/>
            </a:pPr>
            <a:r>
              <a:rPr lang="en-US" sz="3200" dirty="0"/>
              <a:t>Host government incentives</a:t>
            </a:r>
          </a:p>
          <a:p>
            <a:pPr marL="0" indent="0">
              <a:buSzTx/>
              <a:buNone/>
            </a:pPr>
            <a:r>
              <a:rPr lang="en-US" sz="3200" dirty="0"/>
              <a:t>Real options</a:t>
            </a:r>
          </a:p>
        </p:txBody>
      </p:sp>
      <p:sp>
        <p:nvSpPr>
          <p:cNvPr id="17412" name="Slide Number Placehold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BCA2D1FF-1C2F-43A3-A4DF-9673B50A73E4}" type="slidenum">
              <a:rPr lang="en-US" smtClean="0"/>
              <a:pPr/>
              <a:t>2</a:t>
            </a:fld>
            <a:endParaRPr lang="en-US" dirty="0"/>
          </a:p>
        </p:txBody>
      </p:sp>
      <p:sp>
        <p:nvSpPr>
          <p:cNvPr id="17410" name="Title 1"/>
          <p:cNvSpPr>
            <a:spLocks noGrp="1"/>
          </p:cNvSpPr>
          <p:nvPr>
            <p:ph type="title" idx="4294967295"/>
          </p:nvPr>
        </p:nvSpPr>
        <p:spPr bwMode="auto">
          <a:xfrm>
            <a:off x="0" y="0"/>
            <a:ext cx="7315200" cy="83820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defTabSz="461963" eaLnBrk="1" hangingPunct="1"/>
            <a:r>
              <a:rPr lang="en-US" sz="2800" dirty="0">
                <a:solidFill>
                  <a:schemeClr val="bg1"/>
                </a:solidFill>
                <a:latin typeface="+mj-lt"/>
              </a:rPr>
              <a:t>Other Factors to Consider </a:t>
            </a:r>
            <a:r>
              <a:rPr lang="en-US" sz="2400" dirty="0">
                <a:solidFill>
                  <a:srgbClr val="FFFFE1"/>
                </a:solidFill>
              </a:rPr>
              <a:t>(1 of 10)</a:t>
            </a:r>
            <a:endParaRPr lang="en-US" sz="2600" dirty="0">
              <a:solidFill>
                <a:schemeClr val="bg1"/>
              </a:solidFill>
              <a:latin typeface="+mj-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bwMode="auto">
          <a:xfrm>
            <a:off x="838200" y="1295400"/>
            <a:ext cx="8305800" cy="5257800"/>
          </a:xfrm>
          <a:prstGeom prst="rect">
            <a:avLst/>
          </a:prstGeom>
          <a:noFill/>
          <a:ln>
            <a:miter lim="800000"/>
            <a:headEnd/>
            <a:tailEnd/>
          </a:ln>
        </p:spPr>
        <p:txBody>
          <a:bodyPr/>
          <a:lstStyle/>
          <a:p>
            <a:pPr>
              <a:buSzTx/>
              <a:buFont typeface="Wingdings" pitchFamily="2" charset="2"/>
              <a:buChar char="§"/>
            </a:pPr>
            <a:r>
              <a:rPr lang="en-US" sz="2400" dirty="0"/>
              <a:t>Multinational capital budgeting requires any input that will help estimate the initial outlay, periodic cash flows, salvage value, and required rate of return on the project. Once these factors are estimated, the international project’s net present value can be estimated, just as if it were a domestic project. </a:t>
            </a:r>
          </a:p>
          <a:p>
            <a:pPr>
              <a:buSzTx/>
              <a:buFont typeface="Wingdings" pitchFamily="2" charset="2"/>
              <a:buChar char="§"/>
            </a:pPr>
            <a:r>
              <a:rPr lang="en-CA" sz="2400" dirty="0"/>
              <a:t>It is normally more difficult to estimate cash flows for an international project. Exchange rates create an additional source of uncertainty because they affect the cash flows ultimately received by the parent as a result of the project. Other international conditions that can influence the cash flows ultimately received by the parent include the financing arrangement (parent versus subsidiary financing of the project), blocked funds by the host government, and host government incentives.</a:t>
            </a:r>
            <a:endParaRPr lang="en-US" sz="2400" dirty="0"/>
          </a:p>
        </p:txBody>
      </p:sp>
      <p:sp>
        <p:nvSpPr>
          <p:cNvPr id="37890" name="Rectangle 2"/>
          <p:cNvSpPr>
            <a:spLocks noGrp="1" noChangeArrowheads="1"/>
          </p:cNvSpPr>
          <p:nvPr>
            <p:ph type="title" idx="4294967295"/>
          </p:nvPr>
        </p:nvSpPr>
        <p:spPr bwMode="auto">
          <a:xfrm>
            <a:off x="0" y="0"/>
            <a:ext cx="7315200" cy="838200"/>
          </a:xfrm>
          <a:prstGeom prst="rect">
            <a:avLst/>
          </a:prstGeom>
          <a:noFill/>
          <a:ln>
            <a:miter lim="800000"/>
            <a:headEnd/>
            <a:tailEnd/>
          </a:ln>
        </p:spPr>
        <p:txBody>
          <a:bodyPr anchor="ctr"/>
          <a:lstStyle/>
          <a:p>
            <a:r>
              <a:rPr lang="en-US" sz="2600" dirty="0">
                <a:solidFill>
                  <a:schemeClr val="bg1"/>
                </a:solidFill>
              </a:rPr>
              <a:t>SUMMARY (2 of 3)</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bwMode="auto">
          <a:xfrm>
            <a:off x="838200" y="1295400"/>
            <a:ext cx="8305800" cy="5257800"/>
          </a:xfrm>
          <a:prstGeom prst="rect">
            <a:avLst/>
          </a:prstGeom>
          <a:noFill/>
          <a:ln>
            <a:miter lim="800000"/>
            <a:headEnd/>
            <a:tailEnd/>
          </a:ln>
        </p:spPr>
        <p:txBody>
          <a:bodyPr/>
          <a:lstStyle/>
          <a:p>
            <a:pPr>
              <a:buSzTx/>
              <a:buFont typeface="Wingdings" pitchFamily="2" charset="2"/>
              <a:buChar char="§"/>
            </a:pPr>
            <a:r>
              <a:rPr lang="en-US" sz="2800" dirty="0"/>
              <a:t>The risk of international projects can be accounted for by adjusting the discount rate used to estimate the project’s net present value. However, the adjustment to the discount rate is subjective. An alternative method is to estimate the net present value based on various possible scenarios for exchange rates or any other uncertain factors. This method is facilitated by the use of sensitivity analysis or simulation.</a:t>
            </a:r>
          </a:p>
        </p:txBody>
      </p:sp>
      <p:sp>
        <p:nvSpPr>
          <p:cNvPr id="36866" name="Rectangle 2"/>
          <p:cNvSpPr>
            <a:spLocks noGrp="1" noChangeArrowheads="1"/>
          </p:cNvSpPr>
          <p:nvPr>
            <p:ph type="title" idx="4294967295"/>
          </p:nvPr>
        </p:nvSpPr>
        <p:spPr bwMode="auto">
          <a:xfrm>
            <a:off x="0" y="0"/>
            <a:ext cx="7315200" cy="838200"/>
          </a:xfrm>
          <a:prstGeom prst="rect">
            <a:avLst/>
          </a:prstGeom>
          <a:noFill/>
          <a:ln>
            <a:miter lim="800000"/>
            <a:headEnd/>
            <a:tailEnd/>
          </a:ln>
        </p:spPr>
        <p:txBody>
          <a:bodyPr anchor="ctr"/>
          <a:lstStyle/>
          <a:p>
            <a:r>
              <a:rPr lang="en-US" sz="2600" dirty="0">
                <a:solidFill>
                  <a:schemeClr val="bg1"/>
                </a:solidFill>
              </a:rPr>
              <a:t>SUMMARY (3 of 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Slide Number Placehold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3AD2B97C-6121-42EB-A83A-8D853241B080}" type="slidenum">
              <a:rPr lang="en-US" smtClean="0"/>
              <a:pPr/>
              <a:t>3</a:t>
            </a:fld>
            <a:endParaRPr lang="en-US" dirty="0"/>
          </a:p>
        </p:txBody>
      </p:sp>
      <p:sp>
        <p:nvSpPr>
          <p:cNvPr id="18434" name="Title 1"/>
          <p:cNvSpPr>
            <a:spLocks noGrp="1"/>
          </p:cNvSpPr>
          <p:nvPr>
            <p:ph type="title" idx="4294967295"/>
          </p:nvPr>
        </p:nvSpPr>
        <p:spPr bwMode="auto">
          <a:xfrm>
            <a:off x="685800" y="0"/>
            <a:ext cx="8458200" cy="83820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eaLnBrk="1" hangingPunct="1"/>
            <a:r>
              <a:rPr lang="en-US" sz="2800" dirty="0">
                <a:solidFill>
                  <a:srgbClr val="FFFFE1"/>
                </a:solidFill>
              </a:rPr>
              <a:t>Other Factors to Consider </a:t>
            </a:r>
            <a:r>
              <a:rPr lang="en-US" sz="2400" dirty="0">
                <a:solidFill>
                  <a:srgbClr val="FFFFE1"/>
                </a:solidFill>
              </a:rPr>
              <a:t>(2 of 10)</a:t>
            </a:r>
            <a:endParaRPr lang="en-US" sz="2400" b="0" dirty="0">
              <a:solidFill>
                <a:schemeClr val="bg1"/>
              </a:solidFill>
            </a:endParaRPr>
          </a:p>
        </p:txBody>
      </p:sp>
      <p:sp>
        <p:nvSpPr>
          <p:cNvPr id="6" name="Rectangle 3"/>
          <p:cNvSpPr txBox="1">
            <a:spLocks noChangeArrowheads="1"/>
          </p:cNvSpPr>
          <p:nvPr/>
        </p:nvSpPr>
        <p:spPr bwMode="auto">
          <a:xfrm>
            <a:off x="685800" y="1143000"/>
            <a:ext cx="8305800" cy="51816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0D0D0D"/>
              </a:buClr>
              <a:buSzPct val="100000"/>
              <a:buFont typeface="Wingdings" pitchFamily="2" charset="2"/>
              <a:buChar char="n"/>
              <a:defRPr sz="2000">
                <a:solidFill>
                  <a:srgbClr val="336699"/>
                </a:solidFill>
                <a:latin typeface="+mn-lt"/>
                <a:ea typeface="+mn-ea"/>
                <a:cs typeface="+mn-cs"/>
              </a:defRPr>
            </a:lvl1pPr>
            <a:lvl2pPr marL="742950" indent="-285750" algn="l" rtl="0" eaLnBrk="0" fontAlgn="base" hangingPunct="0">
              <a:spcBef>
                <a:spcPct val="20000"/>
              </a:spcBef>
              <a:spcAft>
                <a:spcPct val="0"/>
              </a:spcAft>
              <a:buSzPct val="100000"/>
              <a:buFont typeface="Wingdings" pitchFamily="2" charset="2"/>
              <a:buChar char="n"/>
              <a:defRPr>
                <a:solidFill>
                  <a:schemeClr val="tx1"/>
                </a:solidFill>
                <a:latin typeface="+mn-lt"/>
                <a:cs typeface="+mn-cs"/>
              </a:defRPr>
            </a:lvl2pPr>
            <a:lvl3pPr marL="1143000" indent="-228600" algn="l" rtl="0" eaLnBrk="0" fontAlgn="base" hangingPunct="0">
              <a:spcBef>
                <a:spcPct val="20000"/>
              </a:spcBef>
              <a:spcAft>
                <a:spcPct val="0"/>
              </a:spcAft>
              <a:buSzPct val="100000"/>
              <a:buFont typeface="Wingdings" pitchFamily="2" charset="2"/>
              <a:buChar char="n"/>
              <a:defRPr sz="1600">
                <a:solidFill>
                  <a:schemeClr val="tx1"/>
                </a:solidFill>
                <a:latin typeface="+mn-lt"/>
                <a:cs typeface="+mn-cs"/>
              </a:defRPr>
            </a:lvl3pPr>
            <a:lvl4pPr marL="1600200" indent="-228600" algn="l" rtl="0" eaLnBrk="0" fontAlgn="base" hangingPunct="0">
              <a:spcBef>
                <a:spcPct val="20000"/>
              </a:spcBef>
              <a:spcAft>
                <a:spcPct val="0"/>
              </a:spcAft>
              <a:buFont typeface="Wingdings" pitchFamily="2" charset="2"/>
              <a:buChar char="§"/>
              <a:defRPr sz="1400">
                <a:solidFill>
                  <a:schemeClr val="tx1"/>
                </a:solidFill>
                <a:latin typeface="+mn-lt"/>
                <a:cs typeface="+mn-cs"/>
              </a:defRPr>
            </a:lvl4pPr>
            <a:lvl5pPr marL="2057400" indent="-228600" algn="l" rtl="0" eaLnBrk="0" fontAlgn="base" hangingPunct="0">
              <a:spcBef>
                <a:spcPct val="20000"/>
              </a:spcBef>
              <a:spcAft>
                <a:spcPct val="0"/>
              </a:spcAft>
              <a:buFont typeface="Wingdings" pitchFamily="2" charset="2"/>
              <a:buChar char="§"/>
              <a:defRPr sz="1400">
                <a:solidFill>
                  <a:schemeClr val="tx1"/>
                </a:solidFill>
                <a:latin typeface="+mn-lt"/>
                <a:cs typeface="+mn-cs"/>
              </a:defRPr>
            </a:lvl5pPr>
            <a:lvl6pPr marL="25146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9pPr>
          </a:lstStyle>
          <a:p>
            <a:pPr marL="0" indent="0">
              <a:spcBef>
                <a:spcPts val="0"/>
              </a:spcBef>
              <a:spcAft>
                <a:spcPts val="600"/>
              </a:spcAft>
              <a:buSzTx/>
              <a:buNone/>
              <a:defRPr/>
            </a:pPr>
            <a:r>
              <a:rPr lang="en-US" sz="2600" b="1" dirty="0"/>
              <a:t>Exchange Rate Fluctuations</a:t>
            </a:r>
            <a:r>
              <a:rPr lang="en-US" sz="2600" dirty="0"/>
              <a:t> (Exhibits 14.3 and 14.4)</a:t>
            </a:r>
            <a:endParaRPr lang="en-US" sz="2600" b="1" dirty="0"/>
          </a:p>
          <a:p>
            <a:pPr>
              <a:spcBef>
                <a:spcPts val="0"/>
              </a:spcBef>
              <a:spcAft>
                <a:spcPts val="600"/>
              </a:spcAft>
              <a:buSzTx/>
              <a:buFont typeface="Wingdings" pitchFamily="2" charset="2"/>
              <a:buChar char="§"/>
              <a:defRPr/>
            </a:pPr>
            <a:r>
              <a:rPr lang="en-US" sz="2400" dirty="0"/>
              <a:t>Though exchange rates are difficult to forecast, a multinational capital budgeting analysis could incorporate other scenarios for exchange rate movements, such as a pessimistic scenario and an optimistic scenario. </a:t>
            </a:r>
          </a:p>
          <a:p>
            <a:pPr>
              <a:spcBef>
                <a:spcPts val="0"/>
              </a:spcBef>
              <a:spcAft>
                <a:spcPts val="600"/>
              </a:spcAft>
              <a:buSzTx/>
              <a:buFont typeface="Wingdings" pitchFamily="2" charset="2"/>
              <a:buChar char="§"/>
              <a:defRPr/>
            </a:pPr>
            <a:endParaRPr lang="en-US" sz="2400" dirty="0"/>
          </a:p>
          <a:p>
            <a:pPr>
              <a:spcBef>
                <a:spcPts val="0"/>
              </a:spcBef>
              <a:spcAft>
                <a:spcPts val="600"/>
              </a:spcAft>
              <a:buSzTx/>
              <a:buFont typeface="Wingdings" pitchFamily="2" charset="2"/>
              <a:buChar char="§"/>
              <a:defRPr/>
            </a:pPr>
            <a:r>
              <a:rPr lang="en-US" sz="2400" b="1" dirty="0"/>
              <a:t>Exchange Rates Tied to Parent Currency </a:t>
            </a:r>
            <a:r>
              <a:rPr lang="en-US" sz="2400" dirty="0"/>
              <a:t>— Some MNCs consider projects in countries where the local currency is tied to the dollar. </a:t>
            </a:r>
          </a:p>
          <a:p>
            <a:pPr>
              <a:spcBef>
                <a:spcPts val="0"/>
              </a:spcBef>
              <a:spcAft>
                <a:spcPts val="600"/>
              </a:spcAft>
              <a:buSzTx/>
              <a:buFont typeface="Wingdings" pitchFamily="2" charset="2"/>
              <a:buChar char="§"/>
              <a:defRPr/>
            </a:pPr>
            <a:endParaRPr lang="en-US" sz="2400" dirty="0"/>
          </a:p>
          <a:p>
            <a:pPr>
              <a:spcBef>
                <a:spcPts val="0"/>
              </a:spcBef>
              <a:spcAft>
                <a:spcPts val="600"/>
              </a:spcAft>
              <a:buSzTx/>
              <a:buFont typeface="Wingdings" pitchFamily="2" charset="2"/>
              <a:buChar char="§"/>
              <a:defRPr/>
            </a:pPr>
            <a:r>
              <a:rPr lang="en-US" sz="2400" b="1" dirty="0"/>
              <a:t>Hedged Exchange Rates </a:t>
            </a:r>
            <a:r>
              <a:rPr lang="en-US" sz="2400" dirty="0"/>
              <a:t>— Some MNCs may hedge  the expected cash flows of a new project, so they should evaluate the project based on hedged exchange rates. (Exhibit 14.5)</a:t>
            </a:r>
          </a:p>
          <a:p>
            <a:pPr>
              <a:spcBef>
                <a:spcPts val="0"/>
              </a:spcBef>
              <a:spcAft>
                <a:spcPts val="600"/>
              </a:spcAft>
              <a:buSzTx/>
              <a:buFont typeface="Wingdings" pitchFamily="2" charset="2"/>
              <a:buChar char="§"/>
              <a:defRPr/>
            </a:pPr>
            <a:endParaRPr lang="en-US" sz="2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Slide Number Placehold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61906C3E-8701-4805-B745-DCB396C124AE}" type="slidenum">
              <a:rPr lang="en-US" smtClean="0"/>
              <a:pPr/>
              <a:t>4</a:t>
            </a:fld>
            <a:endParaRPr lang="en-US" dirty="0"/>
          </a:p>
        </p:txBody>
      </p:sp>
      <p:sp>
        <p:nvSpPr>
          <p:cNvPr id="20484" name="Title 1"/>
          <p:cNvSpPr txBox="1">
            <a:spLocks/>
          </p:cNvSpPr>
          <p:nvPr/>
        </p:nvSpPr>
        <p:spPr bwMode="auto">
          <a:xfrm>
            <a:off x="685800" y="0"/>
            <a:ext cx="8458200" cy="838200"/>
          </a:xfrm>
          <a:prstGeom prst="rect">
            <a:avLst/>
          </a:prstGeom>
          <a:noFill/>
          <a:ln w="9525">
            <a:noFill/>
            <a:miter lim="800000"/>
            <a:headEnd/>
            <a:tailEnd/>
          </a:ln>
        </p:spPr>
        <p:txBody>
          <a:bodyPr anchor="ctr"/>
          <a:lstStyle/>
          <a:p>
            <a:r>
              <a:rPr lang="en-US" sz="2600" b="1" dirty="0">
                <a:solidFill>
                  <a:schemeClr val="bg1"/>
                </a:solidFill>
                <a:latin typeface="+mj-lt"/>
              </a:rPr>
              <a:t>Exhibit 14.3 </a:t>
            </a:r>
            <a:r>
              <a:rPr lang="en-US" sz="2600" dirty="0">
                <a:solidFill>
                  <a:schemeClr val="bg1"/>
                </a:solidFill>
                <a:latin typeface="+mj-lt"/>
              </a:rPr>
              <a:t>Analysis Using Different Exchange Rate Scenarios: Spartan, Inc.</a:t>
            </a:r>
            <a:endParaRPr lang="en-US" sz="2400" dirty="0">
              <a:solidFill>
                <a:schemeClr val="bg1"/>
              </a:solidFill>
              <a:latin typeface="+mj-lt"/>
            </a:endParaRPr>
          </a:p>
        </p:txBody>
      </p:sp>
      <p:pic>
        <p:nvPicPr>
          <p:cNvPr id="2" name="Picture 1" title="Exchange Rate Fluctuati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566" y="1447800"/>
            <a:ext cx="8622867" cy="3810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Slide Number Placehold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61906C3E-8701-4805-B745-DCB396C124AE}" type="slidenum">
              <a:rPr lang="en-US" smtClean="0"/>
              <a:pPr/>
              <a:t>5</a:t>
            </a:fld>
            <a:endParaRPr lang="en-US" dirty="0"/>
          </a:p>
        </p:txBody>
      </p:sp>
      <p:sp>
        <p:nvSpPr>
          <p:cNvPr id="20484" name="Title 1"/>
          <p:cNvSpPr txBox="1">
            <a:spLocks/>
          </p:cNvSpPr>
          <p:nvPr/>
        </p:nvSpPr>
        <p:spPr bwMode="auto">
          <a:xfrm>
            <a:off x="685800" y="0"/>
            <a:ext cx="8458200" cy="838200"/>
          </a:xfrm>
          <a:prstGeom prst="rect">
            <a:avLst/>
          </a:prstGeom>
          <a:noFill/>
          <a:ln w="9525">
            <a:noFill/>
            <a:miter lim="800000"/>
            <a:headEnd/>
            <a:tailEnd/>
          </a:ln>
        </p:spPr>
        <p:txBody>
          <a:bodyPr anchor="ctr"/>
          <a:lstStyle/>
          <a:p>
            <a:r>
              <a:rPr lang="en-US" sz="2600" b="1" dirty="0">
                <a:solidFill>
                  <a:schemeClr val="bg1"/>
                </a:solidFill>
                <a:latin typeface="+mj-lt"/>
              </a:rPr>
              <a:t>Exhibit 14.4 </a:t>
            </a:r>
            <a:r>
              <a:rPr lang="en-US" sz="2600" dirty="0">
                <a:solidFill>
                  <a:schemeClr val="bg1"/>
                </a:solidFill>
                <a:latin typeface="+mj-lt"/>
              </a:rPr>
              <a:t>Sensitivity of the Project’s NPV to Different Exchange Rate Scenarios: Spartan, Inc.</a:t>
            </a:r>
            <a:endParaRPr lang="en-US" sz="2400" dirty="0">
              <a:solidFill>
                <a:schemeClr val="bg1"/>
              </a:solidFill>
              <a:latin typeface="+mj-lt"/>
            </a:endParaRPr>
          </a:p>
        </p:txBody>
      </p:sp>
      <p:pic>
        <p:nvPicPr>
          <p:cNvPr id="2" name="Picture 1" descr="Bar graph titled “Sensitivity of the Project’s NPV to Different Exchange Rate Scenarios: Spartan, Inc.” shows “Value of Singapore Dollar” along the horizontal axis and “NPV” along the vertical axis. Vertical axis shows “negative 18,757, 2,229,867, and 4,875,754 dollars.” Three vertical bars are drawn above each value on the horizontal axis. The first bar labeled “Weak” moves down from the horizontal axis and reaches 18,757 dollars below the origin, second bar labeled “Stable” reaches up to 2,229,867 and third bar labeled “Strong” reaches up to 4,875,754 dollars." title="Exchange Rate Fluctuati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1244928"/>
            <a:ext cx="4309014" cy="571507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76AD1901-7200-4C02-998A-EB5442BDEB11}" type="slidenum">
              <a:rPr lang="en-US" smtClean="0"/>
              <a:pPr/>
              <a:t>6</a:t>
            </a:fld>
            <a:endParaRPr lang="en-US" dirty="0"/>
          </a:p>
        </p:txBody>
      </p:sp>
      <p:sp>
        <p:nvSpPr>
          <p:cNvPr id="22532" name="Title 1"/>
          <p:cNvSpPr txBox="1">
            <a:spLocks/>
          </p:cNvSpPr>
          <p:nvPr/>
        </p:nvSpPr>
        <p:spPr bwMode="auto">
          <a:xfrm>
            <a:off x="685800" y="0"/>
            <a:ext cx="8458200" cy="838200"/>
          </a:xfrm>
          <a:prstGeom prst="rect">
            <a:avLst/>
          </a:prstGeom>
          <a:noFill/>
          <a:ln w="9525">
            <a:noFill/>
            <a:miter lim="800000"/>
            <a:headEnd/>
            <a:tailEnd/>
          </a:ln>
        </p:spPr>
        <p:txBody>
          <a:bodyPr anchor="ctr"/>
          <a:lstStyle/>
          <a:p>
            <a:r>
              <a:rPr lang="en-US" sz="2600" b="1" dirty="0">
                <a:solidFill>
                  <a:schemeClr val="bg1"/>
                </a:solidFill>
                <a:latin typeface="+mj-lt"/>
              </a:rPr>
              <a:t>Exhibit 14.5 </a:t>
            </a:r>
            <a:r>
              <a:rPr lang="en-US" sz="2600" dirty="0">
                <a:solidFill>
                  <a:schemeClr val="bg1"/>
                </a:solidFill>
                <a:latin typeface="+mj-lt"/>
              </a:rPr>
              <a:t>Analysis When a Portion of the Expected Cash Flows Are Hedged: Spartan Inc.</a:t>
            </a:r>
            <a:endParaRPr lang="en-US" sz="2400" dirty="0">
              <a:solidFill>
                <a:schemeClr val="bg1"/>
              </a:solidFill>
              <a:latin typeface="+mj-lt"/>
            </a:endParaRPr>
          </a:p>
        </p:txBody>
      </p:sp>
      <p:pic>
        <p:nvPicPr>
          <p:cNvPr id="51201" name="Picture 1"/>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9930" y="1965960"/>
            <a:ext cx="8826438" cy="344424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bwMode="auto">
          <a:xfrm>
            <a:off x="762000" y="1295400"/>
            <a:ext cx="7315200" cy="4038600"/>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indent="0">
              <a:buSzTx/>
              <a:buFont typeface="Wingdings" pitchFamily="2" charset="2"/>
              <a:buNone/>
              <a:defRPr/>
            </a:pPr>
            <a:r>
              <a:rPr lang="en-US" sz="2800" b="1" dirty="0"/>
              <a:t>Inflation</a:t>
            </a:r>
          </a:p>
          <a:p>
            <a:pPr>
              <a:buSzTx/>
              <a:buFont typeface="Wingdings" panose="05000000000000000000" pitchFamily="2" charset="2"/>
              <a:buChar char="§"/>
              <a:defRPr/>
            </a:pPr>
            <a:r>
              <a:rPr lang="en-US" sz="2800" dirty="0"/>
              <a:t>Should affect both costs and revenues.</a:t>
            </a:r>
          </a:p>
          <a:p>
            <a:pPr>
              <a:buSzTx/>
              <a:buFont typeface="Wingdings" panose="05000000000000000000" pitchFamily="2" charset="2"/>
              <a:buChar char="§"/>
              <a:defRPr/>
            </a:pPr>
            <a:endParaRPr lang="en-US" sz="2800" dirty="0"/>
          </a:p>
          <a:p>
            <a:pPr>
              <a:buSzTx/>
              <a:buFont typeface="Wingdings" panose="05000000000000000000" pitchFamily="2" charset="2"/>
              <a:buChar char="§"/>
              <a:defRPr/>
            </a:pPr>
            <a:r>
              <a:rPr lang="en-US" sz="2800" dirty="0"/>
              <a:t>Exchange rates of highly inflated countries tend to weaken over time.</a:t>
            </a:r>
          </a:p>
          <a:p>
            <a:pPr>
              <a:buSzTx/>
              <a:buFont typeface="Wingdings" panose="05000000000000000000" pitchFamily="2" charset="2"/>
              <a:buChar char="§"/>
              <a:defRPr/>
            </a:pPr>
            <a:endParaRPr lang="en-US" sz="2800" dirty="0"/>
          </a:p>
          <a:p>
            <a:pPr>
              <a:buSzTx/>
              <a:buFont typeface="Wingdings" panose="05000000000000000000" pitchFamily="2" charset="2"/>
              <a:buChar char="§"/>
              <a:defRPr/>
            </a:pPr>
            <a:r>
              <a:rPr lang="en-US" sz="2800" dirty="0"/>
              <a:t>The joint impact of inflation and exchange rate fluctuations may be partially offsetting effect from the viewpoint of the parent.</a:t>
            </a:r>
          </a:p>
        </p:txBody>
      </p:sp>
      <p:sp>
        <p:nvSpPr>
          <p:cNvPr id="23554" name="Rectangle 2"/>
          <p:cNvSpPr>
            <a:spLocks noGrp="1" noChangeArrowheads="1"/>
          </p:cNvSpPr>
          <p:nvPr>
            <p:ph type="title" idx="4294967295"/>
          </p:nvPr>
        </p:nvSpPr>
        <p:spPr bwMode="auto">
          <a:xfrm>
            <a:off x="0" y="12700"/>
            <a:ext cx="7315200" cy="825500"/>
          </a:xfrm>
          <a:prstGeom prst="rect">
            <a:avLst/>
          </a:prstGeom>
          <a:noFill/>
          <a:ln>
            <a:miter lim="800000"/>
            <a:headEnd/>
            <a:tailEnd/>
          </a:ln>
        </p:spPr>
        <p:txBody>
          <a:bodyPr anchor="ctr"/>
          <a:lstStyle/>
          <a:p>
            <a:r>
              <a:rPr lang="en-US" sz="2800" dirty="0">
                <a:solidFill>
                  <a:srgbClr val="FFFFE1"/>
                </a:solidFill>
              </a:rPr>
              <a:t>Other Factors to Consider </a:t>
            </a:r>
            <a:r>
              <a:rPr lang="en-US" sz="2400" dirty="0">
                <a:solidFill>
                  <a:srgbClr val="FFFFE1"/>
                </a:solidFill>
              </a:rPr>
              <a:t>(3 of 10)</a:t>
            </a:r>
            <a:endParaRPr lang="en-US" sz="2600"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bwMode="auto">
          <a:xfrm>
            <a:off x="838200" y="2209800"/>
            <a:ext cx="8153400" cy="4038600"/>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buSzTx/>
              <a:buFont typeface="Wingdings" panose="05000000000000000000" pitchFamily="2" charset="2"/>
              <a:buChar char="§"/>
              <a:defRPr/>
            </a:pPr>
            <a:r>
              <a:rPr lang="en-US" dirty="0"/>
              <a:t>Assume, subsidiary borrows S$10 million to purchase the previously leased offices. Subsidiary will make interest payments on this loan (of S$1 million) annually and will pay the principal (S$10 million) at the end of Year 4, at termination. Singapore government permits a maximum of S$2 million per year in depreciation for this project, the subsidiary’s depreciation rate will remain unchanged. Assume the offices are expected to be sold for S$10 million after taxes at the end of Year 4.</a:t>
            </a:r>
          </a:p>
          <a:p>
            <a:pPr lvl="1">
              <a:buSzTx/>
              <a:buFont typeface="Wingdings" panose="05000000000000000000" pitchFamily="2" charset="2"/>
              <a:buChar char="§"/>
              <a:defRPr/>
            </a:pPr>
            <a:r>
              <a:rPr lang="en-US" sz="2000" dirty="0"/>
              <a:t>The annual cash outflows for the subsidiary are still the same.</a:t>
            </a:r>
          </a:p>
          <a:p>
            <a:pPr lvl="1">
              <a:buSzTx/>
              <a:buFont typeface="Wingdings" panose="05000000000000000000" pitchFamily="2" charset="2"/>
              <a:buChar char="§"/>
              <a:defRPr/>
            </a:pPr>
            <a:r>
              <a:rPr lang="en-US" sz="2000" dirty="0"/>
              <a:t>The subsidiary must pay the S$10 million in loan principal at the end of 4 years. However, since it receives S$10 million from the sale of the offices, it can use the proceeds of the sale to pay the loan principal.</a:t>
            </a:r>
            <a:endParaRPr lang="en-US" dirty="0"/>
          </a:p>
        </p:txBody>
      </p:sp>
      <p:sp>
        <p:nvSpPr>
          <p:cNvPr id="25602" name="Rectangle 2"/>
          <p:cNvSpPr>
            <a:spLocks noGrp="1" noChangeArrowheads="1"/>
          </p:cNvSpPr>
          <p:nvPr>
            <p:ph type="title" idx="4294967295"/>
          </p:nvPr>
        </p:nvSpPr>
        <p:spPr bwMode="auto">
          <a:xfrm>
            <a:off x="0" y="0"/>
            <a:ext cx="7315200" cy="838200"/>
          </a:xfrm>
          <a:prstGeom prst="rect">
            <a:avLst/>
          </a:prstGeom>
          <a:noFill/>
          <a:ln>
            <a:miter lim="800000"/>
            <a:headEnd/>
            <a:tailEnd/>
          </a:ln>
        </p:spPr>
        <p:txBody>
          <a:bodyPr anchor="ctr"/>
          <a:lstStyle/>
          <a:p>
            <a:r>
              <a:rPr lang="en-US" sz="2800" dirty="0">
                <a:solidFill>
                  <a:srgbClr val="FFFFE1"/>
                </a:solidFill>
              </a:rPr>
              <a:t>Other Factors to Consider </a:t>
            </a:r>
            <a:r>
              <a:rPr lang="en-US" sz="2400" dirty="0">
                <a:solidFill>
                  <a:srgbClr val="FFFFE1"/>
                </a:solidFill>
              </a:rPr>
              <a:t>(4 of 10)</a:t>
            </a:r>
            <a:endParaRPr lang="en-US" sz="2600" u="sng" dirty="0">
              <a:solidFill>
                <a:schemeClr val="bg1"/>
              </a:solidFill>
            </a:endParaRPr>
          </a:p>
        </p:txBody>
      </p:sp>
      <p:sp>
        <p:nvSpPr>
          <p:cNvPr id="5" name="Rectangle 3"/>
          <p:cNvSpPr txBox="1">
            <a:spLocks noChangeArrowheads="1"/>
          </p:cNvSpPr>
          <p:nvPr/>
        </p:nvSpPr>
        <p:spPr bwMode="auto">
          <a:xfrm>
            <a:off x="685800" y="1219200"/>
            <a:ext cx="8458200" cy="1066800"/>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0D0D0D"/>
              </a:buClr>
              <a:buSzPct val="100000"/>
              <a:buFont typeface="Wingdings" pitchFamily="2" charset="2"/>
              <a:buChar char="n"/>
              <a:defRPr sz="2000">
                <a:solidFill>
                  <a:srgbClr val="336699"/>
                </a:solidFill>
                <a:latin typeface="+mn-lt"/>
                <a:ea typeface="+mn-ea"/>
                <a:cs typeface="+mn-cs"/>
              </a:defRPr>
            </a:lvl1pPr>
            <a:lvl2pPr marL="742950" indent="-285750" algn="l" rtl="0" eaLnBrk="0" fontAlgn="base" hangingPunct="0">
              <a:spcBef>
                <a:spcPct val="20000"/>
              </a:spcBef>
              <a:spcAft>
                <a:spcPct val="0"/>
              </a:spcAft>
              <a:buSzPct val="100000"/>
              <a:buFont typeface="Wingdings" pitchFamily="2" charset="2"/>
              <a:buChar char="n"/>
              <a:defRPr>
                <a:solidFill>
                  <a:schemeClr val="tx1"/>
                </a:solidFill>
                <a:latin typeface="+mn-lt"/>
                <a:cs typeface="+mn-cs"/>
              </a:defRPr>
            </a:lvl2pPr>
            <a:lvl3pPr marL="1143000" indent="-228600" algn="l" rtl="0" eaLnBrk="0" fontAlgn="base" hangingPunct="0">
              <a:spcBef>
                <a:spcPct val="20000"/>
              </a:spcBef>
              <a:spcAft>
                <a:spcPct val="0"/>
              </a:spcAft>
              <a:buSzPct val="100000"/>
              <a:buFont typeface="Wingdings" pitchFamily="2" charset="2"/>
              <a:buChar char="n"/>
              <a:defRPr sz="1600">
                <a:solidFill>
                  <a:schemeClr val="tx1"/>
                </a:solidFill>
                <a:latin typeface="+mn-lt"/>
                <a:cs typeface="+mn-cs"/>
              </a:defRPr>
            </a:lvl3pPr>
            <a:lvl4pPr marL="1600200" indent="-228600" algn="l" rtl="0" eaLnBrk="0" fontAlgn="base" hangingPunct="0">
              <a:spcBef>
                <a:spcPct val="20000"/>
              </a:spcBef>
              <a:spcAft>
                <a:spcPct val="0"/>
              </a:spcAft>
              <a:buFont typeface="Wingdings" pitchFamily="2" charset="2"/>
              <a:buChar char="§"/>
              <a:defRPr sz="1400">
                <a:solidFill>
                  <a:schemeClr val="tx1"/>
                </a:solidFill>
                <a:latin typeface="+mn-lt"/>
                <a:cs typeface="+mn-cs"/>
              </a:defRPr>
            </a:lvl4pPr>
            <a:lvl5pPr marL="2057400" indent="-228600" algn="l" rtl="0" eaLnBrk="0" fontAlgn="base" hangingPunct="0">
              <a:spcBef>
                <a:spcPct val="20000"/>
              </a:spcBef>
              <a:spcAft>
                <a:spcPct val="0"/>
              </a:spcAft>
              <a:buFont typeface="Wingdings" pitchFamily="2" charset="2"/>
              <a:buChar char="§"/>
              <a:defRPr sz="1400">
                <a:solidFill>
                  <a:schemeClr val="tx1"/>
                </a:solidFill>
                <a:latin typeface="+mn-lt"/>
                <a:cs typeface="+mn-cs"/>
              </a:defRPr>
            </a:lvl5pPr>
            <a:lvl6pPr marL="25146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9pPr>
          </a:lstStyle>
          <a:p>
            <a:pPr marL="0" indent="0">
              <a:buSzTx/>
              <a:buFont typeface="Wingdings" pitchFamily="2" charset="2"/>
              <a:buNone/>
              <a:defRPr/>
            </a:pPr>
            <a:r>
              <a:rPr lang="en-US" sz="2600" b="1" kern="0" dirty="0"/>
              <a:t>Financing Arrangement</a:t>
            </a:r>
            <a:endParaRPr lang="en-US" sz="2600" kern="0" dirty="0"/>
          </a:p>
          <a:p>
            <a:pPr marL="290513" indent="-290513">
              <a:buSzTx/>
              <a:buFont typeface="Wingdings" pitchFamily="2" charset="2"/>
              <a:buChar char="§"/>
              <a:defRPr/>
            </a:pPr>
            <a:r>
              <a:rPr lang="en-US" sz="2400" b="1" kern="0" dirty="0"/>
              <a:t>Subsidiary financing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bwMode="auto">
          <a:xfrm>
            <a:off x="990600" y="2133600"/>
            <a:ext cx="8153400" cy="4038600"/>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buSzTx/>
              <a:buFont typeface="Wingdings" panose="05000000000000000000" pitchFamily="2" charset="2"/>
              <a:buChar char="§"/>
              <a:defRPr/>
            </a:pPr>
            <a:r>
              <a:rPr lang="en-US" sz="2200" dirty="0"/>
              <a:t>Instead of the subsidiary leasing or purchasing with borrowed funds, the parent uses its own funds to purchase the offices. Thus, its initial investment is $15 million, composed of the original $10 million investment, plus an additional $5 million to obtain an extra S$10 million to purchase the offices.</a:t>
            </a:r>
          </a:p>
          <a:p>
            <a:pPr lvl="1">
              <a:buSzTx/>
              <a:buFont typeface="Wingdings" panose="05000000000000000000" pitchFamily="2" charset="2"/>
              <a:buChar char="§"/>
              <a:defRPr/>
            </a:pPr>
            <a:r>
              <a:rPr lang="en-US" sz="2000" dirty="0"/>
              <a:t>The subsidiary will not have any loan or lease payments.</a:t>
            </a:r>
          </a:p>
          <a:p>
            <a:pPr lvl="1">
              <a:buSzTx/>
              <a:buFont typeface="Wingdings" panose="05000000000000000000" pitchFamily="2" charset="2"/>
              <a:buChar char="§"/>
              <a:defRPr/>
            </a:pPr>
            <a:r>
              <a:rPr lang="en-US" sz="2000" dirty="0"/>
              <a:t>The parent’s initial investment is $15 million instead of $10 million.</a:t>
            </a:r>
          </a:p>
          <a:p>
            <a:pPr lvl="1">
              <a:buSzTx/>
              <a:buFont typeface="Wingdings" panose="05000000000000000000" pitchFamily="2" charset="2"/>
              <a:buChar char="§"/>
              <a:defRPr/>
            </a:pPr>
            <a:r>
              <a:rPr lang="en-US" sz="2000" dirty="0"/>
              <a:t>The salvage value to be received by the parent is S$22 million instead of S$12 million because the offices are assumed to be sold for S$10 million after taxes at the end of Year 4. </a:t>
            </a:r>
          </a:p>
        </p:txBody>
      </p:sp>
      <p:sp>
        <p:nvSpPr>
          <p:cNvPr id="26626" name="Rectangle 2"/>
          <p:cNvSpPr>
            <a:spLocks noGrp="1" noChangeArrowheads="1"/>
          </p:cNvSpPr>
          <p:nvPr>
            <p:ph type="title" idx="4294967295"/>
          </p:nvPr>
        </p:nvSpPr>
        <p:spPr bwMode="auto">
          <a:xfrm>
            <a:off x="0" y="0"/>
            <a:ext cx="7315200" cy="838200"/>
          </a:xfrm>
          <a:prstGeom prst="rect">
            <a:avLst/>
          </a:prstGeom>
          <a:noFill/>
          <a:ln>
            <a:miter lim="800000"/>
            <a:headEnd/>
            <a:tailEnd/>
          </a:ln>
        </p:spPr>
        <p:txBody>
          <a:bodyPr anchor="ctr"/>
          <a:lstStyle/>
          <a:p>
            <a:r>
              <a:rPr lang="en-US" sz="2800" dirty="0">
                <a:solidFill>
                  <a:srgbClr val="FFFFE1"/>
                </a:solidFill>
              </a:rPr>
              <a:t>Other Factors to Consider </a:t>
            </a:r>
            <a:r>
              <a:rPr lang="en-US" sz="2400" dirty="0">
                <a:solidFill>
                  <a:srgbClr val="FFFFE1"/>
                </a:solidFill>
              </a:rPr>
              <a:t>(5 of 10)</a:t>
            </a:r>
            <a:endParaRPr lang="en-US" sz="2600" u="sng" dirty="0">
              <a:solidFill>
                <a:schemeClr val="bg1"/>
              </a:solidFill>
            </a:endParaRPr>
          </a:p>
        </p:txBody>
      </p:sp>
      <p:sp>
        <p:nvSpPr>
          <p:cNvPr id="5" name="Rectangle 3"/>
          <p:cNvSpPr txBox="1">
            <a:spLocks noChangeArrowheads="1"/>
          </p:cNvSpPr>
          <p:nvPr/>
        </p:nvSpPr>
        <p:spPr bwMode="auto">
          <a:xfrm>
            <a:off x="685800" y="1219200"/>
            <a:ext cx="8458200" cy="1066800"/>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0D0D0D"/>
              </a:buClr>
              <a:buSzPct val="100000"/>
              <a:buFont typeface="Wingdings" pitchFamily="2" charset="2"/>
              <a:buChar char="n"/>
              <a:defRPr sz="2000">
                <a:solidFill>
                  <a:srgbClr val="336699"/>
                </a:solidFill>
                <a:latin typeface="+mn-lt"/>
                <a:ea typeface="+mn-ea"/>
                <a:cs typeface="+mn-cs"/>
              </a:defRPr>
            </a:lvl1pPr>
            <a:lvl2pPr marL="742950" indent="-285750" algn="l" rtl="0" eaLnBrk="0" fontAlgn="base" hangingPunct="0">
              <a:spcBef>
                <a:spcPct val="20000"/>
              </a:spcBef>
              <a:spcAft>
                <a:spcPct val="0"/>
              </a:spcAft>
              <a:buSzPct val="100000"/>
              <a:buFont typeface="Wingdings" pitchFamily="2" charset="2"/>
              <a:buChar char="n"/>
              <a:defRPr>
                <a:solidFill>
                  <a:schemeClr val="tx1"/>
                </a:solidFill>
                <a:latin typeface="+mn-lt"/>
                <a:cs typeface="+mn-cs"/>
              </a:defRPr>
            </a:lvl2pPr>
            <a:lvl3pPr marL="1143000" indent="-228600" algn="l" rtl="0" eaLnBrk="0" fontAlgn="base" hangingPunct="0">
              <a:spcBef>
                <a:spcPct val="20000"/>
              </a:spcBef>
              <a:spcAft>
                <a:spcPct val="0"/>
              </a:spcAft>
              <a:buSzPct val="100000"/>
              <a:buFont typeface="Wingdings" pitchFamily="2" charset="2"/>
              <a:buChar char="n"/>
              <a:defRPr sz="1600">
                <a:solidFill>
                  <a:schemeClr val="tx1"/>
                </a:solidFill>
                <a:latin typeface="+mn-lt"/>
                <a:cs typeface="+mn-cs"/>
              </a:defRPr>
            </a:lvl3pPr>
            <a:lvl4pPr marL="1600200" indent="-228600" algn="l" rtl="0" eaLnBrk="0" fontAlgn="base" hangingPunct="0">
              <a:spcBef>
                <a:spcPct val="20000"/>
              </a:spcBef>
              <a:spcAft>
                <a:spcPct val="0"/>
              </a:spcAft>
              <a:buFont typeface="Wingdings" pitchFamily="2" charset="2"/>
              <a:buChar char="§"/>
              <a:defRPr sz="1400">
                <a:solidFill>
                  <a:schemeClr val="tx1"/>
                </a:solidFill>
                <a:latin typeface="+mn-lt"/>
                <a:cs typeface="+mn-cs"/>
              </a:defRPr>
            </a:lvl4pPr>
            <a:lvl5pPr marL="2057400" indent="-228600" algn="l" rtl="0" eaLnBrk="0" fontAlgn="base" hangingPunct="0">
              <a:spcBef>
                <a:spcPct val="20000"/>
              </a:spcBef>
              <a:spcAft>
                <a:spcPct val="0"/>
              </a:spcAft>
              <a:buFont typeface="Wingdings" pitchFamily="2" charset="2"/>
              <a:buChar char="§"/>
              <a:defRPr sz="1400">
                <a:solidFill>
                  <a:schemeClr val="tx1"/>
                </a:solidFill>
                <a:latin typeface="+mn-lt"/>
                <a:cs typeface="+mn-cs"/>
              </a:defRPr>
            </a:lvl5pPr>
            <a:lvl6pPr marL="25146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9pPr>
          </a:lstStyle>
          <a:p>
            <a:pPr marL="0" indent="0">
              <a:buSzTx/>
              <a:buFont typeface="Wingdings" pitchFamily="2" charset="2"/>
              <a:buNone/>
              <a:defRPr/>
            </a:pPr>
            <a:r>
              <a:rPr lang="en-US" sz="2600" b="1" kern="0" dirty="0"/>
              <a:t>Financing Arrangement</a:t>
            </a:r>
            <a:endParaRPr lang="en-US" sz="2600" kern="0" dirty="0"/>
          </a:p>
          <a:p>
            <a:pPr marL="290513" indent="-290513">
              <a:buSzTx/>
              <a:buFont typeface="Wingdings" pitchFamily="2" charset="2"/>
              <a:buChar char="§"/>
              <a:defRPr/>
            </a:pPr>
            <a:r>
              <a:rPr lang="en-US" sz="2400" b="1" kern="0" dirty="0"/>
              <a:t>Parent financing</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1_FMI 9th">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10_FMI 9th">
      <a:majorFont>
        <a:latin typeface=""/>
        <a:ea typeface=""/>
        <a:cs typeface=""/>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1263</TotalTime>
  <Words>1336</Words>
  <Application>Microsoft Office PowerPoint</Application>
  <PresentationFormat>On-screen Show (4:3)</PresentationFormat>
  <Paragraphs>109</Paragraphs>
  <Slides>21</Slides>
  <Notes>8</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6" baseType="lpstr">
      <vt:lpstr>Arial</vt:lpstr>
      <vt:lpstr>Times New Roman</vt:lpstr>
      <vt:lpstr>Wingdings</vt:lpstr>
      <vt:lpstr>11_FMI 9th</vt:lpstr>
      <vt:lpstr>Equation</vt:lpstr>
      <vt:lpstr>PowerPoint Presentation</vt:lpstr>
      <vt:lpstr>Other Factors to Consider (1 of 10)</vt:lpstr>
      <vt:lpstr>Other Factors to Consider (2 of 10)</vt:lpstr>
      <vt:lpstr>PowerPoint Presentation</vt:lpstr>
      <vt:lpstr>PowerPoint Presentation</vt:lpstr>
      <vt:lpstr>PowerPoint Presentation</vt:lpstr>
      <vt:lpstr>Other Factors to Consider (3 of 10)</vt:lpstr>
      <vt:lpstr>Other Factors to Consider (4 of 10)</vt:lpstr>
      <vt:lpstr>Other Factors to Consider (5 of 10)</vt:lpstr>
      <vt:lpstr>PowerPoint Presentation</vt:lpstr>
      <vt:lpstr>Other Factors to Consider (6 of 10)</vt:lpstr>
      <vt:lpstr>Other Factors to Consider (7 of 10)</vt:lpstr>
      <vt:lpstr>PowerPoint Presentation</vt:lpstr>
      <vt:lpstr>Other Factors to Consider (8 of 10)</vt:lpstr>
      <vt:lpstr>Other Factors to Consider (9 of 10)</vt:lpstr>
      <vt:lpstr>PowerPoint Presentation</vt:lpstr>
      <vt:lpstr>Other Factors to Consider (10 of 10)</vt:lpstr>
      <vt:lpstr>Adjusting Project Assessment for Risk</vt:lpstr>
      <vt:lpstr>SUMMARY (1 of 3)</vt:lpstr>
      <vt:lpstr>SUMMARY (2 of 3)</vt:lpstr>
      <vt:lpstr>SUMMARY (3 of 3)</vt:lpstr>
    </vt:vector>
  </TitlesOfParts>
  <Company>California State University, Fullerton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Campus User</dc:creator>
  <cp:lastModifiedBy>Schrenk, Lawrence</cp:lastModifiedBy>
  <cp:revision>82</cp:revision>
  <dcterms:created xsi:type="dcterms:W3CDTF">2009-07-28T19:23:39Z</dcterms:created>
  <dcterms:modified xsi:type="dcterms:W3CDTF">2019-05-20T19:49:09Z</dcterms:modified>
</cp:coreProperties>
</file>