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6"/>
  </p:notesMasterIdLst>
  <p:sldIdLst>
    <p:sldId id="298" r:id="rId2"/>
    <p:sldId id="312" r:id="rId3"/>
    <p:sldId id="313" r:id="rId4"/>
    <p:sldId id="315" r:id="rId5"/>
    <p:sldId id="316" r:id="rId6"/>
    <p:sldId id="317" r:id="rId7"/>
    <p:sldId id="318" r:id="rId8"/>
    <p:sldId id="319" r:id="rId9"/>
    <p:sldId id="326" r:id="rId10"/>
    <p:sldId id="320" r:id="rId11"/>
    <p:sldId id="321" r:id="rId12"/>
    <p:sldId id="322" r:id="rId13"/>
    <p:sldId id="328" r:id="rId14"/>
    <p:sldId id="323"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5B9"/>
    <a:srgbClr val="660066"/>
    <a:srgbClr val="FFFFFF"/>
    <a:srgbClr val="FF9933"/>
    <a:srgbClr val="336699"/>
    <a:srgbClr val="336600"/>
    <a:srgbClr val="538610"/>
    <a:srgbClr val="146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737" autoAdjust="0"/>
  </p:normalViewPr>
  <p:slideViewPr>
    <p:cSldViewPr>
      <p:cViewPr varScale="1">
        <p:scale>
          <a:sx n="108" d="100"/>
          <a:sy n="108" d="100"/>
        </p:scale>
        <p:origin x="18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34B3DD7-7FFD-4365-9333-39EC6321B18D}" type="slidenum">
              <a:rPr lang="en-US"/>
              <a:pPr>
                <a:defRPr/>
              </a:pPr>
              <a:t>‹#›</a:t>
            </a:fld>
            <a:endParaRPr lang="en-US"/>
          </a:p>
        </p:txBody>
      </p:sp>
    </p:spTree>
    <p:extLst>
      <p:ext uri="{BB962C8B-B14F-4D97-AF65-F5344CB8AC3E}">
        <p14:creationId xmlns:p14="http://schemas.microsoft.com/office/powerpoint/2010/main" val="1285581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0" y="0"/>
            <a:ext cx="9144000" cy="2133600"/>
          </a:xfrm>
          <a:prstGeom prst="rect">
            <a:avLst/>
          </a:prstGeom>
          <a:solidFill>
            <a:srgbClr val="6585B9">
              <a:alpha val="89804"/>
            </a:srgbClr>
          </a:solidFill>
          <a:ln w="0">
            <a:noFill/>
            <a:miter lim="800000"/>
            <a:headEnd/>
            <a:tailEnd/>
          </a:ln>
        </p:spPr>
        <p:txBody>
          <a:bodyPr wrap="none" anchor="ctr"/>
          <a:lstStyle/>
          <a:p>
            <a:pPr>
              <a:defRPr/>
            </a:pPr>
            <a:endParaRPr lang="en-US"/>
          </a:p>
        </p:txBody>
      </p:sp>
      <p:sp>
        <p:nvSpPr>
          <p:cNvPr id="7" name="Title 1"/>
          <p:cNvSpPr>
            <a:spLocks/>
          </p:cNvSpPr>
          <p:nvPr userDrawn="1"/>
        </p:nvSpPr>
        <p:spPr bwMode="auto">
          <a:xfrm>
            <a:off x="1828800" y="533400"/>
            <a:ext cx="7315200" cy="609600"/>
          </a:xfrm>
          <a:prstGeom prst="rect">
            <a:avLst/>
          </a:prstGeom>
          <a:solidFill>
            <a:schemeClr val="accent6">
              <a:lumMod val="50000"/>
            </a:schemeClr>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a:t>Click to edit Master title style</a:t>
            </a:r>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cs typeface="+mn-cs"/>
              </a:defRPr>
            </a:lvl1pPr>
          </a:lstStyle>
          <a:p>
            <a:pPr>
              <a:defRPr/>
            </a:pPr>
            <a:fld id="{9F811CED-3652-4DFD-85E1-9466AB67BE6C}" type="slidenum">
              <a:rPr lang="en-US"/>
              <a:pPr>
                <a:defRPr/>
              </a:pPr>
              <a:t>‹#›</a:t>
            </a:fld>
            <a:endParaRPr lang="en-US" dirty="0"/>
          </a:p>
        </p:txBody>
      </p:sp>
    </p:spTree>
    <p:extLst>
      <p:ext uri="{BB962C8B-B14F-4D97-AF65-F5344CB8AC3E}">
        <p14:creationId xmlns:p14="http://schemas.microsoft.com/office/powerpoint/2010/main" val="77380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50000"/>
          <a:stretch>
            <a:fillRect/>
          </a:stretch>
        </p:blipFill>
        <p:spPr bwMode="auto">
          <a:xfrm>
            <a:off x="0" y="1143000"/>
            <a:ext cx="685800" cy="5715000"/>
          </a:xfrm>
          <a:prstGeom prst="rect">
            <a:avLst/>
          </a:prstGeom>
          <a:noFill/>
          <a:ln w="9525">
            <a:noFill/>
            <a:miter lim="800000"/>
            <a:headEnd/>
            <a:tailEnd/>
          </a:ln>
        </p:spPr>
      </p:pic>
      <p:pic>
        <p:nvPicPr>
          <p:cNvPr id="4" name="Picture 1"/>
          <p:cNvPicPr>
            <a:picLocks noChangeAspect="1" noChangeArrowheads="1"/>
          </p:cNvPicPr>
          <p:nvPr userDrawn="1"/>
        </p:nvPicPr>
        <p:blipFill>
          <a:blip r:embed="rId3" cstate="print"/>
          <a:srcRect/>
          <a:stretch>
            <a:fillRect/>
          </a:stretch>
        </p:blipFill>
        <p:spPr bwMode="auto">
          <a:xfrm>
            <a:off x="0" y="806450"/>
            <a:ext cx="9144000" cy="336550"/>
          </a:xfrm>
          <a:prstGeom prst="rect">
            <a:avLst/>
          </a:prstGeom>
          <a:noFill/>
          <a:ln w="9525">
            <a:solidFill>
              <a:schemeClr val="accent6">
                <a:lumMod val="75000"/>
              </a:schemeClr>
            </a:solid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cs typeface="+mn-cs"/>
              </a:defRPr>
            </a:lvl1pPr>
          </a:lstStyle>
          <a:p>
            <a:pPr>
              <a:defRPr/>
            </a:pPr>
            <a:fld id="{EBA27EA1-1155-42FC-A217-1AB489485F3D}" type="slidenum">
              <a:rPr lang="en-US"/>
              <a:pPr>
                <a:defRPr/>
              </a:pPr>
              <a:t>‹#›</a:t>
            </a:fld>
            <a:endParaRPr lang="en-US" dirty="0"/>
          </a:p>
        </p:txBody>
      </p:sp>
      <p:sp>
        <p:nvSpPr>
          <p:cNvPr id="9" name="Rectangle 8"/>
          <p:cNvSpPr/>
          <p:nvPr userDrawn="1"/>
        </p:nvSpPr>
        <p:spPr>
          <a:xfrm>
            <a:off x="0" y="0"/>
            <a:ext cx="9144000" cy="806450"/>
          </a:xfrm>
          <a:prstGeom prst="rect">
            <a:avLst/>
          </a:prstGeom>
          <a:solidFill>
            <a:srgbClr val="6585B9"/>
          </a:solidFill>
          <a:ln>
            <a:solidFill>
              <a:srgbClr val="65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0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sp>
        <p:nvSpPr>
          <p:cNvPr id="9" name="Rectangle 8"/>
          <p:cNvSpPr/>
          <p:nvPr userDrawn="1"/>
        </p:nvSpPr>
        <p:spPr>
          <a:xfrm>
            <a:off x="0" y="0"/>
            <a:ext cx="9144000" cy="3276600"/>
          </a:xfrm>
          <a:prstGeom prst="rect">
            <a:avLst/>
          </a:prstGeom>
          <a:solidFill>
            <a:srgbClr val="658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3"/>
          <p:cNvSpPr txBox="1">
            <a:spLocks noChangeArrowheads="1"/>
          </p:cNvSpPr>
          <p:nvPr userDrawn="1"/>
        </p:nvSpPr>
        <p:spPr bwMode="auto">
          <a:xfrm>
            <a:off x="0" y="609600"/>
            <a:ext cx="9144000" cy="1311275"/>
          </a:xfrm>
          <a:prstGeom prst="rect">
            <a:avLst/>
          </a:prstGeom>
          <a:solidFill>
            <a:srgbClr val="6585B9"/>
          </a:solidFill>
          <a:ln>
            <a:noFill/>
          </a:ln>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a:solidFill>
                  <a:schemeClr val="bg1"/>
                </a:solidFill>
                <a:latin typeface="Times New Roman" pitchFamily="18" charset="0"/>
              </a:rPr>
              <a:t>International Financial Management </a:t>
            </a:r>
          </a:p>
          <a:p>
            <a:pPr algn="ctr" eaLnBrk="1" hangingPunct="1">
              <a:defRPr/>
            </a:pPr>
            <a:r>
              <a:rPr lang="en-US" sz="4000" dirty="0">
                <a:solidFill>
                  <a:schemeClr val="bg1"/>
                </a:solidFill>
                <a:latin typeface="Times New Roman" pitchFamily="18" charset="0"/>
              </a:rPr>
              <a:t>13</a:t>
            </a:r>
            <a:r>
              <a:rPr lang="en-US" sz="4000" baseline="30000" dirty="0">
                <a:solidFill>
                  <a:schemeClr val="bg1"/>
                </a:solidFill>
                <a:latin typeface="Times New Roman" pitchFamily="18" charset="0"/>
              </a:rPr>
              <a:t>th</a:t>
            </a:r>
            <a:r>
              <a:rPr lang="en-US" sz="4000" dirty="0">
                <a:solidFill>
                  <a:schemeClr val="bg1"/>
                </a:solidFill>
                <a:latin typeface="Times New Roman" pitchFamily="18" charset="0"/>
              </a:rPr>
              <a:t> Edition</a:t>
            </a:r>
            <a:endParaRPr lang="en-US" dirty="0"/>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3"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dirty="0">
                  <a:solidFill>
                    <a:schemeClr val="bg1"/>
                  </a:solidFill>
                </a:rPr>
                <a:t>by Jeff Madura</a:t>
              </a:r>
              <a:endParaRPr lang="en-US" sz="2400" dirty="0"/>
            </a:p>
          </p:txBody>
        </p:sp>
      </p:grpSp>
    </p:spTree>
    <p:extLst>
      <p:ext uri="{BB962C8B-B14F-4D97-AF65-F5344CB8AC3E}">
        <p14:creationId xmlns:p14="http://schemas.microsoft.com/office/powerpoint/2010/main" val="1252756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0BDAF-D8D8-4513-8B83-F22AFBAC74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00623" y="6349965"/>
            <a:ext cx="1742753" cy="508035"/>
          </a:xfrm>
          <a:prstGeom prst="rect">
            <a:avLst/>
          </a:prstGeom>
        </p:spPr>
      </p:pic>
    </p:spTree>
    <p:extLst>
      <p:ext uri="{BB962C8B-B14F-4D97-AF65-F5344CB8AC3E}">
        <p14:creationId xmlns:p14="http://schemas.microsoft.com/office/powerpoint/2010/main" val="147511201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Lst>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E2A5FA2-F035-4B31-8605-5E3E4B06604E}"/>
              </a:ext>
            </a:extLst>
          </p:cNvPr>
          <p:cNvSpPr>
            <a:spLocks noGrp="1"/>
          </p:cNvSpPr>
          <p:nvPr>
            <p:ph type="body" sz="quarter" idx="10"/>
          </p:nvPr>
        </p:nvSpPr>
        <p:spPr>
          <a:xfrm>
            <a:off x="152400" y="2286000"/>
            <a:ext cx="8839200" cy="3962400"/>
          </a:xfrm>
        </p:spPr>
        <p:txBody>
          <a:bodyPr/>
          <a:lstStyle/>
          <a:p>
            <a:pPr algn="ctr"/>
            <a:r>
              <a:rPr lang="en-US" sz="4800" b="1" dirty="0"/>
              <a:t>FIN 440: International Finance</a:t>
            </a:r>
          </a:p>
          <a:p>
            <a:pPr algn="ctr"/>
            <a:endParaRPr lang="en-US" sz="3600" b="1" dirty="0"/>
          </a:p>
          <a:p>
            <a:pPr algn="ctr"/>
            <a:r>
              <a:rPr lang="en-US" sz="3600" b="1" dirty="0"/>
              <a:t>Larry Schrenk, Instructor</a:t>
            </a:r>
          </a:p>
          <a:p>
            <a:pPr algn="ctr"/>
            <a:endParaRPr lang="en-US" sz="3600" b="1" dirty="0"/>
          </a:p>
          <a:p>
            <a:pPr algn="ctr"/>
            <a:r>
              <a:rPr lang="en-US" sz="3600" b="1" dirty="0"/>
              <a:t>Video 10.2 Economic and </a:t>
            </a:r>
          </a:p>
          <a:p>
            <a:pPr algn="ctr"/>
            <a:r>
              <a:rPr lang="en-US" sz="3600" b="1" dirty="0"/>
              <a:t>Translation Exposure</a:t>
            </a:r>
          </a:p>
          <a:p>
            <a:endParaRPr lang="en-US" dirty="0"/>
          </a:p>
          <a:p>
            <a:endParaRPr lang="en-US" dirty="0"/>
          </a:p>
        </p:txBody>
      </p:sp>
      <p:sp>
        <p:nvSpPr>
          <p:cNvPr id="4" name="Slide Number Placeholder 3">
            <a:extLst>
              <a:ext uri="{FF2B5EF4-FFF2-40B4-BE49-F238E27FC236}">
                <a16:creationId xmlns:a16="http://schemas.microsoft.com/office/drawing/2014/main" id="{92593C8C-467E-48B7-89C0-3645D1CD5A73}"/>
              </a:ext>
            </a:extLst>
          </p:cNvPr>
          <p:cNvSpPr>
            <a:spLocks noGrp="1"/>
          </p:cNvSpPr>
          <p:nvPr>
            <p:ph type="sldNum" sz="quarter" idx="11"/>
          </p:nvPr>
        </p:nvSpPr>
        <p:spPr>
          <a:prstGeom prst="rect">
            <a:avLst/>
          </a:prstGeom>
        </p:spPr>
        <p:txBody>
          <a:bodyPr/>
          <a:lstStyle/>
          <a:p>
            <a:pPr>
              <a:defRPr/>
            </a:pPr>
            <a:fld id="{EBA27EA1-1155-42FC-A217-1AB489485F3D}" type="slidenum">
              <a:rPr lang="en-US" smtClean="0"/>
              <a:pPr>
                <a:defRPr/>
              </a:pPr>
              <a:t>1</a:t>
            </a:fld>
            <a:endParaRPr lang="en-US" dirty="0"/>
          </a:p>
        </p:txBody>
      </p:sp>
    </p:spTree>
    <p:extLst>
      <p:ext uri="{BB962C8B-B14F-4D97-AF65-F5344CB8AC3E}">
        <p14:creationId xmlns:p14="http://schemas.microsoft.com/office/powerpoint/2010/main" val="231684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bwMode="auto">
          <a:xfrm>
            <a:off x="685800" y="0"/>
            <a:ext cx="8305800" cy="838200"/>
          </a:xfrm>
          <a:prstGeom prst="rect">
            <a:avLst/>
          </a:prstGeom>
          <a:noFill/>
          <a:ln>
            <a:miter lim="800000"/>
            <a:headEnd/>
            <a:tailEnd/>
          </a:ln>
        </p:spPr>
        <p:txBody>
          <a:bodyPr anchor="ctr"/>
          <a:lstStyle/>
          <a:p>
            <a:r>
              <a:rPr lang="en-US" sz="2600" dirty="0">
                <a:solidFill>
                  <a:schemeClr val="bg1"/>
                </a:solidFill>
              </a:rPr>
              <a:t>Translation Exposure (4 of 4)</a:t>
            </a:r>
          </a:p>
        </p:txBody>
      </p:sp>
      <p:sp>
        <p:nvSpPr>
          <p:cNvPr id="32772" name="Rectangle 3"/>
          <p:cNvSpPr>
            <a:spLocks noGrp="1" noChangeArrowheads="1"/>
          </p:cNvSpPr>
          <p:nvPr>
            <p:ph idx="1"/>
          </p:nvPr>
        </p:nvSpPr>
        <p:spPr bwMode="auto">
          <a:xfrm>
            <a:off x="647700" y="1143000"/>
            <a:ext cx="8382000" cy="4953000"/>
          </a:xfrm>
          <a:prstGeom prst="rect">
            <a:avLst/>
          </a:prstGeom>
          <a:ln>
            <a:miter lim="800000"/>
            <a:headEnd/>
            <a:tailEnd/>
          </a:ln>
        </p:spPr>
        <p:txBody>
          <a:bodyPr/>
          <a:lstStyle/>
          <a:p>
            <a:pPr marL="0" indent="0">
              <a:buNone/>
              <a:defRPr/>
            </a:pPr>
            <a:r>
              <a:rPr lang="en-US" sz="2600" b="1" dirty="0">
                <a:solidFill>
                  <a:srgbClr val="6585B9"/>
                </a:solidFill>
              </a:rPr>
              <a:t>Exposure of an MNC’s Stock Price to Translation Effects</a:t>
            </a:r>
          </a:p>
          <a:p>
            <a:pPr marL="290513" indent="-290513">
              <a:buFont typeface="Wingdings" panose="05000000000000000000" pitchFamily="2" charset="2"/>
              <a:buChar char="§"/>
              <a:defRPr/>
            </a:pPr>
            <a:r>
              <a:rPr lang="en-US" sz="2400" dirty="0"/>
              <a:t>Because an MNC’s translation exposure affects its consolidated earnings, it can affect the MNC’s valuation. (Exhibit 10.8)</a:t>
            </a:r>
          </a:p>
          <a:p>
            <a:pPr marL="290513" indent="-290513">
              <a:buFont typeface="Wingdings" panose="05000000000000000000" pitchFamily="2" charset="2"/>
              <a:buChar char="§"/>
              <a:defRPr/>
            </a:pPr>
            <a:endParaRPr lang="en-US" sz="2400" dirty="0"/>
          </a:p>
          <a:p>
            <a:pPr marL="290513" indent="-290513">
              <a:buFont typeface="Wingdings" panose="05000000000000000000" pitchFamily="2" charset="2"/>
              <a:buChar char="§"/>
              <a:defRPr/>
            </a:pPr>
            <a:r>
              <a:rPr lang="en-US" sz="2400" b="1" dirty="0"/>
              <a:t>Signals that complement translation effects:</a:t>
            </a:r>
            <a:r>
              <a:rPr lang="en-US" sz="2400" dirty="0"/>
              <a:t> Exchange rate conditions that cause a translation effect can also signal changes in expected cash flows in future years. Such changes could also influence the stock price.</a:t>
            </a:r>
          </a:p>
          <a:p>
            <a:pPr marL="290513" indent="-290513">
              <a:buFont typeface="Wingdings" panose="05000000000000000000" pitchFamily="2" charset="2"/>
              <a:buChar char="§"/>
              <a:defRPr/>
            </a:pPr>
            <a:endParaRPr lang="en-US" sz="2400" dirty="0"/>
          </a:p>
          <a:p>
            <a:pPr marL="290513" indent="-290513">
              <a:buFont typeface="Wingdings" panose="05000000000000000000" pitchFamily="2" charset="2"/>
              <a:buChar char="§"/>
              <a:defRPr/>
            </a:pPr>
            <a:r>
              <a:rPr lang="en-US" sz="2400" b="1" dirty="0"/>
              <a:t>Exposure of managerial compensation to translation effects: </a:t>
            </a:r>
            <a:r>
              <a:rPr lang="en-US" sz="2400" dirty="0"/>
              <a:t>Since an MNC’s stock may be subject to translation effects and since managerial compensation is often tied to the MNC’s stock price, it follows that managerial compensation is affected by translation effects.</a:t>
            </a:r>
          </a:p>
        </p:txBody>
      </p:sp>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E399393-A4F5-4F9C-AC6D-1A2C4A979F86}" type="slidenum">
              <a:rPr lang="en-US" smtClean="0">
                <a:solidFill>
                  <a:schemeClr val="tx1"/>
                </a:solidFill>
              </a:rPr>
              <a:pPr>
                <a:defRPr/>
              </a:pPr>
              <a:t>10</a:t>
            </a:fld>
            <a:endParaRPr 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600" dirty="0">
                <a:solidFill>
                  <a:schemeClr val="bg1"/>
                </a:solidFill>
              </a:rPr>
              <a:t>Exhibit 10.8 </a:t>
            </a:r>
            <a:r>
              <a:rPr lang="en-US" sz="2600" b="0" dirty="0">
                <a:solidFill>
                  <a:schemeClr val="bg1"/>
                </a:solidFill>
              </a:rPr>
              <a:t>How Translation Exposure Can Affect the MNC’s Stock Price</a:t>
            </a:r>
          </a:p>
        </p:txBody>
      </p:sp>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9EC421C-E4D9-435C-874F-4B2F9BC0E0A1}" type="slidenum">
              <a:rPr lang="en-US" smtClean="0">
                <a:solidFill>
                  <a:schemeClr val="tx1"/>
                </a:solidFill>
              </a:rPr>
              <a:pPr>
                <a:defRPr/>
              </a:pPr>
              <a:t>11</a:t>
            </a:fld>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9" y="1905000"/>
            <a:ext cx="9009479" cy="1676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bwMode="auto">
          <a:xfrm>
            <a:off x="685800" y="0"/>
            <a:ext cx="8305800" cy="838200"/>
          </a:xfrm>
          <a:prstGeom prst="rect">
            <a:avLst/>
          </a:prstGeom>
          <a:noFill/>
          <a:ln>
            <a:miter lim="800000"/>
            <a:headEnd/>
            <a:tailEnd/>
          </a:ln>
        </p:spPr>
        <p:txBody>
          <a:bodyPr anchor="ctr"/>
          <a:lstStyle/>
          <a:p>
            <a:r>
              <a:rPr lang="en-US" sz="2600" dirty="0">
                <a:solidFill>
                  <a:schemeClr val="bg1"/>
                </a:solidFill>
              </a:rPr>
              <a:t>SUMMARY (1 of 3)</a:t>
            </a:r>
          </a:p>
        </p:txBody>
      </p:sp>
      <p:sp>
        <p:nvSpPr>
          <p:cNvPr id="36868" name="Rectangle 3"/>
          <p:cNvSpPr>
            <a:spLocks noGrp="1" noChangeArrowheads="1"/>
          </p:cNvSpPr>
          <p:nvPr>
            <p:ph idx="1"/>
          </p:nvPr>
        </p:nvSpPr>
        <p:spPr bwMode="auto">
          <a:xfrm>
            <a:off x="838200" y="1219200"/>
            <a:ext cx="8153400" cy="4953000"/>
          </a:xfrm>
          <a:prstGeom prst="rect">
            <a:avLst/>
          </a:prstGeom>
          <a:noFill/>
          <a:ln>
            <a:miter lim="800000"/>
            <a:headEnd/>
            <a:tailEnd/>
          </a:ln>
        </p:spPr>
        <p:txBody>
          <a:bodyPr/>
          <a:lstStyle/>
          <a:p>
            <a:r>
              <a:rPr lang="en-CA" sz="2800" dirty="0"/>
              <a:t>Exchange rate movements can affect an MNC’s cash flows and therefore can affect its performance and value. MNCs with less risk can obtain funds at lower financing costs. Because they may experience more volatile cash flows due to exchange rate movements, exchange rate risk can also affect their financing costs. Thus MNCs frequently attempt to measure their exposure to exchange rate risk (as explained in this chapter), so that they can decide whether and how to hedge that risk (as explained in the next two chapters). </a:t>
            </a:r>
          </a:p>
        </p:txBody>
      </p:sp>
      <p:sp>
        <p:nvSpPr>
          <p:cNvPr id="348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DBBE31B-7E74-435F-9BF4-D6B7F44C9454}" type="slidenum">
              <a:rPr lang="en-US" smtClean="0">
                <a:solidFill>
                  <a:schemeClr val="tx1"/>
                </a:solidFill>
              </a:rPr>
              <a:pPr>
                <a:defRPr/>
              </a:pPr>
              <a:t>12</a:t>
            </a:fld>
            <a:endParaRPr 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bwMode="auto">
          <a:xfrm>
            <a:off x="685800" y="0"/>
            <a:ext cx="8305800" cy="838200"/>
          </a:xfrm>
          <a:prstGeom prst="rect">
            <a:avLst/>
          </a:prstGeom>
          <a:noFill/>
          <a:ln>
            <a:miter lim="800000"/>
            <a:headEnd/>
            <a:tailEnd/>
          </a:ln>
        </p:spPr>
        <p:txBody>
          <a:bodyPr anchor="ctr"/>
          <a:lstStyle/>
          <a:p>
            <a:r>
              <a:rPr lang="en-US" sz="2600" dirty="0">
                <a:solidFill>
                  <a:schemeClr val="bg1"/>
                </a:solidFill>
              </a:rPr>
              <a:t>SUMMARY (2 of 3)</a:t>
            </a:r>
          </a:p>
        </p:txBody>
      </p:sp>
      <p:sp>
        <p:nvSpPr>
          <p:cNvPr id="36868" name="Rectangle 3"/>
          <p:cNvSpPr>
            <a:spLocks noGrp="1" noChangeArrowheads="1"/>
          </p:cNvSpPr>
          <p:nvPr>
            <p:ph idx="1"/>
          </p:nvPr>
        </p:nvSpPr>
        <p:spPr bwMode="auto">
          <a:xfrm>
            <a:off x="838200" y="1219200"/>
            <a:ext cx="8153400" cy="4953000"/>
          </a:xfrm>
          <a:prstGeom prst="rect">
            <a:avLst/>
          </a:prstGeom>
          <a:noFill/>
          <a:ln>
            <a:miter lim="800000"/>
            <a:headEnd/>
            <a:tailEnd/>
          </a:ln>
        </p:spPr>
        <p:txBody>
          <a:bodyPr/>
          <a:lstStyle/>
          <a:p>
            <a:r>
              <a:rPr lang="en-US" sz="2800" dirty="0"/>
              <a:t>Transaction exposure is the exposure of an MNC’s contractual transactions to exchange rate movements. MNCs can measure their transaction exposure by determining their future payables and receivables positions in various currencies, along with the volatility levels and correlations of these currencies. From this information, they can assess how their revenue and costs may change in response to various exchange rate scenarios.</a:t>
            </a:r>
          </a:p>
        </p:txBody>
      </p:sp>
      <p:sp>
        <p:nvSpPr>
          <p:cNvPr id="348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DBBE31B-7E74-435F-9BF4-D6B7F44C9454}" type="slidenum">
              <a:rPr lang="en-US" smtClean="0">
                <a:solidFill>
                  <a:schemeClr val="tx1"/>
                </a:solidFill>
              </a:rPr>
              <a:pPr>
                <a:defRPr/>
              </a:pPr>
              <a:t>13</a:t>
            </a:fld>
            <a:endParaRPr 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bwMode="auto">
          <a:xfrm>
            <a:off x="685800" y="0"/>
            <a:ext cx="8305800" cy="838200"/>
          </a:xfrm>
          <a:prstGeom prst="rect">
            <a:avLst/>
          </a:prstGeom>
          <a:noFill/>
          <a:ln>
            <a:miter lim="800000"/>
            <a:headEnd/>
            <a:tailEnd/>
          </a:ln>
        </p:spPr>
        <p:txBody>
          <a:bodyPr anchor="ctr"/>
          <a:lstStyle/>
          <a:p>
            <a:r>
              <a:rPr lang="en-US" sz="2600" dirty="0">
                <a:solidFill>
                  <a:schemeClr val="bg1"/>
                </a:solidFill>
              </a:rPr>
              <a:t>SUMMARY (3 of 3)</a:t>
            </a:r>
          </a:p>
        </p:txBody>
      </p:sp>
      <p:sp>
        <p:nvSpPr>
          <p:cNvPr id="37892" name="Rectangle 3"/>
          <p:cNvSpPr>
            <a:spLocks noGrp="1" noChangeArrowheads="1"/>
          </p:cNvSpPr>
          <p:nvPr>
            <p:ph idx="1"/>
          </p:nvPr>
        </p:nvSpPr>
        <p:spPr bwMode="auto">
          <a:xfrm>
            <a:off x="838200" y="1219200"/>
            <a:ext cx="8153400" cy="4953000"/>
          </a:xfrm>
          <a:prstGeom prst="rect">
            <a:avLst/>
          </a:prstGeom>
          <a:noFill/>
          <a:ln>
            <a:miter lim="800000"/>
            <a:headEnd/>
            <a:tailEnd/>
          </a:ln>
        </p:spPr>
        <p:txBody>
          <a:bodyPr/>
          <a:lstStyle/>
          <a:p>
            <a:pPr>
              <a:buFont typeface="Wingdings" pitchFamily="2" charset="2"/>
              <a:buChar char="§"/>
            </a:pPr>
            <a:r>
              <a:rPr lang="en-US" sz="2400" dirty="0"/>
              <a:t>Economic exposure is any exposure of an </a:t>
            </a:r>
            <a:r>
              <a:rPr lang="en-US" sz="2400" dirty="0" err="1"/>
              <a:t>MNC’s</a:t>
            </a:r>
            <a:r>
              <a:rPr lang="en-US" sz="2400" dirty="0"/>
              <a:t> cash flows (direct or indirect) to exchange rate movements. </a:t>
            </a:r>
            <a:r>
              <a:rPr lang="en-US" sz="2400" dirty="0" err="1"/>
              <a:t>MNCs</a:t>
            </a:r>
            <a:r>
              <a:rPr lang="en-US" sz="2400"/>
              <a:t> can attempt to measure their economic exposure by determining the extent to which their cash flows will be affected by their exposure to each foreign currency.</a:t>
            </a:r>
          </a:p>
          <a:p>
            <a:pPr>
              <a:buFont typeface="Wingdings" pitchFamily="2" charset="2"/>
              <a:buChar char="§"/>
            </a:pPr>
            <a:endParaRPr lang="en-US" sz="2400"/>
          </a:p>
          <a:p>
            <a:pPr>
              <a:buFont typeface="Wingdings" pitchFamily="2" charset="2"/>
              <a:buChar char="§"/>
            </a:pPr>
            <a:r>
              <a:rPr lang="en-US" sz="2400" dirty="0"/>
              <a:t>Translation exposure is the exposure of an </a:t>
            </a:r>
            <a:r>
              <a:rPr lang="en-US" sz="2400" dirty="0" err="1"/>
              <a:t>MNC’s</a:t>
            </a:r>
            <a:r>
              <a:rPr lang="en-US" sz="2400" dirty="0"/>
              <a:t> consolidated financial statements to exchange rate movements. To measure translation exposure, </a:t>
            </a:r>
            <a:r>
              <a:rPr lang="en-US" sz="2400" dirty="0" err="1"/>
              <a:t>MNCs</a:t>
            </a:r>
            <a:r>
              <a:rPr lang="en-US" sz="2400" dirty="0"/>
              <a:t> can forecast their earnings in each foreign currency and then determine how their earnings could be affected by the potential exchange rate movements of each currency.</a:t>
            </a:r>
          </a:p>
        </p:txBody>
      </p:sp>
      <p:sp>
        <p:nvSpPr>
          <p:cNvPr id="358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86963CA-52D5-4E2A-BFC3-DFDBA6AA0706}" type="slidenum">
              <a:rPr lang="en-US" smtClean="0">
                <a:solidFill>
                  <a:schemeClr val="tx1"/>
                </a:solidFill>
              </a:rPr>
              <a:pPr>
                <a:defRPr/>
              </a:pPr>
              <a:t>14</a:t>
            </a:fld>
            <a:endParaRPr 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bwMode="auto">
          <a:xfrm>
            <a:off x="685800" y="0"/>
            <a:ext cx="7315200" cy="838200"/>
          </a:xfrm>
          <a:prstGeom prst="rect">
            <a:avLst/>
          </a:prstGeom>
          <a:noFill/>
          <a:ln>
            <a:miter lim="800000"/>
            <a:headEnd/>
            <a:tailEnd/>
          </a:ln>
        </p:spPr>
        <p:txBody>
          <a:bodyPr anchor="ctr"/>
          <a:lstStyle/>
          <a:p>
            <a:r>
              <a:rPr lang="en-US" sz="2800" dirty="0">
                <a:solidFill>
                  <a:schemeClr val="bg1"/>
                </a:solidFill>
              </a:rPr>
              <a:t>Economic Exposure (1 of 2)</a:t>
            </a:r>
          </a:p>
        </p:txBody>
      </p:sp>
      <p:sp>
        <p:nvSpPr>
          <p:cNvPr id="51203" name="Rectangle 3"/>
          <p:cNvSpPr>
            <a:spLocks noGrp="1" noChangeArrowheads="1"/>
          </p:cNvSpPr>
          <p:nvPr>
            <p:ph idx="1"/>
          </p:nvPr>
        </p:nvSpPr>
        <p:spPr bwMode="auto">
          <a:xfrm>
            <a:off x="685800" y="1219200"/>
            <a:ext cx="8153400" cy="5105400"/>
          </a:xfrm>
          <a:prstGeom prst="rect">
            <a:avLst/>
          </a:prstGeom>
          <a:extLst/>
        </p:spPr>
        <p:txBody>
          <a:bodyPr/>
          <a:lstStyle/>
          <a:p>
            <a:pPr marL="0" indent="0">
              <a:buNone/>
              <a:defRPr/>
            </a:pPr>
            <a:r>
              <a:rPr lang="en-US" sz="2400" u="sng" dirty="0"/>
              <a:t>Definition</a:t>
            </a:r>
            <a:r>
              <a:rPr lang="en-US" sz="2400" dirty="0"/>
              <a:t>: The sensitivity of the firm’s cash flows to exchange rate movements, sometimes referred to as operating exposure. (Exhibit 10.5)</a:t>
            </a:r>
          </a:p>
          <a:p>
            <a:pPr marL="0" lvl="1" indent="0">
              <a:buNone/>
              <a:defRPr/>
            </a:pPr>
            <a:r>
              <a:rPr lang="en-US" sz="2400" b="1" dirty="0">
                <a:solidFill>
                  <a:srgbClr val="6585B9"/>
                </a:solidFill>
              </a:rPr>
              <a:t>Exposure to local currency appreciation</a:t>
            </a:r>
          </a:p>
          <a:p>
            <a:pPr marL="568325" lvl="2" indent="-342900">
              <a:buFont typeface="Wingdings" panose="05000000000000000000" pitchFamily="2" charset="2"/>
              <a:buChar char="§"/>
              <a:defRPr/>
            </a:pPr>
            <a:r>
              <a:rPr lang="en-US" sz="2200" dirty="0"/>
              <a:t>Appreciation in the firm’s local currency causes a reduction in both cash inflows and outflows. The impact on a firm’s net cash flows will depend on whether the inflow transactions are affected more or less than the outflow transactions.</a:t>
            </a:r>
          </a:p>
          <a:p>
            <a:pPr marL="0" lvl="1" indent="0">
              <a:buNone/>
              <a:defRPr/>
            </a:pPr>
            <a:r>
              <a:rPr lang="en-US" sz="2400" b="1" dirty="0">
                <a:solidFill>
                  <a:srgbClr val="6585B9"/>
                </a:solidFill>
              </a:rPr>
              <a:t>Exposure to local currency depreciation</a:t>
            </a:r>
          </a:p>
          <a:p>
            <a:pPr marL="565150" lvl="2" indent="-342900">
              <a:buFont typeface="Wingdings" panose="05000000000000000000" pitchFamily="2" charset="2"/>
              <a:buChar char="§"/>
              <a:defRPr/>
            </a:pPr>
            <a:r>
              <a:rPr lang="en-US" sz="2200" dirty="0"/>
              <a:t>Depreciation of the firm’s local currency causes an increase in both cash inflows and outflows.</a:t>
            </a:r>
          </a:p>
          <a:p>
            <a:pPr marL="0" lvl="1" indent="0">
              <a:buNone/>
              <a:defRPr/>
            </a:pPr>
            <a:r>
              <a:rPr lang="en-US" sz="2400" b="1" dirty="0">
                <a:solidFill>
                  <a:srgbClr val="6585B9"/>
                </a:solidFill>
              </a:rPr>
              <a:t>Economic Exposure of Domestic Firms</a:t>
            </a:r>
          </a:p>
          <a:p>
            <a:pPr marL="565150" lvl="2" indent="-342900">
              <a:buFont typeface="Wingdings" panose="05000000000000000000" pitchFamily="2" charset="2"/>
              <a:buChar char="§"/>
              <a:defRPr/>
            </a:pPr>
            <a:r>
              <a:rPr lang="en-US" sz="2200" dirty="0"/>
              <a:t>Even purely domestic firms are affected by economic exposure.</a:t>
            </a:r>
          </a:p>
        </p:txBody>
      </p:sp>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4045A7A-5088-4D52-837B-9241AF4679FD}" type="slidenum">
              <a:rPr lang="en-US" smtClean="0">
                <a:solidFill>
                  <a:schemeClr val="tx1"/>
                </a:solidFill>
              </a:rPr>
              <a:pPr>
                <a:defRPr/>
              </a:pPr>
              <a:t>2</a:t>
            </a:fld>
            <a:endParaRPr 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bwMode="auto">
          <a:xfrm>
            <a:off x="685800" y="0"/>
            <a:ext cx="8170863" cy="838200"/>
          </a:xfrm>
          <a:prstGeom prst="rect">
            <a:avLst/>
          </a:prstGeom>
          <a:noFill/>
          <a:ln>
            <a:miter lim="800000"/>
            <a:headEnd/>
            <a:tailEnd/>
          </a:ln>
        </p:spPr>
        <p:txBody>
          <a:bodyPr anchor="ctr"/>
          <a:lstStyle/>
          <a:p>
            <a:r>
              <a:rPr lang="en-US" sz="2400" dirty="0">
                <a:solidFill>
                  <a:schemeClr val="bg1"/>
                </a:solidFill>
              </a:rPr>
              <a:t>Exhibit 10.5 </a:t>
            </a:r>
            <a:r>
              <a:rPr lang="en-CA" sz="2400" dirty="0">
                <a:solidFill>
                  <a:schemeClr val="bg1"/>
                </a:solidFill>
              </a:rPr>
              <a:t>Economic Exposure of a U.S. Firm to Exchange Rate Fluctuations</a:t>
            </a:r>
            <a:endParaRPr lang="en-US" sz="2400" dirty="0">
              <a:solidFill>
                <a:schemeClr val="bg1"/>
              </a:solidFill>
            </a:endParaRPr>
          </a:p>
        </p:txBody>
      </p:sp>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CDC8042-164C-4E96-A344-3298F7DFA04A}" type="slidenum">
              <a:rPr lang="en-US" smtClean="0">
                <a:solidFill>
                  <a:schemeClr val="tx1"/>
                </a:solidFill>
              </a:rPr>
              <a:pPr>
                <a:defRPr/>
              </a:pPr>
              <a:t>3</a:t>
            </a:fld>
            <a:endParaRPr lang="en-US">
              <a:solidFill>
                <a:schemeClr val="tx1"/>
              </a:solidFill>
            </a:endParaRPr>
          </a:p>
        </p:txBody>
      </p:sp>
      <p:pic>
        <p:nvPicPr>
          <p:cNvPr id="17409" name="Picture 1" title="Exposure to Foreign Currency Depreciatio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5528" y="1905000"/>
            <a:ext cx="8781652" cy="3276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bwMode="auto">
          <a:xfrm>
            <a:off x="685800" y="12700"/>
            <a:ext cx="7315200" cy="825500"/>
          </a:xfrm>
          <a:prstGeom prst="rect">
            <a:avLst/>
          </a:prstGeom>
          <a:noFill/>
          <a:ln>
            <a:miter lim="800000"/>
            <a:headEnd/>
            <a:tailEnd/>
          </a:ln>
        </p:spPr>
        <p:txBody>
          <a:bodyPr anchor="ctr"/>
          <a:lstStyle/>
          <a:p>
            <a:r>
              <a:rPr lang="en-US" sz="2800" dirty="0">
                <a:solidFill>
                  <a:schemeClr val="bg1"/>
                </a:solidFill>
              </a:rPr>
              <a:t>Economic Exposure  (2 of 2)</a:t>
            </a:r>
          </a:p>
        </p:txBody>
      </p:sp>
      <p:sp>
        <p:nvSpPr>
          <p:cNvPr id="2053" name="Rectangle 3"/>
          <p:cNvSpPr>
            <a:spLocks noGrp="1" noChangeArrowheads="1"/>
          </p:cNvSpPr>
          <p:nvPr>
            <p:ph idx="1"/>
          </p:nvPr>
        </p:nvSpPr>
        <p:spPr bwMode="auto">
          <a:xfrm>
            <a:off x="685800" y="1219200"/>
            <a:ext cx="7315200" cy="4038600"/>
          </a:xfrm>
          <a:prstGeom prst="rect">
            <a:avLst/>
          </a:prstGeom>
          <a:noFill/>
          <a:ln>
            <a:miter lim="800000"/>
            <a:headEnd/>
            <a:tailEnd/>
          </a:ln>
        </p:spPr>
        <p:txBody>
          <a:bodyPr/>
          <a:lstStyle/>
          <a:p>
            <a:pPr marL="0" indent="0">
              <a:buNone/>
            </a:pPr>
            <a:r>
              <a:rPr lang="en-US" sz="2600" b="1" dirty="0">
                <a:solidFill>
                  <a:srgbClr val="6585B9"/>
                </a:solidFill>
              </a:rPr>
              <a:t>Measuring Economic Exposure</a:t>
            </a:r>
          </a:p>
          <a:p>
            <a:pPr>
              <a:buFont typeface="Wingdings" panose="05000000000000000000" pitchFamily="2" charset="2"/>
              <a:buChar char="§"/>
            </a:pPr>
            <a:r>
              <a:rPr lang="en-US" sz="2400" b="1" dirty="0"/>
              <a:t>Using sensitivity analysis</a:t>
            </a:r>
            <a:r>
              <a:rPr lang="en-US" sz="2400" dirty="0"/>
              <a:t> (See Exhibits 10.6 &amp; 10.7)</a:t>
            </a:r>
          </a:p>
          <a:p>
            <a:pPr lvl="1" indent="-342900">
              <a:buFont typeface="Wingdings" panose="05000000000000000000" pitchFamily="2" charset="2"/>
              <a:buChar char="§"/>
            </a:pPr>
            <a:r>
              <a:rPr lang="en-US" sz="2200" dirty="0"/>
              <a:t>Consider how sales and expense categories are affected by various exchange rate scenarios.</a:t>
            </a:r>
          </a:p>
          <a:p>
            <a:pPr>
              <a:buFont typeface="Wingdings" panose="05000000000000000000" pitchFamily="2" charset="2"/>
              <a:buChar char="§"/>
            </a:pPr>
            <a:r>
              <a:rPr lang="en-US" sz="2400" b="1" dirty="0"/>
              <a:t>Use of regression analysis</a:t>
            </a:r>
          </a:p>
        </p:txBody>
      </p:sp>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D03859F-781C-4A92-89BD-79F606673FFE}" type="slidenum">
              <a:rPr lang="en-US" smtClean="0">
                <a:solidFill>
                  <a:schemeClr val="tx1"/>
                </a:solidFill>
              </a:rPr>
              <a:pPr>
                <a:defRPr/>
              </a:pPr>
              <a:t>4</a:t>
            </a:fld>
            <a:endParaRPr lang="en-US">
              <a:solidFill>
                <a:schemeClr val="tx1"/>
              </a:solidFill>
            </a:endParaRPr>
          </a:p>
        </p:txBody>
      </p:sp>
      <p:graphicFrame>
        <p:nvGraphicFramePr>
          <p:cNvPr id="2050" name="Object 4"/>
          <p:cNvGraphicFramePr>
            <a:graphicFrameLocks noChangeAspect="1"/>
          </p:cNvGraphicFramePr>
          <p:nvPr>
            <p:extLst>
              <p:ext uri="{D42A27DB-BD31-4B8C-83A1-F6EECF244321}">
                <p14:modId xmlns:p14="http://schemas.microsoft.com/office/powerpoint/2010/main" val="3360434423"/>
              </p:ext>
            </p:extLst>
          </p:nvPr>
        </p:nvGraphicFramePr>
        <p:xfrm>
          <a:off x="1421833" y="3414944"/>
          <a:ext cx="3136850" cy="533400"/>
        </p:xfrm>
        <a:graphic>
          <a:graphicData uri="http://schemas.openxmlformats.org/presentationml/2006/ole">
            <mc:AlternateContent xmlns:mc="http://schemas.openxmlformats.org/markup-compatibility/2006">
              <mc:Choice xmlns:v="urn:schemas-microsoft-com:vml" Requires="v">
                <p:oleObj spid="_x0000_s2088" name="Equation" r:id="rId3" imgW="1346040" imgH="228600" progId="Equation.DSMT4">
                  <p:embed/>
                </p:oleObj>
              </mc:Choice>
              <mc:Fallback>
                <p:oleObj name="Equation" r:id="rId3" imgW="1346040" imgH="228600" progId="Equation.DSMT4">
                  <p:embed/>
                  <p:pic>
                    <p:nvPicPr>
                      <p:cNvPr id="0" name="Picture 13"/>
                      <p:cNvPicPr>
                        <a:picLocks noChangeAspect="1" noChangeArrowheads="1"/>
                      </p:cNvPicPr>
                      <p:nvPr/>
                    </p:nvPicPr>
                    <p:blipFill>
                      <a:blip r:embed="rId4"/>
                      <a:srcRect/>
                      <a:stretch>
                        <a:fillRect/>
                      </a:stretch>
                    </p:blipFill>
                    <p:spPr bwMode="auto">
                      <a:xfrm>
                        <a:off x="1421833" y="3414944"/>
                        <a:ext cx="3136850" cy="533400"/>
                      </a:xfrm>
                      <a:prstGeom prst="rect">
                        <a:avLst/>
                      </a:prstGeom>
                      <a:noFill/>
                      <a:extLst/>
                    </p:spPr>
                  </p:pic>
                </p:oleObj>
              </mc:Fallback>
            </mc:AlternateContent>
          </a:graphicData>
        </a:graphic>
      </p:graphicFrame>
      <p:graphicFrame>
        <p:nvGraphicFramePr>
          <p:cNvPr id="6" name="Object 4">
            <a:extLst>
              <a:ext uri="{FF2B5EF4-FFF2-40B4-BE49-F238E27FC236}">
                <a16:creationId xmlns:a16="http://schemas.microsoft.com/office/drawing/2014/main" id="{B1723BBA-0A4F-4D30-A411-6A2B0DD1303E}"/>
              </a:ext>
            </a:extLst>
          </p:cNvPr>
          <p:cNvGraphicFramePr>
            <a:graphicFrameLocks noChangeAspect="1"/>
          </p:cNvGraphicFramePr>
          <p:nvPr>
            <p:extLst>
              <p:ext uri="{D42A27DB-BD31-4B8C-83A1-F6EECF244321}">
                <p14:modId xmlns:p14="http://schemas.microsoft.com/office/powerpoint/2010/main" val="1575725618"/>
              </p:ext>
            </p:extLst>
          </p:nvPr>
        </p:nvGraphicFramePr>
        <p:xfrm>
          <a:off x="3119437" y="4208463"/>
          <a:ext cx="5338763" cy="2649537"/>
        </p:xfrm>
        <a:graphic>
          <a:graphicData uri="http://schemas.openxmlformats.org/presentationml/2006/ole">
            <mc:AlternateContent xmlns:mc="http://schemas.openxmlformats.org/markup-compatibility/2006">
              <mc:Choice xmlns:v="urn:schemas-microsoft-com:vml" Requires="v">
                <p:oleObj spid="_x0000_s2089" name="Equation" r:id="rId5" imgW="3276360" imgH="1625400" progId="Equation.DSMT4">
                  <p:embed/>
                </p:oleObj>
              </mc:Choice>
              <mc:Fallback>
                <p:oleObj name="Equation" r:id="rId5" imgW="3276360" imgH="1625400" progId="Equation.DSMT4">
                  <p:embed/>
                  <p:pic>
                    <p:nvPicPr>
                      <p:cNvPr id="2050" name="Object 4"/>
                      <p:cNvPicPr>
                        <a:picLocks noChangeAspect="1" noChangeArrowheads="1"/>
                      </p:cNvPicPr>
                      <p:nvPr/>
                    </p:nvPicPr>
                    <p:blipFill>
                      <a:blip r:embed="rId6"/>
                      <a:srcRect/>
                      <a:stretch>
                        <a:fillRect/>
                      </a:stretch>
                    </p:blipFill>
                    <p:spPr bwMode="auto">
                      <a:xfrm>
                        <a:off x="3119437" y="4208463"/>
                        <a:ext cx="5338763" cy="2649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609600" y="0"/>
            <a:ext cx="8534400" cy="838200"/>
          </a:xfrm>
          <a:prstGeom prst="rect">
            <a:avLst/>
          </a:prstGeom>
          <a:noFill/>
          <a:ln>
            <a:miter lim="800000"/>
            <a:headEnd/>
            <a:tailEnd/>
          </a:ln>
        </p:spPr>
        <p:txBody>
          <a:bodyPr anchor="ctr"/>
          <a:lstStyle/>
          <a:p>
            <a:r>
              <a:rPr lang="en-US" sz="2400" dirty="0">
                <a:solidFill>
                  <a:schemeClr val="bg1"/>
                </a:solidFill>
              </a:rPr>
              <a:t>Exhibit 10.6 </a:t>
            </a:r>
            <a:r>
              <a:rPr lang="en-US" sz="2400" b="0" dirty="0">
                <a:solidFill>
                  <a:schemeClr val="bg1"/>
                </a:solidFill>
              </a:rPr>
              <a:t>Estimated Sales and Expenses for Madison’s U.S. and Canadian Business Segments </a:t>
            </a:r>
            <a:r>
              <a:rPr lang="en-US" sz="1800" b="0" dirty="0">
                <a:solidFill>
                  <a:schemeClr val="bg1"/>
                </a:solidFill>
              </a:rPr>
              <a:t>(millions of currency units)</a:t>
            </a:r>
            <a:endParaRPr lang="en-US" sz="2400" b="0" dirty="0">
              <a:solidFill>
                <a:schemeClr val="bg1"/>
              </a:solidFill>
            </a:endParaRPr>
          </a:p>
        </p:txBody>
      </p:sp>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B08E467-449D-42A6-AF5B-CB2FDAC8C2FE}" type="slidenum">
              <a:rPr lang="en-US" smtClean="0">
                <a:solidFill>
                  <a:schemeClr val="tx1"/>
                </a:solidFill>
              </a:rPr>
              <a:pPr>
                <a:defRPr/>
              </a:pPr>
              <a:t>5</a:t>
            </a:fld>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2" y="1905000"/>
            <a:ext cx="8974735" cy="21004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685800" y="0"/>
            <a:ext cx="8458200" cy="838200"/>
          </a:xfrm>
          <a:prstGeom prst="rect">
            <a:avLst/>
          </a:prstGeom>
          <a:noFill/>
          <a:ln>
            <a:miter lim="800000"/>
            <a:headEnd/>
            <a:tailEnd/>
          </a:ln>
        </p:spPr>
        <p:txBody>
          <a:bodyPr anchor="ctr"/>
          <a:lstStyle/>
          <a:p>
            <a:r>
              <a:rPr lang="en-US" sz="2600" dirty="0">
                <a:solidFill>
                  <a:schemeClr val="bg1"/>
                </a:solidFill>
              </a:rPr>
              <a:t>Exhibit 10.7 </a:t>
            </a:r>
            <a:r>
              <a:rPr lang="en-US" sz="2600" b="0" dirty="0">
                <a:solidFill>
                  <a:schemeClr val="bg1"/>
                </a:solidFill>
              </a:rPr>
              <a:t>Impact of Possible Exchange Rates on Cash Flows of Madison Co. (millions of currency units)</a:t>
            </a:r>
          </a:p>
        </p:txBody>
      </p:sp>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B3E2775-23ED-420D-9D2A-17646B56A1CA}" type="slidenum">
              <a:rPr lang="en-US" smtClean="0">
                <a:solidFill>
                  <a:schemeClr val="tx1"/>
                </a:solidFill>
              </a:rPr>
              <a:pPr>
                <a:defRPr/>
              </a:pPr>
              <a:t>6</a:t>
            </a:fld>
            <a:endParaRPr lang="en-US">
              <a:solidFill>
                <a:schemeClr val="tx1"/>
              </a:solidFill>
            </a:endParaRPr>
          </a:p>
        </p:txBody>
      </p:sp>
      <p:pic>
        <p:nvPicPr>
          <p:cNvPr id="2" name="Picture 1" descr="Table shows “Impact of Possible Exchange Rates on Cash Flows of Madison Co. (millions of currency units).” It has four columns and is divided into four parts. &#10;Common header of columns 2, 3 and 4 from part 1 reads “Exchange rate scenario.” Their individual headers read as follows: C2, 1 Canadian dollar equals 0.75 dollars; C3, Canadian dollar 1 equals 0.80 dollars; C4, 1 Canadian dollar equals 0.85 dollars.&#10;The first part titled “Sales” shows the following rows.&#10;Row 1: C1, U.S. sales, C2, 320 dollars; C3, 320 dollars; C4, 320 dollars.&#10;Row 2: C1, Canadian sales; C2, 4 Canadian dollars  equal 3 dollars; C4, 4 Canadian dollars equal  3.20 dollars; C4, 4 Canadian dollar  equal 3.40 dollars.&#10;Row 3: C1, Total sales in U.S dollars; C2 323 dollars; C3 323.20 dollars; C4, 323.40 dollars.&#10;The second part titled “Cost of Materials and Operating Expenses” shows the following rows.&#10;Row 4: C1, U.S. cost of materials; C2, 50 dollars; C3, 50 dollars; C4, 50 dollars.&#10;Row 5: C1, Canadian cost of materials; C2, 200  Canadian dollar equal 150 dollars; C3, 200 Canadian dollar equal 160 dollars; C4, 200 Canadian dollar equal 170 dollars.&#10;Row 6: C1, Total cost of materials in U.S dollars; C2, 200 dollars; C3, 200 dollars; C4, 200 dollars.&#10;Row 7: C1, Operating expenses; C2, 60 dollars; C3, 60 dollars; C4, 60 dollars.&#10;The third part titled “Interest Expenses” shows the following rows.&#10;Row 8: C1, U.S. interest expenses; C2, 3 dollars; C3, 3 dollars; C4, 3 dollars.&#10;Row 9: C1, Canadian interest expenses; C2, 10 Canadian dollar equal 7.5 dollars; C3, 10 Canadian dollar equal 8 dollars; C4, 10 Canadian dollar equal 8.50 dollars.&#10;Row 10: C1, Total interest expenses in U.S dollars; C2, 10.50 dollars; C3, 11 dollars; C4, 11.50 dollars.&#10;The fourth part reads: C1, Cash Flows in U.S dollars before Taxes; C2, 52.50 dollars; C3, 42.20 dollars; C4, 31.90 dollars.&#10;" title="Impact of Possible Exchange Rates on Cash Flow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52" y="1447800"/>
            <a:ext cx="8790249" cy="426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bwMode="auto">
          <a:xfrm>
            <a:off x="685800" y="0"/>
            <a:ext cx="7315200" cy="838200"/>
          </a:xfrm>
          <a:prstGeom prst="rect">
            <a:avLst/>
          </a:prstGeom>
          <a:noFill/>
          <a:ln>
            <a:miter lim="800000"/>
            <a:headEnd/>
            <a:tailEnd/>
          </a:ln>
        </p:spPr>
        <p:txBody>
          <a:bodyPr anchor="ctr"/>
          <a:lstStyle/>
          <a:p>
            <a:r>
              <a:rPr lang="en-US" sz="2600" dirty="0">
                <a:solidFill>
                  <a:schemeClr val="bg1"/>
                </a:solidFill>
              </a:rPr>
              <a:t>Translation Exposure (1 of 4)</a:t>
            </a:r>
          </a:p>
        </p:txBody>
      </p:sp>
      <p:sp>
        <p:nvSpPr>
          <p:cNvPr id="31748" name="Rectangle 3"/>
          <p:cNvSpPr>
            <a:spLocks noGrp="1" noChangeArrowheads="1"/>
          </p:cNvSpPr>
          <p:nvPr>
            <p:ph idx="1"/>
          </p:nvPr>
        </p:nvSpPr>
        <p:spPr bwMode="auto">
          <a:xfrm>
            <a:off x="685800" y="1295400"/>
            <a:ext cx="8229600" cy="4876800"/>
          </a:xfrm>
          <a:prstGeom prst="rect">
            <a:avLst/>
          </a:prstGeom>
          <a:noFill/>
          <a:ln>
            <a:miter lim="800000"/>
            <a:headEnd/>
            <a:tailEnd/>
          </a:ln>
        </p:spPr>
        <p:txBody>
          <a:bodyPr/>
          <a:lstStyle/>
          <a:p>
            <a:pPr marL="0" indent="0">
              <a:buNone/>
            </a:pPr>
            <a:r>
              <a:rPr lang="en-US" sz="2800" u="sng" dirty="0"/>
              <a:t>Definition</a:t>
            </a:r>
            <a:r>
              <a:rPr lang="en-US" sz="2800" dirty="0"/>
              <a:t>: The exposure of the MNC’s consolidated financial statements to exchange rate fluctuations.</a:t>
            </a:r>
          </a:p>
          <a:p>
            <a:pPr marL="0" indent="0">
              <a:buNone/>
            </a:pPr>
            <a:r>
              <a:rPr lang="en-US" sz="2800" b="1" dirty="0"/>
              <a:t>Determinants of translation exposure:</a:t>
            </a:r>
          </a:p>
          <a:p>
            <a:pPr marL="347663" lvl="1" indent="-347663">
              <a:buFont typeface="Wingdings" pitchFamily="2" charset="2"/>
              <a:buChar char="§"/>
            </a:pPr>
            <a:r>
              <a:rPr lang="en-US" sz="2400" b="1" dirty="0">
                <a:solidFill>
                  <a:srgbClr val="6585B9"/>
                </a:solidFill>
              </a:rPr>
              <a:t>Proportion of business by foreign subsidiaries: </a:t>
            </a:r>
            <a:r>
              <a:rPr lang="en-US" sz="2400" dirty="0">
                <a:solidFill>
                  <a:srgbClr val="6585B9"/>
                </a:solidFill>
              </a:rPr>
              <a:t>The greater the percentage of an MNC’s business conducted by its foreign subsidiaries, the larger the percentage of a given financial statement item that is susceptible to translation exposure.</a:t>
            </a:r>
          </a:p>
          <a:p>
            <a:pPr marL="347663" lvl="1" indent="-347663">
              <a:buFont typeface="Wingdings" pitchFamily="2" charset="2"/>
              <a:buChar char="§"/>
            </a:pPr>
            <a:endParaRPr lang="en-US" sz="2400" dirty="0">
              <a:solidFill>
                <a:srgbClr val="6585B9"/>
              </a:solidFill>
            </a:endParaRPr>
          </a:p>
          <a:p>
            <a:pPr marL="347663" lvl="1" indent="-347663">
              <a:buFont typeface="Wingdings" pitchFamily="2" charset="2"/>
              <a:buChar char="§"/>
            </a:pPr>
            <a:r>
              <a:rPr lang="en-US" sz="2400" b="1" dirty="0">
                <a:solidFill>
                  <a:srgbClr val="6585B9"/>
                </a:solidFill>
              </a:rPr>
              <a:t>Locations of foreign subsidiaries: </a:t>
            </a:r>
            <a:r>
              <a:rPr lang="en-US" sz="2400" dirty="0">
                <a:solidFill>
                  <a:srgbClr val="6585B9"/>
                </a:solidFill>
              </a:rPr>
              <a:t>Location can also influence the degree of translation exposure because the financial statement items of each subsidiary are typically measured by the respective subsidiary’s home currency.</a:t>
            </a:r>
          </a:p>
        </p:txBody>
      </p:sp>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8F8334B-764B-4192-BA56-2E9353159667}" type="slidenum">
              <a:rPr lang="en-US" smtClean="0">
                <a:solidFill>
                  <a:schemeClr val="tx1"/>
                </a:solidFill>
              </a:rPr>
              <a:pPr>
                <a:defRPr/>
              </a:pPr>
              <a:t>7</a:t>
            </a:fld>
            <a:endParaRPr 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bwMode="auto">
          <a:xfrm>
            <a:off x="685800" y="0"/>
            <a:ext cx="8305800" cy="838200"/>
          </a:xfrm>
          <a:prstGeom prst="rect">
            <a:avLst/>
          </a:prstGeom>
          <a:noFill/>
          <a:ln>
            <a:miter lim="800000"/>
            <a:headEnd/>
            <a:tailEnd/>
          </a:ln>
        </p:spPr>
        <p:txBody>
          <a:bodyPr anchor="ctr"/>
          <a:lstStyle/>
          <a:p>
            <a:r>
              <a:rPr lang="en-US" sz="2600" dirty="0">
                <a:solidFill>
                  <a:schemeClr val="bg1"/>
                </a:solidFill>
              </a:rPr>
              <a:t>Translation Exposure (2 of 4)</a:t>
            </a:r>
          </a:p>
        </p:txBody>
      </p:sp>
      <p:sp>
        <p:nvSpPr>
          <p:cNvPr id="31748" name="Rectangle 3"/>
          <p:cNvSpPr>
            <a:spLocks noGrp="1" noChangeArrowheads="1"/>
          </p:cNvSpPr>
          <p:nvPr>
            <p:ph idx="1"/>
          </p:nvPr>
        </p:nvSpPr>
        <p:spPr bwMode="auto">
          <a:xfrm>
            <a:off x="685800" y="1219200"/>
            <a:ext cx="8305800" cy="4953000"/>
          </a:xfrm>
          <a:prstGeom prst="rect">
            <a:avLst/>
          </a:prstGeom>
          <a:ln>
            <a:miter lim="800000"/>
            <a:headEnd/>
            <a:tailEnd/>
          </a:ln>
        </p:spPr>
        <p:txBody>
          <a:bodyPr/>
          <a:lstStyle/>
          <a:p>
            <a:pPr marL="0" indent="0">
              <a:buNone/>
              <a:defRPr/>
            </a:pPr>
            <a:r>
              <a:rPr lang="en-US" sz="2800" b="1" dirty="0"/>
              <a:t>Determinants of translation exposure </a:t>
            </a:r>
            <a:r>
              <a:rPr lang="en-US" sz="2800" dirty="0"/>
              <a:t>(cont.)</a:t>
            </a:r>
            <a:endParaRPr lang="en-US" sz="2800" b="1" dirty="0">
              <a:solidFill>
                <a:srgbClr val="6585B9"/>
              </a:solidFill>
            </a:endParaRPr>
          </a:p>
          <a:p>
            <a:pPr>
              <a:buFont typeface="Wingdings" panose="05000000000000000000" pitchFamily="2" charset="2"/>
              <a:buChar char="§"/>
              <a:defRPr/>
            </a:pPr>
            <a:r>
              <a:rPr lang="en-US" sz="2800" b="1" dirty="0">
                <a:solidFill>
                  <a:srgbClr val="6585B9"/>
                </a:solidFill>
              </a:rPr>
              <a:t>Accounting Methods: </a:t>
            </a:r>
            <a:r>
              <a:rPr lang="en-US" sz="2800" dirty="0"/>
              <a:t>MNC translation exposure is affected by accounting procedures, many of which are based on </a:t>
            </a:r>
            <a:r>
              <a:rPr lang="en-US" sz="2800" b="1" dirty="0"/>
              <a:t>FASB 52</a:t>
            </a:r>
            <a:endParaRPr lang="en-US" sz="3200" dirty="0"/>
          </a:p>
          <a:p>
            <a:pPr marL="566738" indent="-231775">
              <a:buFont typeface="Wingdings" panose="05000000000000000000" pitchFamily="2" charset="2"/>
              <a:buChar char="§"/>
              <a:defRPr/>
            </a:pPr>
            <a:r>
              <a:rPr lang="en-US" sz="2400" dirty="0">
                <a:solidFill>
                  <a:schemeClr val="tx1"/>
                </a:solidFill>
              </a:rPr>
              <a:t>The functional currency of an entity is the currency of the economic environment in which the entity operates.</a:t>
            </a:r>
          </a:p>
          <a:p>
            <a:pPr marL="566738" indent="-231775">
              <a:buFont typeface="Wingdings" panose="05000000000000000000" pitchFamily="2" charset="2"/>
              <a:buChar char="§"/>
              <a:defRPr/>
            </a:pPr>
            <a:endParaRPr lang="en-US" sz="2400" dirty="0">
              <a:solidFill>
                <a:schemeClr val="tx1"/>
              </a:solidFill>
            </a:endParaRPr>
          </a:p>
          <a:p>
            <a:pPr marL="566738" indent="-231775">
              <a:buFont typeface="Wingdings" panose="05000000000000000000" pitchFamily="2" charset="2"/>
              <a:buChar char="§"/>
              <a:defRPr/>
            </a:pPr>
            <a:r>
              <a:rPr lang="en-US" sz="2400" dirty="0">
                <a:solidFill>
                  <a:schemeClr val="tx1"/>
                </a:solidFill>
              </a:rPr>
              <a:t>The current exchange rate of the reporting date is used to translate the assets and liabilities of a foreign entity from its functional currency into the reporting currency.</a:t>
            </a:r>
          </a:p>
          <a:p>
            <a:pPr marL="566738" indent="-231775">
              <a:buFont typeface="Wingdings" panose="05000000000000000000" pitchFamily="2" charset="2"/>
              <a:buChar char="§"/>
              <a:defRPr/>
            </a:pPr>
            <a:endParaRPr lang="en-US" sz="2200" dirty="0">
              <a:solidFill>
                <a:schemeClr val="tx1"/>
              </a:solidFill>
            </a:endParaRPr>
          </a:p>
        </p:txBody>
      </p:sp>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3EA1493-2829-49A0-B410-899408F37D0C}" type="slidenum">
              <a:rPr lang="en-US" smtClean="0">
                <a:solidFill>
                  <a:schemeClr val="tx1"/>
                </a:solidFill>
              </a:rPr>
              <a:pPr>
                <a:defRPr/>
              </a:pPr>
              <a:t>8</a:t>
            </a:fld>
            <a:endParaRPr lang="en-US">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bwMode="auto">
          <a:xfrm>
            <a:off x="685800" y="0"/>
            <a:ext cx="8305800" cy="838200"/>
          </a:xfrm>
          <a:prstGeom prst="rect">
            <a:avLst/>
          </a:prstGeom>
          <a:noFill/>
          <a:ln>
            <a:miter lim="800000"/>
            <a:headEnd/>
            <a:tailEnd/>
          </a:ln>
        </p:spPr>
        <p:txBody>
          <a:bodyPr anchor="ctr"/>
          <a:lstStyle/>
          <a:p>
            <a:r>
              <a:rPr lang="en-US" sz="2600" dirty="0">
                <a:solidFill>
                  <a:schemeClr val="bg1"/>
                </a:solidFill>
              </a:rPr>
              <a:t>Translation Exposure (3 of 4)</a:t>
            </a:r>
          </a:p>
        </p:txBody>
      </p:sp>
      <p:sp>
        <p:nvSpPr>
          <p:cNvPr id="33796" name="Rectangle 3"/>
          <p:cNvSpPr>
            <a:spLocks noGrp="1" noChangeArrowheads="1"/>
          </p:cNvSpPr>
          <p:nvPr>
            <p:ph idx="1"/>
          </p:nvPr>
        </p:nvSpPr>
        <p:spPr bwMode="auto">
          <a:xfrm>
            <a:off x="685800" y="1219200"/>
            <a:ext cx="8305800" cy="5181600"/>
          </a:xfrm>
          <a:prstGeom prst="rect">
            <a:avLst/>
          </a:prstGeom>
          <a:noFill/>
          <a:ln>
            <a:miter lim="800000"/>
            <a:headEnd/>
            <a:tailEnd/>
          </a:ln>
        </p:spPr>
        <p:txBody>
          <a:bodyPr/>
          <a:lstStyle/>
          <a:p>
            <a:pPr marL="0" indent="0">
              <a:buNone/>
              <a:defRPr/>
            </a:pPr>
            <a:r>
              <a:rPr lang="en-US" sz="2800" b="1" dirty="0"/>
              <a:t>Determinants of translation exposure </a:t>
            </a:r>
            <a:r>
              <a:rPr lang="en-US" sz="2800" dirty="0"/>
              <a:t>(cont.)</a:t>
            </a:r>
            <a:endParaRPr lang="en-US" sz="2800" b="1" dirty="0">
              <a:solidFill>
                <a:srgbClr val="6585B9"/>
              </a:solidFill>
            </a:endParaRPr>
          </a:p>
          <a:p>
            <a:pPr>
              <a:buFont typeface="Wingdings" panose="05000000000000000000" pitchFamily="2" charset="2"/>
              <a:buChar char="§"/>
              <a:defRPr/>
            </a:pPr>
            <a:r>
              <a:rPr lang="en-US" sz="2400" b="1" dirty="0">
                <a:solidFill>
                  <a:srgbClr val="6585B9"/>
                </a:solidFill>
              </a:rPr>
              <a:t>Accounting Methods </a:t>
            </a:r>
            <a:r>
              <a:rPr lang="en-US" sz="2400" dirty="0">
                <a:solidFill>
                  <a:srgbClr val="6585B9"/>
                </a:solidFill>
              </a:rPr>
              <a:t>(cont.)</a:t>
            </a:r>
            <a:endParaRPr lang="en-US" sz="2200" dirty="0">
              <a:solidFill>
                <a:schemeClr val="tx1"/>
              </a:solidFill>
            </a:endParaRPr>
          </a:p>
          <a:p>
            <a:pPr marL="465138" indent="-246063">
              <a:spcAft>
                <a:spcPts val="1200"/>
              </a:spcAft>
              <a:buFont typeface="Wingdings" panose="05000000000000000000" pitchFamily="2" charset="2"/>
              <a:buChar char="§"/>
            </a:pPr>
            <a:r>
              <a:rPr lang="en-US" sz="2200" dirty="0">
                <a:solidFill>
                  <a:schemeClr val="tx1"/>
                </a:solidFill>
              </a:rPr>
              <a:t>The weighted average exchange rate over the relevant period is used to translate revenue, expenses, and gains and losses of a foreign entity from its functional currency into the reporting currency.</a:t>
            </a:r>
          </a:p>
          <a:p>
            <a:pPr marL="465138" indent="-246063">
              <a:spcAft>
                <a:spcPts val="1200"/>
              </a:spcAft>
              <a:buFont typeface="Wingdings" panose="05000000000000000000" pitchFamily="2" charset="2"/>
              <a:buChar char="§"/>
            </a:pPr>
            <a:r>
              <a:rPr lang="en-US" sz="2200" dirty="0">
                <a:solidFill>
                  <a:schemeClr val="tx1"/>
                </a:solidFill>
              </a:rPr>
              <a:t>Translated income gains or losses due to changes in foreign currency values are not recognized in current net income but are reported as a second component of stockholder’s equity; an exception to this rule is a foreign entity located in a country with high inflation.</a:t>
            </a:r>
          </a:p>
          <a:p>
            <a:pPr marL="465138" indent="-246063">
              <a:buFont typeface="Wingdings" panose="05000000000000000000" pitchFamily="2" charset="2"/>
              <a:buChar char="§"/>
            </a:pPr>
            <a:r>
              <a:rPr lang="en-US" sz="2200" dirty="0">
                <a:solidFill>
                  <a:schemeClr val="tx1"/>
                </a:solidFill>
              </a:rPr>
              <a:t>Realized income gains or losses due to foreign currency transactions are recorded in current net income, although there are some exceptions.</a:t>
            </a:r>
          </a:p>
        </p:txBody>
      </p:sp>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04F3ED8-7642-47C9-BBBA-BEE157B7FDF1}" type="slidenum">
              <a:rPr lang="en-US" smtClean="0">
                <a:solidFill>
                  <a:schemeClr val="tx1"/>
                </a:solidFill>
              </a:rPr>
              <a:pPr>
                <a:defRPr/>
              </a:pPr>
              <a:t>9</a:t>
            </a:fld>
            <a:endParaRPr lang="en-US">
              <a:solidFill>
                <a:schemeClr val="tx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1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TotalTime>
  <Words>940</Words>
  <Application>Microsoft Office PowerPoint</Application>
  <PresentationFormat>On-screen Show (4:3)</PresentationFormat>
  <Paragraphs>70</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Times New Roman</vt:lpstr>
      <vt:lpstr>Wingdings</vt:lpstr>
      <vt:lpstr>11_FMI 9th</vt:lpstr>
      <vt:lpstr>Equation</vt:lpstr>
      <vt:lpstr>PowerPoint Presentation</vt:lpstr>
      <vt:lpstr>Economic Exposure (1 of 2)</vt:lpstr>
      <vt:lpstr>Exhibit 10.5 Economic Exposure of a U.S. Firm to Exchange Rate Fluctuations</vt:lpstr>
      <vt:lpstr>Economic Exposure  (2 of 2)</vt:lpstr>
      <vt:lpstr>Exhibit 10.6 Estimated Sales and Expenses for Madison’s U.S. and Canadian Business Segments (millions of currency units)</vt:lpstr>
      <vt:lpstr>Exhibit 10.7 Impact of Possible Exchange Rates on Cash Flows of Madison Co. (millions of currency units)</vt:lpstr>
      <vt:lpstr>Translation Exposure (1 of 4)</vt:lpstr>
      <vt:lpstr>Translation Exposure (2 of 4)</vt:lpstr>
      <vt:lpstr>Translation Exposure (3 of 4)</vt:lpstr>
      <vt:lpstr>Translation Exposure (4 of 4)</vt:lpstr>
      <vt:lpstr>Exhibit 10.8 How Translation Exposure Can Affect the MNC’s Stock Price</vt:lpstr>
      <vt:lpstr>SUMMARY (1 of 3)</vt:lpstr>
      <vt:lpstr>SUMMARY (2 of 3)</vt:lpstr>
      <vt:lpstr>SUMMARY (3 of 3)</vt:lpstr>
    </vt:vector>
  </TitlesOfParts>
  <Company>California State University,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Schrenk, Lawrence</cp:lastModifiedBy>
  <cp:revision>82</cp:revision>
  <dcterms:created xsi:type="dcterms:W3CDTF">2009-07-28T18:54:56Z</dcterms:created>
  <dcterms:modified xsi:type="dcterms:W3CDTF">2019-05-18T20:35:08Z</dcterms:modified>
</cp:coreProperties>
</file>