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14"/>
  </p:notesMasterIdLst>
  <p:sldIdLst>
    <p:sldId id="298" r:id="rId2"/>
    <p:sldId id="272" r:id="rId3"/>
    <p:sldId id="263" r:id="rId4"/>
    <p:sldId id="273" r:id="rId5"/>
    <p:sldId id="281" r:id="rId6"/>
    <p:sldId id="282" r:id="rId7"/>
    <p:sldId id="283" r:id="rId8"/>
    <p:sldId id="285" r:id="rId9"/>
    <p:sldId id="286" r:id="rId10"/>
    <p:sldId id="287" r:id="rId11"/>
    <p:sldId id="288" r:id="rId12"/>
    <p:sldId id="269"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 initials="SI"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85B9"/>
    <a:srgbClr val="527171"/>
    <a:srgbClr val="467069"/>
    <a:srgbClr val="FFFFFF"/>
    <a:srgbClr val="FF9933"/>
    <a:srgbClr val="336699"/>
    <a:srgbClr val="336600"/>
    <a:srgbClr val="538610"/>
    <a:srgbClr val="146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3" autoAdjust="0"/>
    <p:restoredTop sz="94737" autoAdjust="0"/>
  </p:normalViewPr>
  <p:slideViewPr>
    <p:cSldViewPr>
      <p:cViewPr varScale="1">
        <p:scale>
          <a:sx n="108" d="100"/>
          <a:sy n="108" d="100"/>
        </p:scale>
        <p:origin x="15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6450462D-01AF-43E8-962D-CF542FA7C382}" type="slidenum">
              <a:rPr lang="en-US"/>
              <a:pPr>
                <a:defRPr/>
              </a:pPr>
              <a:t>‹#›</a:t>
            </a:fld>
            <a:endParaRPr lang="en-US"/>
          </a:p>
        </p:txBody>
      </p:sp>
    </p:spTree>
    <p:extLst>
      <p:ext uri="{BB962C8B-B14F-4D97-AF65-F5344CB8AC3E}">
        <p14:creationId xmlns:p14="http://schemas.microsoft.com/office/powerpoint/2010/main" val="2285732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eaLnBrk="1" hangingPunct="1"/>
            <a:endParaRPr lang="en-US"/>
          </a:p>
        </p:txBody>
      </p:sp>
      <p:sp>
        <p:nvSpPr>
          <p:cNvPr id="43012" name="Slide Number Placeholder 3"/>
          <p:cNvSpPr>
            <a:spLocks noGrp="1"/>
          </p:cNvSpPr>
          <p:nvPr>
            <p:ph type="sldNum" sz="quarter" idx="5"/>
          </p:nvPr>
        </p:nvSpPr>
        <p:spPr>
          <a:noFill/>
        </p:spPr>
        <p:txBody>
          <a:bodyPr/>
          <a:lstStyle/>
          <a:p>
            <a:fld id="{D49B1195-473E-4A30-8056-CEFE4AB5B638}" type="slidenum">
              <a:rPr lang="en-US" smtClean="0">
                <a:cs typeface="Times New Roman" pitchFamily="18" charset="0"/>
              </a:rPr>
              <a:pPr/>
              <a:t>3</a:t>
            </a:fld>
            <a:endParaRPr lang="en-US">
              <a:cs typeface="Times New Roman" pitchFamily="18" charset="0"/>
            </a:endParaRPr>
          </a:p>
        </p:txBody>
      </p:sp>
    </p:spTree>
    <p:extLst>
      <p:ext uri="{BB962C8B-B14F-4D97-AF65-F5344CB8AC3E}">
        <p14:creationId xmlns:p14="http://schemas.microsoft.com/office/powerpoint/2010/main" val="277494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endParaRPr lang="en-US"/>
          </a:p>
        </p:txBody>
      </p:sp>
      <p:sp>
        <p:nvSpPr>
          <p:cNvPr id="44036" name="Slide Number Placeholder 3"/>
          <p:cNvSpPr>
            <a:spLocks noGrp="1"/>
          </p:cNvSpPr>
          <p:nvPr>
            <p:ph type="sldNum" sz="quarter" idx="5"/>
          </p:nvPr>
        </p:nvSpPr>
        <p:spPr>
          <a:noFill/>
        </p:spPr>
        <p:txBody>
          <a:bodyPr/>
          <a:lstStyle/>
          <a:p>
            <a:fld id="{05EAF619-7518-4916-8C3B-EB97F66683E1}" type="slidenum">
              <a:rPr lang="en-US" smtClean="0">
                <a:cs typeface="Times New Roman" pitchFamily="18" charset="0"/>
              </a:rPr>
              <a:pPr/>
              <a:t>12</a:t>
            </a:fld>
            <a:endParaRPr lang="en-US">
              <a:cs typeface="Times New Roman" pitchFamily="18" charset="0"/>
            </a:endParaRPr>
          </a:p>
        </p:txBody>
      </p:sp>
    </p:spTree>
    <p:extLst>
      <p:ext uri="{BB962C8B-B14F-4D97-AF65-F5344CB8AC3E}">
        <p14:creationId xmlns:p14="http://schemas.microsoft.com/office/powerpoint/2010/main" val="25370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6585B9">
              <a:alpha val="89804"/>
            </a:srgbClr>
          </a:solidFill>
          <a:ln w="0">
            <a:noFill/>
            <a:miter lim="800000"/>
            <a:headEnd/>
            <a:tailEnd/>
          </a:ln>
        </p:spPr>
        <p:txBody>
          <a:bodyPr wrap="none" anchor="ctr"/>
          <a:lstStyle/>
          <a:p>
            <a:pPr>
              <a:defRPr/>
            </a:pPr>
            <a:endParaRPr lang="en-US"/>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21515" name="Rectangle 11"/>
          <p:cNvSpPr>
            <a:spLocks noGrp="1" noChangeArrowheads="1"/>
          </p:cNvSpPr>
          <p:nvPr>
            <p:ph type="ctrTitle"/>
          </p:nvPr>
        </p:nvSpPr>
        <p:spPr>
          <a:xfrm>
            <a:off x="1828800" y="533400"/>
            <a:ext cx="7315200" cy="609600"/>
          </a:xfrm>
          <a:solidFill>
            <a:schemeClr val="accent6">
              <a:lumMod val="75000"/>
            </a:schemeClr>
          </a:solidFill>
        </p:spPr>
        <p:txBody>
          <a:bodyPr/>
          <a:lstStyle>
            <a:lvl1pPr>
              <a:defRPr sz="3600">
                <a:solidFill>
                  <a:srgbClr val="FF9933"/>
                </a:solidFill>
                <a:latin typeface="Arial" pitchFamily="34" charset="0"/>
                <a:cs typeface="Arial" pitchFamily="34" charset="0"/>
              </a:defRPr>
            </a:lvl1pPr>
          </a:lstStyle>
          <a:p>
            <a:r>
              <a:rPr lang="en-US" dirty="0"/>
              <a:t>Click to edit Master title style</a:t>
            </a:r>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cs typeface="+mn-cs"/>
              </a:defRPr>
            </a:lvl1pPr>
          </a:lstStyle>
          <a:p>
            <a:pPr>
              <a:defRPr/>
            </a:pPr>
            <a:fld id="{9F811CED-3652-4DFD-85E1-9466AB67BE6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50000"/>
          <a:stretch>
            <a:fillRect/>
          </a:stretch>
        </p:blipFill>
        <p:spPr bwMode="auto">
          <a:xfrm>
            <a:off x="0" y="1143000"/>
            <a:ext cx="685800" cy="5715000"/>
          </a:xfrm>
          <a:prstGeom prst="rect">
            <a:avLst/>
          </a:prstGeom>
          <a:noFill/>
          <a:ln w="9525">
            <a:noFill/>
            <a:miter lim="800000"/>
            <a:headEnd/>
            <a:tailEnd/>
          </a:ln>
        </p:spPr>
      </p:pic>
      <p:pic>
        <p:nvPicPr>
          <p:cNvPr id="4" name="Picture 1"/>
          <p:cNvPicPr>
            <a:picLocks noChangeAspect="1" noChangeArrowheads="1"/>
          </p:cNvPicPr>
          <p:nvPr userDrawn="1"/>
        </p:nvPicPr>
        <p:blipFill>
          <a:blip r:embed="rId3" cstate="print"/>
          <a:srcRect/>
          <a:stretch>
            <a:fillRect/>
          </a:stretch>
        </p:blipFill>
        <p:spPr bwMode="auto">
          <a:xfrm>
            <a:off x="0" y="806450"/>
            <a:ext cx="9144000" cy="336550"/>
          </a:xfrm>
          <a:prstGeom prst="rect">
            <a:avLst/>
          </a:prstGeom>
          <a:noFill/>
          <a:ln w="9525">
            <a:solidFill>
              <a:schemeClr val="accent6">
                <a:lumMod val="75000"/>
              </a:schemeClr>
            </a:solid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cs typeface="+mn-cs"/>
              </a:defRPr>
            </a:lvl1pPr>
          </a:lstStyle>
          <a:p>
            <a:pPr>
              <a:defRPr/>
            </a:pPr>
            <a:fld id="{EBA27EA1-1155-42FC-A217-1AB489485F3D}" type="slidenum">
              <a:rPr lang="en-US"/>
              <a:pPr>
                <a:defRPr/>
              </a:pPr>
              <a:t>‹#›</a:t>
            </a:fld>
            <a:endParaRPr lang="en-US" dirty="0"/>
          </a:p>
        </p:txBody>
      </p:sp>
      <p:sp>
        <p:nvSpPr>
          <p:cNvPr id="9" name="Rectangle 8"/>
          <p:cNvSpPr/>
          <p:nvPr userDrawn="1"/>
        </p:nvSpPr>
        <p:spPr>
          <a:xfrm>
            <a:off x="0" y="0"/>
            <a:ext cx="9144000" cy="806450"/>
          </a:xfrm>
          <a:prstGeom prst="rect">
            <a:avLst/>
          </a:prstGeom>
          <a:solidFill>
            <a:srgbClr val="6585B9"/>
          </a:solidFill>
          <a:ln>
            <a:solidFill>
              <a:srgbClr val="658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sp>
        <p:nvSpPr>
          <p:cNvPr id="9" name="Rectangle 8"/>
          <p:cNvSpPr/>
          <p:nvPr userDrawn="1"/>
        </p:nvSpPr>
        <p:spPr>
          <a:xfrm>
            <a:off x="0" y="0"/>
            <a:ext cx="9144000" cy="3276600"/>
          </a:xfrm>
          <a:prstGeom prst="rect">
            <a:avLst/>
          </a:prstGeom>
          <a:solidFill>
            <a:srgbClr val="658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userDrawn="1"/>
        </p:nvSpPr>
        <p:spPr bwMode="auto">
          <a:xfrm>
            <a:off x="0" y="609600"/>
            <a:ext cx="9144000" cy="1311275"/>
          </a:xfrm>
          <a:prstGeom prst="rect">
            <a:avLst/>
          </a:prstGeom>
          <a:solidFill>
            <a:srgbClr val="6585B9"/>
          </a:solidFill>
          <a:ln>
            <a:noFill/>
          </a:ln>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a:solidFill>
                  <a:schemeClr val="bg1"/>
                </a:solidFill>
                <a:latin typeface="Times New Roman" pitchFamily="18" charset="0"/>
              </a:rPr>
              <a:t>International Financial Management </a:t>
            </a:r>
          </a:p>
          <a:p>
            <a:pPr algn="ctr" eaLnBrk="1" hangingPunct="1">
              <a:defRPr/>
            </a:pPr>
            <a:r>
              <a:rPr lang="en-US" sz="4000" dirty="0">
                <a:solidFill>
                  <a:schemeClr val="bg1"/>
                </a:solidFill>
                <a:latin typeface="Times New Roman" pitchFamily="18" charset="0"/>
              </a:rPr>
              <a:t>13</a:t>
            </a:r>
            <a:r>
              <a:rPr lang="en-US" sz="4000" baseline="30000" dirty="0">
                <a:solidFill>
                  <a:schemeClr val="bg1"/>
                </a:solidFill>
                <a:latin typeface="Times New Roman" pitchFamily="18" charset="0"/>
              </a:rPr>
              <a:t>th</a:t>
            </a:r>
            <a:r>
              <a:rPr lang="en-US" sz="4000" dirty="0">
                <a:solidFill>
                  <a:schemeClr val="bg1"/>
                </a:solidFill>
                <a:latin typeface="Times New Roman" pitchFamily="18" charset="0"/>
              </a:rPr>
              <a:t> Edition</a:t>
            </a:r>
            <a:endParaRPr lang="en-US" dirty="0"/>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3"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dirty="0">
                  <a:solidFill>
                    <a:schemeClr val="bg1"/>
                  </a:solidFill>
                </a:rPr>
                <a:t>by Jeff Madura</a:t>
              </a:r>
              <a:endParaRPr lang="en-US" sz="2400"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90BDAF-D8D8-4513-8B83-F22AFBAC74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00623" y="6349965"/>
            <a:ext cx="1742753" cy="508035"/>
          </a:xfrm>
          <a:prstGeom prst="rect">
            <a:avLst/>
          </a:prstGeom>
        </p:spPr>
      </p:pic>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Lst>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E2A5FA2-F035-4B31-8605-5E3E4B06604E}"/>
              </a:ext>
            </a:extLst>
          </p:cNvPr>
          <p:cNvSpPr>
            <a:spLocks noGrp="1"/>
          </p:cNvSpPr>
          <p:nvPr>
            <p:ph type="body" sz="quarter" idx="10"/>
          </p:nvPr>
        </p:nvSpPr>
        <p:spPr>
          <a:xfrm>
            <a:off x="152400" y="2286000"/>
            <a:ext cx="8839200" cy="3962400"/>
          </a:xfrm>
        </p:spPr>
        <p:txBody>
          <a:bodyPr/>
          <a:lstStyle/>
          <a:p>
            <a:pPr algn="ctr"/>
            <a:r>
              <a:rPr lang="en-US" sz="4800" b="1" dirty="0"/>
              <a:t>FIN 440: International Finance</a:t>
            </a:r>
          </a:p>
          <a:p>
            <a:pPr algn="ctr"/>
            <a:endParaRPr lang="en-US" sz="3600" b="1" dirty="0"/>
          </a:p>
          <a:p>
            <a:pPr algn="ctr"/>
            <a:r>
              <a:rPr lang="en-US" sz="3600" b="1" dirty="0"/>
              <a:t>Larry Schrenk, Instructor</a:t>
            </a:r>
          </a:p>
          <a:p>
            <a:pPr algn="ctr"/>
            <a:endParaRPr lang="en-US" sz="3600" b="1" dirty="0"/>
          </a:p>
          <a:p>
            <a:pPr algn="ctr"/>
            <a:r>
              <a:rPr lang="en-US" sz="3600" b="1"/>
              <a:t>Video 1.2 The Why and How of International Business</a:t>
            </a:r>
            <a:endParaRPr lang="en-US" sz="3600" b="1" dirty="0"/>
          </a:p>
          <a:p>
            <a:endParaRPr lang="en-US" dirty="0"/>
          </a:p>
          <a:p>
            <a:endParaRPr lang="en-US" dirty="0"/>
          </a:p>
        </p:txBody>
      </p:sp>
      <p:sp>
        <p:nvSpPr>
          <p:cNvPr id="4" name="Slide Number Placeholder 3">
            <a:extLst>
              <a:ext uri="{FF2B5EF4-FFF2-40B4-BE49-F238E27FC236}">
                <a16:creationId xmlns:a16="http://schemas.microsoft.com/office/drawing/2014/main" id="{92593C8C-467E-48B7-89C0-3645D1CD5A73}"/>
              </a:ext>
            </a:extLst>
          </p:cNvPr>
          <p:cNvSpPr>
            <a:spLocks noGrp="1"/>
          </p:cNvSpPr>
          <p:nvPr>
            <p:ph type="sldNum" sz="quarter" idx="11"/>
          </p:nvPr>
        </p:nvSpPr>
        <p:spPr>
          <a:prstGeom prst="rect">
            <a:avLst/>
          </a:prstGeom>
        </p:spPr>
        <p:txBody>
          <a:bodyPr/>
          <a:lstStyle/>
          <a:p>
            <a:pPr>
              <a:defRPr/>
            </a:pPr>
            <a:fld id="{EBA27EA1-1155-42FC-A217-1AB489485F3D}" type="slidenum">
              <a:rPr lang="en-US" smtClean="0"/>
              <a:pPr>
                <a:defRPr/>
              </a:pPr>
              <a:t>1</a:t>
            </a:fld>
            <a:endParaRPr lang="en-US" dirty="0"/>
          </a:p>
        </p:txBody>
      </p:sp>
    </p:spTree>
    <p:extLst>
      <p:ext uri="{BB962C8B-B14F-4D97-AF65-F5344CB8AC3E}">
        <p14:creationId xmlns:p14="http://schemas.microsoft.com/office/powerpoint/2010/main" val="23168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6B410E6-1EC9-4D75-A6BA-8A64CC99E95A}" type="slidenum">
              <a:rPr lang="en-US" smtClean="0"/>
              <a:pPr>
                <a:defRPr/>
              </a:pPr>
              <a:t>10</a:t>
            </a:fld>
            <a:endParaRPr lang="en-US"/>
          </a:p>
        </p:txBody>
      </p:sp>
      <p:sp>
        <p:nvSpPr>
          <p:cNvPr id="27651" name="Rectangle 2"/>
          <p:cNvSpPr>
            <a:spLocks noGrp="1" noChangeArrowheads="1"/>
          </p:cNvSpPr>
          <p:nvPr>
            <p:ph type="title" idx="4294967295"/>
          </p:nvPr>
        </p:nvSpPr>
        <p:spPr bwMode="auto">
          <a:xfrm>
            <a:off x="381000" y="0"/>
            <a:ext cx="8534400" cy="838200"/>
          </a:xfrm>
          <a:prstGeom prst="rect">
            <a:avLst/>
          </a:prstGeom>
          <a:noFill/>
          <a:ln>
            <a:miter lim="800000"/>
            <a:headEnd/>
            <a:tailEnd/>
          </a:ln>
        </p:spPr>
        <p:txBody>
          <a:bodyPr anchor="ctr"/>
          <a:lstStyle/>
          <a:p>
            <a:r>
              <a:rPr lang="en-US" sz="2600" dirty="0">
                <a:solidFill>
                  <a:srgbClr val="FFFFFF"/>
                </a:solidFill>
              </a:rPr>
              <a:t>How Firms Engage in International Business (7 of 8)</a:t>
            </a:r>
          </a:p>
        </p:txBody>
      </p:sp>
      <p:sp>
        <p:nvSpPr>
          <p:cNvPr id="27652" name="Rectangle 3"/>
          <p:cNvSpPr>
            <a:spLocks noGrp="1" noChangeArrowheads="1"/>
          </p:cNvSpPr>
          <p:nvPr>
            <p:ph type="body" idx="4294967295"/>
          </p:nvPr>
        </p:nvSpPr>
        <p:spPr bwMode="auto">
          <a:xfrm>
            <a:off x="685800" y="1295400"/>
            <a:ext cx="7924800" cy="4038600"/>
          </a:xfrm>
          <a:prstGeom prst="rect">
            <a:avLst/>
          </a:prstGeom>
          <a:noFill/>
          <a:ln>
            <a:miter lim="800000"/>
            <a:headEnd/>
            <a:tailEnd/>
          </a:ln>
        </p:spPr>
        <p:txBody>
          <a:bodyPr/>
          <a:lstStyle/>
          <a:p>
            <a:pPr marL="0" indent="0">
              <a:spcAft>
                <a:spcPts val="1200"/>
              </a:spcAft>
              <a:buClr>
                <a:srgbClr val="002060"/>
              </a:buClr>
              <a:buSzPct val="75000"/>
              <a:buNone/>
            </a:pPr>
            <a:r>
              <a:rPr lang="en-US" sz="2600" b="1" dirty="0">
                <a:solidFill>
                  <a:srgbClr val="0070C0"/>
                </a:solidFill>
              </a:rPr>
              <a:t>Summary of Methods</a:t>
            </a:r>
            <a:endParaRPr lang="en-US" sz="2600" dirty="0">
              <a:solidFill>
                <a:srgbClr val="0070C0"/>
              </a:solidFill>
            </a:endParaRPr>
          </a:p>
          <a:p>
            <a:pPr>
              <a:spcAft>
                <a:spcPts val="1200"/>
              </a:spcAft>
              <a:buClr>
                <a:srgbClr val="002060"/>
              </a:buClr>
              <a:buSzPct val="75000"/>
              <a:buFont typeface="Wingdings" panose="05000000000000000000" pitchFamily="2" charset="2"/>
              <a:buChar char="§"/>
            </a:pPr>
            <a:r>
              <a:rPr lang="en-US" sz="2400" dirty="0"/>
              <a:t>Any method of increasing international business that requires a direct investment in foreign operations is referred to as </a:t>
            </a:r>
            <a:r>
              <a:rPr lang="en-US" sz="2400" b="1" dirty="0"/>
              <a:t>direct foreign investment (DFI).</a:t>
            </a:r>
          </a:p>
          <a:p>
            <a:pPr>
              <a:spcAft>
                <a:spcPts val="1200"/>
              </a:spcAft>
              <a:buClr>
                <a:srgbClr val="002060"/>
              </a:buClr>
              <a:buSzPct val="75000"/>
              <a:buFont typeface="Wingdings" panose="05000000000000000000" pitchFamily="2" charset="2"/>
              <a:buChar char="§"/>
            </a:pPr>
            <a:r>
              <a:rPr lang="en-US" sz="2400" dirty="0"/>
              <a:t>International trade and licensing usually not included.</a:t>
            </a:r>
          </a:p>
          <a:p>
            <a:pPr>
              <a:spcAft>
                <a:spcPts val="1200"/>
              </a:spcAft>
              <a:buClr>
                <a:srgbClr val="002060"/>
              </a:buClr>
              <a:buSzPct val="75000"/>
              <a:buFont typeface="Wingdings" panose="05000000000000000000" pitchFamily="2" charset="2"/>
              <a:buChar char="§"/>
            </a:pPr>
            <a:r>
              <a:rPr lang="en-US" sz="2400" dirty="0"/>
              <a:t>Foreign acquisition and establishment of new foreign subsidiaries represent the largest portion of DFI.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70AF8AA2-57E7-428D-A181-886647CAE484}" type="slidenum">
              <a:rPr lang="en-US" smtClean="0"/>
              <a:pPr>
                <a:defRPr/>
              </a:pPr>
              <a:t>11</a:t>
            </a:fld>
            <a:endParaRPr lang="en-US"/>
          </a:p>
        </p:txBody>
      </p:sp>
      <p:sp>
        <p:nvSpPr>
          <p:cNvPr id="29699" name="Rectangle 2"/>
          <p:cNvSpPr>
            <a:spLocks noGrp="1" noChangeArrowheads="1"/>
          </p:cNvSpPr>
          <p:nvPr>
            <p:ph type="title" idx="4294967295"/>
          </p:nvPr>
        </p:nvSpPr>
        <p:spPr bwMode="auto">
          <a:xfrm>
            <a:off x="381000" y="0"/>
            <a:ext cx="8382000" cy="838200"/>
          </a:xfrm>
          <a:prstGeom prst="rect">
            <a:avLst/>
          </a:prstGeom>
          <a:ln>
            <a:miter lim="800000"/>
            <a:headEnd/>
            <a:tailEnd/>
          </a:ln>
        </p:spPr>
        <p:txBody>
          <a:bodyPr anchor="ctr"/>
          <a:lstStyle/>
          <a:p>
            <a:pPr>
              <a:defRPr/>
            </a:pPr>
            <a:r>
              <a:rPr lang="en-US" sz="2600" dirty="0">
                <a:solidFill>
                  <a:srgbClr val="FFFFFF"/>
                </a:solidFill>
              </a:rPr>
              <a:t>How Firms Engage in International Business (8 of 8)</a:t>
            </a:r>
            <a:endParaRPr lang="en-US" sz="2600" dirty="0">
              <a:solidFill>
                <a:srgbClr val="FFFFFF"/>
              </a:solidFill>
              <a:latin typeface="+mj-lt"/>
            </a:endParaRPr>
          </a:p>
        </p:txBody>
      </p:sp>
      <p:sp>
        <p:nvSpPr>
          <p:cNvPr id="29700" name="Rectangle 3"/>
          <p:cNvSpPr>
            <a:spLocks noGrp="1" noChangeArrowheads="1"/>
          </p:cNvSpPr>
          <p:nvPr>
            <p:ph type="body" idx="4294967295"/>
          </p:nvPr>
        </p:nvSpPr>
        <p:spPr bwMode="auto">
          <a:xfrm>
            <a:off x="685800" y="1295400"/>
            <a:ext cx="8153400" cy="4953000"/>
          </a:xfrm>
          <a:prstGeom prst="rect">
            <a:avLst/>
          </a:prstGeom>
          <a:noFill/>
          <a:ln>
            <a:miter lim="800000"/>
            <a:headEnd/>
            <a:tailEnd/>
          </a:ln>
        </p:spPr>
        <p:txBody>
          <a:bodyPr/>
          <a:lstStyle/>
          <a:p>
            <a:pPr marL="0" indent="0">
              <a:spcBef>
                <a:spcPts val="0"/>
              </a:spcBef>
              <a:spcAft>
                <a:spcPts val="600"/>
              </a:spcAft>
              <a:buClr>
                <a:srgbClr val="002060"/>
              </a:buClr>
              <a:buSzPct val="75000"/>
              <a:buNone/>
            </a:pPr>
            <a:r>
              <a:rPr lang="en-US" sz="2600" b="1" dirty="0">
                <a:solidFill>
                  <a:srgbClr val="0070C0"/>
                </a:solidFill>
              </a:rPr>
              <a:t>Summary of Methods </a:t>
            </a:r>
            <a:r>
              <a:rPr lang="en-US" sz="2600" dirty="0">
                <a:solidFill>
                  <a:srgbClr val="0070C0"/>
                </a:solidFill>
              </a:rPr>
              <a:t>(cont.)</a:t>
            </a:r>
          </a:p>
          <a:p>
            <a:pPr>
              <a:spcBef>
                <a:spcPts val="0"/>
              </a:spcBef>
              <a:spcAft>
                <a:spcPts val="600"/>
              </a:spcAft>
              <a:buClr>
                <a:srgbClr val="002060"/>
              </a:buClr>
              <a:buSzPct val="75000"/>
              <a:buFont typeface="Wingdings" panose="05000000000000000000" pitchFamily="2" charset="2"/>
              <a:buChar char="§"/>
            </a:pPr>
            <a:r>
              <a:rPr lang="en-US" sz="2400" dirty="0">
                <a:solidFill>
                  <a:srgbClr val="0070C0"/>
                </a:solidFill>
              </a:rPr>
              <a:t>Exhibit 1.3 Cash Flow Diagrams for MNCs</a:t>
            </a:r>
          </a:p>
          <a:p>
            <a:pPr marL="865188" lvl="1" indent="-465138">
              <a:spcBef>
                <a:spcPts val="0"/>
              </a:spcBef>
              <a:spcAft>
                <a:spcPts val="600"/>
              </a:spcAft>
              <a:buClr>
                <a:srgbClr val="002060"/>
              </a:buClr>
              <a:buSzPct val="75000"/>
              <a:buFont typeface="Wingdings" panose="05000000000000000000" pitchFamily="2" charset="2"/>
              <a:buChar char="§"/>
            </a:pPr>
            <a:r>
              <a:rPr lang="en-US" sz="2200" dirty="0"/>
              <a:t>The first diagram reflects an MNC that engages in international trade. International cash flows result from paying for imports or receiving cash flow from exports.</a:t>
            </a:r>
          </a:p>
          <a:p>
            <a:pPr marL="865188" lvl="1" indent="-465138">
              <a:spcBef>
                <a:spcPts val="0"/>
              </a:spcBef>
              <a:spcAft>
                <a:spcPts val="600"/>
              </a:spcAft>
              <a:buClr>
                <a:srgbClr val="002060"/>
              </a:buClr>
              <a:buSzPct val="75000"/>
              <a:buFont typeface="Wingdings" panose="05000000000000000000" pitchFamily="2" charset="2"/>
              <a:buChar char="§"/>
            </a:pPr>
            <a:r>
              <a:rPr lang="en-US" sz="2200" dirty="0"/>
              <a:t>The second diagram reflects an MNC that engages in some international arrangements. Outflows include expenses such as expenses incurred from transferring technology or funding partial investment in a franchise or joint venture. Inflows are receipts from fees.</a:t>
            </a:r>
          </a:p>
          <a:p>
            <a:pPr marL="865188" lvl="1" indent="-465138">
              <a:spcBef>
                <a:spcPts val="0"/>
              </a:spcBef>
              <a:spcAft>
                <a:spcPts val="600"/>
              </a:spcAft>
              <a:buClr>
                <a:srgbClr val="002060"/>
              </a:buClr>
              <a:buSzPct val="75000"/>
              <a:buFont typeface="Wingdings" panose="05000000000000000000" pitchFamily="2" charset="2"/>
              <a:buChar char="§"/>
            </a:pPr>
            <a:r>
              <a:rPr lang="en-US" sz="2200" dirty="0"/>
              <a:t>The third diagram reflects an MNC that engages in direct foreign investment. Cash flows exist between the parent company and the foreign subsidiary.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B64C168-190E-44C7-B0F1-DA0829392925}" type="slidenum">
              <a:rPr lang="en-US" smtClean="0"/>
              <a:pPr>
                <a:defRPr/>
              </a:pPr>
              <a:t>12</a:t>
            </a:fld>
            <a:endParaRPr lang="en-US"/>
          </a:p>
        </p:txBody>
      </p:sp>
      <p:sp>
        <p:nvSpPr>
          <p:cNvPr id="28675" name="Title 1"/>
          <p:cNvSpPr>
            <a:spLocks noGrp="1"/>
          </p:cNvSpPr>
          <p:nvPr>
            <p:ph type="title"/>
          </p:nvPr>
        </p:nvSpPr>
        <p:spPr bwMode="auto">
          <a:xfrm>
            <a:off x="457200" y="0"/>
            <a:ext cx="7315200" cy="838200"/>
          </a:xfrm>
          <a:prstGeom prst="rect">
            <a:avLst/>
          </a:prstGeom>
          <a:ln>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sz="2800" dirty="0">
                <a:solidFill>
                  <a:srgbClr val="FFFFFF"/>
                </a:solidFill>
                <a:latin typeface="+mj-lt"/>
              </a:rPr>
              <a:t>Exhibit 1.3 </a:t>
            </a:r>
            <a:r>
              <a:rPr lang="en-US" sz="2800" b="0" dirty="0">
                <a:solidFill>
                  <a:srgbClr val="FFFFFF"/>
                </a:solidFill>
                <a:latin typeface="+mj-lt"/>
              </a:rPr>
              <a:t>Cash Flow Diagrams for MNCs</a:t>
            </a:r>
            <a:endParaRPr lang="en-US" sz="2600" b="0" dirty="0">
              <a:solidFill>
                <a:srgbClr val="FFFFFF"/>
              </a:solidFill>
              <a:latin typeface="+mj-lt"/>
            </a:endParaRPr>
          </a:p>
        </p:txBody>
      </p:sp>
      <p:sp>
        <p:nvSpPr>
          <p:cNvPr id="28676"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B71D9539-7FEA-436D-9E53-D2CFA81E1885}" type="slidenum">
              <a:rPr lang="en-US"/>
              <a:pPr/>
              <a:t>12</a:t>
            </a:fld>
            <a:endParaRPr lang="en-US"/>
          </a:p>
        </p:txBody>
      </p:sp>
      <p:pic>
        <p:nvPicPr>
          <p:cNvPr id="2" name="Picture 1" descr="Three Cash Flow diagrams for MNCs titled “International Trade by the MNC,” “Licensing, Franchising, Joint Ventures by the MNC,” and “Investment in Foreign Subsidiaries by the MNC” read as follows.&#10;International Trade by the MNC:&#10;MNC experiences “Cash Inflows from Exporting” from “Foreign Importers” and “Cash Outflows to pay for Importing” to “Foreign Exporters.”&#10;Licensing, Franchising, Joint Ventures by the MNC:&#10;MNC experiences “Cash Inflows from Services Provided” from, and “Cash Outflows for Services Received” to “Foreign Firms or Government Agencies.”&#10;Investment in Foreign Subsidiaries by the MNC:&#10;MNC experiences “Cash Inflows from Remitted Earnings” from and “Cash Outflows to Finance the Operations” to “Foreign Subsidiaries.”" title="Summary of Method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526369"/>
            <a:ext cx="7467600" cy="47013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838941C0-9B94-49CB-8FC7-90B85D061D07}" type="slidenum">
              <a:rPr lang="en-US" smtClean="0"/>
              <a:pPr>
                <a:defRPr/>
              </a:pPr>
              <a:t>2</a:t>
            </a:fld>
            <a:endParaRPr lang="en-US"/>
          </a:p>
        </p:txBody>
      </p:sp>
      <p:sp>
        <p:nvSpPr>
          <p:cNvPr id="18435" name="Rectangle 2"/>
          <p:cNvSpPr>
            <a:spLocks noGrp="1" noChangeArrowheads="1"/>
          </p:cNvSpPr>
          <p:nvPr>
            <p:ph type="title" idx="4294967295"/>
          </p:nvPr>
        </p:nvSpPr>
        <p:spPr bwMode="auto">
          <a:xfrm>
            <a:off x="533400" y="-11113"/>
            <a:ext cx="7315200" cy="849313"/>
          </a:xfrm>
          <a:prstGeom prst="rect">
            <a:avLst/>
          </a:prstGeom>
          <a:noFill/>
          <a:ln>
            <a:miter lim="800000"/>
            <a:headEnd/>
            <a:tailEnd/>
          </a:ln>
        </p:spPr>
        <p:txBody>
          <a:bodyPr anchor="ctr"/>
          <a:lstStyle/>
          <a:p>
            <a:r>
              <a:rPr lang="en-US" sz="2800" dirty="0">
                <a:solidFill>
                  <a:srgbClr val="FFFFFF"/>
                </a:solidFill>
              </a:rPr>
              <a:t>Why MNCs Pursue International Business</a:t>
            </a:r>
          </a:p>
        </p:txBody>
      </p:sp>
      <p:sp>
        <p:nvSpPr>
          <p:cNvPr id="18436" name="Rectangle 3"/>
          <p:cNvSpPr>
            <a:spLocks noGrp="1" noChangeArrowheads="1"/>
          </p:cNvSpPr>
          <p:nvPr>
            <p:ph type="body" idx="4294967295"/>
          </p:nvPr>
        </p:nvSpPr>
        <p:spPr bwMode="auto">
          <a:xfrm>
            <a:off x="685800" y="1219200"/>
            <a:ext cx="8229600" cy="4038600"/>
          </a:xfrm>
          <a:prstGeom prst="rect">
            <a:avLst/>
          </a:prstGeom>
          <a:noFill/>
          <a:ln>
            <a:miter lim="800000"/>
            <a:headEnd/>
            <a:tailEnd/>
          </a:ln>
        </p:spPr>
        <p:txBody>
          <a:bodyPr/>
          <a:lstStyle/>
          <a:p>
            <a:pPr marL="0" indent="0">
              <a:spcBef>
                <a:spcPts val="0"/>
              </a:spcBef>
              <a:spcAft>
                <a:spcPts val="1200"/>
              </a:spcAft>
              <a:buSzTx/>
              <a:buNone/>
            </a:pPr>
            <a:r>
              <a:rPr lang="en-US" sz="2600" b="1" dirty="0"/>
              <a:t>Theory of Comparative Advantage</a:t>
            </a:r>
            <a:r>
              <a:rPr lang="en-US" sz="2600" dirty="0"/>
              <a:t>: Specialization increases production efficiency.</a:t>
            </a:r>
          </a:p>
          <a:p>
            <a:pPr marL="0" indent="0">
              <a:spcBef>
                <a:spcPts val="0"/>
              </a:spcBef>
              <a:spcAft>
                <a:spcPts val="1200"/>
              </a:spcAft>
              <a:buSzTx/>
              <a:buNone/>
            </a:pPr>
            <a:r>
              <a:rPr lang="en-US" sz="2600" b="1" dirty="0"/>
              <a:t>Imperfect Markets Theory</a:t>
            </a:r>
            <a:r>
              <a:rPr lang="en-US" sz="2600" dirty="0"/>
              <a:t>: Factors of production are somewhat immobile, providing incentive to seek out foreign opportunities.</a:t>
            </a:r>
          </a:p>
          <a:p>
            <a:pPr marL="0" indent="0">
              <a:spcBef>
                <a:spcPts val="0"/>
              </a:spcBef>
              <a:spcAft>
                <a:spcPts val="1200"/>
              </a:spcAft>
              <a:buSzTx/>
              <a:buNone/>
            </a:pPr>
            <a:r>
              <a:rPr lang="en-US" sz="2600" b="1" dirty="0"/>
              <a:t>Product Cycle Theory:</a:t>
            </a:r>
            <a:r>
              <a:rPr lang="en-US" sz="2600" dirty="0"/>
              <a:t> As a firm matures, it recognizes opportunities outside its domestic market. (Exhibit 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D9676AC-22D4-43C4-A514-441743466248}" type="slidenum">
              <a:rPr lang="en-US" smtClean="0"/>
              <a:pPr>
                <a:defRPr/>
              </a:pPr>
              <a:t>3</a:t>
            </a:fld>
            <a:endParaRPr lang="en-US"/>
          </a:p>
        </p:txBody>
      </p:sp>
      <p:sp>
        <p:nvSpPr>
          <p:cNvPr id="19459" name="Title 1"/>
          <p:cNvSpPr>
            <a:spLocks noGrp="1"/>
          </p:cNvSpPr>
          <p:nvPr>
            <p:ph type="title"/>
          </p:nvPr>
        </p:nvSpPr>
        <p:spPr bwMode="auto">
          <a:xfrm>
            <a:off x="533400" y="0"/>
            <a:ext cx="7315200" cy="838200"/>
          </a:xfrm>
          <a:prstGeom prst="rect">
            <a:avLst/>
          </a:prstGeom>
          <a:ln>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sz="2800" dirty="0">
                <a:solidFill>
                  <a:srgbClr val="FFFFFF"/>
                </a:solidFill>
                <a:latin typeface="+mj-lt"/>
              </a:rPr>
              <a:t>Exhibit 1.2 </a:t>
            </a:r>
            <a:r>
              <a:rPr lang="en-US" sz="2800" b="0" dirty="0">
                <a:solidFill>
                  <a:srgbClr val="FFFFFF"/>
                </a:solidFill>
                <a:latin typeface="+mj-lt"/>
              </a:rPr>
              <a:t>International Product Life Cycles</a:t>
            </a:r>
            <a:endParaRPr lang="en-US" sz="2600" b="0" dirty="0">
              <a:solidFill>
                <a:srgbClr val="FFFFFF"/>
              </a:solidFill>
              <a:latin typeface="+mj-lt"/>
            </a:endParaRPr>
          </a:p>
        </p:txBody>
      </p:sp>
      <p:sp>
        <p:nvSpPr>
          <p:cNvPr id="19460"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A1FA6A32-1745-4254-B36E-034785A3A430}" type="slidenum">
              <a:rPr lang="en-US"/>
              <a:pPr/>
              <a:t>3</a:t>
            </a:fld>
            <a:endParaRPr lang="en-US"/>
          </a:p>
        </p:txBody>
      </p:sp>
      <p:pic>
        <p:nvPicPr>
          <p:cNvPr id="2" name="Picture 1" descr="Flow diagram shows “International Product Life Cycle.” The components of the diagram are numbered. &#10;1, “Firm creates product to accommodate local demand” leads to 2, “Firm exports product to accommodate foreign demand.” 2, leads to 3, “Firm establishes foreign subsidiary to establish presence in foreign country and possibly to reduce costs” which in turn leads to 4a and 4b. 4a reads, “Firm differentiates product from competitors and slash or expands product line in foreign country,” and 4b reads, “Firm’s foreign business declines as its competitive advantages are eliminated.”   " title="Product Cycle Theor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451447"/>
            <a:ext cx="6553200" cy="47845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14343A0-7139-4AF6-A992-B6CD48122168}" type="slidenum">
              <a:rPr lang="en-US" smtClean="0"/>
              <a:pPr>
                <a:defRPr/>
              </a:pPr>
              <a:t>4</a:t>
            </a:fld>
            <a:endParaRPr lang="en-US"/>
          </a:p>
        </p:txBody>
      </p:sp>
      <p:sp>
        <p:nvSpPr>
          <p:cNvPr id="20483" name="Rectangle 2"/>
          <p:cNvSpPr>
            <a:spLocks noGrp="1" noChangeArrowheads="1"/>
          </p:cNvSpPr>
          <p:nvPr>
            <p:ph type="title" idx="4294967295"/>
          </p:nvPr>
        </p:nvSpPr>
        <p:spPr bwMode="auto">
          <a:xfrm>
            <a:off x="533400" y="0"/>
            <a:ext cx="8458200" cy="838200"/>
          </a:xfrm>
          <a:prstGeom prst="rect">
            <a:avLst/>
          </a:prstGeom>
          <a:noFill/>
          <a:ln>
            <a:miter lim="800000"/>
            <a:headEnd/>
            <a:tailEnd/>
          </a:ln>
        </p:spPr>
        <p:txBody>
          <a:bodyPr anchor="ctr"/>
          <a:lstStyle/>
          <a:p>
            <a:r>
              <a:rPr lang="en-US" sz="2600" dirty="0">
                <a:solidFill>
                  <a:srgbClr val="FFFFFF"/>
                </a:solidFill>
              </a:rPr>
              <a:t>How Firms Engage in International Business (1 of 8)</a:t>
            </a:r>
          </a:p>
        </p:txBody>
      </p:sp>
      <p:sp>
        <p:nvSpPr>
          <p:cNvPr id="20484" name="Rectangle 3"/>
          <p:cNvSpPr>
            <a:spLocks noGrp="1" noChangeArrowheads="1"/>
          </p:cNvSpPr>
          <p:nvPr>
            <p:ph type="body" idx="4294967295"/>
          </p:nvPr>
        </p:nvSpPr>
        <p:spPr bwMode="auto">
          <a:xfrm>
            <a:off x="762000" y="1371600"/>
            <a:ext cx="7924800" cy="4038600"/>
          </a:xfrm>
          <a:prstGeom prst="rect">
            <a:avLst/>
          </a:prstGeom>
          <a:noFill/>
          <a:ln>
            <a:miter lim="800000"/>
            <a:headEnd/>
            <a:tailEnd/>
          </a:ln>
        </p:spPr>
        <p:txBody>
          <a:bodyPr/>
          <a:lstStyle/>
          <a:p>
            <a:pPr marL="0" indent="0">
              <a:spcBef>
                <a:spcPts val="0"/>
              </a:spcBef>
              <a:spcAft>
                <a:spcPts val="1200"/>
              </a:spcAft>
              <a:buSzTx/>
              <a:buNone/>
            </a:pPr>
            <a:r>
              <a:rPr lang="en-US" sz="3200" dirty="0"/>
              <a:t>International Trade</a:t>
            </a:r>
          </a:p>
          <a:p>
            <a:pPr marL="0" indent="0">
              <a:spcBef>
                <a:spcPts val="0"/>
              </a:spcBef>
              <a:spcAft>
                <a:spcPts val="1200"/>
              </a:spcAft>
              <a:buSzTx/>
              <a:buNone/>
            </a:pPr>
            <a:r>
              <a:rPr lang="en-US" sz="3200" dirty="0"/>
              <a:t>Licensing</a:t>
            </a:r>
          </a:p>
          <a:p>
            <a:pPr marL="0" indent="0">
              <a:spcBef>
                <a:spcPts val="0"/>
              </a:spcBef>
              <a:spcAft>
                <a:spcPts val="1200"/>
              </a:spcAft>
              <a:buSzTx/>
              <a:buNone/>
            </a:pPr>
            <a:r>
              <a:rPr lang="en-US" sz="3200" dirty="0"/>
              <a:t>Franchising</a:t>
            </a:r>
          </a:p>
          <a:p>
            <a:pPr marL="0" indent="0">
              <a:spcBef>
                <a:spcPts val="0"/>
              </a:spcBef>
              <a:spcAft>
                <a:spcPts val="1200"/>
              </a:spcAft>
              <a:buSzTx/>
              <a:buNone/>
            </a:pPr>
            <a:r>
              <a:rPr lang="en-US" sz="3200" dirty="0"/>
              <a:t>Joint Ventures</a:t>
            </a:r>
          </a:p>
          <a:p>
            <a:pPr marL="0" indent="0">
              <a:spcBef>
                <a:spcPts val="0"/>
              </a:spcBef>
              <a:spcAft>
                <a:spcPts val="1200"/>
              </a:spcAft>
              <a:buSzTx/>
              <a:buNone/>
            </a:pPr>
            <a:r>
              <a:rPr lang="en-US" sz="3200" dirty="0"/>
              <a:t>Acquisitions of Existing Operations</a:t>
            </a:r>
          </a:p>
          <a:p>
            <a:pPr marL="0" indent="0">
              <a:spcBef>
                <a:spcPts val="0"/>
              </a:spcBef>
              <a:spcAft>
                <a:spcPts val="1200"/>
              </a:spcAft>
              <a:buSzTx/>
              <a:buNone/>
            </a:pPr>
            <a:r>
              <a:rPr lang="en-US" sz="3200" dirty="0"/>
              <a:t>Establishment of New Foreign Subsidiaries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7D11A949-EAE9-4158-837E-45E5BCE17A7D}" type="slidenum">
              <a:rPr lang="en-US" smtClean="0"/>
              <a:pPr>
                <a:defRPr/>
              </a:pPr>
              <a:t>5</a:t>
            </a:fld>
            <a:endParaRPr lang="en-US"/>
          </a:p>
        </p:txBody>
      </p:sp>
      <p:sp>
        <p:nvSpPr>
          <p:cNvPr id="21507" name="Rectangle 2"/>
          <p:cNvSpPr>
            <a:spLocks noGrp="1" noChangeArrowheads="1"/>
          </p:cNvSpPr>
          <p:nvPr>
            <p:ph type="title" idx="4294967295"/>
          </p:nvPr>
        </p:nvSpPr>
        <p:spPr bwMode="auto">
          <a:xfrm>
            <a:off x="533400" y="0"/>
            <a:ext cx="8382000" cy="838200"/>
          </a:xfrm>
          <a:prstGeom prst="rect">
            <a:avLst/>
          </a:prstGeom>
          <a:noFill/>
          <a:ln>
            <a:miter lim="800000"/>
            <a:headEnd/>
            <a:tailEnd/>
          </a:ln>
        </p:spPr>
        <p:txBody>
          <a:bodyPr anchor="ctr"/>
          <a:lstStyle/>
          <a:p>
            <a:r>
              <a:rPr lang="en-US" sz="2600" dirty="0">
                <a:solidFill>
                  <a:srgbClr val="FFFFFF"/>
                </a:solidFill>
              </a:rPr>
              <a:t>How Firms Engage in International Business (2 of 8)</a:t>
            </a:r>
          </a:p>
        </p:txBody>
      </p:sp>
      <p:sp>
        <p:nvSpPr>
          <p:cNvPr id="21508" name="Rectangle 3"/>
          <p:cNvSpPr>
            <a:spLocks noGrp="1" noChangeArrowheads="1"/>
          </p:cNvSpPr>
          <p:nvPr>
            <p:ph type="body" idx="4294967295"/>
          </p:nvPr>
        </p:nvSpPr>
        <p:spPr bwMode="auto">
          <a:xfrm>
            <a:off x="685800" y="1295400"/>
            <a:ext cx="7772400" cy="4876800"/>
          </a:xfrm>
          <a:prstGeom prst="rect">
            <a:avLst/>
          </a:prstGeom>
          <a:noFill/>
          <a:ln>
            <a:miter lim="800000"/>
            <a:headEnd/>
            <a:tailEnd/>
          </a:ln>
        </p:spPr>
        <p:txBody>
          <a:bodyPr/>
          <a:lstStyle/>
          <a:p>
            <a:pPr marL="0" indent="0">
              <a:spcAft>
                <a:spcPts val="1200"/>
              </a:spcAft>
              <a:buClr>
                <a:srgbClr val="002060"/>
              </a:buClr>
              <a:buSzPct val="75000"/>
              <a:buNone/>
            </a:pPr>
            <a:r>
              <a:rPr lang="en-US" sz="2600" b="1" dirty="0"/>
              <a:t>International Trade</a:t>
            </a:r>
          </a:p>
          <a:p>
            <a:pPr marL="465138" indent="-465138">
              <a:spcAft>
                <a:spcPts val="1200"/>
              </a:spcAft>
              <a:buClr>
                <a:srgbClr val="002060"/>
              </a:buClr>
              <a:buSzPct val="75000"/>
            </a:pPr>
            <a:r>
              <a:rPr lang="en-US" sz="2400" dirty="0"/>
              <a:t>Relatively conservative approach that can be used by firms to: </a:t>
            </a:r>
          </a:p>
          <a:p>
            <a:pPr marL="865188" lvl="1" indent="-465138">
              <a:spcAft>
                <a:spcPts val="1200"/>
              </a:spcAft>
              <a:buClr>
                <a:srgbClr val="002060"/>
              </a:buClr>
              <a:buSzPct val="75000"/>
            </a:pPr>
            <a:r>
              <a:rPr lang="en-US" sz="2200" dirty="0"/>
              <a:t>penetrate markets (by exporting). </a:t>
            </a:r>
          </a:p>
          <a:p>
            <a:pPr marL="865188" lvl="1" indent="-465138">
              <a:spcAft>
                <a:spcPts val="1200"/>
              </a:spcAft>
              <a:buClr>
                <a:srgbClr val="002060"/>
              </a:buClr>
              <a:buSzPct val="75000"/>
            </a:pPr>
            <a:r>
              <a:rPr lang="en-US" sz="2200" dirty="0"/>
              <a:t>obtain supplies at a low cost (by importing).</a:t>
            </a:r>
          </a:p>
          <a:p>
            <a:pPr marL="465138" indent="-465138">
              <a:spcAft>
                <a:spcPts val="1200"/>
              </a:spcAft>
              <a:buClr>
                <a:srgbClr val="002060"/>
              </a:buClr>
              <a:buSzPct val="75000"/>
            </a:pPr>
            <a:r>
              <a:rPr lang="en-US" sz="2400" dirty="0"/>
              <a:t>Minimal risk — no capital at risk</a:t>
            </a:r>
          </a:p>
          <a:p>
            <a:pPr marL="465138" indent="-465138">
              <a:spcAft>
                <a:spcPts val="1200"/>
              </a:spcAft>
              <a:buClr>
                <a:srgbClr val="002060"/>
              </a:buClr>
              <a:buSzPct val="75000"/>
            </a:pPr>
            <a:r>
              <a:rPr lang="en-US" sz="2400" b="1" dirty="0"/>
              <a:t>How the Internet Facilitates International Trade</a:t>
            </a:r>
          </a:p>
          <a:p>
            <a:pPr marL="865188" lvl="1" indent="-465138">
              <a:buClr>
                <a:srgbClr val="002060"/>
              </a:buClr>
              <a:buSzPct val="75000"/>
            </a:pPr>
            <a:r>
              <a:rPr lang="en-US" sz="2200" dirty="0"/>
              <a:t>The internet facilitates international trade by allowing firms to advertise their products and accept orders on their websites.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EB0B84F5-8A7D-4915-8D6F-1D4D9D1260E7}" type="slidenum">
              <a:rPr lang="en-US" smtClean="0"/>
              <a:pPr>
                <a:defRPr/>
              </a:pPr>
              <a:t>6</a:t>
            </a:fld>
            <a:endParaRPr lang="en-US"/>
          </a:p>
        </p:txBody>
      </p:sp>
      <p:sp>
        <p:nvSpPr>
          <p:cNvPr id="22531" name="Rectangle 2"/>
          <p:cNvSpPr>
            <a:spLocks noGrp="1" noChangeArrowheads="1"/>
          </p:cNvSpPr>
          <p:nvPr>
            <p:ph type="title" idx="4294967295"/>
          </p:nvPr>
        </p:nvSpPr>
        <p:spPr bwMode="auto">
          <a:xfrm>
            <a:off x="533400" y="0"/>
            <a:ext cx="8610600" cy="838200"/>
          </a:xfrm>
          <a:prstGeom prst="rect">
            <a:avLst/>
          </a:prstGeom>
          <a:noFill/>
          <a:ln>
            <a:miter lim="800000"/>
            <a:headEnd/>
            <a:tailEnd/>
          </a:ln>
        </p:spPr>
        <p:txBody>
          <a:bodyPr anchor="ctr"/>
          <a:lstStyle/>
          <a:p>
            <a:r>
              <a:rPr lang="en-US" sz="2600" dirty="0">
                <a:solidFill>
                  <a:srgbClr val="FFFFFF"/>
                </a:solidFill>
              </a:rPr>
              <a:t>How Firms Engage in International Business (3 of 8)</a:t>
            </a:r>
          </a:p>
        </p:txBody>
      </p:sp>
      <p:sp>
        <p:nvSpPr>
          <p:cNvPr id="22532" name="Rectangle 3"/>
          <p:cNvSpPr>
            <a:spLocks noGrp="1" noChangeArrowheads="1"/>
          </p:cNvSpPr>
          <p:nvPr>
            <p:ph type="body" idx="4294967295"/>
          </p:nvPr>
        </p:nvSpPr>
        <p:spPr bwMode="auto">
          <a:xfrm>
            <a:off x="685800" y="1295400"/>
            <a:ext cx="7924800" cy="4953000"/>
          </a:xfrm>
          <a:prstGeom prst="rect">
            <a:avLst/>
          </a:prstGeom>
          <a:noFill/>
          <a:ln>
            <a:miter lim="800000"/>
            <a:headEnd/>
            <a:tailEnd/>
          </a:ln>
        </p:spPr>
        <p:txBody>
          <a:bodyPr/>
          <a:lstStyle/>
          <a:p>
            <a:pPr marL="0" indent="0">
              <a:spcAft>
                <a:spcPts val="1200"/>
              </a:spcAft>
              <a:buClr>
                <a:srgbClr val="002060"/>
              </a:buClr>
              <a:buSzPct val="75000"/>
              <a:buNone/>
            </a:pPr>
            <a:r>
              <a:rPr lang="en-US" sz="2600" b="1" dirty="0"/>
              <a:t>Licensing</a:t>
            </a:r>
          </a:p>
          <a:p>
            <a:pPr>
              <a:spcAft>
                <a:spcPts val="1200"/>
              </a:spcAft>
              <a:buClr>
                <a:srgbClr val="002060"/>
              </a:buClr>
              <a:buSzPct val="75000"/>
              <a:buFont typeface="Wingdings" panose="05000000000000000000" pitchFamily="2" charset="2"/>
              <a:buChar char="§"/>
            </a:pPr>
            <a:r>
              <a:rPr lang="en-US" sz="2400" dirty="0"/>
              <a:t>Obligates a firm to provide its technology (copyrights, patents, trademarks, or trade names) in exchange for fees or some other specified benefits.</a:t>
            </a:r>
          </a:p>
          <a:p>
            <a:pPr>
              <a:spcAft>
                <a:spcPts val="1200"/>
              </a:spcAft>
              <a:buClr>
                <a:srgbClr val="002060"/>
              </a:buClr>
              <a:buSzPct val="75000"/>
              <a:buFont typeface="Wingdings" panose="05000000000000000000" pitchFamily="2" charset="2"/>
              <a:buChar char="§"/>
            </a:pPr>
            <a:r>
              <a:rPr lang="en-US" sz="2400" dirty="0"/>
              <a:t>Allows firms to use their technology in foreign markets without a major investment and without transportation costs that result from exporting.</a:t>
            </a:r>
          </a:p>
          <a:p>
            <a:pPr>
              <a:spcAft>
                <a:spcPts val="1200"/>
              </a:spcAft>
              <a:buClr>
                <a:srgbClr val="002060"/>
              </a:buClr>
              <a:buSzPct val="75000"/>
              <a:buFont typeface="Wingdings" panose="05000000000000000000" pitchFamily="2" charset="2"/>
              <a:buChar char="§"/>
            </a:pPr>
            <a:r>
              <a:rPr lang="en-US" sz="2400" dirty="0"/>
              <a:t>Major disadvantage: difficult to ensure quality control in foreign production process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E8AA84A1-1494-4F3B-B0FD-92A6CCB0038C}" type="slidenum">
              <a:rPr lang="en-US" smtClean="0"/>
              <a:pPr>
                <a:defRPr/>
              </a:pPr>
              <a:t>7</a:t>
            </a:fld>
            <a:endParaRPr lang="en-US"/>
          </a:p>
        </p:txBody>
      </p:sp>
      <p:sp>
        <p:nvSpPr>
          <p:cNvPr id="23555" name="Rectangle 2"/>
          <p:cNvSpPr>
            <a:spLocks noGrp="1" noChangeArrowheads="1"/>
          </p:cNvSpPr>
          <p:nvPr>
            <p:ph type="title" idx="4294967295"/>
          </p:nvPr>
        </p:nvSpPr>
        <p:spPr bwMode="auto">
          <a:xfrm>
            <a:off x="533400" y="0"/>
            <a:ext cx="8458200" cy="838200"/>
          </a:xfrm>
          <a:prstGeom prst="rect">
            <a:avLst/>
          </a:prstGeom>
          <a:noFill/>
          <a:ln>
            <a:miter lim="800000"/>
            <a:headEnd/>
            <a:tailEnd/>
          </a:ln>
        </p:spPr>
        <p:txBody>
          <a:bodyPr anchor="ctr"/>
          <a:lstStyle/>
          <a:p>
            <a:r>
              <a:rPr lang="en-US" sz="2600" dirty="0">
                <a:solidFill>
                  <a:srgbClr val="FFFFFF"/>
                </a:solidFill>
              </a:rPr>
              <a:t>How Firms Engage in International Business (4 of 8)</a:t>
            </a:r>
          </a:p>
        </p:txBody>
      </p:sp>
      <p:sp>
        <p:nvSpPr>
          <p:cNvPr id="23556" name="Rectangle 3"/>
          <p:cNvSpPr>
            <a:spLocks noGrp="1" noChangeArrowheads="1"/>
          </p:cNvSpPr>
          <p:nvPr>
            <p:ph type="body" idx="4294967295"/>
          </p:nvPr>
        </p:nvSpPr>
        <p:spPr bwMode="auto">
          <a:xfrm>
            <a:off x="685800" y="1295400"/>
            <a:ext cx="8305800" cy="5105400"/>
          </a:xfrm>
          <a:prstGeom prst="rect">
            <a:avLst/>
          </a:prstGeom>
          <a:noFill/>
          <a:ln>
            <a:miter lim="800000"/>
            <a:headEnd/>
            <a:tailEnd/>
          </a:ln>
        </p:spPr>
        <p:txBody>
          <a:bodyPr/>
          <a:lstStyle/>
          <a:p>
            <a:pPr marL="0" indent="0">
              <a:spcBef>
                <a:spcPts val="0"/>
              </a:spcBef>
              <a:spcAft>
                <a:spcPts val="600"/>
              </a:spcAft>
              <a:buClr>
                <a:srgbClr val="002060"/>
              </a:buClr>
              <a:buSzPct val="75000"/>
              <a:buNone/>
            </a:pPr>
            <a:r>
              <a:rPr lang="en-US" sz="2600" b="1" dirty="0"/>
              <a:t>Franchising</a:t>
            </a:r>
          </a:p>
          <a:p>
            <a:pPr>
              <a:spcBef>
                <a:spcPts val="0"/>
              </a:spcBef>
              <a:spcAft>
                <a:spcPts val="600"/>
              </a:spcAft>
              <a:buClr>
                <a:srgbClr val="002060"/>
              </a:buClr>
              <a:buSzPct val="75000"/>
              <a:buFont typeface="Wingdings" panose="05000000000000000000" pitchFamily="2" charset="2"/>
              <a:buChar char="§"/>
            </a:pPr>
            <a:r>
              <a:rPr lang="en-US" sz="2400" dirty="0"/>
              <a:t>Obligates firm to provide a specialized sales or service strategy, support assistance, and possibly an initial investment in the franchise in exchange for periodic fees.</a:t>
            </a:r>
          </a:p>
          <a:p>
            <a:pPr>
              <a:spcBef>
                <a:spcPts val="0"/>
              </a:spcBef>
              <a:spcAft>
                <a:spcPts val="600"/>
              </a:spcAft>
              <a:buClr>
                <a:srgbClr val="002060"/>
              </a:buClr>
              <a:buSzPct val="75000"/>
              <a:buFont typeface="Wingdings" panose="05000000000000000000" pitchFamily="2" charset="2"/>
              <a:buChar char="§"/>
            </a:pPr>
            <a:r>
              <a:rPr lang="en-US" sz="2400" dirty="0"/>
              <a:t>Allows penetration into foreign markets without a major investment in foreign countries.</a:t>
            </a:r>
          </a:p>
          <a:p>
            <a:pPr marL="0" indent="0">
              <a:spcBef>
                <a:spcPts val="0"/>
              </a:spcBef>
              <a:spcAft>
                <a:spcPts val="600"/>
              </a:spcAft>
              <a:buClr>
                <a:srgbClr val="002060"/>
              </a:buClr>
              <a:buSzPct val="75000"/>
              <a:buNone/>
            </a:pPr>
            <a:r>
              <a:rPr lang="en-US" sz="2600" b="1" dirty="0"/>
              <a:t>Joint Ventures</a:t>
            </a:r>
          </a:p>
          <a:p>
            <a:pPr>
              <a:spcAft>
                <a:spcPts val="600"/>
              </a:spcAft>
              <a:buClr>
                <a:srgbClr val="002060"/>
              </a:buClr>
              <a:buSzPct val="75000"/>
              <a:buFont typeface="Wingdings" panose="05000000000000000000" pitchFamily="2" charset="2"/>
              <a:buChar char="§"/>
            </a:pPr>
            <a:r>
              <a:rPr lang="en-US" sz="2400" dirty="0"/>
              <a:t>A venture that is jointly owned and operated by two or more firms. A firm may enter the foreign market by engaging in a joint venture with firms that reside in those markets.</a:t>
            </a:r>
          </a:p>
          <a:p>
            <a:pPr>
              <a:spcAft>
                <a:spcPts val="600"/>
              </a:spcAft>
              <a:buClr>
                <a:srgbClr val="002060"/>
              </a:buClr>
              <a:buSzPct val="75000"/>
              <a:buFont typeface="Wingdings" panose="05000000000000000000" pitchFamily="2" charset="2"/>
              <a:buChar char="§"/>
            </a:pPr>
            <a:r>
              <a:rPr lang="en-US" sz="2400" dirty="0"/>
              <a:t>Allows two firms to apply their respective cooperative advantages in a given project.</a:t>
            </a:r>
          </a:p>
          <a:p>
            <a:pPr>
              <a:spcBef>
                <a:spcPts val="0"/>
              </a:spcBef>
              <a:spcAft>
                <a:spcPts val="600"/>
              </a:spcAft>
              <a:buClr>
                <a:srgbClr val="002060"/>
              </a:buClr>
              <a:buSzPct val="75000"/>
              <a:buFont typeface="Wingdings" panose="05000000000000000000" pitchFamily="2" charset="2"/>
              <a:buChar char="§"/>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93E73F47-F7F5-48B9-9EB8-05836666955F}" type="slidenum">
              <a:rPr lang="en-US" smtClean="0"/>
              <a:pPr>
                <a:defRPr/>
              </a:pPr>
              <a:t>8</a:t>
            </a:fld>
            <a:endParaRPr lang="en-US"/>
          </a:p>
        </p:txBody>
      </p:sp>
      <p:sp>
        <p:nvSpPr>
          <p:cNvPr id="25603" name="Rectangle 2"/>
          <p:cNvSpPr>
            <a:spLocks noGrp="1" noChangeArrowheads="1"/>
          </p:cNvSpPr>
          <p:nvPr>
            <p:ph type="title" idx="4294967295"/>
          </p:nvPr>
        </p:nvSpPr>
        <p:spPr bwMode="auto">
          <a:xfrm>
            <a:off x="533400" y="0"/>
            <a:ext cx="8458200" cy="838200"/>
          </a:xfrm>
          <a:prstGeom prst="rect">
            <a:avLst/>
          </a:prstGeom>
          <a:noFill/>
          <a:ln>
            <a:miter lim="800000"/>
            <a:headEnd/>
            <a:tailEnd/>
          </a:ln>
        </p:spPr>
        <p:txBody>
          <a:bodyPr anchor="ctr"/>
          <a:lstStyle/>
          <a:p>
            <a:r>
              <a:rPr lang="en-US" sz="2600" dirty="0">
                <a:solidFill>
                  <a:srgbClr val="FFFFFF"/>
                </a:solidFill>
              </a:rPr>
              <a:t>How Firms Engage in International Business (5 of 8)</a:t>
            </a:r>
          </a:p>
        </p:txBody>
      </p:sp>
      <p:sp>
        <p:nvSpPr>
          <p:cNvPr id="25604" name="Rectangle 3"/>
          <p:cNvSpPr>
            <a:spLocks noGrp="1" noChangeArrowheads="1"/>
          </p:cNvSpPr>
          <p:nvPr>
            <p:ph type="body" idx="4294967295"/>
          </p:nvPr>
        </p:nvSpPr>
        <p:spPr bwMode="auto">
          <a:xfrm>
            <a:off x="685800" y="1295400"/>
            <a:ext cx="8305800" cy="5181600"/>
          </a:xfrm>
          <a:prstGeom prst="rect">
            <a:avLst/>
          </a:prstGeom>
          <a:noFill/>
          <a:ln>
            <a:miter lim="800000"/>
            <a:headEnd/>
            <a:tailEnd/>
          </a:ln>
        </p:spPr>
        <p:txBody>
          <a:bodyPr/>
          <a:lstStyle/>
          <a:p>
            <a:pPr marL="0" indent="0">
              <a:spcBef>
                <a:spcPts val="0"/>
              </a:spcBef>
              <a:spcAft>
                <a:spcPts val="600"/>
              </a:spcAft>
              <a:buClr>
                <a:srgbClr val="002060"/>
              </a:buClr>
              <a:buSzPct val="75000"/>
              <a:buNone/>
            </a:pPr>
            <a:r>
              <a:rPr lang="en-US" sz="2600" b="1" dirty="0">
                <a:solidFill>
                  <a:srgbClr val="0070C0"/>
                </a:solidFill>
              </a:rPr>
              <a:t>Acquisitions of Existing Operations</a:t>
            </a:r>
          </a:p>
          <a:p>
            <a:pPr marL="465138" indent="-465138">
              <a:spcBef>
                <a:spcPts val="0"/>
              </a:spcBef>
              <a:spcAft>
                <a:spcPts val="600"/>
              </a:spcAft>
              <a:buClr>
                <a:srgbClr val="002060"/>
              </a:buClr>
              <a:buSzPct val="75000"/>
            </a:pPr>
            <a:r>
              <a:rPr lang="en-US" sz="2400" dirty="0"/>
              <a:t>Acquisitions of firms in foreign countries allows firms to have full control over their foreign businesses and to quickly obtain a large portion of foreign market share.</a:t>
            </a:r>
          </a:p>
          <a:p>
            <a:pPr marL="465138" indent="-465138">
              <a:spcBef>
                <a:spcPts val="0"/>
              </a:spcBef>
              <a:spcAft>
                <a:spcPts val="600"/>
              </a:spcAft>
              <a:buClr>
                <a:srgbClr val="002060"/>
              </a:buClr>
              <a:buSzPct val="75000"/>
            </a:pPr>
            <a:r>
              <a:rPr lang="en-US" sz="2400" dirty="0"/>
              <a:t>Subject to the risk of large losses because of larger investment.</a:t>
            </a:r>
          </a:p>
          <a:p>
            <a:pPr marL="465138" indent="-465138">
              <a:spcBef>
                <a:spcPts val="0"/>
              </a:spcBef>
              <a:spcAft>
                <a:spcPts val="600"/>
              </a:spcAft>
              <a:buClr>
                <a:srgbClr val="002060"/>
              </a:buClr>
              <a:buSzPct val="75000"/>
            </a:pPr>
            <a:r>
              <a:rPr lang="en-US" sz="2400" dirty="0"/>
              <a:t>Liquidation may be difficult if the foreign subsidiary performs poorly.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A3D2E38-5098-432D-BF0D-C6A1BA7796E6}" type="slidenum">
              <a:rPr lang="en-US" smtClean="0"/>
              <a:pPr>
                <a:defRPr/>
              </a:pPr>
              <a:t>9</a:t>
            </a:fld>
            <a:endParaRPr lang="en-US"/>
          </a:p>
        </p:txBody>
      </p:sp>
      <p:sp>
        <p:nvSpPr>
          <p:cNvPr id="26627" name="Rectangle 2"/>
          <p:cNvSpPr>
            <a:spLocks noGrp="1" noChangeArrowheads="1"/>
          </p:cNvSpPr>
          <p:nvPr>
            <p:ph type="title" idx="4294967295"/>
          </p:nvPr>
        </p:nvSpPr>
        <p:spPr bwMode="auto">
          <a:xfrm>
            <a:off x="533400" y="0"/>
            <a:ext cx="8534400" cy="838200"/>
          </a:xfrm>
          <a:prstGeom prst="rect">
            <a:avLst/>
          </a:prstGeom>
          <a:noFill/>
          <a:ln>
            <a:miter lim="800000"/>
            <a:headEnd/>
            <a:tailEnd/>
          </a:ln>
        </p:spPr>
        <p:txBody>
          <a:bodyPr anchor="ctr"/>
          <a:lstStyle/>
          <a:p>
            <a:r>
              <a:rPr lang="en-US" sz="2600" dirty="0">
                <a:solidFill>
                  <a:srgbClr val="FFFFFF"/>
                </a:solidFill>
              </a:rPr>
              <a:t>How Firms Engage in International Business (6 of 8)</a:t>
            </a:r>
          </a:p>
        </p:txBody>
      </p:sp>
      <p:sp>
        <p:nvSpPr>
          <p:cNvPr id="26628" name="Rectangle 3"/>
          <p:cNvSpPr>
            <a:spLocks noGrp="1" noChangeArrowheads="1"/>
          </p:cNvSpPr>
          <p:nvPr>
            <p:ph type="body" idx="4294967295"/>
          </p:nvPr>
        </p:nvSpPr>
        <p:spPr bwMode="auto">
          <a:xfrm>
            <a:off x="685800" y="1295400"/>
            <a:ext cx="7924800" cy="4038600"/>
          </a:xfrm>
          <a:prstGeom prst="rect">
            <a:avLst/>
          </a:prstGeom>
          <a:noFill/>
          <a:ln>
            <a:miter lim="800000"/>
            <a:headEnd/>
            <a:tailEnd/>
          </a:ln>
        </p:spPr>
        <p:txBody>
          <a:bodyPr/>
          <a:lstStyle/>
          <a:p>
            <a:pPr marL="0" indent="0">
              <a:spcAft>
                <a:spcPts val="1200"/>
              </a:spcAft>
              <a:buClr>
                <a:srgbClr val="002060"/>
              </a:buClr>
              <a:buSzPct val="75000"/>
              <a:buNone/>
            </a:pPr>
            <a:r>
              <a:rPr lang="en-US" sz="2600" b="1" dirty="0">
                <a:solidFill>
                  <a:srgbClr val="0070C0"/>
                </a:solidFill>
              </a:rPr>
              <a:t>Establishment of New Foreign Subsidiaries</a:t>
            </a:r>
          </a:p>
          <a:p>
            <a:pPr>
              <a:spcAft>
                <a:spcPts val="1200"/>
              </a:spcAft>
              <a:buClr>
                <a:srgbClr val="002060"/>
              </a:buClr>
              <a:buSzPct val="75000"/>
              <a:buFont typeface="Wingdings" panose="05000000000000000000" pitchFamily="2" charset="2"/>
              <a:buChar char="§"/>
            </a:pPr>
            <a:r>
              <a:rPr lang="en-US" sz="2400" dirty="0"/>
              <a:t>Firms can penetrate markets by establishing new operations in foreign countries.</a:t>
            </a:r>
          </a:p>
          <a:p>
            <a:pPr>
              <a:spcAft>
                <a:spcPts val="1200"/>
              </a:spcAft>
              <a:buClr>
                <a:srgbClr val="002060"/>
              </a:buClr>
              <a:buSzPct val="75000"/>
              <a:buFont typeface="Wingdings" panose="05000000000000000000" pitchFamily="2" charset="2"/>
              <a:buChar char="§"/>
            </a:pPr>
            <a:r>
              <a:rPr lang="en-US" sz="2400" dirty="0"/>
              <a:t>Requires a large investment.</a:t>
            </a:r>
          </a:p>
          <a:p>
            <a:pPr>
              <a:spcAft>
                <a:spcPts val="1200"/>
              </a:spcAft>
              <a:buClr>
                <a:srgbClr val="002060"/>
              </a:buClr>
              <a:buSzPct val="75000"/>
              <a:buFont typeface="Wingdings" panose="05000000000000000000" pitchFamily="2" charset="2"/>
              <a:buChar char="§"/>
            </a:pPr>
            <a:r>
              <a:rPr lang="en-US" sz="2400" dirty="0"/>
              <a:t>Acquiring new as opposed to buying existing allows operations to be tailored exactly to the firms needs.</a:t>
            </a:r>
          </a:p>
          <a:p>
            <a:pPr>
              <a:spcAft>
                <a:spcPts val="1200"/>
              </a:spcAft>
              <a:buClr>
                <a:srgbClr val="002060"/>
              </a:buClr>
              <a:buSzPct val="75000"/>
              <a:buFont typeface="Wingdings" panose="05000000000000000000" pitchFamily="2" charset="2"/>
              <a:buChar char="§"/>
            </a:pPr>
            <a:r>
              <a:rPr lang="en-US" sz="2400" dirty="0"/>
              <a:t>May require smaller investment than buying existing firm.</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0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IFM 10th</Template>
  <TotalTime>1447</TotalTime>
  <Words>681</Words>
  <Application>Microsoft Office PowerPoint</Application>
  <PresentationFormat>On-screen Show (4:3)</PresentationFormat>
  <Paragraphs>76</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10_FMI 9th</vt:lpstr>
      <vt:lpstr>PowerPoint Presentation</vt:lpstr>
      <vt:lpstr>Why MNCs Pursue International Business</vt:lpstr>
      <vt:lpstr>Exhibit 1.2 International Product Life Cycles</vt:lpstr>
      <vt:lpstr>How Firms Engage in International Business (1 of 8)</vt:lpstr>
      <vt:lpstr>How Firms Engage in International Business (2 of 8)</vt:lpstr>
      <vt:lpstr>How Firms Engage in International Business (3 of 8)</vt:lpstr>
      <vt:lpstr>How Firms Engage in International Business (4 of 8)</vt:lpstr>
      <vt:lpstr>How Firms Engage in International Business (5 of 8)</vt:lpstr>
      <vt:lpstr>How Firms Engage in International Business (6 of 8)</vt:lpstr>
      <vt:lpstr>How Firms Engage in International Business (7 of 8)</vt:lpstr>
      <vt:lpstr>How Firms Engage in International Business (8 of 8)</vt:lpstr>
      <vt:lpstr>Exhibit 1.3 Cash Flow Diagrams for MNCs</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Schrenk, Lawrence</cp:lastModifiedBy>
  <cp:revision>115</cp:revision>
  <dcterms:created xsi:type="dcterms:W3CDTF">2009-07-27T22:34:20Z</dcterms:created>
  <dcterms:modified xsi:type="dcterms:W3CDTF">2019-04-05T02:59:17Z</dcterms:modified>
</cp:coreProperties>
</file>