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7" r:id="rId1"/>
  </p:sldMasterIdLst>
  <p:notesMasterIdLst>
    <p:notesMasterId r:id="rId12"/>
  </p:notesMasterIdLst>
  <p:sldIdLst>
    <p:sldId id="298" r:id="rId2"/>
    <p:sldId id="257" r:id="rId3"/>
    <p:sldId id="270" r:id="rId4"/>
    <p:sldId id="297" r:id="rId5"/>
    <p:sldId id="275" r:id="rId6"/>
    <p:sldId id="277" r:id="rId7"/>
    <p:sldId id="278" r:id="rId8"/>
    <p:sldId id="271" r:id="rId9"/>
    <p:sldId id="279" r:id="rId10"/>
    <p:sldId id="280" r:id="rId11"/>
  </p:sldIdLst>
  <p:sldSz cx="9144000" cy="6858000" type="screen4x3"/>
  <p:notesSz cx="6858000" cy="9144000"/>
  <p:custDataLst>
    <p:tags r:id="rId13"/>
  </p:custDataLst>
  <p:defaultTextStyle>
    <a:defPPr>
      <a:defRPr lang="en-US"/>
    </a:defPPr>
    <a:lvl1pPr algn="l" rtl="0" fontAlgn="base">
      <a:spcBef>
        <a:spcPct val="0"/>
      </a:spcBef>
      <a:spcAft>
        <a:spcPct val="0"/>
      </a:spcAft>
      <a:defRPr kern="1200">
        <a:solidFill>
          <a:schemeClr val="tx1"/>
        </a:solidFill>
        <a:latin typeface="Arial" charset="0"/>
        <a:ea typeface="+mn-ea"/>
        <a:cs typeface="Times New Roman" pitchFamily="18" charset="0"/>
      </a:defRPr>
    </a:lvl1pPr>
    <a:lvl2pPr marL="457200" algn="l" rtl="0" fontAlgn="base">
      <a:spcBef>
        <a:spcPct val="0"/>
      </a:spcBef>
      <a:spcAft>
        <a:spcPct val="0"/>
      </a:spcAft>
      <a:defRPr kern="1200">
        <a:solidFill>
          <a:schemeClr val="tx1"/>
        </a:solidFill>
        <a:latin typeface="Arial" charset="0"/>
        <a:ea typeface="+mn-ea"/>
        <a:cs typeface="Times New Roman" pitchFamily="18" charset="0"/>
      </a:defRPr>
    </a:lvl2pPr>
    <a:lvl3pPr marL="914400" algn="l" rtl="0" fontAlgn="base">
      <a:spcBef>
        <a:spcPct val="0"/>
      </a:spcBef>
      <a:spcAft>
        <a:spcPct val="0"/>
      </a:spcAft>
      <a:defRPr kern="1200">
        <a:solidFill>
          <a:schemeClr val="tx1"/>
        </a:solidFill>
        <a:latin typeface="Arial" charset="0"/>
        <a:ea typeface="+mn-ea"/>
        <a:cs typeface="Times New Roman" pitchFamily="18" charset="0"/>
      </a:defRPr>
    </a:lvl3pPr>
    <a:lvl4pPr marL="1371600" algn="l" rtl="0" fontAlgn="base">
      <a:spcBef>
        <a:spcPct val="0"/>
      </a:spcBef>
      <a:spcAft>
        <a:spcPct val="0"/>
      </a:spcAft>
      <a:defRPr kern="1200">
        <a:solidFill>
          <a:schemeClr val="tx1"/>
        </a:solidFill>
        <a:latin typeface="Arial" charset="0"/>
        <a:ea typeface="+mn-ea"/>
        <a:cs typeface="Times New Roman" pitchFamily="18" charset="0"/>
      </a:defRPr>
    </a:lvl4pPr>
    <a:lvl5pPr marL="1828800" algn="l" rtl="0" fontAlgn="base">
      <a:spcBef>
        <a:spcPct val="0"/>
      </a:spcBef>
      <a:spcAft>
        <a:spcPct val="0"/>
      </a:spcAft>
      <a:defRPr kern="1200">
        <a:solidFill>
          <a:schemeClr val="tx1"/>
        </a:solidFill>
        <a:latin typeface="Arial" charset="0"/>
        <a:ea typeface="+mn-ea"/>
        <a:cs typeface="Times New Roman" pitchFamily="18" charset="0"/>
      </a:defRPr>
    </a:lvl5pPr>
    <a:lvl6pPr marL="2286000" algn="l" defTabSz="914400" rtl="0" eaLnBrk="1" latinLnBrk="0" hangingPunct="1">
      <a:defRPr kern="1200">
        <a:solidFill>
          <a:schemeClr val="tx1"/>
        </a:solidFill>
        <a:latin typeface="Arial" charset="0"/>
        <a:ea typeface="+mn-ea"/>
        <a:cs typeface="Times New Roman" pitchFamily="18" charset="0"/>
      </a:defRPr>
    </a:lvl6pPr>
    <a:lvl7pPr marL="2743200" algn="l" defTabSz="914400" rtl="0" eaLnBrk="1" latinLnBrk="0" hangingPunct="1">
      <a:defRPr kern="1200">
        <a:solidFill>
          <a:schemeClr val="tx1"/>
        </a:solidFill>
        <a:latin typeface="Arial" charset="0"/>
        <a:ea typeface="+mn-ea"/>
        <a:cs typeface="Times New Roman" pitchFamily="18" charset="0"/>
      </a:defRPr>
    </a:lvl7pPr>
    <a:lvl8pPr marL="3200400" algn="l" defTabSz="914400" rtl="0" eaLnBrk="1" latinLnBrk="0" hangingPunct="1">
      <a:defRPr kern="1200">
        <a:solidFill>
          <a:schemeClr val="tx1"/>
        </a:solidFill>
        <a:latin typeface="Arial" charset="0"/>
        <a:ea typeface="+mn-ea"/>
        <a:cs typeface="Times New Roman" pitchFamily="18" charset="0"/>
      </a:defRPr>
    </a:lvl8pPr>
    <a:lvl9pPr marL="3657600" algn="l" defTabSz="914400" rtl="0" eaLnBrk="1" latinLnBrk="0" hangingPunct="1">
      <a:defRPr kern="1200">
        <a:solidFill>
          <a:schemeClr val="tx1"/>
        </a:solidFill>
        <a:latin typeface="Arial"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I" initials="SI"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85B9"/>
    <a:srgbClr val="527171"/>
    <a:srgbClr val="467069"/>
    <a:srgbClr val="FFFFFF"/>
    <a:srgbClr val="FF9933"/>
    <a:srgbClr val="336699"/>
    <a:srgbClr val="336600"/>
    <a:srgbClr val="538610"/>
    <a:srgbClr val="146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43" autoAdjust="0"/>
    <p:restoredTop sz="94737" autoAdjust="0"/>
  </p:normalViewPr>
  <p:slideViewPr>
    <p:cSldViewPr>
      <p:cViewPr varScale="1">
        <p:scale>
          <a:sx n="108" d="100"/>
          <a:sy n="108" d="100"/>
        </p:scale>
        <p:origin x="157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389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6450462D-01AF-43E8-962D-CF542FA7C382}" type="slidenum">
              <a:rPr lang="en-US"/>
              <a:pPr>
                <a:defRPr/>
              </a:pPr>
              <a:t>‹#›</a:t>
            </a:fld>
            <a:endParaRPr lang="en-US"/>
          </a:p>
        </p:txBody>
      </p:sp>
    </p:spTree>
    <p:extLst>
      <p:ext uri="{BB962C8B-B14F-4D97-AF65-F5344CB8AC3E}">
        <p14:creationId xmlns:p14="http://schemas.microsoft.com/office/powerpoint/2010/main" val="22857326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pPr eaLnBrk="1" hangingPunct="1"/>
            <a:endParaRPr lang="en-US"/>
          </a:p>
        </p:txBody>
      </p:sp>
      <p:sp>
        <p:nvSpPr>
          <p:cNvPr id="41988" name="Slide Number Placeholder 3"/>
          <p:cNvSpPr>
            <a:spLocks noGrp="1"/>
          </p:cNvSpPr>
          <p:nvPr>
            <p:ph type="sldNum" sz="quarter" idx="5"/>
          </p:nvPr>
        </p:nvSpPr>
        <p:spPr>
          <a:noFill/>
        </p:spPr>
        <p:txBody>
          <a:bodyPr/>
          <a:lstStyle/>
          <a:p>
            <a:fld id="{5968A729-09A6-44FD-AC28-C5AD698A4365}" type="slidenum">
              <a:rPr lang="en-US" smtClean="0">
                <a:cs typeface="Times New Roman" pitchFamily="18" charset="0"/>
              </a:rPr>
              <a:pPr/>
              <a:t>2</a:t>
            </a:fld>
            <a:endParaRPr lang="en-US">
              <a:cs typeface="Times New Roman" pitchFamily="18" charset="0"/>
            </a:endParaRPr>
          </a:p>
        </p:txBody>
      </p:sp>
    </p:spTree>
    <p:extLst>
      <p:ext uri="{BB962C8B-B14F-4D97-AF65-F5344CB8AC3E}">
        <p14:creationId xmlns:p14="http://schemas.microsoft.com/office/powerpoint/2010/main" val="1471415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6" name="Rectangle 3"/>
          <p:cNvSpPr>
            <a:spLocks noChangeArrowheads="1"/>
          </p:cNvSpPr>
          <p:nvPr userDrawn="1"/>
        </p:nvSpPr>
        <p:spPr bwMode="auto">
          <a:xfrm>
            <a:off x="0" y="0"/>
            <a:ext cx="9144000" cy="2133600"/>
          </a:xfrm>
          <a:prstGeom prst="rect">
            <a:avLst/>
          </a:prstGeom>
          <a:solidFill>
            <a:srgbClr val="6585B9">
              <a:alpha val="89804"/>
            </a:srgbClr>
          </a:solidFill>
          <a:ln w="0">
            <a:noFill/>
            <a:miter lim="800000"/>
            <a:headEnd/>
            <a:tailEnd/>
          </a:ln>
        </p:spPr>
        <p:txBody>
          <a:bodyPr wrap="none" anchor="ctr"/>
          <a:lstStyle/>
          <a:p>
            <a:pPr>
              <a:defRPr/>
            </a:pPr>
            <a:endParaRPr lang="en-US"/>
          </a:p>
        </p:txBody>
      </p:sp>
      <p:sp>
        <p:nvSpPr>
          <p:cNvPr id="7" name="Title 1"/>
          <p:cNvSpPr>
            <a:spLocks/>
          </p:cNvSpPr>
          <p:nvPr userDrawn="1"/>
        </p:nvSpPr>
        <p:spPr bwMode="auto">
          <a:xfrm>
            <a:off x="1828800" y="533400"/>
            <a:ext cx="7315200" cy="609600"/>
          </a:xfrm>
          <a:prstGeom prst="rect">
            <a:avLst/>
          </a:prstGeom>
          <a:solidFill>
            <a:schemeClr val="accent6">
              <a:lumMod val="50000"/>
            </a:schemeClr>
          </a:solidFill>
          <a:ln w="9525">
            <a:noFill/>
            <a:miter lim="800000"/>
            <a:headEnd/>
            <a:tailEnd/>
          </a:ln>
        </p:spPr>
        <p:txBody>
          <a:bodyPr anchor="ctr"/>
          <a:lstStyle/>
          <a:p>
            <a:pPr eaLnBrk="0" hangingPunct="0">
              <a:defRPr/>
            </a:pPr>
            <a:endParaRPr lang="en-US" sz="3000" b="1">
              <a:solidFill>
                <a:srgbClr val="660066"/>
              </a:solidFill>
            </a:endParaRPr>
          </a:p>
        </p:txBody>
      </p:sp>
      <p:sp>
        <p:nvSpPr>
          <p:cNvPr id="21515" name="Rectangle 11"/>
          <p:cNvSpPr>
            <a:spLocks noGrp="1" noChangeArrowheads="1"/>
          </p:cNvSpPr>
          <p:nvPr>
            <p:ph type="ctrTitle"/>
          </p:nvPr>
        </p:nvSpPr>
        <p:spPr>
          <a:xfrm>
            <a:off x="1828800" y="533400"/>
            <a:ext cx="7315200" cy="609600"/>
          </a:xfrm>
          <a:solidFill>
            <a:schemeClr val="accent6">
              <a:lumMod val="75000"/>
            </a:schemeClr>
          </a:solidFill>
        </p:spPr>
        <p:txBody>
          <a:bodyPr/>
          <a:lstStyle>
            <a:lvl1pPr>
              <a:defRPr sz="3600">
                <a:solidFill>
                  <a:srgbClr val="FF9933"/>
                </a:solidFill>
                <a:latin typeface="Arial" pitchFamily="34" charset="0"/>
                <a:cs typeface="Arial" pitchFamily="34" charset="0"/>
              </a:defRPr>
            </a:lvl1pPr>
          </a:lstStyle>
          <a:p>
            <a:r>
              <a:rPr lang="en-US" dirty="0"/>
              <a:t>Click to edit Master title style</a:t>
            </a:r>
          </a:p>
        </p:txBody>
      </p:sp>
      <p:sp>
        <p:nvSpPr>
          <p:cNvPr id="21516" name="Rectangle 12"/>
          <p:cNvSpPr>
            <a:spLocks noGrp="1" noChangeArrowheads="1"/>
          </p:cNvSpPr>
          <p:nvPr>
            <p:ph type="subTitle" idx="1"/>
          </p:nvPr>
        </p:nvSpPr>
        <p:spPr>
          <a:xfrm>
            <a:off x="1828800" y="1219200"/>
            <a:ext cx="7315200" cy="609600"/>
          </a:xfrm>
        </p:spPr>
        <p:txBody>
          <a:bodyPr anchor="ctr"/>
          <a:lstStyle>
            <a:lvl1pPr marL="0" indent="0" algn="l">
              <a:buFont typeface="Wingdings" pitchFamily="2" charset="2"/>
              <a:buNone/>
              <a:defRPr sz="3600">
                <a:solidFill>
                  <a:srgbClr val="FFFFFF"/>
                </a:solidFill>
              </a:defRPr>
            </a:lvl1pPr>
          </a:lstStyle>
          <a:p>
            <a:r>
              <a:rPr lang="en-US"/>
              <a:t>Click to edit Master subtitle style</a:t>
            </a:r>
            <a:endParaRPr lang="en-US" dirty="0"/>
          </a:p>
        </p:txBody>
      </p:sp>
      <p:sp>
        <p:nvSpPr>
          <p:cNvPr id="21" name="Text Placeholder 20"/>
          <p:cNvSpPr>
            <a:spLocks noGrp="1"/>
          </p:cNvSpPr>
          <p:nvPr>
            <p:ph type="body" sz="quarter" idx="10"/>
          </p:nvPr>
        </p:nvSpPr>
        <p:spPr>
          <a:xfrm>
            <a:off x="1600200" y="2286000"/>
            <a:ext cx="7391400" cy="3962400"/>
          </a:xfrm>
        </p:spPr>
        <p:txBody>
          <a:bodyPr/>
          <a:lstStyle>
            <a:lvl1pPr>
              <a:buNone/>
              <a:defRPr sz="2400" b="0">
                <a:solidFill>
                  <a:srgbClr val="660066"/>
                </a:solidFill>
                <a:latin typeface="Times New Roman" pitchFamily="18" charset="0"/>
                <a:cs typeface="Times New Roman" pitchFamily="18" charset="0"/>
              </a:defRPr>
            </a:lvl1pPr>
            <a:lvl2pPr>
              <a:buClr>
                <a:schemeClr val="tx1">
                  <a:lumMod val="95000"/>
                  <a:lumOff val="5000"/>
                </a:schemeClr>
              </a:buClr>
              <a:buSzPct val="100000"/>
              <a:defRPr sz="1800">
                <a:solidFill>
                  <a:schemeClr val="tx1"/>
                </a:solidFill>
              </a:defRPr>
            </a:lvl2pPr>
            <a:lvl3pPr>
              <a:buClr>
                <a:schemeClr val="tx1">
                  <a:lumMod val="95000"/>
                  <a:lumOff val="5000"/>
                </a:schemeClr>
              </a:buClr>
              <a:buSzPct val="100000"/>
              <a:defRPr sz="1600"/>
            </a:lvl3pPr>
            <a:lvl4pPr>
              <a:buClr>
                <a:schemeClr val="tx1">
                  <a:lumMod val="95000"/>
                  <a:lumOff val="5000"/>
                </a:schemeClr>
              </a:buClr>
              <a:defRPr sz="1200"/>
            </a:lvl4pPr>
            <a:lvl5pPr>
              <a:buClr>
                <a:schemeClr val="tx1">
                  <a:lumMod val="95000"/>
                  <a:lumOff val="5000"/>
                </a:schemeClr>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11"/>
          </p:nvPr>
        </p:nvSpPr>
        <p:spPr>
          <a:xfrm>
            <a:off x="0" y="6400800"/>
            <a:ext cx="685800" cy="457200"/>
          </a:xfrm>
          <a:prstGeom prst="rect">
            <a:avLst/>
          </a:prstGeom>
        </p:spPr>
        <p:txBody>
          <a:bodyPr/>
          <a:lstStyle>
            <a:lvl1pPr>
              <a:defRPr>
                <a:cs typeface="+mn-cs"/>
              </a:defRPr>
            </a:lvl1pPr>
          </a:lstStyle>
          <a:p>
            <a:pPr>
              <a:defRPr/>
            </a:pPr>
            <a:fld id="{9F811CED-3652-4DFD-85E1-9466AB67BE6C}"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srcRect r="50000"/>
          <a:stretch>
            <a:fillRect/>
          </a:stretch>
        </p:blipFill>
        <p:spPr bwMode="auto">
          <a:xfrm>
            <a:off x="0" y="1143000"/>
            <a:ext cx="685800" cy="5715000"/>
          </a:xfrm>
          <a:prstGeom prst="rect">
            <a:avLst/>
          </a:prstGeom>
          <a:noFill/>
          <a:ln w="9525">
            <a:noFill/>
            <a:miter lim="800000"/>
            <a:headEnd/>
            <a:tailEnd/>
          </a:ln>
        </p:spPr>
      </p:pic>
      <p:pic>
        <p:nvPicPr>
          <p:cNvPr id="4" name="Picture 1"/>
          <p:cNvPicPr>
            <a:picLocks noChangeAspect="1" noChangeArrowheads="1"/>
          </p:cNvPicPr>
          <p:nvPr userDrawn="1"/>
        </p:nvPicPr>
        <p:blipFill>
          <a:blip r:embed="rId3" cstate="print"/>
          <a:srcRect/>
          <a:stretch>
            <a:fillRect/>
          </a:stretch>
        </p:blipFill>
        <p:spPr bwMode="auto">
          <a:xfrm>
            <a:off x="0" y="806450"/>
            <a:ext cx="9144000" cy="336550"/>
          </a:xfrm>
          <a:prstGeom prst="rect">
            <a:avLst/>
          </a:prstGeom>
          <a:noFill/>
          <a:ln w="9525">
            <a:solidFill>
              <a:schemeClr val="accent6">
                <a:lumMod val="75000"/>
              </a:schemeClr>
            </a:solidFill>
            <a:miter lim="800000"/>
            <a:headEnd/>
            <a:tailEnd/>
          </a:ln>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10"/>
          </p:nvPr>
        </p:nvSpPr>
        <p:spPr>
          <a:xfrm>
            <a:off x="0" y="6400800"/>
            <a:ext cx="685800" cy="457200"/>
          </a:xfrm>
          <a:prstGeom prst="rect">
            <a:avLst/>
          </a:prstGeom>
        </p:spPr>
        <p:txBody>
          <a:bodyPr/>
          <a:lstStyle>
            <a:lvl1pPr>
              <a:defRPr>
                <a:cs typeface="+mn-cs"/>
              </a:defRPr>
            </a:lvl1pPr>
          </a:lstStyle>
          <a:p>
            <a:pPr>
              <a:defRPr/>
            </a:pPr>
            <a:fld id="{EBA27EA1-1155-42FC-A217-1AB489485F3D}" type="slidenum">
              <a:rPr lang="en-US"/>
              <a:pPr>
                <a:defRPr/>
              </a:pPr>
              <a:t>‹#›</a:t>
            </a:fld>
            <a:endParaRPr lang="en-US" dirty="0"/>
          </a:p>
        </p:txBody>
      </p:sp>
      <p:sp>
        <p:nvSpPr>
          <p:cNvPr id="9" name="Rectangle 8"/>
          <p:cNvSpPr/>
          <p:nvPr userDrawn="1"/>
        </p:nvSpPr>
        <p:spPr>
          <a:xfrm>
            <a:off x="0" y="0"/>
            <a:ext cx="9144000" cy="806450"/>
          </a:xfrm>
          <a:prstGeom prst="rect">
            <a:avLst/>
          </a:prstGeom>
          <a:solidFill>
            <a:srgbClr val="6585B9"/>
          </a:solidFill>
          <a:ln>
            <a:solidFill>
              <a:srgbClr val="6585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ook cover">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cstate="print"/>
          <a:srcRect r="10526"/>
          <a:stretch>
            <a:fillRect/>
          </a:stretch>
        </p:blipFill>
        <p:spPr bwMode="auto">
          <a:xfrm>
            <a:off x="0" y="3276600"/>
            <a:ext cx="1447800" cy="3581400"/>
          </a:xfrm>
          <a:prstGeom prst="rect">
            <a:avLst/>
          </a:prstGeom>
          <a:noFill/>
          <a:ln w="9525">
            <a:noFill/>
            <a:miter lim="800000"/>
            <a:headEnd/>
            <a:tailEnd/>
          </a:ln>
        </p:spPr>
      </p:pic>
      <p:sp>
        <p:nvSpPr>
          <p:cNvPr id="9" name="Rectangle 8"/>
          <p:cNvSpPr/>
          <p:nvPr userDrawn="1"/>
        </p:nvSpPr>
        <p:spPr>
          <a:xfrm>
            <a:off x="0" y="0"/>
            <a:ext cx="9144000" cy="3276600"/>
          </a:xfrm>
          <a:prstGeom prst="rect">
            <a:avLst/>
          </a:prstGeom>
          <a:solidFill>
            <a:srgbClr val="6585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3"/>
          <p:cNvSpPr txBox="1">
            <a:spLocks noChangeArrowheads="1"/>
          </p:cNvSpPr>
          <p:nvPr userDrawn="1"/>
        </p:nvSpPr>
        <p:spPr bwMode="auto">
          <a:xfrm>
            <a:off x="0" y="609600"/>
            <a:ext cx="9144000" cy="1311275"/>
          </a:xfrm>
          <a:prstGeom prst="rect">
            <a:avLst/>
          </a:prstGeom>
          <a:solidFill>
            <a:srgbClr val="6585B9"/>
          </a:solidFill>
          <a:ln>
            <a:noFill/>
          </a:ln>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defRPr/>
            </a:pPr>
            <a:r>
              <a:rPr lang="en-US" sz="4000" dirty="0">
                <a:solidFill>
                  <a:schemeClr val="bg1"/>
                </a:solidFill>
                <a:latin typeface="Times New Roman" pitchFamily="18" charset="0"/>
              </a:rPr>
              <a:t>International Financial Management </a:t>
            </a:r>
          </a:p>
          <a:p>
            <a:pPr algn="ctr" eaLnBrk="1" hangingPunct="1">
              <a:defRPr/>
            </a:pPr>
            <a:r>
              <a:rPr lang="en-US" sz="4000" dirty="0">
                <a:solidFill>
                  <a:schemeClr val="bg1"/>
                </a:solidFill>
                <a:latin typeface="Times New Roman" pitchFamily="18" charset="0"/>
              </a:rPr>
              <a:t>13</a:t>
            </a:r>
            <a:r>
              <a:rPr lang="en-US" sz="4000" baseline="30000" dirty="0">
                <a:solidFill>
                  <a:schemeClr val="bg1"/>
                </a:solidFill>
                <a:latin typeface="Times New Roman" pitchFamily="18" charset="0"/>
              </a:rPr>
              <a:t>th</a:t>
            </a:r>
            <a:r>
              <a:rPr lang="en-US" sz="4000" dirty="0">
                <a:solidFill>
                  <a:schemeClr val="bg1"/>
                </a:solidFill>
                <a:latin typeface="Times New Roman" pitchFamily="18" charset="0"/>
              </a:rPr>
              <a:t> Edition</a:t>
            </a:r>
            <a:endParaRPr lang="en-US" dirty="0"/>
          </a:p>
        </p:txBody>
      </p:sp>
      <p:grpSp>
        <p:nvGrpSpPr>
          <p:cNvPr id="6" name="Group 6"/>
          <p:cNvGrpSpPr>
            <a:grpSpLocks/>
          </p:cNvGrpSpPr>
          <p:nvPr userDrawn="1"/>
        </p:nvGrpSpPr>
        <p:grpSpPr bwMode="auto">
          <a:xfrm>
            <a:off x="3581400" y="2259013"/>
            <a:ext cx="5562600" cy="484187"/>
            <a:chOff x="3581400" y="2259238"/>
            <a:chExt cx="5562600" cy="483962"/>
          </a:xfrm>
        </p:grpSpPr>
        <p:pic>
          <p:nvPicPr>
            <p:cNvPr id="7" name="Picture 3" descr="by Jeff Madura&#10;"/>
            <p:cNvPicPr>
              <a:picLocks noChangeAspect="1" noChangeArrowheads="1"/>
            </p:cNvPicPr>
            <p:nvPr userDrawn="1"/>
          </p:nvPicPr>
          <p:blipFill>
            <a:blip r:embed="rId3" cstate="print"/>
            <a:srcRect/>
            <a:stretch>
              <a:fillRect/>
            </a:stretch>
          </p:blipFill>
          <p:spPr bwMode="auto">
            <a:xfrm>
              <a:off x="3581400" y="2259238"/>
              <a:ext cx="5562600" cy="483962"/>
            </a:xfrm>
            <a:prstGeom prst="rect">
              <a:avLst/>
            </a:prstGeom>
            <a:noFill/>
            <a:ln w="9525">
              <a:noFill/>
              <a:miter lim="800000"/>
              <a:headEnd/>
              <a:tailEnd/>
            </a:ln>
          </p:spPr>
        </p:pic>
        <p:sp>
          <p:nvSpPr>
            <p:cNvPr id="8" name="Rectangle 7"/>
            <p:cNvSpPr>
              <a:spLocks noChangeArrowheads="1"/>
            </p:cNvSpPr>
            <p:nvPr userDrawn="1"/>
          </p:nvSpPr>
          <p:spPr bwMode="auto">
            <a:xfrm>
              <a:off x="3665538" y="2259238"/>
              <a:ext cx="2355850" cy="461747"/>
            </a:xfrm>
            <a:prstGeom prst="rect">
              <a:avLst/>
            </a:prstGeom>
            <a:noFill/>
            <a:ln w="9525">
              <a:noFill/>
              <a:miter lim="800000"/>
              <a:headEnd/>
              <a:tailEnd/>
            </a:ln>
          </p:spPr>
          <p:txBody>
            <a:bodyPr wrap="none">
              <a:spAutoFit/>
            </a:bodyPr>
            <a:lstStyle/>
            <a:p>
              <a:pPr>
                <a:defRPr/>
              </a:pPr>
              <a:r>
                <a:rPr lang="en-US" sz="2400" b="1" dirty="0">
                  <a:solidFill>
                    <a:schemeClr val="bg1"/>
                  </a:solidFill>
                </a:rPr>
                <a:t>by Jeff Madura</a:t>
              </a:r>
              <a:endParaRPr lang="en-US" sz="2400" dirty="0"/>
            </a:p>
          </p:txBody>
        </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90BDAF-D8D8-4513-8B83-F22AFBAC741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00623" y="6349965"/>
            <a:ext cx="1742753" cy="508035"/>
          </a:xfrm>
          <a:prstGeom prst="rect">
            <a:avLst/>
          </a:prstGeom>
        </p:spPr>
      </p:pic>
    </p:spTree>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Lst>
  <p:hf hdr="0" ftr="0" dt="0"/>
  <p:txStyles>
    <p:titleStyle>
      <a:lvl1pPr algn="l" rtl="0" eaLnBrk="0" fontAlgn="base" hangingPunct="0">
        <a:spcBef>
          <a:spcPct val="0"/>
        </a:spcBef>
        <a:spcAft>
          <a:spcPct val="0"/>
        </a:spcAft>
        <a:defRPr sz="2200" b="1">
          <a:solidFill>
            <a:srgbClr val="660066"/>
          </a:solidFill>
          <a:latin typeface="Arial" charset="0"/>
          <a:ea typeface="+mj-ea"/>
          <a:cs typeface="+mj-cs"/>
        </a:defRPr>
      </a:lvl1pPr>
      <a:lvl2pPr algn="l" rtl="0" eaLnBrk="0" fontAlgn="base" hangingPunct="0">
        <a:spcBef>
          <a:spcPct val="0"/>
        </a:spcBef>
        <a:spcAft>
          <a:spcPct val="0"/>
        </a:spcAft>
        <a:defRPr sz="2200" b="1">
          <a:solidFill>
            <a:srgbClr val="660066"/>
          </a:solidFill>
          <a:latin typeface="Arial" charset="0"/>
        </a:defRPr>
      </a:lvl2pPr>
      <a:lvl3pPr algn="l" rtl="0" eaLnBrk="0" fontAlgn="base" hangingPunct="0">
        <a:spcBef>
          <a:spcPct val="0"/>
        </a:spcBef>
        <a:spcAft>
          <a:spcPct val="0"/>
        </a:spcAft>
        <a:defRPr sz="2200" b="1">
          <a:solidFill>
            <a:srgbClr val="660066"/>
          </a:solidFill>
          <a:latin typeface="Arial" charset="0"/>
        </a:defRPr>
      </a:lvl3pPr>
      <a:lvl4pPr algn="l" rtl="0" eaLnBrk="0" fontAlgn="base" hangingPunct="0">
        <a:spcBef>
          <a:spcPct val="0"/>
        </a:spcBef>
        <a:spcAft>
          <a:spcPct val="0"/>
        </a:spcAft>
        <a:defRPr sz="2200" b="1">
          <a:solidFill>
            <a:srgbClr val="660066"/>
          </a:solidFill>
          <a:latin typeface="Arial" charset="0"/>
        </a:defRPr>
      </a:lvl4pPr>
      <a:lvl5pPr algn="l" rtl="0" eaLnBrk="0" fontAlgn="base" hangingPunct="0">
        <a:spcBef>
          <a:spcPct val="0"/>
        </a:spcBef>
        <a:spcAft>
          <a:spcPct val="0"/>
        </a:spcAft>
        <a:defRPr sz="2200" b="1">
          <a:solidFill>
            <a:srgbClr val="660066"/>
          </a:solidFill>
          <a:latin typeface="Arial" charset="0"/>
        </a:defRPr>
      </a:lvl5pPr>
      <a:lvl6pPr marL="457200" algn="l" rtl="0" eaLnBrk="1" fontAlgn="base" hangingPunct="1">
        <a:spcBef>
          <a:spcPct val="0"/>
        </a:spcBef>
        <a:spcAft>
          <a:spcPct val="0"/>
        </a:spcAft>
        <a:defRPr sz="4200">
          <a:solidFill>
            <a:schemeClr val="tx2"/>
          </a:solidFill>
          <a:latin typeface="Times New Roman" charset="0"/>
        </a:defRPr>
      </a:lvl6pPr>
      <a:lvl7pPr marL="914400" algn="l" rtl="0" eaLnBrk="1" fontAlgn="base" hangingPunct="1">
        <a:spcBef>
          <a:spcPct val="0"/>
        </a:spcBef>
        <a:spcAft>
          <a:spcPct val="0"/>
        </a:spcAft>
        <a:defRPr sz="4200">
          <a:solidFill>
            <a:schemeClr val="tx2"/>
          </a:solidFill>
          <a:latin typeface="Times New Roman" charset="0"/>
        </a:defRPr>
      </a:lvl7pPr>
      <a:lvl8pPr marL="1371600" algn="l" rtl="0" eaLnBrk="1" fontAlgn="base" hangingPunct="1">
        <a:spcBef>
          <a:spcPct val="0"/>
        </a:spcBef>
        <a:spcAft>
          <a:spcPct val="0"/>
        </a:spcAft>
        <a:defRPr sz="4200">
          <a:solidFill>
            <a:schemeClr val="tx2"/>
          </a:solidFill>
          <a:latin typeface="Times New Roman" charset="0"/>
        </a:defRPr>
      </a:lvl8pPr>
      <a:lvl9pPr marL="1828800" algn="l" rtl="0" eaLnBrk="1" fontAlgn="base" hangingPunct="1">
        <a:spcBef>
          <a:spcPct val="0"/>
        </a:spcBef>
        <a:spcAft>
          <a:spcPct val="0"/>
        </a:spcAft>
        <a:defRPr sz="4200">
          <a:solidFill>
            <a:schemeClr val="tx2"/>
          </a:solidFill>
          <a:latin typeface="Times New Roman" charset="0"/>
        </a:defRPr>
      </a:lvl9pPr>
    </p:titleStyle>
    <p:bodyStyle>
      <a:lvl1pPr marL="342900" indent="-342900" algn="l" rtl="0" eaLnBrk="0" fontAlgn="base" hangingPunct="0">
        <a:spcBef>
          <a:spcPct val="20000"/>
        </a:spcBef>
        <a:spcAft>
          <a:spcPct val="0"/>
        </a:spcAft>
        <a:buClr>
          <a:srgbClr val="0D0D0D"/>
        </a:buClr>
        <a:buSzPct val="100000"/>
        <a:buFont typeface="Wingdings" pitchFamily="2" charset="2"/>
        <a:buChar char="n"/>
        <a:defRPr sz="2000">
          <a:solidFill>
            <a:srgbClr val="336699"/>
          </a:solidFill>
          <a:latin typeface="+mn-lt"/>
          <a:ea typeface="+mn-ea"/>
          <a:cs typeface="+mn-cs"/>
        </a:defRPr>
      </a:lvl1pPr>
      <a:lvl2pPr marL="742950" indent="-285750" algn="l" rtl="0" eaLnBrk="0" fontAlgn="base" hangingPunct="0">
        <a:spcBef>
          <a:spcPct val="20000"/>
        </a:spcBef>
        <a:spcAft>
          <a:spcPct val="0"/>
        </a:spcAft>
        <a:buSzPct val="100000"/>
        <a:buFont typeface="Wingdings" pitchFamily="2" charset="2"/>
        <a:buChar char="n"/>
        <a:defRPr>
          <a:solidFill>
            <a:schemeClr val="tx1"/>
          </a:solidFill>
          <a:latin typeface="+mn-lt"/>
          <a:cs typeface="+mn-cs"/>
        </a:defRPr>
      </a:lvl2pPr>
      <a:lvl3pPr marL="1143000" indent="-228600" algn="l" rtl="0" eaLnBrk="0" fontAlgn="base" hangingPunct="0">
        <a:spcBef>
          <a:spcPct val="20000"/>
        </a:spcBef>
        <a:spcAft>
          <a:spcPct val="0"/>
        </a:spcAft>
        <a:buSzPct val="100000"/>
        <a:buFont typeface="Wingdings" pitchFamily="2" charset="2"/>
        <a:buChar char="n"/>
        <a:defRPr sz="1600">
          <a:solidFill>
            <a:schemeClr val="tx1"/>
          </a:solidFill>
          <a:latin typeface="+mn-lt"/>
          <a:cs typeface="+mn-cs"/>
        </a:defRPr>
      </a:lvl3pPr>
      <a:lvl4pPr marL="1600200" indent="-228600" algn="l" rtl="0" eaLnBrk="0" fontAlgn="base" hangingPunct="0">
        <a:spcBef>
          <a:spcPct val="20000"/>
        </a:spcBef>
        <a:spcAft>
          <a:spcPct val="0"/>
        </a:spcAft>
        <a:buFont typeface="Wingdings" pitchFamily="2" charset="2"/>
        <a:buChar char="§"/>
        <a:defRPr sz="1400">
          <a:solidFill>
            <a:schemeClr val="tx1"/>
          </a:solidFill>
          <a:latin typeface="+mn-lt"/>
          <a:cs typeface="+mn-cs"/>
        </a:defRPr>
      </a:lvl4pPr>
      <a:lvl5pPr marL="2057400" indent="-228600" algn="l" rtl="0" eaLnBrk="0" fontAlgn="base" hangingPunct="0">
        <a:spcBef>
          <a:spcPct val="20000"/>
        </a:spcBef>
        <a:spcAft>
          <a:spcPct val="0"/>
        </a:spcAft>
        <a:buFont typeface="Wingdings" pitchFamily="2" charset="2"/>
        <a:buChar char="§"/>
        <a:defRPr sz="1400">
          <a:solidFill>
            <a:schemeClr val="tx1"/>
          </a:solidFill>
          <a:latin typeface="+mn-lt"/>
          <a:cs typeface="+mn-cs"/>
        </a:defRPr>
      </a:lvl5pPr>
      <a:lvl6pPr marL="25146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8E2A5FA2-F035-4B31-8605-5E3E4B06604E}"/>
              </a:ext>
            </a:extLst>
          </p:cNvPr>
          <p:cNvSpPr>
            <a:spLocks noGrp="1"/>
          </p:cNvSpPr>
          <p:nvPr>
            <p:ph type="body" sz="quarter" idx="10"/>
          </p:nvPr>
        </p:nvSpPr>
        <p:spPr>
          <a:xfrm>
            <a:off x="152400" y="2286000"/>
            <a:ext cx="8839200" cy="3962400"/>
          </a:xfrm>
        </p:spPr>
        <p:txBody>
          <a:bodyPr/>
          <a:lstStyle/>
          <a:p>
            <a:pPr algn="ctr"/>
            <a:r>
              <a:rPr lang="en-US" sz="4800" b="1" dirty="0"/>
              <a:t>FIN 440: International Finance</a:t>
            </a:r>
          </a:p>
          <a:p>
            <a:pPr algn="ctr"/>
            <a:endParaRPr lang="en-US" sz="3600" b="1" dirty="0"/>
          </a:p>
          <a:p>
            <a:pPr algn="ctr"/>
            <a:r>
              <a:rPr lang="en-US" sz="3600" b="1" dirty="0"/>
              <a:t>Larry Schrenk, Instructor</a:t>
            </a:r>
          </a:p>
          <a:p>
            <a:pPr algn="ctr"/>
            <a:endParaRPr lang="en-US" sz="3600" b="1" dirty="0"/>
          </a:p>
          <a:p>
            <a:pPr algn="ctr"/>
            <a:r>
              <a:rPr lang="en-US" sz="3600" b="1" dirty="0"/>
              <a:t>Video 1.1 Managing the </a:t>
            </a:r>
            <a:r>
              <a:rPr lang="en-US" sz="3600" b="1" dirty="0" err="1"/>
              <a:t>MNC</a:t>
            </a:r>
            <a:r>
              <a:rPr lang="en-US" sz="3600" b="1" dirty="0"/>
              <a:t> </a:t>
            </a:r>
          </a:p>
          <a:p>
            <a:endParaRPr lang="en-US" dirty="0"/>
          </a:p>
          <a:p>
            <a:endParaRPr lang="en-US" dirty="0"/>
          </a:p>
        </p:txBody>
      </p:sp>
      <p:sp>
        <p:nvSpPr>
          <p:cNvPr id="4" name="Slide Number Placeholder 3">
            <a:extLst>
              <a:ext uri="{FF2B5EF4-FFF2-40B4-BE49-F238E27FC236}">
                <a16:creationId xmlns:a16="http://schemas.microsoft.com/office/drawing/2014/main" id="{92593C8C-467E-48B7-89C0-3645D1CD5A73}"/>
              </a:ext>
            </a:extLst>
          </p:cNvPr>
          <p:cNvSpPr>
            <a:spLocks noGrp="1"/>
          </p:cNvSpPr>
          <p:nvPr>
            <p:ph type="sldNum" sz="quarter" idx="11"/>
          </p:nvPr>
        </p:nvSpPr>
        <p:spPr>
          <a:prstGeom prst="rect">
            <a:avLst/>
          </a:prstGeom>
        </p:spPr>
        <p:txBody>
          <a:bodyPr/>
          <a:lstStyle/>
          <a:p>
            <a:pPr>
              <a:defRPr/>
            </a:pPr>
            <a:fld id="{EBA27EA1-1155-42FC-A217-1AB489485F3D}" type="slidenum">
              <a:rPr lang="en-US" smtClean="0"/>
              <a:pPr>
                <a:defRPr/>
              </a:pPr>
              <a:t>1</a:t>
            </a:fld>
            <a:endParaRPr lang="en-US" dirty="0"/>
          </a:p>
        </p:txBody>
      </p:sp>
    </p:spTree>
    <p:extLst>
      <p:ext uri="{BB962C8B-B14F-4D97-AF65-F5344CB8AC3E}">
        <p14:creationId xmlns:p14="http://schemas.microsoft.com/office/powerpoint/2010/main" val="2316844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E81ADE42-D2AA-4AC1-8EC4-A94A5E634214}" type="slidenum">
              <a:rPr lang="en-US" smtClean="0"/>
              <a:pPr>
                <a:defRPr/>
              </a:pPr>
              <a:t>10</a:t>
            </a:fld>
            <a:endParaRPr lang="en-US"/>
          </a:p>
        </p:txBody>
      </p:sp>
      <p:sp>
        <p:nvSpPr>
          <p:cNvPr id="17411" name="Rectangle 2"/>
          <p:cNvSpPr>
            <a:spLocks noGrp="1" noChangeArrowheads="1"/>
          </p:cNvSpPr>
          <p:nvPr>
            <p:ph type="title" idx="4294967295"/>
          </p:nvPr>
        </p:nvSpPr>
        <p:spPr bwMode="auto">
          <a:xfrm>
            <a:off x="533400" y="-25400"/>
            <a:ext cx="7315200" cy="863600"/>
          </a:xfrm>
          <a:prstGeom prst="rect">
            <a:avLst/>
          </a:prstGeom>
          <a:noFill/>
          <a:ln>
            <a:miter lim="800000"/>
            <a:headEnd/>
            <a:tailEnd/>
          </a:ln>
        </p:spPr>
        <p:txBody>
          <a:bodyPr anchor="ctr"/>
          <a:lstStyle/>
          <a:p>
            <a:r>
              <a:rPr lang="en-US" sz="2600">
                <a:solidFill>
                  <a:srgbClr val="FFFFFF"/>
                </a:solidFill>
              </a:rPr>
              <a:t>Exhibit 1.1b </a:t>
            </a:r>
            <a:r>
              <a:rPr lang="en-US" sz="2600" b="0">
                <a:solidFill>
                  <a:srgbClr val="FFFFFF"/>
                </a:solidFill>
              </a:rPr>
              <a:t>Management Styles of MNCs</a:t>
            </a:r>
          </a:p>
        </p:txBody>
      </p:sp>
      <p:pic>
        <p:nvPicPr>
          <p:cNvPr id="2" name="Picture 1" descr="Flow diagram shows “Decentralized Multinational Financial Management.”&#10;Diagram shows “Financial Managers of Subsidiary A” and “Financial Managers of Subsidiary B.” “Financial Managers of Subsidiary A” leads to the following: “Cash Management at Subsidiary A,” “Inventory and Accounts Receivable Management at Subsidiary A,” “Financing at Subsidiary A,” and “Capital Expenditures at Subsidiary A.” “Financial Managers of Subsidiary B” leads to the following: “Cash Management at Subsidiary B,” “Inventory and Accounts Receivable Management at Subsidiary B,” “Financing at Subsidiary B,” and “Capital Expenditures at Subsidiary B.”" title="Management Structure of an MNC: Decentralized"/>
          <p:cNvPicPr>
            <a:picLocks noChangeAspect="1"/>
          </p:cNvPicPr>
          <p:nvPr/>
        </p:nvPicPr>
        <p:blipFill rotWithShape="1">
          <a:blip r:embed="rId2" cstate="print">
            <a:extLst>
              <a:ext uri="{28A0092B-C50C-407E-A947-70E740481C1C}">
                <a14:useLocalDpi xmlns:a14="http://schemas.microsoft.com/office/drawing/2010/main" val="0"/>
              </a:ext>
            </a:extLst>
          </a:blip>
          <a:srcRect t="52064"/>
          <a:stretch/>
        </p:blipFill>
        <p:spPr>
          <a:xfrm>
            <a:off x="838199" y="1371600"/>
            <a:ext cx="8157503" cy="48006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E3B68968-B9FB-487C-B081-AB34B9E74E99}" type="slidenum">
              <a:rPr lang="en-US" smtClean="0"/>
              <a:pPr>
                <a:defRPr/>
              </a:pPr>
              <a:t>2</a:t>
            </a:fld>
            <a:endParaRPr lang="en-US"/>
          </a:p>
        </p:txBody>
      </p:sp>
      <p:sp>
        <p:nvSpPr>
          <p:cNvPr id="5123" name="Title 4"/>
          <p:cNvSpPr>
            <a:spLocks noGrp="1"/>
          </p:cNvSpPr>
          <p:nvPr>
            <p:ph type="ctrTitle"/>
          </p:nvPr>
        </p:nvSpPr>
        <p:spPr bwMode="auto">
          <a:xfrm>
            <a:off x="342900" y="533400"/>
            <a:ext cx="8801100" cy="609600"/>
          </a:xfrm>
          <a:prstGeom prst="rect">
            <a:avLst/>
          </a:prstGeom>
          <a:solidFill>
            <a:schemeClr val="accent6">
              <a:lumMod val="50000"/>
            </a:schemeClr>
          </a:solidFill>
          <a:extLst/>
        </p:spPr>
        <p:txBody>
          <a:bodyPr vert="horz" wrap="square" lIns="91440" tIns="45720" rIns="91440" bIns="45720" numCol="1" anchor="ctr" anchorCtr="0" compatLnSpc="1">
            <a:prstTxWarp prst="textNoShape">
              <a:avLst/>
            </a:prstTxWarp>
          </a:bodyPr>
          <a:lstStyle/>
          <a:p>
            <a:pPr eaLnBrk="1" hangingPunct="1">
              <a:defRPr/>
            </a:pPr>
            <a:r>
              <a:rPr lang="en-US" sz="4800" dirty="0">
                <a:latin typeface="Arial" charset="0"/>
                <a:cs typeface="Arial" charset="0"/>
              </a:rPr>
              <a:t>1</a:t>
            </a:r>
          </a:p>
        </p:txBody>
      </p:sp>
      <p:sp>
        <p:nvSpPr>
          <p:cNvPr id="9220" name="Subtitle 5"/>
          <p:cNvSpPr>
            <a:spLocks noGrp="1"/>
          </p:cNvSpPr>
          <p:nvPr>
            <p:ph type="subTitle" idx="1"/>
          </p:nvPr>
        </p:nvSpPr>
        <p:spPr bwMode="auto">
          <a:xfrm>
            <a:off x="700088" y="533400"/>
            <a:ext cx="8443912" cy="609600"/>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eaLnBrk="1" hangingPunct="1">
              <a:spcBef>
                <a:spcPct val="0"/>
              </a:spcBef>
            </a:pPr>
            <a:r>
              <a:rPr lang="en-US" sz="2800" b="1" dirty="0"/>
              <a:t>Multinational Financial Management:  An Overview</a:t>
            </a:r>
          </a:p>
        </p:txBody>
      </p:sp>
      <p:sp>
        <p:nvSpPr>
          <p:cNvPr id="9221" name="Text Placeholder 6"/>
          <p:cNvSpPr>
            <a:spLocks noGrp="1"/>
          </p:cNvSpPr>
          <p:nvPr>
            <p:ph type="body" sz="quarter" idx="10"/>
          </p:nvPr>
        </p:nvSpPr>
        <p:spPr bwMode="auto">
          <a:xfrm>
            <a:off x="838200" y="2209800"/>
            <a:ext cx="8153400" cy="39624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457200" lvl="1" indent="-457200" eaLnBrk="1" hangingPunct="1">
              <a:spcAft>
                <a:spcPts val="1200"/>
              </a:spcAft>
              <a:buClrTx/>
              <a:buSzPct val="75000"/>
            </a:pPr>
            <a:r>
              <a:rPr lang="en-US" sz="2800" dirty="0"/>
              <a:t>Identify the management goal and organizational structure of the Multinational Corporation (MNC).</a:t>
            </a:r>
          </a:p>
          <a:p>
            <a:pPr marL="457200" lvl="1" indent="-457200" eaLnBrk="1" hangingPunct="1">
              <a:spcAft>
                <a:spcPts val="1200"/>
              </a:spcAft>
              <a:buClrTx/>
              <a:buSzPct val="75000"/>
            </a:pPr>
            <a:r>
              <a:rPr lang="en-US" sz="2800" dirty="0"/>
              <a:t>Describe the key theories that justify international business.</a:t>
            </a:r>
          </a:p>
          <a:p>
            <a:pPr marL="457200" lvl="1" indent="-457200" eaLnBrk="1" hangingPunct="1">
              <a:spcAft>
                <a:spcPts val="1200"/>
              </a:spcAft>
              <a:buClrTx/>
              <a:buSzPct val="75000"/>
            </a:pPr>
            <a:r>
              <a:rPr lang="en-US" sz="2800" dirty="0"/>
              <a:t>Explain the common methods used to conduct international business.</a:t>
            </a:r>
          </a:p>
          <a:p>
            <a:pPr marL="457200" lvl="1" indent="-457200" eaLnBrk="1" hangingPunct="1">
              <a:spcAft>
                <a:spcPts val="1200"/>
              </a:spcAft>
              <a:buClrTx/>
              <a:buSzPct val="75000"/>
            </a:pPr>
            <a:r>
              <a:rPr lang="en-US" sz="2800" dirty="0"/>
              <a:t>Provide a model for valuing the MNC.</a:t>
            </a:r>
          </a:p>
        </p:txBody>
      </p:sp>
      <p:sp>
        <p:nvSpPr>
          <p:cNvPr id="9222" name="Slide Number Placeholder 3"/>
          <p:cNvSpPr txBox="1">
            <a:spLocks noGrp="1"/>
          </p:cNvSpPr>
          <p:nvPr/>
        </p:nvSpPr>
        <p:spPr bwMode="auto">
          <a:xfrm>
            <a:off x="0" y="6400800"/>
            <a:ext cx="685800" cy="457200"/>
          </a:xfrm>
          <a:prstGeom prst="rect">
            <a:avLst/>
          </a:prstGeom>
          <a:noFill/>
          <a:ln w="9525">
            <a:noFill/>
            <a:miter lim="800000"/>
            <a:headEnd/>
            <a:tailEnd/>
          </a:ln>
        </p:spPr>
        <p:txBody>
          <a:bodyPr/>
          <a:lstStyle/>
          <a:p>
            <a:fld id="{F96ACEC1-B665-4ADD-AE3B-C5AAD08D3070}" type="slidenum">
              <a:rPr lang="en-US"/>
              <a:pPr/>
              <a:t>2</a:t>
            </a:fld>
            <a:endParaRPr lang="en-US"/>
          </a:p>
        </p:txBody>
      </p:sp>
      <p:sp>
        <p:nvSpPr>
          <p:cNvPr id="9223" name="Text Placeholder 6"/>
          <p:cNvSpPr txBox="1">
            <a:spLocks/>
          </p:cNvSpPr>
          <p:nvPr/>
        </p:nvSpPr>
        <p:spPr bwMode="auto">
          <a:xfrm>
            <a:off x="1447800" y="1312863"/>
            <a:ext cx="7391400" cy="685800"/>
          </a:xfrm>
          <a:prstGeom prst="rect">
            <a:avLst/>
          </a:prstGeom>
          <a:noFill/>
          <a:ln w="9525">
            <a:noFill/>
            <a:miter lim="800000"/>
            <a:headEnd/>
            <a:tailEnd/>
          </a:ln>
        </p:spPr>
        <p:txBody>
          <a:bodyPr/>
          <a:lstStyle/>
          <a:p>
            <a:pPr marL="342900" indent="-342900">
              <a:lnSpc>
                <a:spcPct val="90000"/>
              </a:lnSpc>
              <a:spcBef>
                <a:spcPct val="20000"/>
              </a:spcBef>
              <a:buClr>
                <a:srgbClr val="0D0D0D"/>
              </a:buClr>
              <a:buSzPct val="100000"/>
              <a:buFont typeface="Wingdings" pitchFamily="2" charset="2"/>
              <a:buNone/>
            </a:pPr>
            <a:r>
              <a:rPr lang="en-US" sz="3200" b="1">
                <a:solidFill>
                  <a:schemeClr val="bg1"/>
                </a:solidFill>
                <a:latin typeface="Times New Roman" pitchFamily="18" charset="0"/>
              </a:rPr>
              <a:t>Chapter Objectives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E7E74E8B-EF7D-43E6-8C8E-BBFFEA39A151}" type="slidenum">
              <a:rPr lang="en-US" smtClean="0"/>
              <a:pPr>
                <a:defRPr/>
              </a:pPr>
              <a:t>3</a:t>
            </a:fld>
            <a:endParaRPr lang="en-US"/>
          </a:p>
        </p:txBody>
      </p:sp>
      <p:sp>
        <p:nvSpPr>
          <p:cNvPr id="10243" name="Rectangle 2"/>
          <p:cNvSpPr>
            <a:spLocks noGrp="1" noChangeArrowheads="1"/>
          </p:cNvSpPr>
          <p:nvPr>
            <p:ph type="title" idx="4294967295"/>
          </p:nvPr>
        </p:nvSpPr>
        <p:spPr bwMode="auto">
          <a:xfrm>
            <a:off x="533400" y="0"/>
            <a:ext cx="7315200" cy="820738"/>
          </a:xfrm>
          <a:prstGeom prst="rect">
            <a:avLst/>
          </a:prstGeom>
          <a:noFill/>
          <a:ln>
            <a:miter lim="800000"/>
            <a:headEnd/>
            <a:tailEnd/>
          </a:ln>
        </p:spPr>
        <p:txBody>
          <a:bodyPr anchor="ctr"/>
          <a:lstStyle/>
          <a:p>
            <a:r>
              <a:rPr lang="en-US" sz="2800" dirty="0">
                <a:solidFill>
                  <a:srgbClr val="FFFFFF"/>
                </a:solidFill>
              </a:rPr>
              <a:t>Managing the MNC (1 of 4)</a:t>
            </a:r>
          </a:p>
        </p:txBody>
      </p:sp>
      <p:sp>
        <p:nvSpPr>
          <p:cNvPr id="10244" name="Rectangle 3"/>
          <p:cNvSpPr>
            <a:spLocks noGrp="1" noChangeArrowheads="1"/>
          </p:cNvSpPr>
          <p:nvPr>
            <p:ph type="body" idx="4294967295"/>
          </p:nvPr>
        </p:nvSpPr>
        <p:spPr bwMode="auto">
          <a:xfrm>
            <a:off x="685800" y="1371600"/>
            <a:ext cx="7315200" cy="4876800"/>
          </a:xfrm>
          <a:prstGeom prst="rect">
            <a:avLst/>
          </a:prstGeom>
          <a:noFill/>
          <a:ln>
            <a:miter lim="800000"/>
            <a:headEnd/>
            <a:tailEnd/>
          </a:ln>
        </p:spPr>
        <p:txBody>
          <a:bodyPr/>
          <a:lstStyle/>
          <a:p>
            <a:pPr marL="0" indent="0">
              <a:buSzTx/>
              <a:buNone/>
            </a:pPr>
            <a:r>
              <a:rPr lang="en-US" sz="2600" dirty="0"/>
              <a:t>Managers are expected to make decisions that will maximize the stock price.</a:t>
            </a:r>
          </a:p>
          <a:p>
            <a:pPr marL="0" indent="0">
              <a:buSzTx/>
              <a:buNone/>
            </a:pPr>
            <a:endParaRPr lang="en-US" sz="2600" dirty="0"/>
          </a:p>
          <a:p>
            <a:pPr marL="0" indent="0">
              <a:buSzTx/>
              <a:buNone/>
            </a:pPr>
            <a:r>
              <a:rPr lang="en-US" sz="2600" dirty="0"/>
              <a:t>Focus of this text: MNCs whose parents fully own foreign subsidiaries (U.S. parent is sole owner of subsidiary).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E7E74E8B-EF7D-43E6-8C8E-BBFFEA39A151}" type="slidenum">
              <a:rPr lang="en-US" smtClean="0"/>
              <a:pPr>
                <a:defRPr/>
              </a:pPr>
              <a:t>4</a:t>
            </a:fld>
            <a:endParaRPr lang="en-US"/>
          </a:p>
        </p:txBody>
      </p:sp>
      <p:sp>
        <p:nvSpPr>
          <p:cNvPr id="10243" name="Rectangle 2"/>
          <p:cNvSpPr>
            <a:spLocks noGrp="1" noChangeArrowheads="1"/>
          </p:cNvSpPr>
          <p:nvPr>
            <p:ph type="title" idx="4294967295"/>
          </p:nvPr>
        </p:nvSpPr>
        <p:spPr bwMode="auto">
          <a:xfrm>
            <a:off x="533400" y="0"/>
            <a:ext cx="7315200" cy="820738"/>
          </a:xfrm>
          <a:prstGeom prst="rect">
            <a:avLst/>
          </a:prstGeom>
          <a:noFill/>
          <a:ln>
            <a:miter lim="800000"/>
            <a:headEnd/>
            <a:tailEnd/>
          </a:ln>
        </p:spPr>
        <p:txBody>
          <a:bodyPr anchor="ctr"/>
          <a:lstStyle/>
          <a:p>
            <a:r>
              <a:rPr lang="en-US" sz="2800" dirty="0">
                <a:solidFill>
                  <a:srgbClr val="FFFFFF"/>
                </a:solidFill>
              </a:rPr>
              <a:t>Managing the MNC (2 of 4)</a:t>
            </a:r>
          </a:p>
        </p:txBody>
      </p:sp>
      <p:sp>
        <p:nvSpPr>
          <p:cNvPr id="10244" name="Rectangle 3"/>
          <p:cNvSpPr>
            <a:spLocks noGrp="1" noChangeArrowheads="1"/>
          </p:cNvSpPr>
          <p:nvPr>
            <p:ph type="body" idx="4294967295"/>
          </p:nvPr>
        </p:nvSpPr>
        <p:spPr bwMode="auto">
          <a:xfrm>
            <a:off x="685800" y="1219200"/>
            <a:ext cx="7315200" cy="4876800"/>
          </a:xfrm>
          <a:prstGeom prst="rect">
            <a:avLst/>
          </a:prstGeom>
          <a:noFill/>
          <a:ln>
            <a:miter lim="800000"/>
            <a:headEnd/>
            <a:tailEnd/>
          </a:ln>
        </p:spPr>
        <p:txBody>
          <a:bodyPr/>
          <a:lstStyle/>
          <a:p>
            <a:pPr marL="0" indent="0">
              <a:buSzTx/>
              <a:buNone/>
            </a:pPr>
            <a:r>
              <a:rPr lang="en-US" sz="2600" b="1" dirty="0"/>
              <a:t>How Business Disciplines Are Used to Manage the MNC</a:t>
            </a:r>
          </a:p>
          <a:p>
            <a:pPr>
              <a:buSzTx/>
              <a:buFont typeface="Wingdings" panose="05000000000000000000" pitchFamily="2" charset="2"/>
              <a:buChar char="§"/>
            </a:pPr>
            <a:r>
              <a:rPr lang="en-US" sz="2400" dirty="0"/>
              <a:t>Common finance decisions include:</a:t>
            </a:r>
          </a:p>
          <a:p>
            <a:pPr lvl="1">
              <a:buSzTx/>
              <a:buFont typeface="Wingdings" panose="05000000000000000000" pitchFamily="2" charset="2"/>
              <a:buChar char="§"/>
            </a:pPr>
            <a:r>
              <a:rPr lang="en-US" sz="2200" dirty="0"/>
              <a:t>Whether to discontinue operations in a particular country</a:t>
            </a:r>
          </a:p>
          <a:p>
            <a:pPr lvl="1">
              <a:buSzTx/>
              <a:buFont typeface="Wingdings" panose="05000000000000000000" pitchFamily="2" charset="2"/>
              <a:buChar char="§"/>
            </a:pPr>
            <a:r>
              <a:rPr lang="en-US" sz="2200" dirty="0"/>
              <a:t>Whether to pursue new business in a particular country</a:t>
            </a:r>
          </a:p>
          <a:p>
            <a:pPr lvl="1">
              <a:buSzTx/>
              <a:buFont typeface="Wingdings" panose="05000000000000000000" pitchFamily="2" charset="2"/>
              <a:buChar char="§"/>
            </a:pPr>
            <a:r>
              <a:rPr lang="en-US" sz="2200" dirty="0"/>
              <a:t>Whether to expand business in a particular country</a:t>
            </a:r>
          </a:p>
          <a:p>
            <a:pPr lvl="1">
              <a:buSzTx/>
              <a:buFont typeface="Wingdings" panose="05000000000000000000" pitchFamily="2" charset="2"/>
              <a:buChar char="§"/>
            </a:pPr>
            <a:r>
              <a:rPr lang="en-US" sz="2200" dirty="0"/>
              <a:t>How to finance expansion in a particular country</a:t>
            </a:r>
          </a:p>
          <a:p>
            <a:pPr>
              <a:buSzTx/>
              <a:buFont typeface="Wingdings" panose="05000000000000000000" pitchFamily="2" charset="2"/>
              <a:buChar char="§"/>
            </a:pPr>
            <a:r>
              <a:rPr lang="en-US" sz="2400" dirty="0"/>
              <a:t>Finance decisions are influenced by other business discipline functions:</a:t>
            </a:r>
            <a:r>
              <a:rPr lang="en-US" sz="2800" dirty="0"/>
              <a:t> </a:t>
            </a:r>
          </a:p>
          <a:p>
            <a:pPr marL="895350" lvl="1" indent="-495300">
              <a:buSzPct val="75000"/>
              <a:buFont typeface="Wingdings" panose="05000000000000000000" pitchFamily="2" charset="2"/>
              <a:buChar char="§"/>
            </a:pPr>
            <a:r>
              <a:rPr lang="en-US" sz="2200" dirty="0"/>
              <a:t>Marketing</a:t>
            </a:r>
          </a:p>
          <a:p>
            <a:pPr marL="895350" lvl="1" indent="-495300">
              <a:buSzPct val="75000"/>
              <a:buFont typeface="Wingdings" panose="05000000000000000000" pitchFamily="2" charset="2"/>
              <a:buChar char="§"/>
            </a:pPr>
            <a:r>
              <a:rPr lang="en-US" sz="2200" dirty="0"/>
              <a:t>Management</a:t>
            </a:r>
          </a:p>
          <a:p>
            <a:pPr marL="895350" lvl="1" indent="-495300">
              <a:buSzPct val="75000"/>
              <a:buFont typeface="Wingdings" panose="05000000000000000000" pitchFamily="2" charset="2"/>
              <a:buChar char="§"/>
            </a:pPr>
            <a:r>
              <a:rPr lang="en-US" sz="2200" dirty="0"/>
              <a:t>Accounting and information systems</a:t>
            </a:r>
          </a:p>
        </p:txBody>
      </p:sp>
    </p:spTree>
    <p:extLst>
      <p:ext uri="{BB962C8B-B14F-4D97-AF65-F5344CB8AC3E}">
        <p14:creationId xmlns:p14="http://schemas.microsoft.com/office/powerpoint/2010/main" val="929308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E27B0E11-D6C0-42D6-B098-27EDBED564FF}" type="slidenum">
              <a:rPr lang="en-US" smtClean="0"/>
              <a:pPr>
                <a:defRPr/>
              </a:pPr>
              <a:t>5</a:t>
            </a:fld>
            <a:endParaRPr lang="en-US"/>
          </a:p>
        </p:txBody>
      </p:sp>
      <p:sp>
        <p:nvSpPr>
          <p:cNvPr id="11267" name="Rectangle 2"/>
          <p:cNvSpPr>
            <a:spLocks noGrp="1" noChangeArrowheads="1"/>
          </p:cNvSpPr>
          <p:nvPr>
            <p:ph type="title" idx="4294967295"/>
          </p:nvPr>
        </p:nvSpPr>
        <p:spPr bwMode="auto">
          <a:xfrm>
            <a:off x="533400" y="0"/>
            <a:ext cx="7315200" cy="820738"/>
          </a:xfrm>
          <a:prstGeom prst="rect">
            <a:avLst/>
          </a:prstGeom>
          <a:noFill/>
          <a:ln>
            <a:miter lim="800000"/>
            <a:headEnd/>
            <a:tailEnd/>
          </a:ln>
        </p:spPr>
        <p:txBody>
          <a:bodyPr anchor="ctr"/>
          <a:lstStyle/>
          <a:p>
            <a:r>
              <a:rPr lang="en-US" sz="2800" dirty="0">
                <a:solidFill>
                  <a:srgbClr val="FFFFFF"/>
                </a:solidFill>
              </a:rPr>
              <a:t>Managing the MNC </a:t>
            </a:r>
            <a:r>
              <a:rPr lang="en-US" sz="3200" dirty="0">
                <a:solidFill>
                  <a:srgbClr val="FFFFFF"/>
                </a:solidFill>
              </a:rPr>
              <a:t>(3 of 4)</a:t>
            </a:r>
          </a:p>
        </p:txBody>
      </p:sp>
      <p:sp>
        <p:nvSpPr>
          <p:cNvPr id="11268" name="Rectangle 3"/>
          <p:cNvSpPr>
            <a:spLocks noGrp="1" noChangeArrowheads="1"/>
          </p:cNvSpPr>
          <p:nvPr>
            <p:ph type="body" idx="4294967295"/>
          </p:nvPr>
        </p:nvSpPr>
        <p:spPr bwMode="auto">
          <a:xfrm>
            <a:off x="685800" y="1219200"/>
            <a:ext cx="8382000" cy="5257800"/>
          </a:xfrm>
          <a:prstGeom prst="rect">
            <a:avLst/>
          </a:prstGeom>
          <a:noFill/>
          <a:ln>
            <a:miter lim="800000"/>
            <a:headEnd/>
            <a:tailEnd/>
          </a:ln>
        </p:spPr>
        <p:txBody>
          <a:bodyPr/>
          <a:lstStyle/>
          <a:p>
            <a:pPr marL="0" indent="0">
              <a:buSzTx/>
              <a:buNone/>
            </a:pPr>
            <a:r>
              <a:rPr lang="en-US" sz="2600" b="1" dirty="0">
                <a:solidFill>
                  <a:srgbClr val="0070C0"/>
                </a:solidFill>
              </a:rPr>
              <a:t>Agency Problems</a:t>
            </a:r>
          </a:p>
          <a:p>
            <a:pPr>
              <a:buSzTx/>
              <a:buFont typeface="Wingdings" panose="05000000000000000000" pitchFamily="2" charset="2"/>
              <a:buChar char="§"/>
            </a:pPr>
            <a:r>
              <a:rPr lang="en-US" sz="2400" dirty="0"/>
              <a:t>The conflict of goals between managers and shareholders</a:t>
            </a:r>
          </a:p>
          <a:p>
            <a:pPr>
              <a:buSzTx/>
              <a:buFont typeface="Wingdings" panose="05000000000000000000" pitchFamily="2" charset="2"/>
              <a:buChar char="§"/>
            </a:pPr>
            <a:r>
              <a:rPr lang="en-US" sz="2600" dirty="0"/>
              <a:t>Agency Costs</a:t>
            </a:r>
          </a:p>
          <a:p>
            <a:pPr lvl="1">
              <a:buSzTx/>
              <a:buFont typeface="Wingdings" panose="05000000000000000000" pitchFamily="2" charset="2"/>
              <a:buChar char="§"/>
            </a:pPr>
            <a:r>
              <a:rPr lang="en-US" sz="2200" dirty="0"/>
              <a:t>Definition: Cost of ensuring that managers maximize shareholder wealth. </a:t>
            </a:r>
          </a:p>
          <a:p>
            <a:pPr lvl="1">
              <a:buSzTx/>
              <a:buFont typeface="Wingdings" panose="05000000000000000000" pitchFamily="2" charset="2"/>
              <a:buChar char="§"/>
            </a:pPr>
            <a:r>
              <a:rPr lang="en-US" sz="2200" dirty="0"/>
              <a:t>Costs are normally higher for MNCs than for purely domestic firms for several reasons:</a:t>
            </a:r>
          </a:p>
          <a:p>
            <a:pPr marL="1295400" lvl="2" indent="-495300">
              <a:buSzTx/>
              <a:buFont typeface="Wingdings" pitchFamily="2" charset="2"/>
              <a:buChar char="§"/>
            </a:pPr>
            <a:r>
              <a:rPr lang="en-US" sz="2000" dirty="0"/>
              <a:t>Monitoring managers of distant subsidiaries in foreign countries is more difficult.</a:t>
            </a:r>
          </a:p>
          <a:p>
            <a:pPr marL="1295400" lvl="2" indent="-495300">
              <a:buSzTx/>
              <a:buFont typeface="Wingdings" pitchFamily="2" charset="2"/>
              <a:buChar char="§"/>
            </a:pPr>
            <a:r>
              <a:rPr lang="en-US" sz="2000" dirty="0"/>
              <a:t>Foreign subsidiary managers raised in different cultures may not follow uniform goals.</a:t>
            </a:r>
          </a:p>
          <a:p>
            <a:pPr marL="1295400" lvl="2" indent="-495300">
              <a:buSzTx/>
              <a:buFont typeface="Wingdings" pitchFamily="2" charset="2"/>
              <a:buChar char="§"/>
            </a:pPr>
            <a:r>
              <a:rPr lang="en-US" sz="2000" dirty="0"/>
              <a:t>Sheer size of larger MNCs can create large agency problems.</a:t>
            </a:r>
          </a:p>
          <a:p>
            <a:pPr marL="1295400" lvl="2" indent="-495300">
              <a:buSzTx/>
              <a:buFont typeface="Wingdings" pitchFamily="2" charset="2"/>
              <a:buChar char="§"/>
            </a:pPr>
            <a:r>
              <a:rPr lang="en-US" sz="2000" dirty="0"/>
              <a:t>Some non-U.S. managers tend to downplay the short-term effects of decisions.</a:t>
            </a:r>
          </a:p>
          <a:p>
            <a:pPr marL="0" indent="0">
              <a:buSzTx/>
              <a:buNone/>
            </a:pPr>
            <a:endParaRPr lang="en-US" sz="3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E363B783-C522-4F19-9162-FAFFC35AC6AE}" type="slidenum">
              <a:rPr lang="en-US" smtClean="0"/>
              <a:pPr>
                <a:defRPr/>
              </a:pPr>
              <a:t>6</a:t>
            </a:fld>
            <a:endParaRPr lang="en-US"/>
          </a:p>
        </p:txBody>
      </p:sp>
      <p:sp>
        <p:nvSpPr>
          <p:cNvPr id="12291" name="Rectangle 2"/>
          <p:cNvSpPr>
            <a:spLocks noGrp="1" noChangeArrowheads="1"/>
          </p:cNvSpPr>
          <p:nvPr>
            <p:ph type="title" idx="4294967295"/>
          </p:nvPr>
        </p:nvSpPr>
        <p:spPr bwMode="auto">
          <a:xfrm>
            <a:off x="533400" y="0"/>
            <a:ext cx="7315200" cy="820738"/>
          </a:xfrm>
          <a:prstGeom prst="rect">
            <a:avLst/>
          </a:prstGeom>
          <a:noFill/>
          <a:ln>
            <a:miter lim="800000"/>
            <a:headEnd/>
            <a:tailEnd/>
          </a:ln>
        </p:spPr>
        <p:txBody>
          <a:bodyPr anchor="ctr"/>
          <a:lstStyle/>
          <a:p>
            <a:r>
              <a:rPr lang="en-US" sz="2800" dirty="0">
                <a:solidFill>
                  <a:srgbClr val="FFFFFF"/>
                </a:solidFill>
              </a:rPr>
              <a:t>Managing the MNC (4 of 4)</a:t>
            </a:r>
          </a:p>
        </p:txBody>
      </p:sp>
      <p:sp>
        <p:nvSpPr>
          <p:cNvPr id="5" name="Rectangle 3"/>
          <p:cNvSpPr txBox="1">
            <a:spLocks noChangeArrowheads="1"/>
          </p:cNvSpPr>
          <p:nvPr/>
        </p:nvSpPr>
        <p:spPr bwMode="auto">
          <a:xfrm>
            <a:off x="685800" y="1219200"/>
            <a:ext cx="8153400" cy="5029200"/>
          </a:xfrm>
          <a:prstGeom prst="rect">
            <a:avLst/>
          </a:prstGeom>
          <a:extLst/>
        </p:spPr>
        <p:txBody>
          <a:bodyPr/>
          <a:lstStyle>
            <a:lvl1pPr marL="342900" indent="-342900" algn="l" rtl="0" eaLnBrk="0" fontAlgn="base" hangingPunct="0">
              <a:spcBef>
                <a:spcPct val="20000"/>
              </a:spcBef>
              <a:spcAft>
                <a:spcPct val="0"/>
              </a:spcAft>
              <a:buClr>
                <a:srgbClr val="0D0D0D"/>
              </a:buClr>
              <a:buSzPct val="100000"/>
              <a:buFont typeface="Wingdings" pitchFamily="2" charset="2"/>
              <a:buChar char="n"/>
              <a:defRPr sz="2000">
                <a:solidFill>
                  <a:srgbClr val="336699"/>
                </a:solidFill>
                <a:latin typeface="+mn-lt"/>
                <a:ea typeface="+mn-ea"/>
                <a:cs typeface="+mn-cs"/>
              </a:defRPr>
            </a:lvl1pPr>
            <a:lvl2pPr marL="742950" indent="-285750" algn="l" rtl="0" eaLnBrk="0" fontAlgn="base" hangingPunct="0">
              <a:spcBef>
                <a:spcPct val="20000"/>
              </a:spcBef>
              <a:spcAft>
                <a:spcPct val="0"/>
              </a:spcAft>
              <a:buSzPct val="100000"/>
              <a:buFont typeface="Wingdings" pitchFamily="2" charset="2"/>
              <a:buChar char="n"/>
              <a:defRPr>
                <a:solidFill>
                  <a:schemeClr val="tx1"/>
                </a:solidFill>
                <a:latin typeface="+mn-lt"/>
                <a:cs typeface="+mn-cs"/>
              </a:defRPr>
            </a:lvl2pPr>
            <a:lvl3pPr marL="1143000" indent="-228600" algn="l" rtl="0" eaLnBrk="0" fontAlgn="base" hangingPunct="0">
              <a:spcBef>
                <a:spcPct val="20000"/>
              </a:spcBef>
              <a:spcAft>
                <a:spcPct val="0"/>
              </a:spcAft>
              <a:buSzPct val="100000"/>
              <a:buFont typeface="Wingdings" pitchFamily="2" charset="2"/>
              <a:buChar char="n"/>
              <a:defRPr sz="1600">
                <a:solidFill>
                  <a:schemeClr val="tx1"/>
                </a:solidFill>
                <a:latin typeface="+mn-lt"/>
                <a:cs typeface="+mn-cs"/>
              </a:defRPr>
            </a:lvl3pPr>
            <a:lvl4pPr marL="1600200" indent="-228600" algn="l" rtl="0" eaLnBrk="0" fontAlgn="base" hangingPunct="0">
              <a:spcBef>
                <a:spcPct val="20000"/>
              </a:spcBef>
              <a:spcAft>
                <a:spcPct val="0"/>
              </a:spcAft>
              <a:buFont typeface="Wingdings" pitchFamily="2" charset="2"/>
              <a:buChar char="§"/>
              <a:defRPr sz="1400">
                <a:solidFill>
                  <a:schemeClr val="tx1"/>
                </a:solidFill>
                <a:latin typeface="+mn-lt"/>
                <a:cs typeface="+mn-cs"/>
              </a:defRPr>
            </a:lvl4pPr>
            <a:lvl5pPr marL="2057400" indent="-228600" algn="l" rtl="0" eaLnBrk="0" fontAlgn="base" hangingPunct="0">
              <a:spcBef>
                <a:spcPct val="20000"/>
              </a:spcBef>
              <a:spcAft>
                <a:spcPct val="0"/>
              </a:spcAft>
              <a:buFont typeface="Wingdings" pitchFamily="2" charset="2"/>
              <a:buChar char="§"/>
              <a:defRPr sz="1400">
                <a:solidFill>
                  <a:schemeClr val="tx1"/>
                </a:solidFill>
                <a:latin typeface="+mn-lt"/>
                <a:cs typeface="+mn-cs"/>
              </a:defRPr>
            </a:lvl5pPr>
            <a:lvl6pPr marL="25146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9pPr>
          </a:lstStyle>
          <a:p>
            <a:pPr marL="0" indent="0">
              <a:buSzTx/>
              <a:buNone/>
              <a:defRPr/>
            </a:pPr>
            <a:r>
              <a:rPr lang="en-US" sz="2600" b="1" kern="0" dirty="0"/>
              <a:t>Agency Problems</a:t>
            </a:r>
            <a:r>
              <a:rPr lang="en-US" sz="2600" kern="0" dirty="0"/>
              <a:t> (cont.)</a:t>
            </a:r>
          </a:p>
          <a:p>
            <a:pPr>
              <a:buSzTx/>
              <a:buFont typeface="Wingdings" panose="05000000000000000000" pitchFamily="2" charset="2"/>
              <a:buChar char="§"/>
              <a:defRPr/>
            </a:pPr>
            <a:r>
              <a:rPr lang="en-US" sz="2400" b="1" kern="0" dirty="0"/>
              <a:t>Parent control of agency problems</a:t>
            </a:r>
          </a:p>
          <a:p>
            <a:pPr lvl="1">
              <a:buSzTx/>
              <a:buFont typeface="Wingdings" panose="05000000000000000000" pitchFamily="2" charset="2"/>
              <a:buChar char="§"/>
              <a:defRPr/>
            </a:pPr>
            <a:r>
              <a:rPr lang="en-US" sz="2200" kern="0" dirty="0"/>
              <a:t>Parent should clearly communicate the goals for each subsidiary to ensure managers focus on maximizing the value of the subsidiary.</a:t>
            </a:r>
          </a:p>
          <a:p>
            <a:pPr>
              <a:buSzTx/>
              <a:buFont typeface="Wingdings" panose="05000000000000000000" pitchFamily="2" charset="2"/>
              <a:buChar char="§"/>
              <a:defRPr/>
            </a:pPr>
            <a:r>
              <a:rPr lang="en-US" sz="2400" b="1" kern="0" dirty="0"/>
              <a:t>Corporate control of agency problems</a:t>
            </a:r>
            <a:r>
              <a:rPr lang="en-US" sz="2400" kern="0" dirty="0"/>
              <a:t> </a:t>
            </a:r>
          </a:p>
          <a:p>
            <a:pPr lvl="1">
              <a:buSzTx/>
              <a:buFont typeface="Wingdings" panose="05000000000000000000" pitchFamily="2" charset="2"/>
              <a:buChar char="§"/>
              <a:defRPr/>
            </a:pPr>
            <a:r>
              <a:rPr lang="en-US" sz="2200" kern="0" dirty="0"/>
              <a:t>Entire management of the MNC must be focused on maximizing shareholder wealth.</a:t>
            </a:r>
          </a:p>
          <a:p>
            <a:pPr>
              <a:buSzTx/>
              <a:buFont typeface="Wingdings" panose="05000000000000000000" pitchFamily="2" charset="2"/>
              <a:buChar char="§"/>
              <a:defRPr/>
            </a:pPr>
            <a:r>
              <a:rPr lang="en-US" sz="2400" b="1" kern="0" dirty="0"/>
              <a:t>Sarbanes-Oxley Act (SOX)</a:t>
            </a:r>
          </a:p>
          <a:p>
            <a:pPr marL="808038" lvl="1" indent="-342900">
              <a:buSzTx/>
              <a:buFont typeface="Wingdings" panose="05000000000000000000" pitchFamily="2" charset="2"/>
              <a:buChar char="§"/>
              <a:defRPr/>
            </a:pPr>
            <a:r>
              <a:rPr lang="en-US" sz="2200" kern="0" dirty="0"/>
              <a:t>Ensures a more transparent process for managers to report on the productivity and financial condition of their firm.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42FD7C3B-4FF8-49D0-9822-70DF27C4A461}" type="slidenum">
              <a:rPr lang="en-US" smtClean="0"/>
              <a:pPr>
                <a:defRPr/>
              </a:pPr>
              <a:t>7</a:t>
            </a:fld>
            <a:endParaRPr lang="en-US"/>
          </a:p>
        </p:txBody>
      </p:sp>
      <p:sp>
        <p:nvSpPr>
          <p:cNvPr id="14339" name="Rectangle 2"/>
          <p:cNvSpPr>
            <a:spLocks noGrp="1" noChangeArrowheads="1"/>
          </p:cNvSpPr>
          <p:nvPr>
            <p:ph type="title" idx="4294967295"/>
          </p:nvPr>
        </p:nvSpPr>
        <p:spPr bwMode="auto">
          <a:xfrm>
            <a:off x="533400" y="0"/>
            <a:ext cx="7315200" cy="820738"/>
          </a:xfrm>
          <a:prstGeom prst="rect">
            <a:avLst/>
          </a:prstGeom>
          <a:noFill/>
          <a:ln>
            <a:miter lim="800000"/>
            <a:headEnd/>
            <a:tailEnd/>
          </a:ln>
        </p:spPr>
        <p:txBody>
          <a:bodyPr anchor="ctr"/>
          <a:lstStyle/>
          <a:p>
            <a:r>
              <a:rPr lang="en-US" sz="2800" dirty="0">
                <a:solidFill>
                  <a:srgbClr val="FFFFFF"/>
                </a:solidFill>
              </a:rPr>
              <a:t>SOX Methods to Improve Reporting</a:t>
            </a:r>
          </a:p>
        </p:txBody>
      </p:sp>
      <p:sp>
        <p:nvSpPr>
          <p:cNvPr id="14340" name="Rectangle 3"/>
          <p:cNvSpPr>
            <a:spLocks noGrp="1" noChangeArrowheads="1"/>
          </p:cNvSpPr>
          <p:nvPr>
            <p:ph type="body" idx="4294967295"/>
          </p:nvPr>
        </p:nvSpPr>
        <p:spPr bwMode="auto">
          <a:xfrm>
            <a:off x="685800" y="1219200"/>
            <a:ext cx="8153400" cy="4953000"/>
          </a:xfrm>
          <a:prstGeom prst="rect">
            <a:avLst/>
          </a:prstGeom>
          <a:noFill/>
          <a:ln>
            <a:miter lim="800000"/>
            <a:headEnd/>
            <a:tailEnd/>
          </a:ln>
        </p:spPr>
        <p:txBody>
          <a:bodyPr/>
          <a:lstStyle/>
          <a:p>
            <a:pPr marL="0" indent="0">
              <a:buSzTx/>
              <a:buNone/>
            </a:pPr>
            <a:r>
              <a:rPr lang="en-US" sz="2800" b="1" dirty="0"/>
              <a:t>Agency Problems</a:t>
            </a:r>
            <a:r>
              <a:rPr lang="en-US" sz="2800" dirty="0"/>
              <a:t> (cont.)</a:t>
            </a:r>
          </a:p>
          <a:p>
            <a:pPr>
              <a:buSzTx/>
              <a:buFont typeface="Wingdings" pitchFamily="2" charset="2"/>
              <a:buChar char="§"/>
            </a:pPr>
            <a:r>
              <a:rPr lang="en-US" sz="2400" b="1" dirty="0">
                <a:solidFill>
                  <a:srgbClr val="0070C0"/>
                </a:solidFill>
              </a:rPr>
              <a:t>How SOX Improved Corporate Governance of MNCs</a:t>
            </a:r>
          </a:p>
          <a:p>
            <a:pPr lvl="1">
              <a:buSzTx/>
              <a:buFont typeface="Wingdings" pitchFamily="2" charset="2"/>
              <a:buChar char="§"/>
            </a:pPr>
            <a:r>
              <a:rPr lang="en-US" sz="2200" dirty="0"/>
              <a:t>Establishing a centralized database of information</a:t>
            </a:r>
          </a:p>
          <a:p>
            <a:pPr lvl="1">
              <a:buSzTx/>
              <a:buFont typeface="Wingdings" pitchFamily="2" charset="2"/>
              <a:buChar char="§"/>
            </a:pPr>
            <a:r>
              <a:rPr lang="en-US" sz="2200" dirty="0"/>
              <a:t>Ensuring that all data are reported consistently among subsidiaries</a:t>
            </a:r>
          </a:p>
          <a:p>
            <a:pPr lvl="1">
              <a:buSzTx/>
              <a:buFont typeface="Wingdings" pitchFamily="2" charset="2"/>
              <a:buChar char="§"/>
            </a:pPr>
            <a:r>
              <a:rPr lang="en-US" sz="2200" dirty="0"/>
              <a:t>Implementing a system that automatically checks for unusual discrepancies relative to norms</a:t>
            </a:r>
          </a:p>
          <a:p>
            <a:pPr lvl="1">
              <a:buSzTx/>
              <a:buFont typeface="Wingdings" pitchFamily="2" charset="2"/>
              <a:buChar char="§"/>
            </a:pPr>
            <a:r>
              <a:rPr lang="en-US" sz="2200" dirty="0"/>
              <a:t>Speeding the process by which all departments and subsidiaries have access to all the data they need</a:t>
            </a:r>
          </a:p>
          <a:p>
            <a:pPr lvl="1">
              <a:buSzTx/>
              <a:buFont typeface="Wingdings" pitchFamily="2" charset="2"/>
              <a:buChar char="§"/>
            </a:pPr>
            <a:r>
              <a:rPr lang="en-US" sz="2200" dirty="0"/>
              <a:t>Making executives more accountable for financial statements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C7A4D11F-D460-4CF2-B35B-6D4F73FF0052}" type="slidenum">
              <a:rPr lang="en-US" smtClean="0"/>
              <a:pPr>
                <a:defRPr/>
              </a:pPr>
              <a:t>8</a:t>
            </a:fld>
            <a:endParaRPr lang="en-US"/>
          </a:p>
        </p:txBody>
      </p:sp>
      <p:sp>
        <p:nvSpPr>
          <p:cNvPr id="15363" name="Rectangle 2"/>
          <p:cNvSpPr>
            <a:spLocks noGrp="1" noChangeArrowheads="1"/>
          </p:cNvSpPr>
          <p:nvPr>
            <p:ph type="title" idx="4294967295"/>
          </p:nvPr>
        </p:nvSpPr>
        <p:spPr bwMode="auto">
          <a:xfrm>
            <a:off x="533400" y="-25400"/>
            <a:ext cx="7315200" cy="863600"/>
          </a:xfrm>
          <a:prstGeom prst="rect">
            <a:avLst/>
          </a:prstGeom>
          <a:noFill/>
          <a:ln>
            <a:miter lim="800000"/>
            <a:headEnd/>
            <a:tailEnd/>
          </a:ln>
        </p:spPr>
        <p:txBody>
          <a:bodyPr anchor="ctr"/>
          <a:lstStyle/>
          <a:p>
            <a:r>
              <a:rPr lang="en-US" sz="2800" dirty="0">
                <a:solidFill>
                  <a:srgbClr val="FFFFFF"/>
                </a:solidFill>
              </a:rPr>
              <a:t>Management Structure of MNC</a:t>
            </a:r>
          </a:p>
        </p:txBody>
      </p:sp>
      <p:sp>
        <p:nvSpPr>
          <p:cNvPr id="57347" name="Rectangle 3"/>
          <p:cNvSpPr>
            <a:spLocks noGrp="1" noChangeArrowheads="1"/>
          </p:cNvSpPr>
          <p:nvPr>
            <p:ph type="body" idx="4294967295"/>
          </p:nvPr>
        </p:nvSpPr>
        <p:spPr bwMode="auto">
          <a:xfrm>
            <a:off x="685800" y="1219200"/>
            <a:ext cx="8153400" cy="4953000"/>
          </a:xfrm>
          <a:prstGeom prst="rect">
            <a:avLst/>
          </a:prstGeom>
          <a:extLst/>
        </p:spPr>
        <p:txBody>
          <a:bodyPr/>
          <a:lstStyle/>
          <a:p>
            <a:pPr marL="0" indent="0">
              <a:buSzTx/>
              <a:buNone/>
              <a:defRPr/>
            </a:pPr>
            <a:r>
              <a:rPr lang="en-US" sz="2600" b="1" dirty="0">
                <a:solidFill>
                  <a:srgbClr val="0070C0"/>
                </a:solidFill>
              </a:rPr>
              <a:t>Management Structure of MNC</a:t>
            </a:r>
          </a:p>
          <a:p>
            <a:pPr>
              <a:buSzTx/>
              <a:buFont typeface="Wingdings" panose="05000000000000000000" pitchFamily="2" charset="2"/>
              <a:buChar char="§"/>
              <a:defRPr/>
            </a:pPr>
            <a:r>
              <a:rPr lang="en-US" sz="2400" dirty="0"/>
              <a:t>Centralized (See Exhibit 1.1a)</a:t>
            </a:r>
          </a:p>
          <a:p>
            <a:pPr marL="850900" lvl="1" indent="-342900">
              <a:buSzTx/>
              <a:buFont typeface="Wingdings" panose="05000000000000000000" pitchFamily="2" charset="2"/>
              <a:buChar char="§"/>
              <a:defRPr/>
            </a:pPr>
            <a:r>
              <a:rPr lang="en-US" sz="2200" dirty="0"/>
              <a:t>Allows managers of the parent to control foreign subsidiaries and therefore reduce the power of subsidiary managers.</a:t>
            </a:r>
          </a:p>
          <a:p>
            <a:pPr>
              <a:buSzTx/>
              <a:buFont typeface="Wingdings" panose="05000000000000000000" pitchFamily="2" charset="2"/>
              <a:buChar char="§"/>
              <a:defRPr/>
            </a:pPr>
            <a:r>
              <a:rPr lang="en-US" sz="2400" dirty="0"/>
              <a:t>Decentralized (See Exhibit 1.1b)</a:t>
            </a:r>
          </a:p>
          <a:p>
            <a:pPr marL="844550" lvl="1" indent="-342900">
              <a:buSzTx/>
              <a:buFont typeface="Wingdings" panose="05000000000000000000" pitchFamily="2" charset="2"/>
              <a:buChar char="§"/>
              <a:defRPr/>
            </a:pPr>
            <a:r>
              <a:rPr lang="en-US" sz="2200" dirty="0"/>
              <a:t>Gives more control to subsidiary managers who are closer to the subsidiary’s operation and environment.</a:t>
            </a:r>
          </a:p>
          <a:p>
            <a:pPr>
              <a:buSzTx/>
              <a:buFont typeface="Wingdings" panose="05000000000000000000" pitchFamily="2" charset="2"/>
              <a:buChar char="§"/>
              <a:defRPr/>
            </a:pPr>
            <a:r>
              <a:rPr lang="en-US" sz="2400" b="1" dirty="0"/>
              <a:t>How the Internet Facilitates Management Control</a:t>
            </a:r>
          </a:p>
          <a:p>
            <a:pPr marL="844550" lvl="1" indent="-342900">
              <a:buSzTx/>
              <a:buFont typeface="Wingdings" panose="05000000000000000000" pitchFamily="2" charset="2"/>
              <a:buChar char="§"/>
              <a:defRPr/>
            </a:pPr>
            <a:r>
              <a:rPr lang="en-US" sz="2200" dirty="0"/>
              <a:t>Makes it easier for parent to monitor the actions and performance of its foreign subsidiaries.</a:t>
            </a:r>
          </a:p>
          <a:p>
            <a:pPr marL="101600" indent="0">
              <a:buSzTx/>
              <a:buNone/>
              <a:defRPr/>
            </a:pPr>
            <a:endParaRPr 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1B39BE6B-00F9-48D5-820F-CE683BC76178}" type="slidenum">
              <a:rPr lang="en-US" smtClean="0"/>
              <a:pPr>
                <a:defRPr/>
              </a:pPr>
              <a:t>9</a:t>
            </a:fld>
            <a:endParaRPr lang="en-US"/>
          </a:p>
        </p:txBody>
      </p:sp>
      <p:sp>
        <p:nvSpPr>
          <p:cNvPr id="16387" name="Rectangle 2"/>
          <p:cNvSpPr>
            <a:spLocks noGrp="1" noChangeArrowheads="1"/>
          </p:cNvSpPr>
          <p:nvPr>
            <p:ph type="title" idx="4294967295"/>
          </p:nvPr>
        </p:nvSpPr>
        <p:spPr bwMode="auto">
          <a:xfrm>
            <a:off x="533400" y="-25400"/>
            <a:ext cx="7315200" cy="863600"/>
          </a:xfrm>
          <a:prstGeom prst="rect">
            <a:avLst/>
          </a:prstGeom>
          <a:noFill/>
          <a:ln>
            <a:miter lim="800000"/>
            <a:headEnd/>
            <a:tailEnd/>
          </a:ln>
        </p:spPr>
        <p:txBody>
          <a:bodyPr anchor="ctr"/>
          <a:lstStyle/>
          <a:p>
            <a:r>
              <a:rPr lang="en-US" sz="2600">
                <a:solidFill>
                  <a:srgbClr val="FFFFFF"/>
                </a:solidFill>
              </a:rPr>
              <a:t>Exhibit 1.1a </a:t>
            </a:r>
            <a:r>
              <a:rPr lang="en-US" sz="2600" b="0">
                <a:solidFill>
                  <a:srgbClr val="FFFFFF"/>
                </a:solidFill>
              </a:rPr>
              <a:t>Management Styles of MNCs</a:t>
            </a:r>
          </a:p>
        </p:txBody>
      </p:sp>
      <p:pic>
        <p:nvPicPr>
          <p:cNvPr id="2" name="Picture 1" descr="Flow diagram shows “Centralized Multinational Financial Management”. &#10;Diagram shows “Financial Managers of Parent,” which leads to the following: “Cash Management at Subsidiary A,” “Cash Management at Subsidiary B,” “Inventory and Accounts Receivable Management at Subsidiary A,” “Inventory and Accounts Receivable Management at Subsidiary B,” “Financing at Subsidiary A,” “Capital Expenditures at Subsidiary A,” “Capital Expenditures at Subsidiary B,” and “Financing at Subsidiary B.”&#10;" title="Management Structure of an MNC: Centraliz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37" y="1371600"/>
            <a:ext cx="8366763" cy="4648200"/>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98069" t="89154" r="1"/>
          <a:stretch/>
        </p:blipFill>
        <p:spPr>
          <a:xfrm>
            <a:off x="8936396" y="5185229"/>
            <a:ext cx="107776" cy="743857"/>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0_FMI 9th">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10_FMI 9th">
      <a:majorFont>
        <a:latin typeface=""/>
        <a:ea typeface=""/>
        <a:cs typeface=""/>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IFM 10th</Template>
  <TotalTime>1464</TotalTime>
  <Words>526</Words>
  <Application>Microsoft Office PowerPoint</Application>
  <PresentationFormat>On-screen Show (4:3)</PresentationFormat>
  <Paragraphs>75</Paragraphs>
  <Slides>10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Times New Roman</vt:lpstr>
      <vt:lpstr>Wingdings</vt:lpstr>
      <vt:lpstr>10_FMI 9th</vt:lpstr>
      <vt:lpstr>PowerPoint Presentation</vt:lpstr>
      <vt:lpstr>1</vt:lpstr>
      <vt:lpstr>Managing the MNC (1 of 4)</vt:lpstr>
      <vt:lpstr>Managing the MNC (2 of 4)</vt:lpstr>
      <vt:lpstr>Managing the MNC (3 of 4)</vt:lpstr>
      <vt:lpstr>Managing the MNC (4 of 4)</vt:lpstr>
      <vt:lpstr>SOX Methods to Improve Reporting</vt:lpstr>
      <vt:lpstr>Management Structure of MNC</vt:lpstr>
      <vt:lpstr>Exhibit 1.1a Management Styles of MNCs</vt:lpstr>
      <vt:lpstr>Exhibit 1.1b Management Styles of MNCs</vt:lpstr>
    </vt:vector>
  </TitlesOfParts>
  <Company>California State University, Fullerton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Campus User</dc:creator>
  <cp:lastModifiedBy>Schrenk, Lawrence</cp:lastModifiedBy>
  <cp:revision>116</cp:revision>
  <dcterms:created xsi:type="dcterms:W3CDTF">2009-07-27T22:34:20Z</dcterms:created>
  <dcterms:modified xsi:type="dcterms:W3CDTF">2019-04-05T03:11:38Z</dcterms:modified>
</cp:coreProperties>
</file>