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33"/>
  </p:notesMasterIdLst>
  <p:sldIdLst>
    <p:sldId id="297" r:id="rId2"/>
    <p:sldId id="261" r:id="rId3"/>
    <p:sldId id="298" r:id="rId4"/>
    <p:sldId id="299" r:id="rId5"/>
    <p:sldId id="277" r:id="rId6"/>
    <p:sldId id="275" r:id="rId7"/>
    <p:sldId id="278" r:id="rId8"/>
    <p:sldId id="279" r:id="rId9"/>
    <p:sldId id="276" r:id="rId10"/>
    <p:sldId id="280" r:id="rId11"/>
    <p:sldId id="300" r:id="rId12"/>
    <p:sldId id="281" r:id="rId13"/>
    <p:sldId id="291" r:id="rId14"/>
    <p:sldId id="290" r:id="rId15"/>
    <p:sldId id="283" r:id="rId16"/>
    <p:sldId id="287" r:id="rId17"/>
    <p:sldId id="286" r:id="rId18"/>
    <p:sldId id="288" r:id="rId19"/>
    <p:sldId id="285" r:id="rId20"/>
    <p:sldId id="282" r:id="rId21"/>
    <p:sldId id="292" r:id="rId22"/>
    <p:sldId id="293" r:id="rId23"/>
    <p:sldId id="302" r:id="rId24"/>
    <p:sldId id="294" r:id="rId25"/>
    <p:sldId id="284" r:id="rId26"/>
    <p:sldId id="301" r:id="rId27"/>
    <p:sldId id="295" r:id="rId28"/>
    <p:sldId id="296" r:id="rId29"/>
    <p:sldId id="303" r:id="rId30"/>
    <p:sldId id="304" r:id="rId31"/>
    <p:sldId id="30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5" autoAdjust="0"/>
    <p:restoredTop sz="94660"/>
  </p:normalViewPr>
  <p:slideViewPr>
    <p:cSldViewPr>
      <p:cViewPr varScale="1">
        <p:scale>
          <a:sx n="114" d="100"/>
          <a:sy n="114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B7B6D7-8953-482D-B513-6D7E07026D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AC346-D2B2-44EA-A786-8BCFB7E80B5D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67B65-AB86-4AA5-B655-EF4752586909}" type="slidenum">
              <a:rPr lang="en-US"/>
              <a:pPr/>
              <a:t>4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524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67B65-AB86-4AA5-B655-EF4752586909}" type="slidenum">
              <a:rPr lang="en-US"/>
              <a:pPr/>
              <a:t>26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214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852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346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4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2F5DC-EB65-43DE-BEE3-3343297FF42E}" type="slidenum">
              <a:rPr lang="en-US"/>
              <a:pPr/>
              <a:t>6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7B6D7-8953-482D-B513-6D7E07026D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67B65-AB86-4AA5-B655-EF4752586909}" type="slidenum">
              <a:rPr lang="en-US"/>
              <a:pPr/>
              <a:t>11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3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37087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199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8738"/>
            <a:ext cx="4038600" cy="1998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1CD640-CEB2-4D03-99B4-21E76398286C}" type="slidenum">
              <a:rPr lang="en-US" altLang="en-US"/>
              <a:pPr/>
              <a:t>‹#›</a:t>
            </a:fld>
            <a:r>
              <a:rPr lang="en-US" altLang="en-US"/>
              <a:t> (of 18)</a:t>
            </a:r>
          </a:p>
        </p:txBody>
      </p:sp>
    </p:spTree>
    <p:extLst>
      <p:ext uri="{BB962C8B-B14F-4D97-AF65-F5344CB8AC3E}">
        <p14:creationId xmlns:p14="http://schemas.microsoft.com/office/powerpoint/2010/main" val="303833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B0FC6-60ED-401F-83C7-4372950A1FF9}" type="slidenum">
              <a:rPr lang="en-US" altLang="en-US"/>
              <a:pPr/>
              <a:t>‹#›</a:t>
            </a:fld>
            <a:r>
              <a:rPr lang="en-US" altLang="en-US"/>
              <a:t> (of 31)</a:t>
            </a:r>
          </a:p>
        </p:txBody>
      </p:sp>
    </p:spTree>
    <p:extLst>
      <p:ext uri="{BB962C8B-B14F-4D97-AF65-F5344CB8AC3E}">
        <p14:creationId xmlns:p14="http://schemas.microsoft.com/office/powerpoint/2010/main" val="1065302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5FC28B-8C1F-453A-898C-C9BE63B347E4}" type="slidenum">
              <a:rPr lang="en-US" altLang="en-US"/>
              <a:pPr/>
              <a:t>‹#›</a:t>
            </a:fld>
            <a:r>
              <a:rPr lang="en-US" altLang="en-US"/>
              <a:t> (of 32)</a:t>
            </a:r>
          </a:p>
        </p:txBody>
      </p:sp>
    </p:spTree>
    <p:extLst>
      <p:ext uri="{BB962C8B-B14F-4D97-AF65-F5344CB8AC3E}">
        <p14:creationId xmlns:p14="http://schemas.microsoft.com/office/powerpoint/2010/main" val="3602474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5745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445A83-61E7-4AB4-B9FB-CF2B9457F825}" type="slidenum">
              <a:rPr lang="en-US" altLang="en-US"/>
              <a:pPr/>
              <a:t>‹#›</a:t>
            </a:fld>
            <a:r>
              <a:rPr lang="en-US" altLang="en-US"/>
              <a:t> (of 32)</a:t>
            </a:r>
          </a:p>
        </p:txBody>
      </p:sp>
    </p:spTree>
    <p:extLst>
      <p:ext uri="{BB962C8B-B14F-4D97-AF65-F5344CB8AC3E}">
        <p14:creationId xmlns:p14="http://schemas.microsoft.com/office/powerpoint/2010/main" val="163335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490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35522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53425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4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3323546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5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218941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5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27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8:06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5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ctr" eaLnBrk="1" hangingPunct="1">
        <a:buNone/>
        <a:defRPr sz="40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15-Currency Swaps</a:t>
            </a:r>
            <a:endParaRPr lang="en-US" dirty="0">
              <a:cs typeface="Arial" charset="0"/>
            </a:endParaRP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2189235196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Price Risk</a:t>
            </a:r>
          </a:p>
          <a:p>
            <a:pPr lvl="1"/>
            <a:r>
              <a:rPr lang="en-US" dirty="0"/>
              <a:t>FX Rates can Change</a:t>
            </a:r>
          </a:p>
          <a:p>
            <a:endParaRPr lang="en-US" sz="3200" dirty="0"/>
          </a:p>
          <a:p>
            <a:r>
              <a:rPr lang="en-US" sz="3200" dirty="0"/>
              <a:t>Counterparty Risk</a:t>
            </a:r>
          </a:p>
          <a:p>
            <a:pPr lvl="1"/>
            <a:r>
              <a:rPr lang="en-US" sz="2800" dirty="0"/>
              <a:t>Disputes over payments</a:t>
            </a:r>
          </a:p>
          <a:p>
            <a:endParaRPr lang="en-US" sz="3200" dirty="0"/>
          </a:p>
          <a:p>
            <a:r>
              <a:rPr lang="en-US" sz="3200" dirty="0"/>
              <a:t>Market Valuation Risk</a:t>
            </a:r>
          </a:p>
          <a:p>
            <a:pPr lvl="1"/>
            <a:r>
              <a:rPr lang="en-US" sz="2800" dirty="0"/>
              <a:t>FASB requires all derivatives, including swaps, to be stated at fair market value.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Risks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Swap Example</a:t>
            </a:r>
          </a:p>
        </p:txBody>
      </p:sp>
    </p:spTree>
    <p:extLst>
      <p:ext uri="{BB962C8B-B14F-4D97-AF65-F5344CB8AC3E}">
        <p14:creationId xmlns:p14="http://schemas.microsoft.com/office/powerpoint/2010/main" val="3549855284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Firm US wants to issues bonds to fund a subsidiary in England.</a:t>
            </a:r>
          </a:p>
          <a:p>
            <a:endParaRPr lang="en-US" dirty="0"/>
          </a:p>
          <a:p>
            <a:pPr lvl="1"/>
            <a:r>
              <a:rPr lang="en-US" dirty="0"/>
              <a:t>The subsidiary will need its initial capital in pounds, and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subsidiary will generate pounds to pay the interest and principal.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Swap Example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Should Firm US issues the bonds in dollars or pounds?</a:t>
            </a:r>
            <a:endParaRPr lang="en-US" dirty="0">
              <a:cs typeface="Arial" charset="0"/>
            </a:endParaRPr>
          </a:p>
          <a:p>
            <a:endParaRPr lang="en-US" dirty="0"/>
          </a:p>
          <a:p>
            <a:pPr lvl="1"/>
            <a:r>
              <a:rPr lang="en-US" dirty="0"/>
              <a:t>Pounds</a:t>
            </a:r>
          </a:p>
          <a:p>
            <a:pPr lvl="2"/>
            <a:r>
              <a:rPr lang="en-US" dirty="0"/>
              <a:t>Pro: No Currency Risk</a:t>
            </a:r>
          </a:p>
          <a:p>
            <a:pPr lvl="2"/>
            <a:r>
              <a:rPr lang="en-US" dirty="0"/>
              <a:t>Con: Higher Cost of Debt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Dollars</a:t>
            </a:r>
          </a:p>
          <a:p>
            <a:pPr lvl="2"/>
            <a:r>
              <a:rPr lang="en-US" dirty="0"/>
              <a:t>Pro: Lower Cost of Debt</a:t>
            </a:r>
          </a:p>
          <a:p>
            <a:pPr lvl="2"/>
            <a:r>
              <a:rPr lang="en-US" dirty="0"/>
              <a:t>Con: Long-Term Currency Risk–could it be hedged?</a:t>
            </a:r>
            <a:r>
              <a:rPr lang="en-US" dirty="0">
                <a:cs typeface="Arial" charset="0"/>
              </a:rPr>
              <a:t> ▪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Currency Swap Example (cont’d)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Firm US</a:t>
            </a:r>
          </a:p>
          <a:p>
            <a:pPr lvl="1"/>
            <a:r>
              <a:rPr lang="en-US" dirty="0"/>
              <a:t>Would like to Issue Pound (£) Bonds</a:t>
            </a:r>
          </a:p>
          <a:p>
            <a:pPr lvl="1"/>
            <a:r>
              <a:rPr lang="en-US" dirty="0"/>
              <a:t>But Dollar ($) Borrowing has Lower Cost of Debt</a:t>
            </a:r>
          </a:p>
          <a:p>
            <a:endParaRPr lang="en-US" dirty="0"/>
          </a:p>
          <a:p>
            <a:r>
              <a:rPr lang="en-US" dirty="0"/>
              <a:t>Firm UK</a:t>
            </a:r>
          </a:p>
          <a:p>
            <a:pPr lvl="1"/>
            <a:r>
              <a:rPr lang="en-US" dirty="0"/>
              <a:t>Would like to Issue Dollar ($) Bonds</a:t>
            </a:r>
          </a:p>
          <a:p>
            <a:pPr lvl="1"/>
            <a:r>
              <a:rPr lang="en-US" dirty="0"/>
              <a:t>But Pound (£) Borrowing has Lower Cost of Debt</a:t>
            </a:r>
          </a:p>
          <a:p>
            <a:endParaRPr lang="en-US" dirty="0"/>
          </a:p>
          <a:p>
            <a:r>
              <a:rPr lang="en-US" dirty="0"/>
              <a:t>Swap Opportunity…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Currency Swap Example (cont’d)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382000" cy="41481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Solution: The firms ‘swap’ the debt cash flows.</a:t>
            </a:r>
          </a:p>
          <a:p>
            <a:endParaRPr lang="en-US" dirty="0"/>
          </a:p>
          <a:p>
            <a:r>
              <a:rPr lang="en-US" dirty="0"/>
              <a:t>Firm US</a:t>
            </a:r>
          </a:p>
          <a:p>
            <a:pPr lvl="1"/>
            <a:r>
              <a:rPr lang="en-US" dirty="0"/>
              <a:t>Issues Dollar ($) Bonds</a:t>
            </a:r>
          </a:p>
          <a:p>
            <a:pPr lvl="2"/>
            <a:r>
              <a:rPr lang="en-US" dirty="0"/>
              <a:t>This captures the Firm US’s advantage in dollar borrowing.</a:t>
            </a:r>
          </a:p>
          <a:p>
            <a:pPr lvl="1"/>
            <a:r>
              <a:rPr lang="en-US" dirty="0"/>
              <a:t>Exchanges All Debt Cash Flows with Firm UK</a:t>
            </a:r>
          </a:p>
          <a:p>
            <a:pPr lvl="2"/>
            <a:r>
              <a:rPr lang="en-US" dirty="0"/>
              <a:t>Firm US now has the pound (£) cash flows it wants.</a:t>
            </a:r>
          </a:p>
          <a:p>
            <a:endParaRPr lang="en-US" dirty="0"/>
          </a:p>
          <a:p>
            <a:r>
              <a:rPr lang="en-US" dirty="0"/>
              <a:t>Firm UK does the reverse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Currency Swap Example (cont’d)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Loosely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Firm US does the dollar borrowing for Firm UK</a:t>
            </a:r>
          </a:p>
          <a:p>
            <a:pPr lvl="2"/>
            <a:r>
              <a:rPr lang="en-US" dirty="0"/>
              <a:t>Firm UK services that dollar debt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Firm UK does the pound borrowing for Firm US</a:t>
            </a:r>
          </a:p>
          <a:p>
            <a:pPr lvl="2"/>
            <a:r>
              <a:rPr lang="en-US" dirty="0"/>
              <a:t>Firm US services that pound debt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Currency Swap Example (cont’d)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Assumptions</a:t>
            </a:r>
          </a:p>
          <a:p>
            <a:pPr lvl="1"/>
            <a:r>
              <a:rPr lang="en-US" dirty="0"/>
              <a:t>S($/£) 		1.50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Principal		$15,000,000 (= £10,000,000)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Maturity		3 years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Coupon		Annual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Currency Swap Example (cont’d)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  <a:p>
            <a:pPr lvl="1"/>
            <a:r>
              <a:rPr lang="en-US" sz="2800" dirty="0"/>
              <a:t>Firm US</a:t>
            </a:r>
          </a:p>
          <a:p>
            <a:pPr lvl="2"/>
            <a:r>
              <a:rPr lang="en-US" sz="2800" dirty="0"/>
              <a:t>r</a:t>
            </a:r>
            <a:r>
              <a:rPr lang="en-US" sz="2800" baseline="-25000" dirty="0"/>
              <a:t>$</a:t>
            </a:r>
            <a:r>
              <a:rPr lang="en-US" sz="2800" dirty="0"/>
              <a:t> 	8% 	(Coupon = $1,200,000)</a:t>
            </a:r>
          </a:p>
          <a:p>
            <a:pPr lvl="2"/>
            <a:r>
              <a:rPr lang="en-US" sz="2800" dirty="0"/>
              <a:t>r</a:t>
            </a:r>
            <a:r>
              <a:rPr lang="en-US" sz="2800" baseline="-25000" dirty="0"/>
              <a:t>£</a:t>
            </a:r>
            <a:r>
              <a:rPr lang="en-US" sz="2800" dirty="0"/>
              <a:t> 	13% 	(Coupon = £1,300,000)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Firm UK</a:t>
            </a:r>
          </a:p>
          <a:p>
            <a:pPr lvl="2"/>
            <a:r>
              <a:rPr lang="en-US" sz="2800" dirty="0"/>
              <a:t>r</a:t>
            </a:r>
            <a:r>
              <a:rPr lang="en-US" sz="2800" baseline="-25000" dirty="0"/>
              <a:t>$</a:t>
            </a:r>
            <a:r>
              <a:rPr lang="en-US" sz="2800" dirty="0"/>
              <a:t> 	14% 	(Coupon = $2,100,000)</a:t>
            </a:r>
          </a:p>
          <a:p>
            <a:pPr lvl="2"/>
            <a:r>
              <a:rPr lang="en-US" sz="2800" dirty="0"/>
              <a:t>r</a:t>
            </a:r>
            <a:r>
              <a:rPr lang="en-US" sz="2800" baseline="-25000" dirty="0"/>
              <a:t>£</a:t>
            </a:r>
            <a:r>
              <a:rPr lang="en-US" sz="2800" dirty="0"/>
              <a:t> 	11% 	(Coupon = £1,100,000)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Currency Swap Example (cont’d)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696200" cy="414813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/>
              <a:t>Firm US </a:t>
            </a:r>
          </a:p>
          <a:p>
            <a:pPr>
              <a:buNone/>
            </a:pPr>
            <a:r>
              <a:rPr lang="en-US" u="sng" dirty="0"/>
              <a:t>$					£			</a:t>
            </a:r>
          </a:p>
          <a:p>
            <a:pPr marL="514350" indent="-514350">
              <a:buNone/>
            </a:pPr>
            <a:r>
              <a:rPr lang="en-US" dirty="0"/>
              <a:t>Borrows $15 	</a:t>
            </a:r>
          </a:p>
          <a:p>
            <a:pPr marL="514350" indent="-514350">
              <a:buNone/>
            </a:pPr>
            <a:r>
              <a:rPr lang="en-US" dirty="0"/>
              <a:t>Gives $15		Gets £10		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/>
              <a:t>Gets $1.2/year 	Gives £1.1/year  </a:t>
            </a:r>
          </a:p>
          <a:p>
            <a:pPr marL="514350" indent="-514350">
              <a:buNone/>
            </a:pPr>
            <a:r>
              <a:rPr lang="en-US" dirty="0"/>
              <a:t>Gets $15			Gives £10</a:t>
            </a:r>
          </a:p>
          <a:p>
            <a:pPr marL="514350" indent="-514350">
              <a:buNone/>
            </a:pPr>
            <a:r>
              <a:rPr lang="en-US" dirty="0"/>
              <a:t>Repays $15</a:t>
            </a:r>
            <a:r>
              <a:rPr lang="en-US" dirty="0">
                <a:cs typeface="Arial" charset="0"/>
              </a:rPr>
              <a:t> 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Currency Swap Example (cont’d)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434891" y="3777735"/>
            <a:ext cx="2895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t = 3     t = 1-3     t = 0  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252151" y="3657600"/>
            <a:ext cx="6400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252151" y="4267200"/>
            <a:ext cx="6400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Describe a currency swap and the motives for using it.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Calculate the cash flows in a currency swap.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Calculate the value of a swap.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305800" cy="4148137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Firm US </a:t>
            </a:r>
          </a:p>
          <a:p>
            <a:pPr>
              <a:buNone/>
            </a:pPr>
            <a:r>
              <a:rPr lang="en-US" dirty="0"/>
              <a:t>	   </a:t>
            </a:r>
            <a:r>
              <a:rPr lang="en-US" u="sng" dirty="0"/>
              <a:t>Year		  CF$		   CF£	</a:t>
            </a:r>
          </a:p>
          <a:p>
            <a:pPr>
              <a:buNone/>
            </a:pPr>
            <a:r>
              <a:rPr lang="en-US" dirty="0"/>
              <a:t>		0		-   15.0		+ 10.0</a:t>
            </a:r>
          </a:p>
          <a:p>
            <a:pPr>
              <a:buNone/>
            </a:pPr>
            <a:r>
              <a:rPr lang="en-US" dirty="0"/>
              <a:t>		1		+    1.2		-    1.1</a:t>
            </a:r>
          </a:p>
          <a:p>
            <a:pPr>
              <a:buNone/>
            </a:pPr>
            <a:r>
              <a:rPr lang="en-US" dirty="0"/>
              <a:t>		2		+    1.2		-    1.1</a:t>
            </a:r>
          </a:p>
          <a:p>
            <a:pPr>
              <a:buNone/>
            </a:pPr>
            <a:r>
              <a:rPr lang="en-US" dirty="0"/>
              <a:t>		3		+  16.2		-  11.1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Year 3: 16.2 = 15 + 1.2 and 11.1 = 10 + 1.1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Currency Swap Example (cont’d)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Principal (at Start)</a:t>
            </a:r>
          </a:p>
          <a:p>
            <a:pPr lvl="1"/>
            <a:r>
              <a:rPr lang="en-US" dirty="0"/>
              <a:t>Exchanged at S($/£) = 1.50</a:t>
            </a:r>
          </a:p>
          <a:p>
            <a:endParaRPr lang="en-US" dirty="0"/>
          </a:p>
          <a:p>
            <a:r>
              <a:rPr lang="en-US" dirty="0"/>
              <a:t>Interest Payments</a:t>
            </a:r>
          </a:p>
          <a:p>
            <a:pPr lvl="1"/>
            <a:r>
              <a:rPr lang="en-US" dirty="0"/>
              <a:t>Contractual Exchange rate of</a:t>
            </a:r>
          </a:p>
          <a:p>
            <a:pPr lvl="1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Principle and Interest (at Maturity)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800" dirty="0"/>
              <a:t>Contractual Exchange </a:t>
            </a:r>
            <a:r>
              <a:rPr lang="en-US" sz="2600" dirty="0"/>
              <a:t>rate of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‘Contractual’ Exchange Rates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35162"/>
              </p:ext>
            </p:extLst>
          </p:nvPr>
        </p:nvGraphicFramePr>
        <p:xfrm>
          <a:off x="5715000" y="5037139"/>
          <a:ext cx="2601913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1066680" imgH="393480" progId="Equation.DSMT4">
                  <p:embed/>
                </p:oleObj>
              </mc:Choice>
              <mc:Fallback>
                <p:oleObj name="Equation" r:id="rId4" imgW="106668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037139"/>
                        <a:ext cx="2601913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951580"/>
              </p:ext>
            </p:extLst>
          </p:nvPr>
        </p:nvGraphicFramePr>
        <p:xfrm>
          <a:off x="6172200" y="2819400"/>
          <a:ext cx="23828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6" imgW="977760" imgH="393480" progId="Equation.DSMT4">
                  <p:embed/>
                </p:oleObj>
              </mc:Choice>
              <mc:Fallback>
                <p:oleObj name="Equation" r:id="rId6" imgW="977760" imgH="393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819400"/>
                        <a:ext cx="238283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Firm UK</a:t>
            </a:r>
          </a:p>
          <a:p>
            <a:pPr lvl="1"/>
            <a:r>
              <a:rPr lang="en-US" dirty="0"/>
              <a:t>Borrows Pounds at 11%</a:t>
            </a:r>
          </a:p>
          <a:p>
            <a:pPr lvl="1"/>
            <a:r>
              <a:rPr lang="en-US" dirty="0"/>
              <a:t>But Only Pays Dollars at 8%</a:t>
            </a:r>
          </a:p>
          <a:p>
            <a:endParaRPr lang="en-US" dirty="0"/>
          </a:p>
          <a:p>
            <a:r>
              <a:rPr lang="en-US" dirty="0"/>
              <a:t>Firm US</a:t>
            </a:r>
          </a:p>
          <a:p>
            <a:pPr lvl="1"/>
            <a:r>
              <a:rPr lang="en-US" dirty="0"/>
              <a:t>Borrows Dollars at 8%</a:t>
            </a:r>
          </a:p>
          <a:p>
            <a:pPr lvl="1"/>
            <a:r>
              <a:rPr lang="en-US" dirty="0"/>
              <a:t>But Must Pay Pounds at 8%</a:t>
            </a:r>
          </a:p>
          <a:p>
            <a:endParaRPr lang="en-US" dirty="0"/>
          </a:p>
          <a:p>
            <a:r>
              <a:rPr lang="en-US" dirty="0"/>
              <a:t>Is this fair to Firm US?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Fair?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871062"/>
            <a:ext cx="3021323" cy="9029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6C5F762-05C1-47B7-8411-870DEDB70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75" y="2170463"/>
            <a:ext cx="8809049" cy="236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732921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You cannot forget IRP</a:t>
            </a:r>
          </a:p>
          <a:p>
            <a:pPr lvl="1"/>
            <a:r>
              <a:rPr lang="en-US" sz="2000" dirty="0"/>
              <a:t>Interest Rates Are Higher in the UK than US</a:t>
            </a:r>
          </a:p>
          <a:p>
            <a:pPr lvl="1"/>
            <a:r>
              <a:rPr lang="en-US" sz="2000" dirty="0"/>
              <a:t>IRP: Pound will Depreciate; Dollar will Appreciate</a:t>
            </a:r>
          </a:p>
          <a:p>
            <a:pPr lvl="1"/>
            <a:r>
              <a:rPr lang="en-US" sz="2000" dirty="0"/>
              <a:t>IRP says that FX changes will compensate any differences in interest rates.</a:t>
            </a:r>
          </a:p>
          <a:p>
            <a:endParaRPr lang="en-US" sz="2800" dirty="0"/>
          </a:p>
          <a:p>
            <a:r>
              <a:rPr lang="en-US" sz="2800" dirty="0"/>
              <a:t>Firm US </a:t>
            </a:r>
            <a:r>
              <a:rPr lang="en-US" sz="2800" i="1" dirty="0"/>
              <a:t>appears</a:t>
            </a:r>
            <a:r>
              <a:rPr lang="en-US" sz="2800" dirty="0"/>
              <a:t> to be paying more, but it is paying in a currency (£) that is </a:t>
            </a:r>
            <a:r>
              <a:rPr lang="en-US" sz="2800" i="1" dirty="0"/>
              <a:t>depreciating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/>
              <a:t>Firm US: The higher interest rate is counterbalanced by currency depreciation.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Parity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a Comparative Advantage?</a:t>
            </a:r>
          </a:p>
          <a:p>
            <a:pPr lvl="1"/>
            <a:r>
              <a:rPr lang="en-US" dirty="0"/>
              <a:t>David Ricardo and his Free Trade Argument</a:t>
            </a:r>
          </a:p>
          <a:p>
            <a:pPr lvl="2"/>
            <a:r>
              <a:rPr lang="en-US" dirty="0"/>
              <a:t>Chapter 1, Appendix for Details</a:t>
            </a:r>
          </a:p>
          <a:p>
            <a:endParaRPr lang="en-US" dirty="0"/>
          </a:p>
          <a:p>
            <a:r>
              <a:rPr lang="en-US" dirty="0"/>
              <a:t>Swaps</a:t>
            </a:r>
          </a:p>
          <a:p>
            <a:pPr lvl="1"/>
            <a:r>
              <a:rPr lang="en-US" dirty="0"/>
              <a:t>Interest Rate Gains from a Swap only Require a…</a:t>
            </a:r>
          </a:p>
          <a:p>
            <a:pPr lvl="2"/>
            <a:r>
              <a:rPr lang="en-US" dirty="0"/>
              <a:t>Comparative Advantage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sz="2400" dirty="0"/>
              <a:t>	NOTE: Swaps hedge currency exposure (in addition to any interest rate gains).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Swap Valuation</a:t>
            </a:r>
          </a:p>
        </p:txBody>
      </p:sp>
    </p:spTree>
    <p:extLst>
      <p:ext uri="{BB962C8B-B14F-4D97-AF65-F5344CB8AC3E}">
        <p14:creationId xmlns:p14="http://schemas.microsoft.com/office/powerpoint/2010/main" val="3626177818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Value of a Swap is the value of</a:t>
            </a:r>
          </a:p>
          <a:p>
            <a:pPr lvl="1"/>
            <a:r>
              <a:rPr lang="en-US" dirty="0"/>
              <a:t>One Leg (minus)</a:t>
            </a:r>
          </a:p>
          <a:p>
            <a:pPr lvl="1"/>
            <a:r>
              <a:rPr lang="en-US" dirty="0"/>
              <a:t>The Other Leg</a:t>
            </a:r>
          </a:p>
          <a:p>
            <a:endParaRPr lang="en-US" dirty="0"/>
          </a:p>
          <a:p>
            <a:r>
              <a:rPr lang="en-US" dirty="0"/>
              <a:t>In Algebraic Terms:</a:t>
            </a:r>
          </a:p>
          <a:p>
            <a:pPr lvl="1"/>
            <a:r>
              <a:rPr lang="en-US" dirty="0"/>
              <a:t>V</a:t>
            </a:r>
            <a:r>
              <a:rPr lang="en-US" baseline="-25000" dirty="0"/>
              <a:t>$</a:t>
            </a:r>
            <a:r>
              <a:rPr lang="en-US" dirty="0"/>
              <a:t> = B</a:t>
            </a:r>
            <a:r>
              <a:rPr lang="en-US" baseline="-25000" dirty="0"/>
              <a:t>£</a:t>
            </a:r>
            <a:r>
              <a:rPr lang="en-US" dirty="0"/>
              <a:t> x S($/£) – B</a:t>
            </a:r>
            <a:r>
              <a:rPr lang="en-US" baseline="-25000" dirty="0"/>
              <a:t>$</a:t>
            </a:r>
            <a:endParaRPr lang="en-US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sz="2000" dirty="0"/>
              <a:t> V</a:t>
            </a:r>
            <a:r>
              <a:rPr lang="en-US" sz="2000" baseline="-25000" dirty="0"/>
              <a:t>$</a:t>
            </a:r>
            <a:r>
              <a:rPr lang="en-US" sz="2000" dirty="0"/>
              <a:t> = Value of the Swap (in dollars)</a:t>
            </a:r>
          </a:p>
          <a:p>
            <a:pPr lvl="1">
              <a:buNone/>
            </a:pPr>
            <a:r>
              <a:rPr lang="en-US" sz="2000" dirty="0"/>
              <a:t>		 B</a:t>
            </a:r>
            <a:r>
              <a:rPr lang="en-US" sz="2000" baseline="-25000" dirty="0"/>
              <a:t>£</a:t>
            </a:r>
            <a:r>
              <a:rPr lang="en-US" sz="2000" dirty="0"/>
              <a:t> = Value of the Pound Bond</a:t>
            </a:r>
          </a:p>
          <a:p>
            <a:pPr lvl="1">
              <a:buNone/>
            </a:pPr>
            <a:r>
              <a:rPr lang="en-US" sz="2000" dirty="0"/>
              <a:t>		 B</a:t>
            </a:r>
            <a:r>
              <a:rPr lang="en-US" sz="2000" baseline="-25000" dirty="0"/>
              <a:t>$</a:t>
            </a:r>
            <a:r>
              <a:rPr lang="en-US" sz="2000" dirty="0"/>
              <a:t> = Value of the Dollar Bond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/>
              <a:t>		Note: The currency units cancel to leave dollars.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Valuation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find the Value of Each Bond</a:t>
            </a:r>
          </a:p>
          <a:p>
            <a:pPr lvl="1"/>
            <a:r>
              <a:rPr lang="en-US" dirty="0"/>
              <a:t>Discount the Cash Flows</a:t>
            </a:r>
          </a:p>
          <a:p>
            <a:pPr lvl="1"/>
            <a:endParaRPr lang="en-US" dirty="0"/>
          </a:p>
          <a:p>
            <a:r>
              <a:rPr lang="en-US" dirty="0"/>
              <a:t>Dollar Bond Value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Pound Bond Value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Valuation I</a:t>
            </a:r>
          </a:p>
        </p:txBody>
      </p:sp>
      <p:graphicFrame>
        <p:nvGraphicFramePr>
          <p:cNvPr id="20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975381"/>
              </p:ext>
            </p:extLst>
          </p:nvPr>
        </p:nvGraphicFramePr>
        <p:xfrm>
          <a:off x="1993269" y="3276600"/>
          <a:ext cx="55403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2273040" imgH="469800" progId="Equation.DSMT4">
                  <p:embed/>
                </p:oleObj>
              </mc:Choice>
              <mc:Fallback>
                <p:oleObj name="Equation" r:id="rId4" imgW="2273040" imgH="469800" progId="Equation.DSMT4">
                  <p:embed/>
                  <p:pic>
                    <p:nvPicPr>
                      <p:cNvPr id="20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269" y="3276600"/>
                        <a:ext cx="5540375" cy="114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084524"/>
              </p:ext>
            </p:extLst>
          </p:nvPr>
        </p:nvGraphicFramePr>
        <p:xfrm>
          <a:off x="1995488" y="4953000"/>
          <a:ext cx="538638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6" imgW="2209680" imgH="469800" progId="Equation.DSMT4">
                  <p:embed/>
                </p:oleObj>
              </mc:Choice>
              <mc:Fallback>
                <p:oleObj name="Equation" r:id="rId6" imgW="2209680" imgH="4698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4953000"/>
                        <a:ext cx="5386387" cy="114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/>
              <a:t>Swap Value ($)</a:t>
            </a:r>
          </a:p>
          <a:p>
            <a:endParaRPr lang="en-US" dirty="0"/>
          </a:p>
          <a:p>
            <a:pPr lvl="1"/>
            <a:r>
              <a:rPr lang="en-US" dirty="0"/>
              <a:t>V</a:t>
            </a:r>
            <a:r>
              <a:rPr lang="en-US" baseline="-25000" dirty="0"/>
              <a:t>$</a:t>
            </a:r>
            <a:r>
              <a:rPr lang="en-US" dirty="0"/>
              <a:t> = B</a:t>
            </a:r>
            <a:r>
              <a:rPr lang="en-US" baseline="-25000" dirty="0"/>
              <a:t>£</a:t>
            </a:r>
            <a:r>
              <a:rPr lang="en-US" dirty="0"/>
              <a:t> x S($/£) – B</a:t>
            </a:r>
            <a:r>
              <a:rPr lang="en-US" baseline="-25000" dirty="0"/>
              <a:t>$</a:t>
            </a:r>
          </a:p>
          <a:p>
            <a:pPr lvl="1"/>
            <a:endParaRPr lang="en-US" baseline="-25000" dirty="0"/>
          </a:p>
          <a:p>
            <a:pPr lvl="1"/>
            <a:r>
              <a:rPr lang="en-US" dirty="0"/>
              <a:t>V</a:t>
            </a:r>
            <a:r>
              <a:rPr lang="en-US" baseline="-25000" dirty="0"/>
              <a:t>$</a:t>
            </a:r>
            <a:r>
              <a:rPr lang="en-US" dirty="0"/>
              <a:t> = 10 x 1.50 – 15 = 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Valuation I (cont’d)</a:t>
            </a:r>
          </a:p>
        </p:txBody>
      </p:sp>
    </p:spTree>
    <p:extLst>
      <p:ext uri="{BB962C8B-B14F-4D97-AF65-F5344CB8AC3E}">
        <p14:creationId xmlns:p14="http://schemas.microsoft.com/office/powerpoint/2010/main" val="1863902428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Swaps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FX Swap Example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FX Swap Valuation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4035862965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One year later, i</a:t>
            </a:r>
            <a:r>
              <a:rPr lang="en-US" baseline="-25000" dirty="0"/>
              <a:t>$</a:t>
            </a:r>
            <a:r>
              <a:rPr lang="en-US" dirty="0"/>
              <a:t> = 6%, i</a:t>
            </a:r>
            <a:r>
              <a:rPr lang="en-US" baseline="-25000" dirty="0"/>
              <a:t>£</a:t>
            </a:r>
            <a:r>
              <a:rPr lang="en-US" dirty="0"/>
              <a:t> = 10%, and S($/£) = 1.42. What is the value of the swap?</a:t>
            </a:r>
          </a:p>
          <a:p>
            <a:endParaRPr lang="en-US" dirty="0"/>
          </a:p>
          <a:p>
            <a:r>
              <a:rPr lang="en-US" dirty="0"/>
              <a:t>Dollar Bond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Pound Bond Value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Valuation II (cont’d)</a:t>
            </a:r>
          </a:p>
        </p:txBody>
      </p:sp>
      <p:graphicFrame>
        <p:nvGraphicFramePr>
          <p:cNvPr id="20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011479"/>
              </p:ext>
            </p:extLst>
          </p:nvPr>
        </p:nvGraphicFramePr>
        <p:xfrm>
          <a:off x="2185988" y="3459163"/>
          <a:ext cx="451961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1854000" imgH="469800" progId="Equation.DSMT4">
                  <p:embed/>
                </p:oleObj>
              </mc:Choice>
              <mc:Fallback>
                <p:oleObj name="Equation" r:id="rId4" imgW="1854000" imgH="469800" progId="Equation.DSMT4">
                  <p:embed/>
                  <p:pic>
                    <p:nvPicPr>
                      <p:cNvPr id="20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3459163"/>
                        <a:ext cx="4519612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883212"/>
              </p:ext>
            </p:extLst>
          </p:nvPr>
        </p:nvGraphicFramePr>
        <p:xfrm>
          <a:off x="2139950" y="4926013"/>
          <a:ext cx="4518025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6" imgW="1854000" imgH="469800" progId="Equation.DSMT4">
                  <p:embed/>
                </p:oleObj>
              </mc:Choice>
              <mc:Fallback>
                <p:oleObj name="Equation" r:id="rId6" imgW="1854000" imgH="4698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4926013"/>
                        <a:ext cx="4518025" cy="114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021905"/>
      </p:ext>
    </p:extLst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/>
              <a:t>Swap Value ($)</a:t>
            </a:r>
          </a:p>
          <a:p>
            <a:endParaRPr lang="en-US" dirty="0"/>
          </a:p>
          <a:p>
            <a:pPr lvl="1"/>
            <a:r>
              <a:rPr lang="en-US" dirty="0"/>
              <a:t>V</a:t>
            </a:r>
            <a:r>
              <a:rPr lang="en-US" baseline="-25000" dirty="0"/>
              <a:t>$</a:t>
            </a:r>
            <a:r>
              <a:rPr lang="en-US" dirty="0"/>
              <a:t> = B</a:t>
            </a:r>
            <a:r>
              <a:rPr lang="en-US" baseline="-25000" dirty="0"/>
              <a:t>£</a:t>
            </a:r>
            <a:r>
              <a:rPr lang="en-US" dirty="0"/>
              <a:t> x S($/£) – B</a:t>
            </a:r>
            <a:r>
              <a:rPr lang="en-US" baseline="-25000" dirty="0"/>
              <a:t>$</a:t>
            </a:r>
          </a:p>
          <a:p>
            <a:pPr lvl="1"/>
            <a:endParaRPr lang="en-US" baseline="-25000" dirty="0"/>
          </a:p>
          <a:p>
            <a:pPr lvl="1"/>
            <a:r>
              <a:rPr lang="en-US" dirty="0"/>
              <a:t>V</a:t>
            </a:r>
            <a:r>
              <a:rPr lang="en-US" baseline="-25000" dirty="0"/>
              <a:t>$</a:t>
            </a:r>
            <a:r>
              <a:rPr lang="en-US" dirty="0"/>
              <a:t> = 10.17 x 1.42 – 15.55 = -1.10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Swap Valuation II </a:t>
            </a:r>
            <a:r>
              <a:rPr lang="en-US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2196062456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Swaps</a:t>
            </a:r>
          </a:p>
        </p:txBody>
      </p:sp>
    </p:spTree>
    <p:extLst>
      <p:ext uri="{BB962C8B-B14F-4D97-AF65-F5344CB8AC3E}">
        <p14:creationId xmlns:p14="http://schemas.microsoft.com/office/powerpoint/2010/main" val="2432955289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Contract between counterparties to exchange cash flows.</a:t>
            </a:r>
          </a:p>
          <a:p>
            <a:endParaRPr lang="en-US" dirty="0"/>
          </a:p>
          <a:p>
            <a:r>
              <a:rPr lang="en-US" dirty="0"/>
              <a:t>Notional Amount</a:t>
            </a:r>
          </a:p>
          <a:p>
            <a:endParaRPr lang="en-US" dirty="0"/>
          </a:p>
          <a:p>
            <a:r>
              <a:rPr lang="en-US" dirty="0"/>
              <a:t>Maturity</a:t>
            </a:r>
          </a:p>
          <a:p>
            <a:endParaRPr lang="en-US" dirty="0"/>
          </a:p>
          <a:p>
            <a:r>
              <a:rPr lang="en-US" dirty="0"/>
              <a:t>Legs</a:t>
            </a:r>
          </a:p>
          <a:p>
            <a:endParaRPr lang="en-US" dirty="0"/>
          </a:p>
          <a:p>
            <a:r>
              <a:rPr lang="en-US" dirty="0"/>
              <a:t>Etc…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Swap?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3767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Currency</a:t>
            </a:r>
          </a:p>
          <a:p>
            <a:pPr lvl="1"/>
            <a:r>
              <a:rPr lang="en-US" dirty="0"/>
              <a:t>One currency for another currency</a:t>
            </a:r>
          </a:p>
          <a:p>
            <a:pPr lvl="1"/>
            <a:endParaRPr lang="en-US" dirty="0"/>
          </a:p>
          <a:p>
            <a:r>
              <a:rPr lang="en-US" dirty="0"/>
              <a:t>Interest Rate</a:t>
            </a:r>
          </a:p>
          <a:p>
            <a:pPr lvl="1"/>
            <a:r>
              <a:rPr lang="en-US" dirty="0"/>
              <a:t>Fixed for floating interest rate</a:t>
            </a:r>
          </a:p>
          <a:p>
            <a:endParaRPr lang="en-US" sz="3200" dirty="0"/>
          </a:p>
          <a:p>
            <a:r>
              <a:rPr lang="en-US" sz="3200" dirty="0"/>
              <a:t>Commodity Swaps</a:t>
            </a:r>
          </a:p>
          <a:p>
            <a:endParaRPr lang="en-US" sz="3200" dirty="0"/>
          </a:p>
          <a:p>
            <a:r>
              <a:rPr lang="en-US" sz="3200" dirty="0"/>
              <a:t>Equity Swaps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sz="2400" dirty="0"/>
              <a:t>NOTE: Distinguish swaps from a credit default swap (CDS).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Swaps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Exchange Cash Flows in Different Currencies</a:t>
            </a:r>
          </a:p>
          <a:p>
            <a:pPr lvl="1"/>
            <a:r>
              <a:rPr lang="en-US" dirty="0"/>
              <a:t>Bond Cash Flows</a:t>
            </a:r>
          </a:p>
          <a:p>
            <a:pPr lvl="1"/>
            <a:r>
              <a:rPr lang="en-US" dirty="0"/>
              <a:t>Principal Exchanged at Beginning and at End</a:t>
            </a:r>
          </a:p>
          <a:p>
            <a:pPr lvl="1"/>
            <a:r>
              <a:rPr lang="en-US" dirty="0"/>
              <a:t>Normally, Fixed Rate Coupon</a:t>
            </a:r>
          </a:p>
          <a:p>
            <a:endParaRPr lang="en-US" dirty="0"/>
          </a:p>
          <a:p>
            <a:r>
              <a:rPr lang="en-US" dirty="0"/>
              <a:t>Straight Swap</a:t>
            </a:r>
          </a:p>
          <a:p>
            <a:pPr lvl="1"/>
            <a:r>
              <a:rPr lang="en-US" dirty="0"/>
              <a:t>Currency Trade which is Reversed at Later Date</a:t>
            </a:r>
          </a:p>
          <a:p>
            <a:pPr lvl="1"/>
            <a:r>
              <a:rPr lang="en-US"/>
              <a:t>Interest Payments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Swaps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Conversion from a liability in one currency to a liability in another currency.</a:t>
            </a:r>
          </a:p>
          <a:p>
            <a:endParaRPr lang="en-US" dirty="0"/>
          </a:p>
          <a:p>
            <a:r>
              <a:rPr lang="en-US" dirty="0"/>
              <a:t>Conversion from an investment in one currency to an investment in another currency.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Costs of Capital</a:t>
            </a:r>
          </a:p>
          <a:p>
            <a:endParaRPr lang="en-US" dirty="0"/>
          </a:p>
          <a:p>
            <a:r>
              <a:rPr lang="en-US" dirty="0"/>
              <a:t>Hedge FX Risk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Comments</a:t>
            </a:r>
          </a:p>
          <a:p>
            <a:pPr lvl="1"/>
            <a:r>
              <a:rPr lang="en-US" dirty="0"/>
              <a:t>Compare with international bonds.</a:t>
            </a:r>
          </a:p>
          <a:p>
            <a:pPr lvl="1"/>
            <a:r>
              <a:rPr lang="en-US" dirty="0"/>
              <a:t>Why not hedge?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Motivations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851</Words>
  <Application>Microsoft Office PowerPoint</Application>
  <PresentationFormat>On-screen Show (4:3)</PresentationFormat>
  <Paragraphs>259</Paragraphs>
  <Slides>31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Century Gothic</vt:lpstr>
      <vt:lpstr>Times New Roman</vt:lpstr>
      <vt:lpstr>1_Contemporary blue</vt:lpstr>
      <vt:lpstr>Equation</vt:lpstr>
      <vt:lpstr>FIN 440: International Finance</vt:lpstr>
      <vt:lpstr>Learning Objectives</vt:lpstr>
      <vt:lpstr>Overview</vt:lpstr>
      <vt:lpstr>1. Swaps</vt:lpstr>
      <vt:lpstr>What is a Swap?</vt:lpstr>
      <vt:lpstr>Types of Swaps</vt:lpstr>
      <vt:lpstr>Currency Swaps</vt:lpstr>
      <vt:lpstr>Uses</vt:lpstr>
      <vt:lpstr>Swap Motivations</vt:lpstr>
      <vt:lpstr>Swap Risks</vt:lpstr>
      <vt:lpstr>2. Swap Example</vt:lpstr>
      <vt:lpstr>Currency Swap Example</vt:lpstr>
      <vt:lpstr>Currency Swap Example (cont’d)</vt:lpstr>
      <vt:lpstr>Currency Swap Example (cont’d)</vt:lpstr>
      <vt:lpstr>Currency Swap Example (cont’d)</vt:lpstr>
      <vt:lpstr>Currency Swap Example (cont’d)</vt:lpstr>
      <vt:lpstr>Currency Swap Example (cont’d)</vt:lpstr>
      <vt:lpstr>Currency Swap Example (cont’d)</vt:lpstr>
      <vt:lpstr>Currency Swap Example (cont’d)</vt:lpstr>
      <vt:lpstr>Currency Swap Example (cont’d)</vt:lpstr>
      <vt:lpstr>‘Contractual’ Exchange Rates</vt:lpstr>
      <vt:lpstr>Is this Fair?</vt:lpstr>
      <vt:lpstr>Equivalencies</vt:lpstr>
      <vt:lpstr>Interest Rate Parity</vt:lpstr>
      <vt:lpstr>Comparative Advantage</vt:lpstr>
      <vt:lpstr>3. Swap Valuation</vt:lpstr>
      <vt:lpstr>Swap Valuation</vt:lpstr>
      <vt:lpstr>Swap Valuation I</vt:lpstr>
      <vt:lpstr>Swap Valuation I (cont’d)</vt:lpstr>
      <vt:lpstr>Swap Valuation II (cont’d)</vt:lpstr>
      <vt:lpstr>Swap Valuation II (cont’d)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Lawrence Schrenk</cp:lastModifiedBy>
  <cp:revision>97</cp:revision>
  <cp:lastPrinted>1601-01-01T00:00:00Z</cp:lastPrinted>
  <dcterms:created xsi:type="dcterms:W3CDTF">2008-08-13T15:55:47Z</dcterms:created>
  <dcterms:modified xsi:type="dcterms:W3CDTF">2018-04-05T01:09:10Z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