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6" r:id="rId1"/>
  </p:sldMasterIdLst>
  <p:notesMasterIdLst>
    <p:notesMasterId r:id="rId38"/>
  </p:notesMasterIdLst>
  <p:sldIdLst>
    <p:sldId id="320" r:id="rId2"/>
    <p:sldId id="261" r:id="rId3"/>
    <p:sldId id="321" r:id="rId4"/>
    <p:sldId id="299" r:id="rId5"/>
    <p:sldId id="275" r:id="rId6"/>
    <p:sldId id="300" r:id="rId7"/>
    <p:sldId id="301" r:id="rId8"/>
    <p:sldId id="293" r:id="rId9"/>
    <p:sldId id="303" r:id="rId10"/>
    <p:sldId id="280" r:id="rId11"/>
    <p:sldId id="281" r:id="rId12"/>
    <p:sldId id="282" r:id="rId13"/>
    <p:sldId id="284" r:id="rId14"/>
    <p:sldId id="319" r:id="rId15"/>
    <p:sldId id="283" r:id="rId16"/>
    <p:sldId id="287" r:id="rId17"/>
    <p:sldId id="288" r:id="rId18"/>
    <p:sldId id="318" r:id="rId19"/>
    <p:sldId id="296" r:id="rId20"/>
    <p:sldId id="292" r:id="rId21"/>
    <p:sldId id="316" r:id="rId22"/>
    <p:sldId id="315" r:id="rId23"/>
    <p:sldId id="312" r:id="rId24"/>
    <p:sldId id="306" r:id="rId25"/>
    <p:sldId id="322" r:id="rId26"/>
    <p:sldId id="314" r:id="rId27"/>
    <p:sldId id="323" r:id="rId28"/>
    <p:sldId id="324" r:id="rId29"/>
    <p:sldId id="325" r:id="rId30"/>
    <p:sldId id="326" r:id="rId31"/>
    <p:sldId id="327" r:id="rId32"/>
    <p:sldId id="307" r:id="rId33"/>
    <p:sldId id="298" r:id="rId34"/>
    <p:sldId id="308" r:id="rId35"/>
    <p:sldId id="309" r:id="rId36"/>
    <p:sldId id="317" r:id="rId3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0000FF"/>
    <a:srgbClr val="FF0000"/>
    <a:srgbClr val="000000"/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065" autoAdjust="0"/>
    <p:restoredTop sz="94660"/>
  </p:normalViewPr>
  <p:slideViewPr>
    <p:cSldViewPr>
      <p:cViewPr varScale="1">
        <p:scale>
          <a:sx n="115" d="100"/>
          <a:sy n="115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FB8C366-2154-43EA-9F5A-4671C1BFD7E4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6761EB1-2E4E-46B1-81F8-44C87B09A249}" type="slidenum">
              <a:rPr lang="en-US"/>
              <a:pPr/>
              <a:t>2</a:t>
            </a:fld>
            <a:endParaRPr lang="en-US"/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FB9D423-52C4-4EEA-844E-846E61098B0C}" type="slidenum">
              <a:rPr lang="en-US"/>
              <a:pPr/>
              <a:t>12</a:t>
            </a:fld>
            <a:endParaRPr lang="en-US"/>
          </a:p>
        </p:txBody>
      </p:sp>
      <p:sp>
        <p:nvSpPr>
          <p:cNvPr id="279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9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2C50211-EAA1-4285-9D2E-A48A19D109D2}" type="slidenum">
              <a:rPr lang="en-US"/>
              <a:pPr/>
              <a:t>13</a:t>
            </a:fld>
            <a:endParaRPr lang="en-US"/>
          </a:p>
        </p:txBody>
      </p:sp>
      <p:sp>
        <p:nvSpPr>
          <p:cNvPr id="280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0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0816E-0F17-4D14-B27C-CB1A39216EC7}" type="slidenum">
              <a:rPr lang="en-US"/>
              <a:pPr/>
              <a:t>14</a:t>
            </a:fld>
            <a:endParaRPr lang="en-US"/>
          </a:p>
        </p:txBody>
      </p:sp>
      <p:sp>
        <p:nvSpPr>
          <p:cNvPr id="281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1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20DEDA-F1B8-407C-8DF1-189DA8C7254C}" type="slidenum">
              <a:rPr lang="en-US"/>
              <a:pPr/>
              <a:t>15</a:t>
            </a:fld>
            <a:endParaRPr lang="en-US"/>
          </a:p>
        </p:txBody>
      </p:sp>
      <p:sp>
        <p:nvSpPr>
          <p:cNvPr id="282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2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2CA1DE5-A146-4F0E-AD57-112A850F958A}" type="slidenum">
              <a:rPr lang="en-US"/>
              <a:pPr/>
              <a:t>16</a:t>
            </a:fld>
            <a:endParaRPr lang="en-US"/>
          </a:p>
        </p:txBody>
      </p:sp>
      <p:sp>
        <p:nvSpPr>
          <p:cNvPr id="283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3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E5FB42B-6799-4628-9722-D0EA9B99DECA}" type="slidenum">
              <a:rPr lang="en-US"/>
              <a:pPr/>
              <a:t>17</a:t>
            </a:fld>
            <a:endParaRPr lang="en-US"/>
          </a:p>
        </p:txBody>
      </p:sp>
      <p:sp>
        <p:nvSpPr>
          <p:cNvPr id="284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4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6B74A6-7FAE-4546-AA6A-4DFA013BEC05}" type="slidenum">
              <a:rPr lang="en-US"/>
              <a:pPr/>
              <a:t>18</a:t>
            </a:fld>
            <a:endParaRPr lang="en-US"/>
          </a:p>
        </p:txBody>
      </p:sp>
      <p:sp>
        <p:nvSpPr>
          <p:cNvPr id="285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5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4FCB701-8533-4B12-9C3B-394FF4F8115E}" type="slidenum">
              <a:rPr lang="en-US"/>
              <a:pPr/>
              <a:t>19</a:t>
            </a:fld>
            <a:endParaRPr lang="en-US"/>
          </a:p>
        </p:txBody>
      </p:sp>
      <p:sp>
        <p:nvSpPr>
          <p:cNvPr id="286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3C402D-25ED-4A2E-93B0-E290244536D7}" type="slidenum">
              <a:rPr lang="en-US"/>
              <a:pPr/>
              <a:t>20</a:t>
            </a:fld>
            <a:endParaRPr lang="en-US"/>
          </a:p>
        </p:txBody>
      </p:sp>
      <p:sp>
        <p:nvSpPr>
          <p:cNvPr id="287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7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867B65-AB86-4AA5-B655-EF4752586909}" type="slidenum">
              <a:rPr lang="en-US"/>
              <a:pPr/>
              <a:t>21</a:t>
            </a:fld>
            <a:endParaRPr lang="en-US"/>
          </a:p>
        </p:txBody>
      </p:sp>
      <p:sp>
        <p:nvSpPr>
          <p:cNvPr id="288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8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AE1BF6D-9C7A-4377-967A-6876077750AA}" type="slidenum">
              <a:rPr lang="en-US"/>
              <a:pPr/>
              <a:t>4</a:t>
            </a:fld>
            <a:endParaRPr lang="en-US"/>
          </a:p>
        </p:txBody>
      </p:sp>
      <p:sp>
        <p:nvSpPr>
          <p:cNvPr id="273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3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19769F9-5F9F-48D2-80C7-30F1547F9F35}" type="slidenum">
              <a:rPr lang="en-US"/>
              <a:pPr/>
              <a:t>22</a:t>
            </a:fld>
            <a:endParaRPr lang="en-US"/>
          </a:p>
        </p:txBody>
      </p:sp>
      <p:sp>
        <p:nvSpPr>
          <p:cNvPr id="289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9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D89D5A-5754-4E70-BAF5-613A106A7201}" type="slidenum">
              <a:rPr lang="en-US"/>
              <a:pPr/>
              <a:t>23</a:t>
            </a:fld>
            <a:endParaRPr lang="en-US"/>
          </a:p>
        </p:txBody>
      </p:sp>
      <p:sp>
        <p:nvSpPr>
          <p:cNvPr id="290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0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6F7EDB-37F9-4B16-8302-16320A9C6C51}" type="slidenum">
              <a:rPr lang="en-US"/>
              <a:pPr/>
              <a:t>24</a:t>
            </a:fld>
            <a:endParaRPr lang="en-US"/>
          </a:p>
        </p:txBody>
      </p:sp>
      <p:sp>
        <p:nvSpPr>
          <p:cNvPr id="291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1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6F7EDB-37F9-4B16-8302-16320A9C6C51}" type="slidenum">
              <a:rPr lang="en-US"/>
              <a:pPr/>
              <a:t>25</a:t>
            </a:fld>
            <a:endParaRPr lang="en-US"/>
          </a:p>
        </p:txBody>
      </p:sp>
      <p:sp>
        <p:nvSpPr>
          <p:cNvPr id="291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1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74443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A0800BB-9067-4E3C-B82E-A9B8EF0CC8CF}" type="slidenum">
              <a:rPr lang="en-US"/>
              <a:pPr/>
              <a:t>26</a:t>
            </a:fld>
            <a:endParaRPr lang="en-US"/>
          </a:p>
        </p:txBody>
      </p:sp>
      <p:sp>
        <p:nvSpPr>
          <p:cNvPr id="292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2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A0800BB-9067-4E3C-B82E-A9B8EF0CC8CF}" type="slidenum">
              <a:rPr lang="en-US"/>
              <a:pPr/>
              <a:t>27</a:t>
            </a:fld>
            <a:endParaRPr lang="en-US"/>
          </a:p>
        </p:txBody>
      </p:sp>
      <p:sp>
        <p:nvSpPr>
          <p:cNvPr id="292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2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0342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A0800BB-9067-4E3C-B82E-A9B8EF0CC8CF}" type="slidenum">
              <a:rPr lang="en-US"/>
              <a:pPr/>
              <a:t>28</a:t>
            </a:fld>
            <a:endParaRPr lang="en-US"/>
          </a:p>
        </p:txBody>
      </p:sp>
      <p:sp>
        <p:nvSpPr>
          <p:cNvPr id="292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2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85350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A0800BB-9067-4E3C-B82E-A9B8EF0CC8CF}" type="slidenum">
              <a:rPr lang="en-US"/>
              <a:pPr/>
              <a:t>29</a:t>
            </a:fld>
            <a:endParaRPr lang="en-US"/>
          </a:p>
        </p:txBody>
      </p:sp>
      <p:sp>
        <p:nvSpPr>
          <p:cNvPr id="292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2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0888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A0800BB-9067-4E3C-B82E-A9B8EF0CC8CF}" type="slidenum">
              <a:rPr lang="en-US"/>
              <a:pPr/>
              <a:t>30</a:t>
            </a:fld>
            <a:endParaRPr lang="en-US"/>
          </a:p>
        </p:txBody>
      </p:sp>
      <p:sp>
        <p:nvSpPr>
          <p:cNvPr id="292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2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13498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A0800BB-9067-4E3C-B82E-A9B8EF0CC8CF}" type="slidenum">
              <a:rPr lang="en-US"/>
              <a:pPr/>
              <a:t>31</a:t>
            </a:fld>
            <a:endParaRPr lang="en-US"/>
          </a:p>
        </p:txBody>
      </p:sp>
      <p:sp>
        <p:nvSpPr>
          <p:cNvPr id="292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2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2923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0F07A52-BC7D-4415-8311-EAFB6A242C3E}" type="slidenum">
              <a:rPr lang="en-US"/>
              <a:pPr/>
              <a:t>5</a:t>
            </a:fld>
            <a:endParaRPr lang="en-US"/>
          </a:p>
        </p:txBody>
      </p:sp>
      <p:sp>
        <p:nvSpPr>
          <p:cNvPr id="274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4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B995B5-38D8-41FF-B2ED-A52257FC3283}" type="slidenum">
              <a:rPr lang="en-US"/>
              <a:pPr/>
              <a:t>32</a:t>
            </a:fld>
            <a:endParaRPr lang="en-US"/>
          </a:p>
        </p:txBody>
      </p:sp>
      <p:sp>
        <p:nvSpPr>
          <p:cNvPr id="293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3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3D30B0D-C735-4621-AA5A-54E4D808C988}" type="slidenum">
              <a:rPr lang="en-US"/>
              <a:pPr/>
              <a:t>33</a:t>
            </a:fld>
            <a:endParaRPr lang="en-US"/>
          </a:p>
        </p:txBody>
      </p:sp>
      <p:sp>
        <p:nvSpPr>
          <p:cNvPr id="294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4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C003CBF-317D-414B-A20C-8D10D14E06C3}" type="slidenum">
              <a:rPr lang="en-US"/>
              <a:pPr/>
              <a:t>34</a:t>
            </a:fld>
            <a:endParaRPr lang="en-US"/>
          </a:p>
        </p:txBody>
      </p:sp>
      <p:sp>
        <p:nvSpPr>
          <p:cNvPr id="295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5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DF60257-0A67-4775-9184-2B702D987670}" type="slidenum">
              <a:rPr lang="en-US"/>
              <a:pPr/>
              <a:t>35</a:t>
            </a:fld>
            <a:endParaRPr lang="en-US"/>
          </a:p>
        </p:txBody>
      </p:sp>
      <p:sp>
        <p:nvSpPr>
          <p:cNvPr id="296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EDF5A3-EEDC-4E6C-86FA-7761864C4AAB}" type="slidenum">
              <a:rPr lang="en-US"/>
              <a:pPr/>
              <a:t>36</a:t>
            </a:fld>
            <a:endParaRPr lang="en-US"/>
          </a:p>
        </p:txBody>
      </p:sp>
      <p:sp>
        <p:nvSpPr>
          <p:cNvPr id="297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5D66E3-CE83-4DFA-8A9A-0DDBA9E3E4D9}" type="slidenum">
              <a:rPr lang="en-US"/>
              <a:pPr/>
              <a:t>6</a:t>
            </a:fld>
            <a:endParaRPr lang="en-US"/>
          </a:p>
        </p:txBody>
      </p:sp>
      <p:sp>
        <p:nvSpPr>
          <p:cNvPr id="248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5225" y="715963"/>
            <a:ext cx="4527550" cy="3395662"/>
          </a:xfrm>
          <a:ln w="12700" cap="flat">
            <a:solidFill>
              <a:schemeClr val="tx1"/>
            </a:solidFill>
          </a:ln>
        </p:spPr>
      </p:sp>
      <p:sp>
        <p:nvSpPr>
          <p:cNvPr id="248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4988"/>
            <a:ext cx="5032375" cy="4089400"/>
          </a:xfrm>
          <a:ln/>
        </p:spPr>
        <p:txBody>
          <a:bodyPr lIns="90565" tIns="45283" rIns="90565" bIns="45283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730814-1F01-4051-8D65-781AE8A663BC}" type="slidenum">
              <a:rPr lang="en-US"/>
              <a:pPr/>
              <a:t>7</a:t>
            </a:fld>
            <a:endParaRPr lang="en-US"/>
          </a:p>
        </p:txBody>
      </p:sp>
      <p:sp>
        <p:nvSpPr>
          <p:cNvPr id="275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5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E816D2-6139-4F68-B048-818C0A15209C}" type="slidenum">
              <a:rPr lang="en-US"/>
              <a:pPr/>
              <a:t>8</a:t>
            </a:fld>
            <a:endParaRPr lang="en-US"/>
          </a:p>
        </p:txBody>
      </p:sp>
      <p:sp>
        <p:nvSpPr>
          <p:cNvPr id="276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D7AA84B-19A7-48F4-9C4D-483BC4B4A53E}" type="slidenum">
              <a:rPr lang="en-US"/>
              <a:pPr/>
              <a:t>9</a:t>
            </a:fld>
            <a:endParaRPr lang="en-US"/>
          </a:p>
        </p:txBody>
      </p:sp>
      <p:sp>
        <p:nvSpPr>
          <p:cNvPr id="253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3738"/>
            <a:ext cx="4552950" cy="3414712"/>
          </a:xfrm>
          <a:ln w="12700" cap="flat">
            <a:solidFill>
              <a:schemeClr val="tx1"/>
            </a:solidFill>
          </a:ln>
        </p:spPr>
      </p:sp>
      <p:sp>
        <p:nvSpPr>
          <p:cNvPr id="253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32375" cy="4114800"/>
          </a:xfrm>
          <a:ln/>
        </p:spPr>
        <p:txBody>
          <a:bodyPr lIns="90565" tIns="45283" rIns="90565" bIns="45283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4F5D080-2AE7-4B19-96AB-DC7A87C83DD4}" type="slidenum">
              <a:rPr lang="en-US"/>
              <a:pPr/>
              <a:t>10</a:t>
            </a:fld>
            <a:endParaRPr lang="en-US"/>
          </a:p>
        </p:txBody>
      </p:sp>
      <p:sp>
        <p:nvSpPr>
          <p:cNvPr id="277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7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2A6F71-6C50-4151-8C58-0EB8439573F1}" type="slidenum">
              <a:rPr lang="en-US"/>
              <a:pPr/>
              <a:t>11</a:t>
            </a:fld>
            <a:endParaRPr lang="en-US"/>
          </a:p>
        </p:txBody>
      </p:sp>
      <p:sp>
        <p:nvSpPr>
          <p:cNvPr id="278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8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JP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>
                <a:latin typeface="Century Gothic" pitchFamily="34" charset="0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>
                <a:latin typeface="Century Gothic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395839"/>
            <a:ext cx="5638273" cy="3089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685876"/>
      </p:ext>
    </p:extLst>
  </p:cSld>
  <p:clrMapOvr>
    <a:masterClrMapping/>
  </p:clrMapOvr>
  <p:transition spd="med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719263"/>
            <a:ext cx="4038600" cy="41481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719263"/>
            <a:ext cx="4038600" cy="19970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868738"/>
            <a:ext cx="4038600" cy="19986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001CD640-CEB2-4D03-99B4-21E76398286C}" type="slidenum">
              <a:rPr lang="en-US" altLang="en-US"/>
              <a:pPr/>
              <a:t>‹#›</a:t>
            </a:fld>
            <a:r>
              <a:rPr lang="en-US" altLang="en-US"/>
              <a:t> (of 18)</a:t>
            </a:r>
          </a:p>
        </p:txBody>
      </p:sp>
    </p:spTree>
    <p:extLst>
      <p:ext uri="{BB962C8B-B14F-4D97-AF65-F5344CB8AC3E}">
        <p14:creationId xmlns:p14="http://schemas.microsoft.com/office/powerpoint/2010/main" val="4255633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1481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1481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1B0FC6-60ED-401F-83C7-4372950A1FF9}" type="slidenum">
              <a:rPr lang="en-US" altLang="en-US"/>
              <a:pPr/>
              <a:t>‹#›</a:t>
            </a:fld>
            <a:r>
              <a:rPr lang="en-US" altLang="en-US"/>
              <a:t> (of 31)</a:t>
            </a:r>
          </a:p>
        </p:txBody>
      </p:sp>
    </p:spTree>
    <p:extLst>
      <p:ext uri="{BB962C8B-B14F-4D97-AF65-F5344CB8AC3E}">
        <p14:creationId xmlns:p14="http://schemas.microsoft.com/office/powerpoint/2010/main" val="11824625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122238"/>
            <a:ext cx="8229600" cy="5745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65445A83-61E7-4AB4-B9FB-CF2B9457F825}" type="slidenum">
              <a:rPr lang="en-US" altLang="en-US"/>
              <a:pPr/>
              <a:t>‹#›</a:t>
            </a:fld>
            <a:r>
              <a:rPr lang="en-US" altLang="en-US"/>
              <a:t> (of 32)</a:t>
            </a:r>
          </a:p>
        </p:txBody>
      </p:sp>
    </p:spTree>
    <p:extLst>
      <p:ext uri="{BB962C8B-B14F-4D97-AF65-F5344CB8AC3E}">
        <p14:creationId xmlns:p14="http://schemas.microsoft.com/office/powerpoint/2010/main" val="20752826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599919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defRPr>
                <a:latin typeface="Century Gothic" pitchFamily="34" charset="0"/>
              </a:defRPr>
            </a:lvl1pPr>
          </a:lstStyle>
          <a:p>
            <a:pPr algn="l"/>
            <a:r>
              <a:rPr lang="en-US"/>
              <a:t>Click to edit Master title style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878771"/>
      </p:ext>
    </p:extLst>
  </p:cSld>
  <p:clrMapOvr>
    <a:masterClrMapping/>
  </p:clrMapOvr>
  <p:transition spd="med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736802"/>
      </p:ext>
    </p:extLst>
  </p:cSld>
  <p:clrMapOvr>
    <a:masterClrMapping/>
  </p:clrMapOvr>
  <p:transition spd="med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-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en-US"/>
              <a:t>Click to edit Master title style</a:t>
            </a: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4097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77993392"/>
      </p:ext>
    </p:extLst>
  </p:cSld>
  <p:clrMapOvr>
    <a:masterClrMapping/>
  </p:clrMapOvr>
  <p:transition spd="med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en-US"/>
              <a:t>Click to edit Master title style</a:t>
            </a: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030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263" y="228600"/>
            <a:ext cx="8015287" cy="914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3886200" cy="4419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86200" cy="4419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B80772C-0D10-422D-A1B7-C5CFD693CF1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4980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719263"/>
            <a:ext cx="8229600" cy="4148137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ACD19C50-B0FB-48EC-9F4D-EA1A5326E3EE}" type="slidenum">
              <a:rPr lang="en-US" altLang="en-US"/>
              <a:pPr/>
              <a:t>‹#›</a:t>
            </a:fld>
            <a:r>
              <a:rPr lang="en-US" altLang="en-US"/>
              <a:t> (of 22)</a:t>
            </a:r>
          </a:p>
        </p:txBody>
      </p:sp>
    </p:spTree>
    <p:extLst>
      <p:ext uri="{BB962C8B-B14F-4D97-AF65-F5344CB8AC3E}">
        <p14:creationId xmlns:p14="http://schemas.microsoft.com/office/powerpoint/2010/main" val="28089955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1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en-US" dirty="0"/>
              <a:t>Click to edit Master title style</a:t>
            </a:r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7620000" y="63246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5142B5BB-0271-4951-9864-F5338956FB89}" type="slidenum">
              <a:rPr lang="en-US" smtClean="0">
                <a:latin typeface="Century Gothic" pitchFamily="34" charset="0"/>
              </a:rPr>
              <a:pPr algn="r"/>
              <a:t>‹#›</a:t>
            </a:fld>
            <a:r>
              <a:rPr lang="en-US" dirty="0">
                <a:latin typeface="Century Gothic" pitchFamily="34" charset="0"/>
              </a:rPr>
              <a:t> of </a:t>
            </a:r>
            <a:r>
              <a:rPr lang="en-US" dirty="0" smtClean="0">
                <a:latin typeface="Century Gothic" pitchFamily="34" charset="0"/>
              </a:rPr>
              <a:t>36</a:t>
            </a:r>
            <a:endParaRPr lang="en-US" dirty="0">
              <a:latin typeface="Century Gothic" pitchFamily="34" charset="0"/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04800" y="63246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49EF39E9-0DEB-488D-A1FF-A8C274C77028}" type="datetime12">
              <a:rPr lang="en-US" smtClean="0">
                <a:latin typeface="Century Gothic" pitchFamily="34" charset="0"/>
              </a:rPr>
              <a:pPr/>
              <a:t>7:53 AM</a:t>
            </a:fld>
            <a:endParaRPr lang="en-US" dirty="0">
              <a:latin typeface="Century Gothic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6157813"/>
            <a:ext cx="1219200" cy="668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802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9" r:id="rId12"/>
  </p:sldLayoutIdLst>
  <p:transition spd="med">
    <p:fade thruBlk="1"/>
  </p:transition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ctr" eaLnBrk="1" hangingPunct="1">
        <a:buNone/>
        <a:defRPr sz="4000" b="1">
          <a:solidFill>
            <a:schemeClr val="tx1">
              <a:alpha val="100000"/>
            </a:schemeClr>
          </a:solidFill>
          <a:latin typeface="Century Gothic" pitchFamily="34" charset="0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3600">
          <a:latin typeface="Century Gothic" panose="020B0502020202020204" pitchFamily="34" charset="0"/>
        </a:defRPr>
      </a:lvl1pPr>
      <a:lvl2pPr marL="742950" indent="-285750" eaLnBrk="1" hangingPunct="1">
        <a:buChar char="–"/>
        <a:defRPr sz="2800">
          <a:latin typeface="Century Gothic" panose="020B0502020202020204" pitchFamily="34" charset="0"/>
        </a:defRPr>
      </a:lvl2pPr>
      <a:lvl3pPr marL="1143000" indent="-228600" eaLnBrk="1" hangingPunct="1">
        <a:buChar char="•"/>
        <a:defRPr sz="2400">
          <a:latin typeface="Century Gothic" panose="020B0502020202020204" pitchFamily="34" charset="0"/>
        </a:defRPr>
      </a:lvl3pPr>
      <a:lvl4pPr marL="1600200" indent="-228600" eaLnBrk="1" hangingPunct="1">
        <a:buChar char="–"/>
        <a:defRPr sz="2000">
          <a:latin typeface="Century Gothic" panose="020B0502020202020204" pitchFamily="34" charset="0"/>
        </a:defRPr>
      </a:lvl4pPr>
      <a:lvl5pPr marL="2057400" indent="-228600" eaLnBrk="1" hangingPunct="1">
        <a:buChar char="»"/>
        <a:defRPr sz="1800">
          <a:latin typeface="Century Gothic" panose="020B0502020202020204" pitchFamily="34" charset="0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0.emf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1.emf"/><Relationship Id="rId4" Type="http://schemas.openxmlformats.org/officeDocument/2006/relationships/oleObject" Target="../embeddings/oleObject2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2.emf"/><Relationship Id="rId4" Type="http://schemas.openxmlformats.org/officeDocument/2006/relationships/oleObject" Target="../embeddings/oleObject3.bin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3.emf"/><Relationship Id="rId4" Type="http://schemas.openxmlformats.org/officeDocument/2006/relationships/oleObject" Target="../embeddings/oleObject4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1.png"/><Relationship Id="rId5" Type="http://schemas.openxmlformats.org/officeDocument/2006/relationships/image" Target="../media/image20.wmf"/><Relationship Id="rId4" Type="http://schemas.openxmlformats.org/officeDocument/2006/relationships/oleObject" Target="../embeddings/oleObject5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22.emf"/><Relationship Id="rId4" Type="http://schemas.openxmlformats.org/officeDocument/2006/relationships/oleObject" Target="../embeddings/oleObject6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5094577"/>
            <a:ext cx="8153400" cy="1306223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/>
              <a:t>Topic 14-International Stock Markets</a:t>
            </a:r>
            <a:endParaRPr lang="en-US" dirty="0">
              <a:cs typeface="Arial" charset="0"/>
            </a:endParaRPr>
          </a:p>
          <a:p>
            <a:r>
              <a:rPr lang="en-US" sz="2400" dirty="0"/>
              <a:t>Larry Schrenk, Instructor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FIN 440: International Finance</a:t>
            </a:r>
          </a:p>
        </p:txBody>
      </p:sp>
    </p:spTree>
    <p:extLst>
      <p:ext uri="{BB962C8B-B14F-4D97-AF65-F5344CB8AC3E}">
        <p14:creationId xmlns:p14="http://schemas.microsoft.com/office/powerpoint/2010/main" val="4256493322"/>
      </p:ext>
    </p:extLst>
  </p:cSld>
  <p:clrMapOvr>
    <a:masterClrMapping/>
  </p:clrMapOvr>
  <p:transition spd="med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1972" name="Object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82919812"/>
              </p:ext>
            </p:extLst>
          </p:nvPr>
        </p:nvGraphicFramePr>
        <p:xfrm>
          <a:off x="1143000" y="1447800"/>
          <a:ext cx="6553200" cy="44816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990" name="Worksheet" r:id="rId4" imgW="8677814" imgH="5934321" progId="Excel.Sheet.8">
                  <p:embed/>
                </p:oleObj>
              </mc:Choice>
              <mc:Fallback>
                <p:oleObj name="Worksheet" r:id="rId4" imgW="8677814" imgH="5934321" progId="Excel.Shee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1447800"/>
                        <a:ext cx="6553200" cy="448169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59465"/>
            <a:ext cx="8229600" cy="1143000"/>
          </a:xfrm>
        </p:spPr>
        <p:txBody>
          <a:bodyPr>
            <a:noAutofit/>
          </a:bodyPr>
          <a:lstStyle/>
          <a:p>
            <a:r>
              <a:rPr lang="en-US" dirty="0"/>
              <a:t>International Investment Performance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4020" name="Object 2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1570924011"/>
              </p:ext>
            </p:extLst>
          </p:nvPr>
        </p:nvGraphicFramePr>
        <p:xfrm>
          <a:off x="685800" y="685800"/>
          <a:ext cx="7315200" cy="561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038" name="Worksheet" r:id="rId4" imgW="9572978" imgH="7344028" progId="Excel.Sheet.8">
                  <p:embed/>
                </p:oleObj>
              </mc:Choice>
              <mc:Fallback>
                <p:oleObj name="Worksheet" r:id="rId4" imgW="9572978" imgH="7344028" progId="Excel.Shee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685800"/>
                        <a:ext cx="7315200" cy="5611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6068" name="Object 3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3267850064"/>
              </p:ext>
            </p:extLst>
          </p:nvPr>
        </p:nvGraphicFramePr>
        <p:xfrm>
          <a:off x="457200" y="533400"/>
          <a:ext cx="8229600" cy="5627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086" name="Worksheet" r:id="rId4" imgW="8677814" imgH="5934321" progId="Excel.Sheet.8">
                  <p:embed/>
                </p:oleObj>
              </mc:Choice>
              <mc:Fallback>
                <p:oleObj name="Worksheet" r:id="rId4" imgW="8677814" imgH="5934321" progId="Excel.Shee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533400"/>
                        <a:ext cx="8229600" cy="5627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4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762000" y="3733800"/>
            <a:ext cx="7882614" cy="1470025"/>
          </a:xfrm>
        </p:spPr>
        <p:txBody>
          <a:bodyPr>
            <a:normAutofit fontScale="90000"/>
          </a:bodyPr>
          <a:lstStyle/>
          <a:p>
            <a:r>
              <a:rPr lang="en-US" sz="4400" dirty="0"/>
              <a:t>2. Mechanisms for International </a:t>
            </a:r>
            <a:br>
              <a:rPr lang="en-US" sz="4400" dirty="0"/>
            </a:br>
            <a:r>
              <a:rPr lang="en-US" sz="4400" dirty="0"/>
              <a:t>Equity Investment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Cross-Listing refers to a firm having its equity shares listed on one or more foreign exchanges.</a:t>
            </a:r>
          </a:p>
          <a:p>
            <a:endParaRPr lang="en-US" dirty="0"/>
          </a:p>
          <a:p>
            <a:r>
              <a:rPr lang="en-US" dirty="0"/>
              <a:t>Mechanisms:</a:t>
            </a:r>
          </a:p>
          <a:p>
            <a:pPr lvl="1"/>
            <a:r>
              <a:rPr lang="en-US" dirty="0" err="1"/>
              <a:t>ADRs</a:t>
            </a:r>
            <a:endParaRPr lang="en-US" dirty="0"/>
          </a:p>
          <a:p>
            <a:pPr lvl="1"/>
            <a:r>
              <a:rPr lang="en-US" dirty="0"/>
              <a:t>Funds</a:t>
            </a:r>
          </a:p>
          <a:p>
            <a:pPr lvl="1"/>
            <a:r>
              <a:rPr lang="en-US" dirty="0"/>
              <a:t>Direct Investment</a:t>
            </a:r>
          </a:p>
          <a:p>
            <a:pPr lvl="1"/>
            <a:endParaRPr lang="en-US" dirty="0"/>
          </a:p>
        </p:txBody>
      </p:sp>
      <p:sp>
        <p:nvSpPr>
          <p:cNvPr id="272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Cross-Listings</a:t>
            </a:r>
          </a:p>
        </p:txBody>
      </p:sp>
      <p:sp>
        <p:nvSpPr>
          <p:cNvPr id="272388" name="Rectangle 4"/>
          <p:cNvSpPr>
            <a:spLocks noChangeArrowheads="1"/>
          </p:cNvSpPr>
          <p:nvPr/>
        </p:nvSpPr>
        <p:spPr bwMode="auto">
          <a:xfrm>
            <a:off x="914400" y="2286000"/>
            <a:ext cx="8229600" cy="414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endParaRPr lang="en-US" sz="2600"/>
          </a:p>
        </p:txBody>
      </p:sp>
    </p:spTree>
  </p:cSld>
  <p:clrMapOvr>
    <a:masterClrMapping/>
  </p:clrMapOvr>
  <p:transition spd="med"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Foreign shares are put in deposit with a bank. The bank issues </a:t>
            </a:r>
            <a:r>
              <a:rPr lang="en-US" dirty="0" err="1"/>
              <a:t>ADRs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 err="1"/>
              <a:t>ADRs</a:t>
            </a:r>
            <a:r>
              <a:rPr lang="en-US" dirty="0"/>
              <a:t> are listed on U.S. exchanges.</a:t>
            </a:r>
          </a:p>
          <a:p>
            <a:endParaRPr lang="en-US" dirty="0"/>
          </a:p>
          <a:p>
            <a:r>
              <a:rPr lang="en-US" dirty="0"/>
              <a:t>ADR is priced in U.S. dollars and can be traded just like any other stock.</a:t>
            </a:r>
          </a:p>
          <a:p>
            <a:endParaRPr lang="en-US" dirty="0"/>
          </a:p>
          <a:p>
            <a:r>
              <a:rPr lang="en-US" dirty="0"/>
              <a:t>Dividends are paid in U.S. dollars.</a:t>
            </a:r>
          </a:p>
          <a:p>
            <a:endParaRPr lang="en-US" dirty="0"/>
          </a:p>
          <a:p>
            <a:r>
              <a:rPr lang="en-US" dirty="0"/>
              <a:t>Close to $900 Billion in </a:t>
            </a:r>
            <a:r>
              <a:rPr lang="en-US" dirty="0" err="1"/>
              <a:t>ADRs</a:t>
            </a:r>
            <a:r>
              <a:rPr lang="en-US" dirty="0"/>
              <a:t> are traded.</a:t>
            </a:r>
          </a:p>
          <a:p>
            <a:pPr>
              <a:buFont typeface="Wingdings" pitchFamily="2" charset="2"/>
              <a:buNone/>
            </a:pPr>
            <a:endParaRPr lang="en-US" sz="2600" dirty="0"/>
          </a:p>
        </p:txBody>
      </p:sp>
      <p:sp>
        <p:nvSpPr>
          <p:cNvPr id="2181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American Depository </a:t>
            </a:r>
            <a:br>
              <a:rPr lang="en-US" dirty="0"/>
            </a:br>
            <a:r>
              <a:rPr lang="en-US" dirty="0"/>
              <a:t>Receipts (</a:t>
            </a:r>
            <a:r>
              <a:rPr lang="en-US" dirty="0" err="1"/>
              <a:t>ADRs</a:t>
            </a:r>
            <a:r>
              <a:rPr lang="en-US" dirty="0"/>
              <a:t>)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dirty="0"/>
              <a:t>Level I 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Traded over-the-counter 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Companies don't have to follow GAAP </a:t>
            </a:r>
          </a:p>
          <a:p>
            <a:pPr lvl="1"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Level II 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Follow SEC rules 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Traded on any U.S. stock exchange. </a:t>
            </a:r>
          </a:p>
          <a:p>
            <a:pPr lvl="1"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Level III 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Able to do public offerings in U.S. financial markets. </a:t>
            </a:r>
          </a:p>
        </p:txBody>
      </p:sp>
      <p:sp>
        <p:nvSpPr>
          <p:cNvPr id="223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ADRs</a:t>
            </a:r>
            <a:r>
              <a:rPr lang="en-US" dirty="0"/>
              <a:t> Types 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3400" dirty="0"/>
              <a:t>10% of all mutual fund assets.</a:t>
            </a:r>
          </a:p>
          <a:p>
            <a:pPr>
              <a:lnSpc>
                <a:spcPct val="90000"/>
              </a:lnSpc>
            </a:pPr>
            <a:endParaRPr lang="en-US" sz="3400" dirty="0"/>
          </a:p>
          <a:p>
            <a:pPr>
              <a:lnSpc>
                <a:spcPct val="90000"/>
              </a:lnSpc>
            </a:pPr>
            <a:r>
              <a:rPr lang="en-US" sz="3400" dirty="0"/>
              <a:t>Fund takes care of buying, selling, and foreign requirements.</a:t>
            </a:r>
          </a:p>
          <a:p>
            <a:pPr>
              <a:lnSpc>
                <a:spcPct val="90000"/>
              </a:lnSpc>
            </a:pPr>
            <a:endParaRPr lang="en-US" sz="3400" dirty="0"/>
          </a:p>
          <a:p>
            <a:pPr>
              <a:lnSpc>
                <a:spcPct val="90000"/>
              </a:lnSpc>
            </a:pPr>
            <a:r>
              <a:rPr lang="en-US" sz="3400" dirty="0"/>
              <a:t>Higher fees than other funds.</a:t>
            </a:r>
          </a:p>
          <a:p>
            <a:pPr>
              <a:lnSpc>
                <a:spcPct val="90000"/>
              </a:lnSpc>
            </a:pPr>
            <a:endParaRPr lang="en-US" sz="3400" dirty="0"/>
          </a:p>
          <a:p>
            <a:pPr>
              <a:lnSpc>
                <a:spcPct val="90000"/>
              </a:lnSpc>
            </a:pPr>
            <a:r>
              <a:rPr lang="en-US" sz="3400" dirty="0"/>
              <a:t>Types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Developed versus Developing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Regional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Country</a:t>
            </a:r>
          </a:p>
        </p:txBody>
      </p:sp>
      <p:sp>
        <p:nvSpPr>
          <p:cNvPr id="224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International Equity Funds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3800" dirty="0"/>
              <a:t>Speculate in a single foreign market with minimum cost.</a:t>
            </a:r>
          </a:p>
          <a:p>
            <a:pPr>
              <a:lnSpc>
                <a:spcPct val="90000"/>
              </a:lnSpc>
            </a:pPr>
            <a:endParaRPr lang="en-US" sz="3800" dirty="0"/>
          </a:p>
          <a:p>
            <a:pPr>
              <a:lnSpc>
                <a:spcPct val="90000"/>
              </a:lnSpc>
            </a:pPr>
            <a:r>
              <a:rPr lang="en-US" sz="3800" dirty="0"/>
              <a:t>Construct their own personal international portfolios.</a:t>
            </a:r>
          </a:p>
          <a:p>
            <a:pPr>
              <a:lnSpc>
                <a:spcPct val="90000"/>
              </a:lnSpc>
            </a:pPr>
            <a:endParaRPr lang="en-US" sz="3800" dirty="0"/>
          </a:p>
          <a:p>
            <a:pPr>
              <a:lnSpc>
                <a:spcPct val="90000"/>
              </a:lnSpc>
            </a:pPr>
            <a:r>
              <a:rPr lang="en-US" sz="3800" dirty="0"/>
              <a:t>Diversify into emerging markets that are otherwise practically inaccessible.</a:t>
            </a:r>
          </a:p>
        </p:txBody>
      </p:sp>
      <p:sp>
        <p:nvSpPr>
          <p:cNvPr id="271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Country Specific Investing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World Equity Benchmark Shares (WEBS)</a:t>
            </a:r>
          </a:p>
          <a:p>
            <a:endParaRPr lang="en-US" dirty="0"/>
          </a:p>
          <a:p>
            <a:pPr lvl="1"/>
            <a:r>
              <a:rPr lang="en-US" dirty="0"/>
              <a:t>Country-specific baskets of stocks designed to replicate the country </a:t>
            </a:r>
            <a:r>
              <a:rPr lang="en-US" dirty="0" smtClean="0"/>
              <a:t>indices </a:t>
            </a:r>
            <a:r>
              <a:rPr lang="en-US" dirty="0"/>
              <a:t>of 14 </a:t>
            </a:r>
            <a:r>
              <a:rPr lang="en-US" dirty="0" smtClean="0"/>
              <a:t>countries (</a:t>
            </a:r>
            <a:r>
              <a:rPr lang="en-US" dirty="0"/>
              <a:t>Morgan Stanley Capital International (MSCI) </a:t>
            </a:r>
            <a:r>
              <a:rPr lang="en-US" dirty="0" smtClean="0"/>
              <a:t>Indices).</a:t>
            </a:r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WEBS are subject to U.S. SEC and IRS diversification requirements.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Low cost, convenient way for investors to hold diversified investments in several different countries.</a:t>
            </a:r>
          </a:p>
        </p:txBody>
      </p:sp>
      <p:sp>
        <p:nvSpPr>
          <p:cNvPr id="2334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Country Specific </a:t>
            </a:r>
            <a:br>
              <a:rPr lang="en-US" dirty="0"/>
            </a:br>
            <a:r>
              <a:rPr lang="en-US" dirty="0"/>
              <a:t>Investing (cont’d)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609600" indent="-609600">
              <a:buFontTx/>
              <a:buAutoNum type="arabicPeriod"/>
            </a:pPr>
            <a:r>
              <a:rPr lang="en-US" dirty="0"/>
              <a:t>Describe the general features of international equity markets and international investing.</a:t>
            </a:r>
            <a:endParaRPr lang="en-US" dirty="0">
              <a:cs typeface="Arial" charset="0"/>
            </a:endParaRPr>
          </a:p>
          <a:p>
            <a:pPr marL="609600" indent="-609600">
              <a:buFontTx/>
              <a:buAutoNum type="arabicPeriod"/>
            </a:pPr>
            <a:endParaRPr lang="en-US" dirty="0"/>
          </a:p>
          <a:p>
            <a:pPr marL="609600" indent="-609600">
              <a:buFontTx/>
              <a:buAutoNum type="arabicPeriod"/>
            </a:pPr>
            <a:r>
              <a:rPr lang="en-US" dirty="0"/>
              <a:t>List and explain the main mechanisms for foreign equity investment.</a:t>
            </a:r>
          </a:p>
          <a:p>
            <a:pPr marL="609600" indent="-609600">
              <a:buFontTx/>
              <a:buAutoNum type="arabicPeriod"/>
            </a:pPr>
            <a:endParaRPr lang="en-US" dirty="0"/>
          </a:p>
          <a:p>
            <a:pPr marL="609600" indent="-609600">
              <a:buFontTx/>
              <a:buAutoNum type="arabicPeriod"/>
            </a:pPr>
            <a:r>
              <a:rPr lang="en-US" dirty="0"/>
              <a:t>Explain the characteristics and benefits/costs of emerging market investing.</a:t>
            </a:r>
            <a:endParaRPr lang="en-US" dirty="0">
              <a:cs typeface="Arial" charset="0"/>
            </a:endParaRPr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Learning Objectives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Direct investment in foreign equity markets is difficult and complicated</a:t>
            </a:r>
          </a:p>
          <a:p>
            <a:endParaRPr lang="en-US" dirty="0"/>
          </a:p>
          <a:p>
            <a:pPr lvl="1"/>
            <a:r>
              <a:rPr lang="en-US" dirty="0"/>
              <a:t>Administrative,</a:t>
            </a:r>
          </a:p>
          <a:p>
            <a:pPr lvl="1"/>
            <a:r>
              <a:rPr lang="en-US" dirty="0"/>
              <a:t>Information, </a:t>
            </a:r>
          </a:p>
          <a:p>
            <a:pPr lvl="1"/>
            <a:r>
              <a:rPr lang="en-US" dirty="0"/>
              <a:t>Taxation, </a:t>
            </a:r>
          </a:p>
          <a:p>
            <a:pPr lvl="1"/>
            <a:r>
              <a:rPr lang="en-US" dirty="0"/>
              <a:t>Market Efficiency Problems,</a:t>
            </a:r>
          </a:p>
          <a:p>
            <a:pPr lvl="1"/>
            <a:r>
              <a:rPr lang="en-US" dirty="0"/>
              <a:t>Etc.</a:t>
            </a:r>
          </a:p>
        </p:txBody>
      </p:sp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Direct Investment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2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3. Emerging Markets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905000"/>
            <a:ext cx="7772400" cy="4343400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en-US" sz="2000" dirty="0"/>
              <a:t>The term </a:t>
            </a:r>
            <a:r>
              <a:rPr lang="en-US" sz="2000" dirty="0" smtClean="0"/>
              <a:t>‘emerging </a:t>
            </a:r>
            <a:r>
              <a:rPr lang="en-US" sz="2000" dirty="0"/>
              <a:t>markets’ was coined by the World Bank's International Finance Corporation in the early 1980s. </a:t>
            </a:r>
          </a:p>
          <a:p>
            <a:pPr>
              <a:lnSpc>
                <a:spcPct val="110000"/>
              </a:lnSpc>
            </a:pPr>
            <a:endParaRPr lang="en-US" sz="2000" dirty="0"/>
          </a:p>
          <a:p>
            <a:pPr>
              <a:lnSpc>
                <a:spcPct val="110000"/>
              </a:lnSpc>
            </a:pPr>
            <a:r>
              <a:rPr lang="en-US" sz="2000" dirty="0"/>
              <a:t>Typically, emerging markets are in countries that:</a:t>
            </a:r>
          </a:p>
          <a:p>
            <a:pPr lvl="1">
              <a:lnSpc>
                <a:spcPct val="110000"/>
              </a:lnSpc>
            </a:pPr>
            <a:r>
              <a:rPr lang="en-US" sz="1600" dirty="0"/>
              <a:t>Are in the process of industrialization, and</a:t>
            </a:r>
          </a:p>
          <a:p>
            <a:pPr lvl="1">
              <a:lnSpc>
                <a:spcPct val="110000"/>
              </a:lnSpc>
            </a:pPr>
            <a:r>
              <a:rPr lang="en-US" sz="1600" dirty="0"/>
              <a:t>Have lower per capita gross national product (GNP) than the more developed countries.</a:t>
            </a:r>
          </a:p>
          <a:p>
            <a:pPr lvl="1">
              <a:lnSpc>
                <a:spcPct val="110000"/>
              </a:lnSpc>
            </a:pPr>
            <a:r>
              <a:rPr kumimoji="1" lang="en-US" sz="1600" dirty="0"/>
              <a:t>Higher growth rates and higher average returns in many countries</a:t>
            </a:r>
            <a:endParaRPr lang="en-US" sz="1600" dirty="0"/>
          </a:p>
          <a:p>
            <a:pPr>
              <a:lnSpc>
                <a:spcPct val="110000"/>
              </a:lnSpc>
            </a:pPr>
            <a:endParaRPr lang="en-US" sz="2000" dirty="0"/>
          </a:p>
          <a:p>
            <a:pPr>
              <a:lnSpc>
                <a:spcPct val="110000"/>
              </a:lnSpc>
            </a:pPr>
            <a:r>
              <a:rPr lang="en-US" sz="2000" dirty="0"/>
              <a:t>Of the 130 countries that the international financial community generally considers to be emerging or developing countries, approximately 40 currently have stock markets. </a:t>
            </a:r>
          </a:p>
        </p:txBody>
      </p:sp>
      <p:sp>
        <p:nvSpPr>
          <p:cNvPr id="26726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7391400" cy="1143000"/>
          </a:xfrm>
        </p:spPr>
        <p:txBody>
          <a:bodyPr/>
          <a:lstStyle/>
          <a:p>
            <a:r>
              <a:rPr lang="en-US" dirty="0"/>
              <a:t>Emerging Markets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7772400" cy="4495800"/>
          </a:xfrm>
        </p:spPr>
        <p:txBody>
          <a:bodyPr>
            <a:normAutofit fontScale="85000" lnSpcReduction="20000"/>
          </a:bodyPr>
          <a:lstStyle/>
          <a:p>
            <a:r>
              <a:rPr lang="en-US" sz="2600" dirty="0"/>
              <a:t>From 1988 to 2006, emerging country stock markets have recorded an annualized return of 14.8% in US dollar terms.</a:t>
            </a:r>
          </a:p>
          <a:p>
            <a:endParaRPr lang="en-US" sz="2600" dirty="0"/>
          </a:p>
          <a:p>
            <a:r>
              <a:rPr lang="en-US" sz="2600" dirty="0"/>
              <a:t>For the four years ended December 31, 2006 emerging markets had an annualized return of 36.4% a year.</a:t>
            </a:r>
          </a:p>
          <a:p>
            <a:endParaRPr lang="en-US" sz="2600" dirty="0"/>
          </a:p>
          <a:p>
            <a:r>
              <a:rPr lang="en-US" sz="2600" dirty="0"/>
              <a:t>In 2006 alone, the </a:t>
            </a:r>
            <a:r>
              <a:rPr lang="en-US" sz="2600" dirty="0" err="1"/>
              <a:t>MSCI</a:t>
            </a:r>
            <a:r>
              <a:rPr lang="en-US" sz="2600" dirty="0"/>
              <a:t> Emerging Markets Index rose 30%, led by an extraordinary 77% average gain in its four biggest countries — Brazil, Russia, India and China!</a:t>
            </a:r>
          </a:p>
          <a:p>
            <a:endParaRPr lang="en-US" sz="2600" dirty="0"/>
          </a:p>
          <a:p>
            <a:r>
              <a:rPr lang="en-US" sz="2600" dirty="0"/>
              <a:t>In 2006, the Shanghai Composite Index posted a 128% gain, making it the “star performer” among equity markets.</a:t>
            </a:r>
          </a:p>
        </p:txBody>
      </p:sp>
      <p:sp>
        <p:nvSpPr>
          <p:cNvPr id="264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Emerging Markets Returns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8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0"/>
            <a:ext cx="8305800" cy="1401763"/>
          </a:xfrm>
        </p:spPr>
        <p:txBody>
          <a:bodyPr lIns="92075" tIns="46038" rIns="92075" bIns="46038" anchor="ctr">
            <a:normAutofit/>
          </a:bodyPr>
          <a:lstStyle/>
          <a:p>
            <a:r>
              <a:rPr lang="en-US" dirty="0"/>
              <a:t>Average Annual Returns for 1994-2006</a:t>
            </a:r>
          </a:p>
        </p:txBody>
      </p:sp>
      <p:graphicFrame>
        <p:nvGraphicFramePr>
          <p:cNvPr id="257029" name="Object 11"/>
          <p:cNvGraphicFramePr>
            <a:graphicFrameLocks noGrp="1" noChangeAspect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904170038"/>
              </p:ext>
            </p:extLst>
          </p:nvPr>
        </p:nvGraphicFramePr>
        <p:xfrm>
          <a:off x="457200" y="1631950"/>
          <a:ext cx="7740650" cy="4148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047" name="Chart" r:id="rId4" imgW="6143625" imgH="3457575" progId="Excel.Chart.8">
                  <p:embed/>
                </p:oleObj>
              </mc:Choice>
              <mc:Fallback>
                <p:oleObj name="Chart" r:id="rId4" imgW="6143625" imgH="3457575" progId="Excel.Chart.8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631950"/>
                        <a:ext cx="7740650" cy="4148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7027" name="Text Box 2"/>
          <p:cNvSpPr txBox="1">
            <a:spLocks noChangeArrowheads="1"/>
          </p:cNvSpPr>
          <p:nvPr/>
        </p:nvSpPr>
        <p:spPr bwMode="auto">
          <a:xfrm>
            <a:off x="8366125" y="6010275"/>
            <a:ext cx="18415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endParaRPr lang="en-US" sz="2400">
              <a:latin typeface="Courier New" pitchFamily="49" charset="0"/>
            </a:endParaRPr>
          </a:p>
        </p:txBody>
      </p:sp>
    </p:spTree>
  </p:cSld>
  <p:clrMapOvr>
    <a:masterClrMapping/>
  </p:clrMapOvr>
  <p:transition>
    <p:cover dir="l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8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0"/>
            <a:ext cx="8305800" cy="1401763"/>
          </a:xfrm>
        </p:spPr>
        <p:txBody>
          <a:bodyPr lIns="92075" tIns="46038" rIns="92075" bIns="46038" anchor="ctr">
            <a:normAutofit/>
          </a:bodyPr>
          <a:lstStyle/>
          <a:p>
            <a:r>
              <a:rPr lang="en-US" dirty="0" smtClean="0"/>
              <a:t>Returns </a:t>
            </a:r>
            <a:r>
              <a:rPr lang="en-US" dirty="0"/>
              <a:t>for </a:t>
            </a:r>
            <a:r>
              <a:rPr lang="en-US" dirty="0" smtClean="0"/>
              <a:t>2016</a:t>
            </a:r>
            <a:endParaRPr lang="en-US" dirty="0"/>
          </a:p>
        </p:txBody>
      </p:sp>
      <p:sp>
        <p:nvSpPr>
          <p:cNvPr id="257027" name="Text Box 2"/>
          <p:cNvSpPr txBox="1">
            <a:spLocks noChangeArrowheads="1"/>
          </p:cNvSpPr>
          <p:nvPr/>
        </p:nvSpPr>
        <p:spPr bwMode="auto">
          <a:xfrm>
            <a:off x="8366125" y="6010275"/>
            <a:ext cx="18415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endParaRPr lang="en-US" sz="2400">
              <a:latin typeface="Courier New" pitchFamily="49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1425316"/>
            <a:ext cx="6286500" cy="4467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931926"/>
      </p:ext>
    </p:extLst>
  </p:cSld>
  <p:clrMapOvr>
    <a:masterClrMapping/>
  </p:clrMapOvr>
  <p:transition>
    <p:cover dir="l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Emerging Markets Volatility</a:t>
            </a:r>
          </a:p>
        </p:txBody>
      </p:sp>
      <p:graphicFrame>
        <p:nvGraphicFramePr>
          <p:cNvPr id="266244" name="Group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167002138"/>
              </p:ext>
            </p:extLst>
          </p:nvPr>
        </p:nvGraphicFramePr>
        <p:xfrm>
          <a:off x="304800" y="2147888"/>
          <a:ext cx="8001000" cy="2926080"/>
        </p:xfrm>
        <a:graphic>
          <a:graphicData uri="http://schemas.openxmlformats.org/drawingml/2006/table">
            <a:tbl>
              <a:tblPr/>
              <a:tblGrid>
                <a:gridCol w="35226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288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49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876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Emerging Markets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Last 3 years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Last 5 years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76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  Annual </a:t>
                      </a: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Return</a:t>
                      </a:r>
                      <a:endParaRPr kumimoji="0" lang="en-US" sz="2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   24.45%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   21.46%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76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  Standard </a:t>
                      </a: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Deviation</a:t>
                      </a:r>
                      <a:endParaRPr kumimoji="0" lang="en-US" sz="2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   </a:t>
                      </a:r>
                      <a:r>
                        <a:rPr kumimoji="0" 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</a:rPr>
                        <a:t>17.71%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   18.11%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76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S&amp;P 500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 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76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  Annual </a:t>
                      </a: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Return</a:t>
                      </a:r>
                      <a:endParaRPr kumimoji="0" lang="en-US" sz="2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   10.06%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     6.95%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76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  Standard </a:t>
                      </a: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Deviation</a:t>
                      </a:r>
                      <a:endParaRPr kumimoji="0" lang="en-US" sz="2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     </a:t>
                      </a:r>
                      <a:r>
                        <a:rPr kumimoji="0" 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</a:rPr>
                        <a:t>6.27%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    12.29%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Emerging Markets </a:t>
            </a:r>
            <a:r>
              <a:rPr lang="en-US" dirty="0" smtClean="0"/>
              <a:t>Correlation</a:t>
            </a:r>
            <a:endParaRPr lang="en-US" dirty="0"/>
          </a:p>
        </p:txBody>
      </p:sp>
      <p:pic>
        <p:nvPicPr>
          <p:cNvPr id="259074" name="Picture 2" descr="http://www.aaii.com/objects/get/919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524000"/>
            <a:ext cx="6781800" cy="4672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60006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Developed </a:t>
            </a:r>
            <a:r>
              <a:rPr lang="en-US" dirty="0"/>
              <a:t>Markets </a:t>
            </a:r>
            <a:r>
              <a:rPr lang="en-US" dirty="0" smtClean="0"/>
              <a:t>Correlation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752600" y="5744960"/>
            <a:ext cx="609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https://www.investmentfrontier.com/2016/08/08/frontier-stock-market-correlations-2016/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1371600"/>
            <a:ext cx="6877050" cy="437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31229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African </a:t>
            </a:r>
            <a:r>
              <a:rPr lang="en-US" dirty="0"/>
              <a:t>Markets </a:t>
            </a:r>
            <a:r>
              <a:rPr lang="en-US" dirty="0" smtClean="0"/>
              <a:t>Correlation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1447800"/>
            <a:ext cx="7696200" cy="418248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52600" y="5744960"/>
            <a:ext cx="609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https://www.investmentfrontier.com/2016/08/08/frontier-stock-market-correlations-2016/</a:t>
            </a:r>
          </a:p>
        </p:txBody>
      </p:sp>
    </p:spTree>
    <p:extLst>
      <p:ext uri="{BB962C8B-B14F-4D97-AF65-F5344CB8AC3E}">
        <p14:creationId xmlns:p14="http://schemas.microsoft.com/office/powerpoint/2010/main" val="3991568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/>
            </a:pPr>
            <a:r>
              <a:rPr lang="en-US" dirty="0"/>
              <a:t>International Investments</a:t>
            </a:r>
          </a:p>
          <a:p>
            <a:pPr marL="742950" indent="-742950">
              <a:buFont typeface="+mj-lt"/>
              <a:buAutoNum type="arabicPeriod"/>
            </a:pPr>
            <a:endParaRPr lang="en-US" dirty="0"/>
          </a:p>
          <a:p>
            <a:pPr marL="742950" indent="-742950">
              <a:buFont typeface="+mj-lt"/>
              <a:buAutoNum type="arabicPeriod"/>
            </a:pPr>
            <a:r>
              <a:rPr lang="en-US" dirty="0"/>
              <a:t>Mechanisms for International Equity Investment</a:t>
            </a:r>
          </a:p>
          <a:p>
            <a:pPr marL="742950" indent="-742950">
              <a:buFont typeface="+mj-lt"/>
              <a:buAutoNum type="arabicPeriod"/>
            </a:pPr>
            <a:endParaRPr lang="en-US" dirty="0"/>
          </a:p>
          <a:p>
            <a:pPr marL="742950" indent="-742950">
              <a:buFont typeface="+mj-lt"/>
              <a:buAutoNum type="arabicPeriod"/>
            </a:pPr>
            <a:r>
              <a:rPr lang="en-US" dirty="0"/>
              <a:t>Emerging Markets</a:t>
            </a:r>
          </a:p>
          <a:p>
            <a:pPr marL="742950" indent="-742950">
              <a:buFont typeface="+mj-lt"/>
              <a:buAutoNum type="arabicPeriod"/>
            </a:pPr>
            <a:endParaRPr lang="en-US" dirty="0"/>
          </a:p>
          <a:p>
            <a:pPr marL="742950" indent="-742950">
              <a:buFont typeface="+mj-lt"/>
              <a:buAutoNum type="arabicPeriod"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</p:spTree>
    <p:extLst>
      <p:ext uri="{BB962C8B-B14F-4D97-AF65-F5344CB8AC3E}">
        <p14:creationId xmlns:p14="http://schemas.microsoft.com/office/powerpoint/2010/main" val="1683001360"/>
      </p:ext>
    </p:extLst>
  </p:cSld>
  <p:clrMapOvr>
    <a:masterClrMapping/>
  </p:clrMapOvr>
  <p:transition spd="med">
    <p:fade thruBlk="1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American </a:t>
            </a:r>
            <a:r>
              <a:rPr lang="en-US" dirty="0"/>
              <a:t>Markets </a:t>
            </a:r>
            <a:r>
              <a:rPr lang="en-US" dirty="0" smtClean="0"/>
              <a:t>Correlation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447800"/>
            <a:ext cx="8550557" cy="406821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52600" y="5744960"/>
            <a:ext cx="609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https://www.investmentfrontier.com/2016/08/08/frontier-stock-market-correlations-2016/</a:t>
            </a:r>
          </a:p>
        </p:txBody>
      </p:sp>
    </p:spTree>
    <p:extLst>
      <p:ext uri="{BB962C8B-B14F-4D97-AF65-F5344CB8AC3E}">
        <p14:creationId xmlns:p14="http://schemas.microsoft.com/office/powerpoint/2010/main" val="317158984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Asian </a:t>
            </a:r>
            <a:r>
              <a:rPr lang="en-US" dirty="0"/>
              <a:t>Markets </a:t>
            </a:r>
            <a:r>
              <a:rPr lang="en-US" dirty="0" smtClean="0"/>
              <a:t>Correlation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676400"/>
            <a:ext cx="8839199" cy="386192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52600" y="5744960"/>
            <a:ext cx="609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https://www.investmentfrontier.com/2016/08/08/frontier-stock-market-correlations-2016/</a:t>
            </a:r>
          </a:p>
        </p:txBody>
      </p:sp>
    </p:spTree>
    <p:extLst>
      <p:ext uri="{BB962C8B-B14F-4D97-AF65-F5344CB8AC3E}">
        <p14:creationId xmlns:p14="http://schemas.microsoft.com/office/powerpoint/2010/main" val="276130769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1" name="Text Box 2"/>
          <p:cNvSpPr txBox="1">
            <a:spLocks noChangeArrowheads="1"/>
          </p:cNvSpPr>
          <p:nvPr/>
        </p:nvSpPr>
        <p:spPr bwMode="auto">
          <a:xfrm>
            <a:off x="8305800" y="6019800"/>
            <a:ext cx="18415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endParaRPr lang="en-US" sz="2400">
              <a:latin typeface="Times New Roman" pitchFamily="18" charset="0"/>
            </a:endParaRPr>
          </a:p>
        </p:txBody>
      </p:sp>
      <p:graphicFrame>
        <p:nvGraphicFramePr>
          <p:cNvPr id="258052" name="Object 3"/>
          <p:cNvGraphicFramePr>
            <a:graphicFrameLocks noChangeAspect="1"/>
          </p:cNvGraphicFramePr>
          <p:nvPr/>
        </p:nvGraphicFramePr>
        <p:xfrm>
          <a:off x="2252663" y="1917700"/>
          <a:ext cx="6389687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070" name="Document" r:id="rId4" imgW="6388200" imgH="4063680" progId="Word.Document.8">
                  <p:embed/>
                </p:oleObj>
              </mc:Choice>
              <mc:Fallback>
                <p:oleObj name="Document" r:id="rId4" imgW="6388200" imgH="4063680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52663" y="1917700"/>
                        <a:ext cx="6389687" cy="4064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58053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6200" y="533400"/>
            <a:ext cx="9144000" cy="553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4738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0" y="304800"/>
          <a:ext cx="8153400" cy="6254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4756" name="Worksheet" r:id="rId4" imgW="9572978" imgH="7344028" progId="Excel.Sheet.8">
                  <p:embed/>
                </p:oleObj>
              </mc:Choice>
              <mc:Fallback>
                <p:oleObj name="Worksheet" r:id="rId4" imgW="9572978" imgH="7344028" progId="Excel.Shee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04800"/>
                        <a:ext cx="8153400" cy="6254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fade thruBlk="1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248400"/>
            <a:ext cx="2133600" cy="457200"/>
          </a:xfrm>
          <a:prstGeom prst="rect">
            <a:avLst/>
          </a:prstGeom>
        </p:spPr>
        <p:txBody>
          <a:bodyPr/>
          <a:lstStyle/>
          <a:p>
            <a:fld id="{0F02E2B4-6074-4AFA-9A62-80205941BB51}" type="slidenum">
              <a:rPr lang="en-US" altLang="en-US"/>
              <a:pPr/>
              <a:t>34</a:t>
            </a:fld>
            <a:r>
              <a:rPr lang="en-US" altLang="en-US"/>
              <a:t> (of 32)</a:t>
            </a:r>
          </a:p>
        </p:txBody>
      </p:sp>
      <p:pic>
        <p:nvPicPr>
          <p:cNvPr id="25907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381000"/>
            <a:ext cx="7620000" cy="57150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ransition spd="med">
    <p:fade thruBlk="1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04800"/>
            <a:ext cx="7086600" cy="1143000"/>
          </a:xfrm>
        </p:spPr>
        <p:txBody>
          <a:bodyPr lIns="92075" tIns="46038" rIns="92075" bIns="46038" anchor="ctr"/>
          <a:lstStyle/>
          <a:p>
            <a:r>
              <a:rPr lang="en-US" dirty="0"/>
              <a:t>Emerging Markets Crises</a:t>
            </a:r>
          </a:p>
        </p:txBody>
      </p:sp>
      <p:pic>
        <p:nvPicPr>
          <p:cNvPr id="260100" name="Picture 3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3"/>
          <a:srcRect t="14374" b="8624"/>
          <a:stretch>
            <a:fillRect/>
          </a:stretch>
        </p:blipFill>
        <p:spPr>
          <a:xfrm>
            <a:off x="304800" y="1905000"/>
            <a:ext cx="8839200" cy="3913188"/>
          </a:xfrm>
          <a:noFill/>
        </p:spPr>
      </p:pic>
    </p:spTree>
  </p:cSld>
  <p:clrMapOvr>
    <a:masterClrMapping/>
  </p:clrMapOvr>
  <p:transition spd="med">
    <p:fade thruBlk="1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Size and Scope of Markets</a:t>
            </a:r>
          </a:p>
          <a:p>
            <a:endParaRPr lang="en-US" dirty="0"/>
          </a:p>
          <a:p>
            <a:r>
              <a:rPr lang="en-US" dirty="0"/>
              <a:t>Correlation Variable and Increasing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Sophistication of The Local Professionals</a:t>
            </a:r>
          </a:p>
          <a:p>
            <a:endParaRPr lang="en-US" dirty="0"/>
          </a:p>
          <a:p>
            <a:r>
              <a:rPr lang="en-US" dirty="0"/>
              <a:t>Liquidity and Transaction Costs</a:t>
            </a:r>
          </a:p>
          <a:p>
            <a:endParaRPr lang="en-US" dirty="0"/>
          </a:p>
          <a:p>
            <a:r>
              <a:rPr lang="en-US" dirty="0"/>
              <a:t>Quality and Quantity of Financial Information</a:t>
            </a:r>
          </a:p>
          <a:p>
            <a:endParaRPr lang="en-US" dirty="0"/>
          </a:p>
          <a:p>
            <a:r>
              <a:rPr lang="en-US" dirty="0"/>
              <a:t>Financial Regulations, Business Laws, Ethics, Investor Protection</a:t>
            </a:r>
          </a:p>
        </p:txBody>
      </p:sp>
      <p:sp>
        <p:nvSpPr>
          <p:cNvPr id="270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Emerging Markets Concerns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4" name="Rectangle 4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5000" dirty="0"/>
              <a:t>1. International Investments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2600" dirty="0" err="1"/>
              <a:t>1980’s</a:t>
            </a:r>
            <a:endParaRPr lang="en-US" sz="2600" dirty="0"/>
          </a:p>
          <a:p>
            <a:pPr lvl="1">
              <a:lnSpc>
                <a:spcPct val="90000"/>
              </a:lnSpc>
            </a:pPr>
            <a:r>
              <a:rPr lang="en-US" sz="2200" dirty="0"/>
              <a:t>International equity investment was limited to trade among developed countries. </a:t>
            </a:r>
          </a:p>
          <a:p>
            <a:pPr lvl="1">
              <a:lnSpc>
                <a:spcPct val="90000"/>
              </a:lnSpc>
            </a:pPr>
            <a:r>
              <a:rPr lang="en-US" sz="2200" dirty="0"/>
              <a:t>Emerging equity markets illiquidity, uncertainty and poor reporting requirements. </a:t>
            </a:r>
          </a:p>
          <a:p>
            <a:pPr lvl="1">
              <a:lnSpc>
                <a:spcPct val="90000"/>
              </a:lnSpc>
            </a:pPr>
            <a:r>
              <a:rPr lang="en-US" sz="2200" dirty="0"/>
              <a:t>Companies in developing countries were not cross listed. </a:t>
            </a:r>
          </a:p>
          <a:p>
            <a:pPr lvl="1">
              <a:lnSpc>
                <a:spcPct val="90000"/>
              </a:lnSpc>
            </a:pPr>
            <a:r>
              <a:rPr lang="en-US" sz="2200" dirty="0"/>
              <a:t>Emerging market funds didn’t exist.</a:t>
            </a:r>
          </a:p>
          <a:p>
            <a:pPr>
              <a:lnSpc>
                <a:spcPct val="90000"/>
              </a:lnSpc>
            </a:pPr>
            <a:endParaRPr lang="en-US" sz="2600" dirty="0"/>
          </a:p>
          <a:p>
            <a:pPr>
              <a:lnSpc>
                <a:spcPct val="90000"/>
              </a:lnSpc>
            </a:pPr>
            <a:r>
              <a:rPr lang="en-US" sz="2600" dirty="0"/>
              <a:t>In the </a:t>
            </a:r>
            <a:r>
              <a:rPr lang="en-US" sz="2600" dirty="0" err="1"/>
              <a:t>1990’s</a:t>
            </a:r>
            <a:r>
              <a:rPr lang="en-US" sz="2600" dirty="0"/>
              <a:t> investors began to take advantage of benefits for international diversification.</a:t>
            </a:r>
          </a:p>
          <a:p>
            <a:pPr>
              <a:lnSpc>
                <a:spcPct val="90000"/>
              </a:lnSpc>
            </a:pPr>
            <a:endParaRPr lang="en-US" sz="2600" dirty="0"/>
          </a:p>
          <a:p>
            <a:pPr>
              <a:lnSpc>
                <a:spcPct val="90000"/>
              </a:lnSpc>
            </a:pPr>
            <a:r>
              <a:rPr lang="en-US" sz="2600" dirty="0"/>
              <a:t>By 2000 there where 170 emerging market equity funds and 27 fixed income funds.</a:t>
            </a:r>
          </a:p>
        </p:txBody>
      </p:sp>
      <p:sp>
        <p:nvSpPr>
          <p:cNvPr id="2058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/>
              <a:t>International Stock </a:t>
            </a:r>
            <a:r>
              <a:rPr lang="en-US" sz="4000" dirty="0" smtClean="0"/>
              <a:t>Market History</a:t>
            </a:r>
            <a:endParaRPr lang="en-US" sz="4000" dirty="0"/>
          </a:p>
        </p:txBody>
      </p:sp>
    </p:spTree>
  </p:cSld>
  <p:clrMapOvr>
    <a:masterClrMapping/>
  </p:clrMapOvr>
  <p:transition spd="med"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Size of Global Equity Markets</a:t>
            </a:r>
          </a:p>
        </p:txBody>
      </p:sp>
      <p:sp>
        <p:nvSpPr>
          <p:cNvPr id="247810" name="Rectangle 2"/>
          <p:cNvSpPr>
            <a:spLocks noChangeArrowheads="1"/>
          </p:cNvSpPr>
          <p:nvPr/>
        </p:nvSpPr>
        <p:spPr bwMode="auto">
          <a:xfrm>
            <a:off x="271463" y="1752600"/>
            <a:ext cx="8610600" cy="397033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7811" name="Text Box 3"/>
          <p:cNvSpPr txBox="1">
            <a:spLocks noChangeArrowheads="1"/>
          </p:cNvSpPr>
          <p:nvPr/>
        </p:nvSpPr>
        <p:spPr bwMode="auto">
          <a:xfrm>
            <a:off x="685800" y="1965325"/>
            <a:ext cx="571500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2000"/>
              <a:t>Market Capitalization, in $ Billions</a:t>
            </a:r>
            <a:endParaRPr lang="en-US" sz="2000"/>
          </a:p>
        </p:txBody>
      </p:sp>
      <p:pic>
        <p:nvPicPr>
          <p:cNvPr id="24781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9938" y="2438400"/>
            <a:ext cx="7602537" cy="26670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sp>
        <p:nvSpPr>
          <p:cNvPr id="247813" name="Rectangle 5"/>
          <p:cNvSpPr>
            <a:spLocks noChangeArrowheads="1"/>
          </p:cNvSpPr>
          <p:nvPr/>
        </p:nvSpPr>
        <p:spPr bwMode="auto">
          <a:xfrm>
            <a:off x="700088" y="5257800"/>
            <a:ext cx="3962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200"/>
              <a:t>Source: SIA 2001 Securities Industry Fact Book</a:t>
            </a:r>
          </a:p>
        </p:txBody>
      </p:sp>
    </p:spTree>
  </p:cSld>
  <p:clrMapOvr>
    <a:masterClrMapping/>
  </p:clrMapOvr>
  <p:transition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61" name="Rectangle 5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/>
              <a:t>Increasing Importance of Global Sector versus Local Market</a:t>
            </a:r>
            <a:endParaRPr lang="en-US" sz="4400" dirty="0"/>
          </a:p>
        </p:txBody>
      </p:sp>
      <p:pic>
        <p:nvPicPr>
          <p:cNvPr id="249858" name="Picture 2" descr="fig12_0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93800" y="1666738"/>
            <a:ext cx="6734175" cy="4353062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249860" name="Text Box 4"/>
          <p:cNvSpPr txBox="1">
            <a:spLocks noChangeArrowheads="1"/>
          </p:cNvSpPr>
          <p:nvPr/>
        </p:nvSpPr>
        <p:spPr bwMode="auto">
          <a:xfrm>
            <a:off x="1193800" y="5562600"/>
            <a:ext cx="29210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400"/>
              <a:t>Note: Excludes emerging markets</a:t>
            </a:r>
            <a:r>
              <a:rPr lang="en-US" sz="2400">
                <a:latin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3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>
                <a:cs typeface="Times New Roman" pitchFamily="18" charset="0"/>
              </a:rPr>
              <a:t>Ignoring foreign markets can substantially reduce the investment choices for U.S. investors.</a:t>
            </a:r>
          </a:p>
          <a:p>
            <a:pPr>
              <a:lnSpc>
                <a:spcPct val="120000"/>
              </a:lnSpc>
            </a:pPr>
            <a:endParaRPr lang="en-US" dirty="0"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en-US" dirty="0">
                <a:cs typeface="Times New Roman" pitchFamily="18" charset="0"/>
              </a:rPr>
              <a:t>The rates of return on non-U.S. securities often have substantially exceeded those for U.S. securities.</a:t>
            </a:r>
          </a:p>
          <a:p>
            <a:pPr>
              <a:lnSpc>
                <a:spcPct val="120000"/>
              </a:lnSpc>
            </a:pPr>
            <a:endParaRPr lang="en-US" dirty="0"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en-US" dirty="0">
                <a:cs typeface="Times New Roman" pitchFamily="18" charset="0"/>
              </a:rPr>
              <a:t>The low correlation between U.S. stock markets and many foreign markets can help to substantially reduce portfolio risk.</a:t>
            </a:r>
          </a:p>
          <a:p>
            <a:pPr>
              <a:lnSpc>
                <a:spcPct val="90000"/>
              </a:lnSpc>
            </a:pPr>
            <a:endParaRPr lang="en-US" dirty="0"/>
          </a:p>
        </p:txBody>
      </p:sp>
      <p:sp>
        <p:nvSpPr>
          <p:cNvPr id="230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Motives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Challenges </a:t>
            </a:r>
            <a:br>
              <a:rPr lang="en-US" dirty="0"/>
            </a:br>
            <a:r>
              <a:rPr lang="en-US" dirty="0"/>
              <a:t>of Foreign Investing</a:t>
            </a:r>
          </a:p>
        </p:txBody>
      </p:sp>
      <p:sp>
        <p:nvSpPr>
          <p:cNvPr id="25293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719263"/>
            <a:ext cx="4033838" cy="4148137"/>
          </a:xfrm>
        </p:spPr>
        <p:txBody>
          <a:bodyPr/>
          <a:lstStyle/>
          <a:p>
            <a:r>
              <a:rPr lang="en-US" sz="2000" dirty="0"/>
              <a:t>Investment </a:t>
            </a:r>
            <a:r>
              <a:rPr lang="en-US" sz="2000" dirty="0" smtClean="0"/>
              <a:t>Issues</a:t>
            </a:r>
            <a:endParaRPr lang="en-US" sz="2000" dirty="0"/>
          </a:p>
          <a:p>
            <a:pPr lvl="1"/>
            <a:r>
              <a:rPr lang="en-US" sz="1500" dirty="0"/>
              <a:t>Conducting research on foreign companies</a:t>
            </a:r>
          </a:p>
          <a:p>
            <a:pPr lvl="1"/>
            <a:r>
              <a:rPr lang="en-US" sz="1500" dirty="0"/>
              <a:t>Restrictions on shareholders’ role in foreign companies</a:t>
            </a:r>
          </a:p>
          <a:p>
            <a:pPr lvl="1"/>
            <a:endParaRPr lang="en-US" sz="1500" dirty="0"/>
          </a:p>
          <a:p>
            <a:r>
              <a:rPr lang="en-US" sz="2000" dirty="0"/>
              <a:t>Trading </a:t>
            </a:r>
            <a:r>
              <a:rPr lang="en-US" sz="2000" dirty="0" smtClean="0"/>
              <a:t>Costs</a:t>
            </a:r>
            <a:endParaRPr lang="en-US" sz="2000" dirty="0"/>
          </a:p>
          <a:p>
            <a:pPr lvl="1"/>
            <a:r>
              <a:rPr lang="en-US" sz="1500" dirty="0"/>
              <a:t>Illiquidity of foreign markets</a:t>
            </a:r>
          </a:p>
          <a:p>
            <a:pPr lvl="1"/>
            <a:r>
              <a:rPr lang="en-US" sz="1500" dirty="0"/>
              <a:t>Difficulties in obtaining prices</a:t>
            </a:r>
          </a:p>
          <a:p>
            <a:pPr lvl="1"/>
            <a:endParaRPr lang="en-US" sz="1500" dirty="0"/>
          </a:p>
          <a:p>
            <a:r>
              <a:rPr lang="en-US" sz="2000" dirty="0"/>
              <a:t>Regulatory </a:t>
            </a:r>
            <a:r>
              <a:rPr lang="en-US" sz="2000" dirty="0" smtClean="0"/>
              <a:t>Issues</a:t>
            </a:r>
            <a:endParaRPr lang="en-US" sz="2000" dirty="0"/>
          </a:p>
          <a:p>
            <a:pPr lvl="1"/>
            <a:r>
              <a:rPr lang="en-US" sz="1500" dirty="0"/>
              <a:t>May need government permission to buy securities</a:t>
            </a:r>
          </a:p>
          <a:p>
            <a:pPr lvl="1"/>
            <a:r>
              <a:rPr lang="en-US" sz="1500" dirty="0"/>
              <a:t>May be caps on foreign ownership</a:t>
            </a:r>
          </a:p>
        </p:txBody>
      </p:sp>
      <p:sp>
        <p:nvSpPr>
          <p:cNvPr id="252932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648200" y="1752600"/>
            <a:ext cx="3810000" cy="4343400"/>
          </a:xfrm>
        </p:spPr>
        <p:txBody>
          <a:bodyPr/>
          <a:lstStyle/>
          <a:p>
            <a:r>
              <a:rPr lang="en-US" sz="2000" dirty="0"/>
              <a:t>Currency Risk</a:t>
            </a:r>
          </a:p>
          <a:p>
            <a:pPr lvl="1"/>
            <a:r>
              <a:rPr lang="en-US" sz="1500" dirty="0"/>
              <a:t>Exchange rate fluctuations increase return volatility</a:t>
            </a:r>
          </a:p>
          <a:p>
            <a:pPr lvl="1"/>
            <a:endParaRPr lang="en-US" sz="1500" dirty="0"/>
          </a:p>
          <a:p>
            <a:r>
              <a:rPr lang="en-US" sz="2000" dirty="0"/>
              <a:t>Political Risk</a:t>
            </a:r>
          </a:p>
          <a:p>
            <a:pPr lvl="1"/>
            <a:r>
              <a:rPr lang="en-US" sz="1500" dirty="0"/>
              <a:t>Government policies may change toward foreign investors</a:t>
            </a:r>
          </a:p>
          <a:p>
            <a:pPr lvl="1"/>
            <a:r>
              <a:rPr lang="en-US" sz="1500" dirty="0"/>
              <a:t>Unexpected political problems may increase market risk</a:t>
            </a:r>
          </a:p>
          <a:p>
            <a:pPr lvl="1"/>
            <a:endParaRPr lang="en-US" sz="1500" dirty="0"/>
          </a:p>
          <a:p>
            <a:r>
              <a:rPr lang="en-US" sz="2000" dirty="0"/>
              <a:t>Operational Risk</a:t>
            </a:r>
          </a:p>
          <a:p>
            <a:pPr lvl="1"/>
            <a:r>
              <a:rPr lang="en-US" sz="1500" dirty="0"/>
              <a:t>Some markets use physical stock certificates</a:t>
            </a:r>
          </a:p>
          <a:p>
            <a:pPr lvl="1"/>
            <a:r>
              <a:rPr lang="en-US" sz="1500" dirty="0"/>
              <a:t>Some markets do not have centralized / efficient settlement</a:t>
            </a:r>
            <a:endParaRPr lang="en-US" sz="1300" dirty="0"/>
          </a:p>
        </p:txBody>
      </p:sp>
    </p:spTree>
  </p:cSld>
  <p:clrMapOvr>
    <a:masterClrMapping/>
  </p:clrMapOvr>
  <p:transition>
    <p:wipe dir="r"/>
  </p:transition>
</p:sld>
</file>

<file path=ppt/theme/theme1.xml><?xml version="1.0" encoding="utf-8"?>
<a:theme xmlns:a="http://schemas.openxmlformats.org/drawingml/2006/main" name="1_Contemporary blu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840</TotalTime>
  <Words>947</Words>
  <Application>Microsoft Office PowerPoint</Application>
  <PresentationFormat>On-screen Show (4:3)</PresentationFormat>
  <Paragraphs>217</Paragraphs>
  <Slides>36</Slides>
  <Notes>34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36</vt:i4>
      </vt:variant>
    </vt:vector>
  </HeadingPairs>
  <TitlesOfParts>
    <vt:vector size="45" baseType="lpstr">
      <vt:lpstr>Arial</vt:lpstr>
      <vt:lpstr>Century Gothic</vt:lpstr>
      <vt:lpstr>Courier New</vt:lpstr>
      <vt:lpstr>Times New Roman</vt:lpstr>
      <vt:lpstr>Wingdings</vt:lpstr>
      <vt:lpstr>1_Contemporary blue</vt:lpstr>
      <vt:lpstr>Worksheet</vt:lpstr>
      <vt:lpstr>Chart</vt:lpstr>
      <vt:lpstr>Document</vt:lpstr>
      <vt:lpstr>FIN 440: International Finance</vt:lpstr>
      <vt:lpstr>Learning Objectives</vt:lpstr>
      <vt:lpstr>Overview</vt:lpstr>
      <vt:lpstr>1. International Investments</vt:lpstr>
      <vt:lpstr>International Stock Market History</vt:lpstr>
      <vt:lpstr>Size of Global Equity Markets</vt:lpstr>
      <vt:lpstr>Increasing Importance of Global Sector versus Local Market</vt:lpstr>
      <vt:lpstr>Motives</vt:lpstr>
      <vt:lpstr>Challenges  of Foreign Investing</vt:lpstr>
      <vt:lpstr>International Investment Performance</vt:lpstr>
      <vt:lpstr>PowerPoint Presentation</vt:lpstr>
      <vt:lpstr>PowerPoint Presentation</vt:lpstr>
      <vt:lpstr>2. Mechanisms for International  Equity Investment</vt:lpstr>
      <vt:lpstr>Cross-Listings</vt:lpstr>
      <vt:lpstr>American Depository  Receipts (ADRs)</vt:lpstr>
      <vt:lpstr>ADRs Types </vt:lpstr>
      <vt:lpstr>International Equity Funds</vt:lpstr>
      <vt:lpstr>Country Specific Investing</vt:lpstr>
      <vt:lpstr>Country Specific  Investing (cont’d)</vt:lpstr>
      <vt:lpstr>Direct Investment</vt:lpstr>
      <vt:lpstr>3. Emerging Markets</vt:lpstr>
      <vt:lpstr>Emerging Markets</vt:lpstr>
      <vt:lpstr>Emerging Markets Returns</vt:lpstr>
      <vt:lpstr>Average Annual Returns for 1994-2006</vt:lpstr>
      <vt:lpstr>Returns for 2016</vt:lpstr>
      <vt:lpstr>Emerging Markets Volatility</vt:lpstr>
      <vt:lpstr>Emerging Markets Correlation</vt:lpstr>
      <vt:lpstr>Developed Markets Correlation</vt:lpstr>
      <vt:lpstr>African Markets Correlation</vt:lpstr>
      <vt:lpstr>American Markets Correlation</vt:lpstr>
      <vt:lpstr>Asian Markets Correlation</vt:lpstr>
      <vt:lpstr>PowerPoint Presentation</vt:lpstr>
      <vt:lpstr>PowerPoint Presentation</vt:lpstr>
      <vt:lpstr>PowerPoint Presentation</vt:lpstr>
      <vt:lpstr>Emerging Markets Crises</vt:lpstr>
      <vt:lpstr>Emerging Markets Concerns</vt:lpstr>
    </vt:vector>
  </TitlesOfParts>
  <Manager/>
  <Company>University of Baltimore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Lawrence Schrenk</dc:creator>
  <cp:keywords/>
  <dc:description/>
  <cp:lastModifiedBy>Schrenk, Lawrence</cp:lastModifiedBy>
  <cp:revision>74</cp:revision>
  <cp:lastPrinted>1601-01-01T00:00:00Z</cp:lastPrinted>
  <dcterms:created xsi:type="dcterms:W3CDTF">2008-08-13T15:55:47Z</dcterms:created>
  <dcterms:modified xsi:type="dcterms:W3CDTF">2017-03-03T14:20:24Z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TC010690101033</vt:lpwstr>
  </property>
</Properties>
</file>