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88"/>
  </p:notesMasterIdLst>
  <p:handoutMasterIdLst>
    <p:handoutMasterId r:id="rId89"/>
  </p:handoutMasterIdLst>
  <p:sldIdLst>
    <p:sldId id="381" r:id="rId2"/>
    <p:sldId id="393" r:id="rId3"/>
    <p:sldId id="395" r:id="rId4"/>
    <p:sldId id="429" r:id="rId5"/>
    <p:sldId id="396" r:id="rId6"/>
    <p:sldId id="394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263" r:id="rId15"/>
    <p:sldId id="315" r:id="rId16"/>
    <p:sldId id="314" r:id="rId17"/>
    <p:sldId id="264" r:id="rId18"/>
    <p:sldId id="316" r:id="rId19"/>
    <p:sldId id="266" r:id="rId20"/>
    <p:sldId id="267" r:id="rId21"/>
    <p:sldId id="268" r:id="rId22"/>
    <p:sldId id="269" r:id="rId23"/>
    <p:sldId id="270" r:id="rId24"/>
    <p:sldId id="271" r:id="rId25"/>
    <p:sldId id="317" r:id="rId26"/>
    <p:sldId id="272" r:id="rId27"/>
    <p:sldId id="318" r:id="rId28"/>
    <p:sldId id="274" r:id="rId29"/>
    <p:sldId id="319" r:id="rId30"/>
    <p:sldId id="321" r:id="rId31"/>
    <p:sldId id="279" r:id="rId32"/>
    <p:sldId id="322" r:id="rId33"/>
    <p:sldId id="282" r:id="rId34"/>
    <p:sldId id="283" r:id="rId35"/>
    <p:sldId id="285" r:id="rId36"/>
    <p:sldId id="286" r:id="rId37"/>
    <p:sldId id="287" r:id="rId38"/>
    <p:sldId id="288" r:id="rId39"/>
    <p:sldId id="289" r:id="rId40"/>
    <p:sldId id="323" r:id="rId41"/>
    <p:sldId id="431" r:id="rId42"/>
    <p:sldId id="397" r:id="rId43"/>
    <p:sldId id="324" r:id="rId44"/>
    <p:sldId id="430" r:id="rId45"/>
    <p:sldId id="418" r:id="rId46"/>
    <p:sldId id="419" r:id="rId47"/>
    <p:sldId id="420" r:id="rId48"/>
    <p:sldId id="421" r:id="rId49"/>
    <p:sldId id="422" r:id="rId50"/>
    <p:sldId id="423" r:id="rId51"/>
    <p:sldId id="424" r:id="rId52"/>
    <p:sldId id="425" r:id="rId53"/>
    <p:sldId id="426" r:id="rId54"/>
    <p:sldId id="427" r:id="rId55"/>
    <p:sldId id="428" r:id="rId56"/>
    <p:sldId id="416" r:id="rId57"/>
    <p:sldId id="417" r:id="rId58"/>
    <p:sldId id="398" r:id="rId59"/>
    <p:sldId id="294" r:id="rId60"/>
    <p:sldId id="325" r:id="rId61"/>
    <p:sldId id="326" r:id="rId62"/>
    <p:sldId id="299" r:id="rId63"/>
    <p:sldId id="300" r:id="rId64"/>
    <p:sldId id="301" r:id="rId65"/>
    <p:sldId id="329" r:id="rId66"/>
    <p:sldId id="302" r:id="rId67"/>
    <p:sldId id="303" r:id="rId68"/>
    <p:sldId id="304" r:id="rId69"/>
    <p:sldId id="305" r:id="rId70"/>
    <p:sldId id="330" r:id="rId71"/>
    <p:sldId id="399" r:id="rId72"/>
    <p:sldId id="331" r:id="rId73"/>
    <p:sldId id="333" r:id="rId74"/>
    <p:sldId id="335" r:id="rId75"/>
    <p:sldId id="363" r:id="rId76"/>
    <p:sldId id="345" r:id="rId77"/>
    <p:sldId id="347" r:id="rId78"/>
    <p:sldId id="349" r:id="rId79"/>
    <p:sldId id="351" r:id="rId80"/>
    <p:sldId id="365" r:id="rId81"/>
    <p:sldId id="353" r:id="rId82"/>
    <p:sldId id="354" r:id="rId83"/>
    <p:sldId id="366" r:id="rId84"/>
    <p:sldId id="355" r:id="rId85"/>
    <p:sldId id="367" r:id="rId86"/>
    <p:sldId id="372" r:id="rId87"/>
  </p:sldIdLst>
  <p:sldSz cx="9144000" cy="6858000" type="screen4x3"/>
  <p:notesSz cx="6858000" cy="9144000"/>
  <p:custDataLst>
    <p:tags r:id="rId9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6163" autoAdjust="0"/>
  </p:normalViewPr>
  <p:slideViewPr>
    <p:cSldViewPr>
      <p:cViewPr varScale="1">
        <p:scale>
          <a:sx n="114" d="100"/>
          <a:sy n="114" d="100"/>
        </p:scale>
        <p:origin x="11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4D459-B33A-488C-84BE-C0C0C62D9D5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4D459-B33A-488C-84BE-C0C0C62D9D5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3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162800" y="6324600"/>
            <a:ext cx="152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86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8:32 AM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89" y="5181600"/>
            <a:ext cx="8153400" cy="1306223"/>
          </a:xfrm>
        </p:spPr>
        <p:txBody>
          <a:bodyPr>
            <a:normAutofit lnSpcReduction="10000"/>
          </a:bodyPr>
          <a:lstStyle/>
          <a:p>
            <a:r>
              <a:rPr lang="en-US"/>
              <a:t>Topic 1: </a:t>
            </a:r>
            <a:r>
              <a:rPr lang="en-US" dirty="0"/>
              <a:t>Efficient Capital Markets, Behavioral Finance, and Technical Analysis</a:t>
            </a:r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422: Student Managed Investment Fund</a:t>
            </a:r>
          </a:p>
        </p:txBody>
      </p:sp>
    </p:spTree>
    <p:extLst>
      <p:ext uri="{BB962C8B-B14F-4D97-AF65-F5344CB8AC3E}">
        <p14:creationId xmlns:p14="http://schemas.microsoft.com/office/powerpoint/2010/main" val="3434617955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5.1.2 Alternative Efficient Market Hypotheses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Random Walk Hypothesis </a:t>
            </a:r>
          </a:p>
          <a:p>
            <a:pPr lvl="1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Changes in security prices occur randomly</a:t>
            </a:r>
          </a:p>
          <a:p>
            <a:pPr lvl="1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Fair Game Model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market price reflects all available information about a security, and expected returns consistent with risk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Efficient Market Hypothesis (EMH)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Divided into three sub-hypotheses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5.1.2 Alternative Efficient Market Hypotheses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Weak-Form EMH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Prices reflect all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market historical information, including prices, rates of return, trading volume data, and other market information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i="1" dirty="0"/>
              <a:t>Historical market information </a:t>
            </a:r>
            <a:r>
              <a:rPr lang="en-US" dirty="0"/>
              <a:t>should not lead to above-average, risk-adjusted profits.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/>
              <a:t>I.e., 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rices reflect all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historical market information</a:t>
            </a:r>
            <a:endParaRPr lang="en-CA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5.1.2 Alternative Efficient Market Hypotheses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Semistrong-Form EMH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Prices reflect all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public information, including market and non-market information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Known </a:t>
            </a:r>
            <a:r>
              <a:rPr lang="en-US" i="1" dirty="0"/>
              <a:t>public information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 not lead to above-average, risk-adjusted profits.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I.e., prices reflect all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public information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5.1.2 Alternative Efficient Market Hypotheses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Strong-Form EMH </a:t>
            </a:r>
          </a:p>
          <a:p>
            <a:pPr lvl="1"/>
            <a:r>
              <a:rPr lang="en-US" dirty="0"/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rices fully reflect all </a:t>
            </a:r>
            <a:r>
              <a:rPr lang="en-US" i="1" dirty="0"/>
              <a:t>public and private information</a:t>
            </a:r>
            <a:r>
              <a:rPr lang="en-US" dirty="0"/>
              <a:t>. 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investors should be able to consistently derive above-average, risk-adjusted rates of return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assumes perfect markets in which all information is cost-free and available to everyone at the same time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I.e., prices reflect all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public and private information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137"/>
            <a:ext cx="7543800" cy="4876800"/>
          </a:xfrm>
        </p:spPr>
        <p:txBody>
          <a:bodyPr>
            <a:normAutofit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evidence on the EMH is mixed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Some studies supported market efficiency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Other studies reveal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anomalies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results that do not support the hypotheses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8001000" cy="5105400"/>
          </a:xfrm>
        </p:spPr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Weak-Form Hypothesis: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Statistical tests of independence between rates of return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Risk–return results for trading rules using past market information 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Compared to the results of a simple buy-and-hold policy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02465"/>
            <a:ext cx="7620000" cy="4419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Statistical Tests of Independence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Autocorrelation tests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Runs tests</a:t>
            </a:r>
          </a:p>
          <a:p>
            <a:pPr eaLnBrk="1" hangingPunct="1">
              <a:lnSpc>
                <a:spcPct val="90000"/>
              </a:lnSpc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Tests of Trading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 constraints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only publicly available data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Include all transactions costs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Adjust the results for risk</a:t>
            </a:r>
          </a:p>
          <a:p>
            <a:pPr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better-known technical trading rules have been examined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Too much subjective interpretation of data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Almost infinite number of trading rules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Results of Simulations of Specific Trading Rules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Trades a stock when the price change exceeds a filter value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Studies of this trading rule have used a range of filters from 0.5 percent to 50 percent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the pre-2000 trading costs were considered, all the trading profits turned to losses. The recent lower trading costs could have a different result</a:t>
            </a:r>
          </a:p>
          <a:p>
            <a:pPr eaLnBrk="1" hangingPunct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 results generally support the weak-form EMH, but results are not unanimous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Semistrong-Form Hypothesis: Tests and Results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Two sets of studies: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Studies predicting future returns using public information beyond pure market information</a:t>
            </a:r>
          </a:p>
          <a:p>
            <a:pPr marL="1371600" lvl="2" indent="-457200">
              <a:buFont typeface="+mj-lt"/>
              <a:buAutoNum type="arabicPeriod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Event studies of how fast stock prices adjust to significant economic events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4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Adjustment for Market Effects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Adjust security’s rate of return for the </a:t>
            </a:r>
            <a:r>
              <a:rPr lang="en-US" dirty="0"/>
              <a:t>market return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 the period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Abnormal rate of return (AR)</a:t>
            </a:r>
          </a:p>
          <a:p>
            <a:pPr lvl="1" eaLnBrk="1" hangingPunct="1">
              <a:lnSpc>
                <a:spcPct val="40000"/>
              </a:lnSpc>
              <a:buFontTx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= R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- R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  <a:p>
            <a:pPr lvl="4">
              <a:lnSpc>
                <a:spcPct val="12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 lvl="4">
              <a:lnSpc>
                <a:spcPct val="90000"/>
              </a:lnSpc>
              <a:buNone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1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= abnormal rate of return on security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during period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lnSpc>
                <a:spcPct val="90000"/>
              </a:lnSpc>
              <a:buNone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= rate of return on security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during period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lnSpc>
                <a:spcPct val="90000"/>
              </a:lnSpc>
              <a:buNone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=rate of return on a market index during period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/>
              <a:t>5.1 Efficient Capital Markets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5.2 Behavioral Finance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5.3 Implications of Efficient Capital Markets</a:t>
            </a:r>
          </a:p>
          <a:p>
            <a:pPr marL="0" indent="0">
              <a:buNone/>
            </a:pPr>
            <a:r>
              <a:rPr lang="en-CA" dirty="0"/>
              <a:t>5.4 Technical Analysis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5.5 Advantages of Technical Analysis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5.6 Challenges to Technical Analysis</a:t>
            </a:r>
          </a:p>
          <a:p>
            <a:pPr marL="0" indent="0">
              <a:buNone/>
            </a:pPr>
            <a:r>
              <a:rPr lang="en-US" dirty="0"/>
              <a:t>5.7 Technical Trading Rules and Indicators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469312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1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Alternate Semistrong Tests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Return Prediction Studies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Predict returns for stocks or the market using public information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Predict Cross-Sectional Returns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information to predict the cross-sectional distribution of future risk-adjusted rates of return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Joint hypothesis of both market efficiency and the specific asset pricing model used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9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Results of Return Prediction Studies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Assumption: In an efficient market the best estimate of future returns will be the long-run historical returns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Question: Does public information provide superior estimates of returns for the short-run (1-6 months) or the long-run (1-5 years)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Risk Premium Proxies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Short-horizon returns limited results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Long-horizon returns successful based on: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Default spread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Term structure spread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9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Quarterly earnings reports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yield abnormal returns due to unanticipated earnings change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Earnings Surprise: Abnormal stock returns during 13 or 26 weeks following the announcement of a large unanticipated earnings change</a:t>
            </a:r>
          </a:p>
          <a:p>
            <a:pPr lvl="2">
              <a:lnSpc>
                <a:spcPct val="110000"/>
              </a:lnSpc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Market does not adjust stock prices to reflect quarterly earnings surprises as fast as expected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January Anomaly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Stocks with negative returns had higher returns next January</a:t>
            </a:r>
          </a:p>
          <a:p>
            <a:pPr lvl="1" eaLnBrk="1" hangingPunct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selling???</a:t>
            </a:r>
          </a:p>
          <a:p>
            <a:pPr lvl="1" eaLnBrk="1" hangingPunct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Inconsistent with the EMH</a:t>
            </a:r>
          </a:p>
          <a:p>
            <a:pPr lvl="1" eaLnBrk="1" hangingPunct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results could not be explained by tax laws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5.1.3 Tests and Results of Efficient Market Hypotheses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39274"/>
            <a:ext cx="80010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 Calendar Effects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Market’s cumulative advance occurs during the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half of year</a:t>
            </a:r>
          </a:p>
          <a:p>
            <a:pPr lvl="1" eaLnBrk="1" hangingPunct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Monday/weekend returns were significantly negative</a:t>
            </a:r>
          </a:p>
          <a:p>
            <a:pPr lvl="1" eaLnBrk="1" hangingPunct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firms</a:t>
            </a:r>
            <a:r>
              <a:rPr lang="en-US" dirty="0"/>
              <a:t> had a weekend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negative before the market opened;</a:t>
            </a:r>
          </a:p>
          <a:p>
            <a:pPr lvl="2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Smaller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firms had a Monday effect.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771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Predicting Cross-Sectional Returns </a:t>
            </a:r>
          </a:p>
          <a:p>
            <a:pPr lvl="1"/>
            <a:r>
              <a:rPr lang="en-CA" sz="3800" dirty="0">
                <a:latin typeface="Arial" panose="020B0604020202020204" pitchFamily="34" charset="0"/>
                <a:cs typeface="Arial" panose="020B0604020202020204" pitchFamily="34" charset="0"/>
              </a:rPr>
              <a:t>All securities should have equal </a:t>
            </a:r>
            <a:r>
              <a:rPr lang="en-CA" sz="3800" i="1" dirty="0">
                <a:latin typeface="Arial" panose="020B0604020202020204" pitchFamily="34" charset="0"/>
                <a:cs typeface="Arial" panose="020B0604020202020204" pitchFamily="34" charset="0"/>
              </a:rPr>
              <a:t>risk-adjusted</a:t>
            </a:r>
            <a:r>
              <a:rPr lang="en-CA" sz="3800" dirty="0">
                <a:latin typeface="Arial" panose="020B0604020202020204" pitchFamily="34" charset="0"/>
                <a:cs typeface="Arial" panose="020B0604020202020204" pitchFamily="34" charset="0"/>
              </a:rPr>
              <a:t> returns</a:t>
            </a:r>
          </a:p>
          <a:p>
            <a:pPr lvl="1"/>
            <a:endParaRPr lang="en-CA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3800" dirty="0">
                <a:latin typeface="Arial" panose="020B0604020202020204" pitchFamily="34" charset="0"/>
                <a:cs typeface="Arial" panose="020B0604020202020204" pitchFamily="34" charset="0"/>
              </a:rPr>
              <a:t>Studies typically examine measures of size or quality</a:t>
            </a:r>
          </a:p>
          <a:p>
            <a:pPr lvl="1"/>
            <a:endParaRPr lang="en-CA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3800" dirty="0">
                <a:latin typeface="Arial" panose="020B0604020202020204" pitchFamily="34" charset="0"/>
                <a:cs typeface="Arial" panose="020B0604020202020204" pitchFamily="34" charset="0"/>
              </a:rPr>
              <a:t>Joint hypothesis: efficiency of the market </a:t>
            </a:r>
            <a:r>
              <a:rPr lang="en-CA" sz="3800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CA" sz="3800" dirty="0">
                <a:latin typeface="Arial" panose="020B0604020202020204" pitchFamily="34" charset="0"/>
                <a:cs typeface="Arial" panose="020B0604020202020204" pitchFamily="34" charset="0"/>
              </a:rPr>
              <a:t> asset pricing model</a:t>
            </a:r>
          </a:p>
          <a:p>
            <a:pPr lvl="1"/>
            <a:endParaRPr lang="en-CA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3800" dirty="0">
                <a:latin typeface="Arial" panose="020B0604020202020204" pitchFamily="34" charset="0"/>
                <a:cs typeface="Arial" panose="020B0604020202020204" pitchFamily="34" charset="0"/>
              </a:rPr>
              <a:t>Therefore, failing a test could mean…</a:t>
            </a:r>
          </a:p>
          <a:p>
            <a:pPr lvl="2"/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Market is not efficient, or </a:t>
            </a:r>
          </a:p>
          <a:p>
            <a:pPr lvl="2"/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Measure of risk (asset pricing model) is faulty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Price-Earnings Ratios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 P/E stocks yield superior risk-adjusted results; high P/E stocks inferior</a:t>
            </a:r>
          </a:p>
          <a:p>
            <a:pPr lvl="1" eaLnBrk="1" hangingPunct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Publicly available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P/E ratios possess valuable information regarding future returns</a:t>
            </a:r>
          </a:p>
          <a:p>
            <a:pPr lvl="1" eaLnBrk="1" hangingPunct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Inconsistent with semistrong efficiency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Price-Earnings/Growth Rate (PEG) Ratios 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Hypothesis: Inverse relationship between the PEG ratio and rates of return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Inconsistent with the EMH</a:t>
            </a:r>
          </a:p>
          <a:p>
            <a:pPr lvl="2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mixed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Size Effect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Studies have examined the impact of size on the risk-adjusted rates of return</a:t>
            </a:r>
          </a:p>
          <a:p>
            <a:pPr lvl="1" eaLnBrk="1" hangingPunct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extended periods small firms experienced significantly larger risk-adjusted returns than large</a:t>
            </a:r>
          </a:p>
          <a:p>
            <a:pPr lvl="1" eaLnBrk="1" hangingPunct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Firm size is a major efficient market anomaly</a:t>
            </a:r>
          </a:p>
          <a:p>
            <a:pPr lvl="1" eaLnBrk="1" hangingPunct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Small-firm effect is not stable from year to year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3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Book Value–Market Value Ratio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Positive relationship between BV/MV ratio and future returns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Inconsistent with the EMH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Size and BV/MV dominate other ratios such as E/P ratio or leverage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00600" y="1758892"/>
            <a:ext cx="4190429" cy="4525963"/>
          </a:xfrm>
        </p:spPr>
        <p:txBody>
          <a:bodyPr>
            <a:normAutofit fontScale="32500" lnSpcReduction="20000"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What is behavioral finance and how does it relate to the EMH?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What are the major findings of behavioral finance and what are the implications of these findings for the EMH?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What are the implications of the efficient market hypothesis test results for the following?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Technical analysis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Fundamental analysis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Portfolio managers with superior analysts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Portfolio managers with inferior analysts</a:t>
            </a:r>
            <a:endParaRPr lang="it-IT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I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1B6460A-5E85-4815-B82E-ABFF972EF502}"/>
              </a:ext>
            </a:extLst>
          </p:cNvPr>
          <p:cNvSpPr txBox="1">
            <a:spLocks/>
          </p:cNvSpPr>
          <p:nvPr/>
        </p:nvSpPr>
        <p:spPr>
          <a:xfrm>
            <a:off x="304801" y="1752600"/>
            <a:ext cx="4495800" cy="4525963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1" hangingPunct="1"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buChar char="»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>
                <a:solidFill>
                  <a:sysClr val="windowText" lastClr="000000"/>
                </a:solidFill>
              </a:rPr>
              <a:t>After you read this chapter, you should be able to answer the following questions: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</a:rPr>
              <a:t>What does it mean to say that capital markets are efficient?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</a:rPr>
              <a:t>Why should capital markets be efficient?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</a:rPr>
              <a:t>What factors contribute to an efficient market?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</a:rPr>
              <a:t>Given the overall efficient market hypothesis (EMH), what are the three </a:t>
            </a:r>
            <a:r>
              <a:rPr lang="en-US" kern="0" dirty="0" err="1">
                <a:solidFill>
                  <a:sysClr val="windowText" lastClr="000000"/>
                </a:solidFill>
              </a:rPr>
              <a:t>subhypotheses</a:t>
            </a:r>
            <a:r>
              <a:rPr lang="en-US" kern="0" dirty="0">
                <a:solidFill>
                  <a:sysClr val="windowText" lastClr="000000"/>
                </a:solidFill>
              </a:rPr>
              <a:t> and what are the implications of each of them?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</a:rPr>
              <a:t>For each set of tests, which results support the EMH and which results indicate an anomaly related to the hypothesis? </a:t>
            </a:r>
          </a:p>
        </p:txBody>
      </p:sp>
    </p:spTree>
    <p:extLst>
      <p:ext uri="{BB962C8B-B14F-4D97-AF65-F5344CB8AC3E}">
        <p14:creationId xmlns:p14="http://schemas.microsoft.com/office/powerpoint/2010/main" val="2178901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03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47700" y="1469335"/>
            <a:ext cx="7848600" cy="5029200"/>
          </a:xfrm>
        </p:spPr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Results of Event Studies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Stock split studies: Splits result in abnormal gains before, but not after announcement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Initial public offerings: Underpriced by almost 18 percent, but varies over time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Exchange listing: Listing on national exchange may offer some short-term profit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03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64765" y="1502465"/>
            <a:ext cx="7848600" cy="5029200"/>
          </a:xfrm>
        </p:spPr>
        <p:txBody>
          <a:bodyPr>
            <a:normAutofit/>
          </a:bodyPr>
          <a:lstStyle/>
          <a:p>
            <a:r>
              <a:rPr lang="en-US" dirty="0"/>
              <a:t>Stock prices adjust quickly to…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Unexpected world events and economic news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Announcements of accounting changes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Corporate events such as mergers and offerings 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03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69335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Summary on the Semistrong-Form EMH </a:t>
            </a:r>
          </a:p>
          <a:p>
            <a:pPr lvl="1"/>
            <a:r>
              <a:rPr lang="en-CA" dirty="0"/>
              <a:t>Evidence mixed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semistrong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EMH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Almost unanimous support from event 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Mixed results from exchange listing studies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Studies predicting returns over time or for a cross section of stocks counter to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semistrong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efficiency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Cross-sectional predictors indicate anomalies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Strong-Form Hypothesis: Tests and Results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investors with private information consistently earn above-average profits?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 Groups of Investors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Corporate insiders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Security analysts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Professional money managers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Corporate Insider Trading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Corporate insiders: corporate officers, directors, and owners of 10%+ equity 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Insiders must report to the SEC each month on their insider transactions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Insiders generally experience above-average profits, especially on purchase transactions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Implies many insiders use private information to gain above-average returns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Security Analysts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security analysts select undervalued stocks?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 significant abnormal return is available to those who follow their recommendations?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2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82891"/>
            <a:ext cx="8077200" cy="4876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Value Line Enigma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Value Line (VL) Report includes ranking from 1 to 5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Firms ranked 1 substantially outperform the market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Firms ranked 5 substantially underperform the market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Changes in rankings result in a fast price adjustment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Perhaps effect is merely the unexpected earnings anomaly due to changes in rankings from unexpected earnings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Analysts Recommendation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Evidence of superior analysts possessing private information</a:t>
            </a:r>
          </a:p>
          <a:p>
            <a:pPr lvl="1" eaLnBrk="1" hangingPunct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Market timing and stock-picking ability</a:t>
            </a:r>
          </a:p>
          <a:p>
            <a:pPr lvl="1" eaLnBrk="1" hangingPunct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Consensus recommendations do not contain incremental information, but changes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consensus recommendations are useful</a:t>
            </a:r>
          </a:p>
          <a:p>
            <a:pPr lvl="1" eaLnBrk="1" hangingPunct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useful information: Upward earning revision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25930"/>
            <a:ext cx="8213990" cy="101181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2465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Performance of Professional Money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Managers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Trained professionals working in investment management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any investor can achieve above-average returns, it should be this group</a:t>
            </a:r>
          </a:p>
          <a:p>
            <a:pPr lvl="2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any non-insider can obtain inside information, it would be this group due to the extensive management interviews that they conduct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tests examine mutual funds</a:t>
            </a:r>
          </a:p>
          <a:p>
            <a:pPr lvl="1" eaLnBrk="1" hangingPunct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Also trust departments, insurance companies, and investment advisors</a:t>
            </a:r>
          </a:p>
          <a:p>
            <a:pPr lvl="1" eaLnBrk="1" hangingPunct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weak support for the strong-form EMH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00600" y="1758892"/>
            <a:ext cx="4190429" cy="452596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What rules are used by technicians who want to “follow the smart money”? What are the three price movements postulated in the Dow Theory? </a:t>
            </a:r>
          </a:p>
          <a:p>
            <a:pPr>
              <a:lnSpc>
                <a:spcPct val="200000"/>
              </a:lnSpc>
            </a:pPr>
            <a:r>
              <a:rPr lang="en-US" dirty="0"/>
              <a:t>Why is trading volume important, and how do technicians use it? </a:t>
            </a:r>
          </a:p>
          <a:p>
            <a:pPr>
              <a:lnSpc>
                <a:spcPct val="200000"/>
              </a:lnSpc>
            </a:pPr>
            <a:r>
              <a:rPr lang="en-US" dirty="0"/>
              <a:t>How do technicians use moving-average lines to detect changes in trends? </a:t>
            </a:r>
          </a:p>
          <a:p>
            <a:pPr>
              <a:lnSpc>
                <a:spcPct val="200000"/>
              </a:lnSpc>
            </a:pPr>
            <a:r>
              <a:rPr lang="en-US" dirty="0"/>
              <a:t>What is the rationale behind a relative-strength line?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II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1B6460A-5E85-4815-B82E-ABFF972EF502}"/>
              </a:ext>
            </a:extLst>
          </p:cNvPr>
          <p:cNvSpPr txBox="1">
            <a:spLocks/>
          </p:cNvSpPr>
          <p:nvPr/>
        </p:nvSpPr>
        <p:spPr>
          <a:xfrm>
            <a:off x="304801" y="1752600"/>
            <a:ext cx="4495800" cy="452596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1" hangingPunct="1"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buChar char="»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it-IT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32EB7-B779-49AA-B047-775E650251AB}"/>
              </a:ext>
            </a:extLst>
          </p:cNvPr>
          <p:cNvSpPr/>
          <p:nvPr/>
        </p:nvSpPr>
        <p:spPr>
          <a:xfrm>
            <a:off x="118716" y="1758892"/>
            <a:ext cx="4644133" cy="3903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What are the underlying assumptions of technical analysis?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What assumptions differ between technical analysis and the EMH?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What are the major advantages of technical analysis?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What are the major challenges to technical analysis?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What is the logic for the major contrary-opinion rules used by technicians? </a:t>
            </a:r>
          </a:p>
        </p:txBody>
      </p:sp>
    </p:spTree>
    <p:extLst>
      <p:ext uri="{BB962C8B-B14F-4D97-AF65-F5344CB8AC3E}">
        <p14:creationId xmlns:p14="http://schemas.microsoft.com/office/powerpoint/2010/main" val="4333684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5.1.3 Tests and Results of Efficient Market Hypotheses</a:t>
            </a:r>
            <a:endParaRPr lang="en-US" b="1" dirty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Conclusions Regarding the Strong-Form EMH </a:t>
            </a:r>
          </a:p>
          <a:p>
            <a:pPr lvl="1"/>
            <a:r>
              <a:rPr lang="en-CA" dirty="0"/>
              <a:t>M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ixed results</a:t>
            </a:r>
          </a:p>
          <a:p>
            <a:pPr lvl="2"/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Corporate insiders not support </a:t>
            </a:r>
          </a:p>
          <a:p>
            <a:pPr lvl="2"/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Value Line rankings changed over time and currently support</a:t>
            </a:r>
          </a:p>
          <a:p>
            <a:pPr lvl="2"/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Individual analysts’ recommendations and changes in overall consensus estimates </a:t>
            </a:r>
            <a:r>
              <a:rPr lang="en-CA" sz="2800" dirty="0"/>
              <a:t>not support </a:t>
            </a:r>
          </a:p>
          <a:p>
            <a:pPr lvl="2"/>
            <a:r>
              <a:rPr lang="en-CA" sz="2800" dirty="0"/>
              <a:t>P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erformance by professional money managers support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Money managers similar to most investors so more relevant to the hypothesis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Therefore, there is positive support for the strong-form EMH as applied to most investors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51B74C-AF09-4759-8EFC-E89B8E454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Weak Form Efficiency</a:t>
            </a:r>
          </a:p>
          <a:p>
            <a:endParaRPr lang="en-US" dirty="0"/>
          </a:p>
          <a:p>
            <a:r>
              <a:rPr lang="en-US" dirty="0"/>
              <a:t>Semi-Strong Form Efficiency</a:t>
            </a:r>
          </a:p>
          <a:p>
            <a:endParaRPr lang="en-US" dirty="0"/>
          </a:p>
          <a:p>
            <a:r>
              <a:rPr lang="en-US" dirty="0"/>
              <a:t>Strong Form Efficiency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222266-9F9E-4F97-9DB6-2C6CE084C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SMIF</a:t>
            </a:r>
          </a:p>
        </p:txBody>
      </p:sp>
    </p:spTree>
    <p:extLst>
      <p:ext uri="{BB962C8B-B14F-4D97-AF65-F5344CB8AC3E}">
        <p14:creationId xmlns:p14="http://schemas.microsoft.com/office/powerpoint/2010/main" val="1683392554"/>
      </p:ext>
    </p:extLst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5.2 Behavioral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46604"/>
      </p:ext>
    </p:extLst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5.2 Behavioral Finance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Acknowledges that investors are not perfectly rational</a:t>
            </a:r>
          </a:p>
          <a:p>
            <a:endParaRPr lang="en-US" dirty="0"/>
          </a:p>
          <a:p>
            <a:r>
              <a:rPr lang="en-US" dirty="0"/>
              <a:t>Allows for psychological factors of behavior</a:t>
            </a:r>
          </a:p>
          <a:p>
            <a:endParaRPr lang="en-US" dirty="0"/>
          </a:p>
          <a:p>
            <a:r>
              <a:rPr lang="en-US" dirty="0"/>
              <a:t>Applies results from experiments on risk taking</a:t>
            </a:r>
          </a:p>
          <a:p>
            <a:endParaRPr lang="en-US" dirty="0"/>
          </a:p>
          <a:p>
            <a:r>
              <a:rPr lang="en-US" altLang="en-US" dirty="0"/>
              <a:t>Laboratory experiments indicate that these can follow consistent patterns</a:t>
            </a:r>
          </a:p>
          <a:p>
            <a:endParaRPr lang="en-US" dirty="0"/>
          </a:p>
          <a:p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5.2 Behavioral Finance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“Some of the cognitive biases…are that </a:t>
            </a:r>
          </a:p>
          <a:p>
            <a:pPr lvl="1"/>
            <a:r>
              <a:rPr lang="en-US" dirty="0"/>
              <a:t>people are overly optimistic and overconfident</a:t>
            </a:r>
          </a:p>
          <a:p>
            <a:pPr lvl="1"/>
            <a:r>
              <a:rPr lang="en-US" dirty="0"/>
              <a:t>are biased toward the status quo</a:t>
            </a:r>
          </a:p>
          <a:p>
            <a:pPr lvl="1"/>
            <a:r>
              <a:rPr lang="en-US" dirty="0"/>
              <a:t>are overly averse to losses over gains</a:t>
            </a:r>
          </a:p>
          <a:p>
            <a:pPr lvl="1"/>
            <a:r>
              <a:rPr lang="en-US" dirty="0"/>
              <a:t>are subject to framing</a:t>
            </a:r>
          </a:p>
          <a:p>
            <a:pPr lvl="1"/>
            <a:r>
              <a:rPr lang="en-US" dirty="0"/>
              <a:t>are often myopic and weak-willed</a:t>
            </a:r>
          </a:p>
          <a:p>
            <a:pPr lvl="1"/>
            <a:r>
              <a:rPr lang="en-US" dirty="0"/>
              <a:t>rely on the availability and representativeness of heuristics and anchoring</a:t>
            </a:r>
          </a:p>
          <a:p>
            <a:pPr lvl="1"/>
            <a:r>
              <a:rPr lang="en-US" dirty="0"/>
              <a:t>are notoriously bad at handling probabilities (particularly conditional probabilities), and </a:t>
            </a:r>
          </a:p>
          <a:p>
            <a:pPr lvl="1"/>
            <a:r>
              <a:rPr lang="en-US" dirty="0"/>
              <a:t>often make decisions depending on what others are doing rather than focusing on the merits of the options.”</a:t>
            </a:r>
          </a:p>
          <a:p>
            <a:pPr marL="457200" lvl="1" indent="0">
              <a:buNone/>
            </a:pPr>
            <a:r>
              <a:rPr lang="en-US" dirty="0"/>
              <a:t>			</a:t>
            </a:r>
            <a:r>
              <a:rPr lang="en-US" sz="2100" dirty="0"/>
              <a:t>Schmidt, “Getting Real on Rationality*</a:t>
            </a:r>
          </a:p>
          <a:p>
            <a:pPr lvl="1"/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7828443"/>
      </p:ext>
    </p:extLst>
  </p:cSld>
  <p:clrMapOvr>
    <a:masterClrMapping/>
  </p:clrMapOvr>
  <p:transition spd="med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5C83D3-9B42-4CF8-80D1-F785D5D62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Overconfidence</a:t>
            </a:r>
          </a:p>
          <a:p>
            <a:r>
              <a:rPr lang="en-US" dirty="0"/>
              <a:t>Loss aversion/house money</a:t>
            </a:r>
          </a:p>
          <a:p>
            <a:r>
              <a:rPr lang="en-US" dirty="0"/>
              <a:t>Anchoring/representativeness</a:t>
            </a:r>
          </a:p>
          <a:p>
            <a:r>
              <a:rPr lang="en-US" dirty="0"/>
              <a:t>Regret</a:t>
            </a:r>
          </a:p>
          <a:p>
            <a:r>
              <a:rPr lang="en-US" dirty="0"/>
              <a:t>Mental accounting</a:t>
            </a:r>
          </a:p>
          <a:p>
            <a:r>
              <a:rPr lang="en-US" dirty="0"/>
              <a:t>Probability mistakes</a:t>
            </a:r>
          </a:p>
          <a:p>
            <a:r>
              <a:rPr lang="en-US" dirty="0"/>
              <a:t>Ambiguity</a:t>
            </a:r>
          </a:p>
          <a:p>
            <a:r>
              <a:rPr lang="en-US" dirty="0"/>
              <a:t>Herd behavior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0F79D7-8C9C-4126-98E7-AD7E61C2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 Behavioral Issues</a:t>
            </a:r>
          </a:p>
        </p:txBody>
      </p:sp>
    </p:spTree>
    <p:extLst>
      <p:ext uri="{BB962C8B-B14F-4D97-AF65-F5344CB8AC3E}">
        <p14:creationId xmlns:p14="http://schemas.microsoft.com/office/powerpoint/2010/main" val="2800420631"/>
      </p:ext>
    </p:extLst>
  </p:cSld>
  <p:clrMapOvr>
    <a:masterClrMapping/>
  </p:clrMapOvr>
  <p:transition spd="med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EC6494-2A2D-45AF-9B79-8FBDD8A6D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Herbert Simon and “satisficing” versus “optimizing” </a:t>
            </a:r>
          </a:p>
          <a:p>
            <a:endParaRPr lang="en-US" dirty="0"/>
          </a:p>
          <a:p>
            <a:r>
              <a:rPr lang="en-US" dirty="0"/>
              <a:t>Theory of Bounded Rationality </a:t>
            </a:r>
          </a:p>
          <a:p>
            <a:pPr lvl="1"/>
            <a:r>
              <a:rPr lang="en-US" sz="3200" dirty="0"/>
              <a:t>Cognitive constraints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Information availability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F859D3-A4BA-45C9-B901-D4E27252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Bounded Rationality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91851"/>
      </p:ext>
    </p:extLst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225A0B-E00E-447D-AA3D-381536890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wealth, rather than final position</a:t>
            </a:r>
          </a:p>
          <a:p>
            <a:endParaRPr lang="en-US" dirty="0"/>
          </a:p>
          <a:p>
            <a:r>
              <a:rPr lang="en-US" dirty="0"/>
              <a:t>Strong aversion to losses</a:t>
            </a:r>
          </a:p>
          <a:p>
            <a:endParaRPr lang="en-US" dirty="0"/>
          </a:p>
          <a:p>
            <a:r>
              <a:rPr lang="en-US" dirty="0"/>
              <a:t>Utility Function:</a:t>
            </a:r>
          </a:p>
          <a:p>
            <a:pPr lvl="1"/>
            <a:r>
              <a:rPr lang="en-US" dirty="0"/>
              <a:t>Convex for losses; concave for gains </a:t>
            </a:r>
          </a:p>
          <a:p>
            <a:pPr lvl="1"/>
            <a:r>
              <a:rPr lang="en-US" dirty="0"/>
              <a:t>Steeper for losses than for gains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6499CB-5431-493F-A8A1-3C8CA22D9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Prospect Theory and Loss Aversion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00384"/>
      </p:ext>
    </p:extLst>
  </p:cSld>
  <p:clrMapOvr>
    <a:masterClrMapping/>
  </p:clrMapOvr>
  <p:transition spd="med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6499CB-5431-493F-A8A1-3C8CA22D9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Prospect Theory and Loss Aversion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5A5AB2-1BF2-46A1-8432-A398E2678487}"/>
              </a:ext>
            </a:extLst>
          </p:cNvPr>
          <p:cNvCxnSpPr/>
          <p:nvPr/>
        </p:nvCxnSpPr>
        <p:spPr>
          <a:xfrm>
            <a:off x="4267200" y="1828800"/>
            <a:ext cx="0" cy="411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22A3CF-171B-4B95-9CA7-849E5175F828}"/>
              </a:ext>
            </a:extLst>
          </p:cNvPr>
          <p:cNvCxnSpPr>
            <a:cxnSpLocks/>
          </p:cNvCxnSpPr>
          <p:nvPr/>
        </p:nvCxnSpPr>
        <p:spPr>
          <a:xfrm>
            <a:off x="1181100" y="3886200"/>
            <a:ext cx="6172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87AA330-8475-4FE5-903D-8DACDD968B2B}"/>
              </a:ext>
            </a:extLst>
          </p:cNvPr>
          <p:cNvSpPr txBox="1"/>
          <p:nvPr/>
        </p:nvSpPr>
        <p:spPr>
          <a:xfrm>
            <a:off x="3810000" y="1459468"/>
            <a:ext cx="152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Value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D98652-85B4-4525-B159-D1014A752912}"/>
              </a:ext>
            </a:extLst>
          </p:cNvPr>
          <p:cNvSpPr txBox="1"/>
          <p:nvPr/>
        </p:nvSpPr>
        <p:spPr>
          <a:xfrm>
            <a:off x="235942" y="3701534"/>
            <a:ext cx="945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Losses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2E0109-E29D-4E19-9A73-D569401D513B}"/>
              </a:ext>
            </a:extLst>
          </p:cNvPr>
          <p:cNvSpPr txBox="1"/>
          <p:nvPr/>
        </p:nvSpPr>
        <p:spPr>
          <a:xfrm>
            <a:off x="7478612" y="3701534"/>
            <a:ext cx="94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Gains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02FF191-7BB0-4450-A075-72A744D668A4}"/>
              </a:ext>
            </a:extLst>
          </p:cNvPr>
          <p:cNvSpPr/>
          <p:nvPr/>
        </p:nvSpPr>
        <p:spPr>
          <a:xfrm>
            <a:off x="4278385" y="1979802"/>
            <a:ext cx="3322041" cy="1887523"/>
          </a:xfrm>
          <a:custGeom>
            <a:avLst/>
            <a:gdLst>
              <a:gd name="connsiteX0" fmla="*/ 0 w 3322041"/>
              <a:gd name="connsiteY0" fmla="*/ 1887523 h 1887523"/>
              <a:gd name="connsiteX1" fmla="*/ 1241571 w 3322041"/>
              <a:gd name="connsiteY1" fmla="*/ 478172 h 1887523"/>
              <a:gd name="connsiteX2" fmla="*/ 3322041 w 3322041"/>
              <a:gd name="connsiteY2" fmla="*/ 0 h 188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2041" h="1887523">
                <a:moveTo>
                  <a:pt x="0" y="1887523"/>
                </a:moveTo>
                <a:cubicBezTo>
                  <a:pt x="343949" y="1340141"/>
                  <a:pt x="687898" y="792759"/>
                  <a:pt x="1241571" y="478172"/>
                </a:cubicBezTo>
                <a:cubicBezTo>
                  <a:pt x="1795245" y="163585"/>
                  <a:pt x="2558643" y="81792"/>
                  <a:pt x="33220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6DF7CD-A85A-45EB-89F2-22A043ADDE17}"/>
              </a:ext>
            </a:extLst>
          </p:cNvPr>
          <p:cNvSpPr/>
          <p:nvPr/>
        </p:nvSpPr>
        <p:spPr>
          <a:xfrm>
            <a:off x="3103927" y="3892492"/>
            <a:ext cx="1199625" cy="2214693"/>
          </a:xfrm>
          <a:custGeom>
            <a:avLst/>
            <a:gdLst>
              <a:gd name="connsiteX0" fmla="*/ 1199625 w 1199625"/>
              <a:gd name="connsiteY0" fmla="*/ 0 h 2214693"/>
              <a:gd name="connsiteX1" fmla="*/ 721453 w 1199625"/>
              <a:gd name="connsiteY1" fmla="*/ 1543574 h 2214693"/>
              <a:gd name="connsiteX2" fmla="*/ 0 w 1199625"/>
              <a:gd name="connsiteY2" fmla="*/ 2214693 h 221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9625" h="2214693">
                <a:moveTo>
                  <a:pt x="1199625" y="0"/>
                </a:moveTo>
                <a:cubicBezTo>
                  <a:pt x="1060507" y="587229"/>
                  <a:pt x="921390" y="1174459"/>
                  <a:pt x="721453" y="1543574"/>
                </a:cubicBezTo>
                <a:cubicBezTo>
                  <a:pt x="521516" y="1912689"/>
                  <a:pt x="260758" y="2063691"/>
                  <a:pt x="0" y="221469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18075"/>
      </p:ext>
    </p:extLst>
  </p:cSld>
  <p:clrMapOvr>
    <a:masterClrMapping/>
  </p:clrMapOvr>
  <p:transition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F070EE-8258-4EDB-8972-8501BA1ED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Choices are inconsistent across different presentations</a:t>
            </a:r>
          </a:p>
          <a:p>
            <a:endParaRPr lang="en-US" dirty="0"/>
          </a:p>
          <a:p>
            <a:r>
              <a:rPr lang="en-US" dirty="0"/>
              <a:t>Medical Example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B90925-9D7C-43E1-9810-6888E58C0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</p:txBody>
      </p:sp>
    </p:spTree>
    <p:extLst>
      <p:ext uri="{BB962C8B-B14F-4D97-AF65-F5344CB8AC3E}">
        <p14:creationId xmlns:p14="http://schemas.microsoft.com/office/powerpoint/2010/main" val="3360991530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Reilley,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/>
              <a:t>Investment Analysis and Portfolio Management</a:t>
            </a:r>
            <a:r>
              <a:rPr lang="en-US" dirty="0"/>
              <a:t>, Chap. 5</a:t>
            </a:r>
            <a:endParaRPr lang="it-IT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</p:spTree>
    <p:extLst>
      <p:ext uri="{BB962C8B-B14F-4D97-AF65-F5344CB8AC3E}">
        <p14:creationId xmlns:p14="http://schemas.microsoft.com/office/powerpoint/2010/main" val="40758940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DE84BD-D177-4A6F-B7C7-7E942E534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Overconfident about their skills, abilities, and knowledge</a:t>
            </a:r>
          </a:p>
          <a:p>
            <a:endParaRPr lang="en-US" dirty="0"/>
          </a:p>
          <a:p>
            <a:r>
              <a:rPr lang="en-US" dirty="0"/>
              <a:t>Important impact on financial decisions for both investors and managers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632D3-D2C6-4067-ACA4-E3ED21E03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Overconfidence</a:t>
            </a:r>
          </a:p>
        </p:txBody>
      </p:sp>
    </p:spTree>
    <p:extLst>
      <p:ext uri="{BB962C8B-B14F-4D97-AF65-F5344CB8AC3E}">
        <p14:creationId xmlns:p14="http://schemas.microsoft.com/office/powerpoint/2010/main" val="3070353260"/>
      </p:ext>
    </p:extLst>
  </p:cSld>
  <p:clrMapOvr>
    <a:masterClrMapping/>
  </p:clrMapOvr>
  <p:transition spd="med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65394A-21E2-4E68-B179-775EFC3AD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Driving:  82% say above average</a:t>
            </a:r>
          </a:p>
          <a:p>
            <a:endParaRPr lang="en-US" dirty="0"/>
          </a:p>
          <a:p>
            <a:r>
              <a:rPr lang="en-US" dirty="0"/>
              <a:t>Intelligence: 90% say above average</a:t>
            </a:r>
          </a:p>
          <a:p>
            <a:endParaRPr lang="en-US" dirty="0"/>
          </a:p>
          <a:p>
            <a:r>
              <a:rPr lang="en-US" dirty="0"/>
              <a:t>New businesses</a:t>
            </a:r>
          </a:p>
          <a:p>
            <a:pPr lvl="1"/>
            <a:r>
              <a:rPr lang="en-US" dirty="0"/>
              <a:t>Most fail</a:t>
            </a:r>
          </a:p>
          <a:p>
            <a:pPr lvl="1"/>
            <a:r>
              <a:rPr lang="en-US" dirty="0"/>
              <a:t>Entrepreneurs believe 70% chance of success</a:t>
            </a:r>
          </a:p>
          <a:p>
            <a:pPr lvl="1"/>
            <a:r>
              <a:rPr lang="en-US" dirty="0"/>
              <a:t>Believe others have 30% chance of success</a:t>
            </a:r>
          </a:p>
          <a:p>
            <a:endParaRPr lang="en-US" dirty="0"/>
          </a:p>
          <a:p>
            <a:r>
              <a:rPr lang="en-US" dirty="0"/>
              <a:t>Investors believe they will earn above average returns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E8E20B-D386-4B9E-A369-6C58A445D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Overconfidence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76792"/>
      </p:ext>
    </p:extLst>
  </p:cSld>
  <p:clrMapOvr>
    <a:masterClrMapping/>
  </p:clrMapOvr>
  <p:transition spd="med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85E971-EDA4-40C9-B18C-5739BFB4B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Conjecture: Overconfident investors trade more (higher turnover) 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Psychology: Men more overconfident than women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Data: Men trade more than women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Data: High turnover traders have lower returns (net transaction costs)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EBF7AF-413A-4C09-AA74-490AF2AB5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Overconfidence and Investor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05443"/>
      </p:ext>
    </p:extLst>
  </p:cSld>
  <p:clrMapOvr>
    <a:masterClrMapping/>
  </p:clrMapOvr>
  <p:transition spd="med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A5A4E1-2DBE-4DBC-901F-8AEC2BFA6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Arbitrary value that impacts decision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Information shortcut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Quantitative anchor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Current stock price, or recent performance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Price of other stocks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Loss aversion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Representativeness/familiarity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Story telling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Qualities of good companies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Own company/local phone companies/home bias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C186B5-9391-41CB-9F43-F64A35967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Anchoring/</a:t>
            </a:r>
            <a:br>
              <a:rPr lang="en-US" altLang="en-US" dirty="0"/>
            </a:br>
            <a:r>
              <a:rPr lang="en-US" altLang="en-US" dirty="0"/>
              <a:t>Representativeness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70878"/>
      </p:ext>
    </p:extLst>
  </p:cSld>
  <p:clrMapOvr>
    <a:masterClrMapping/>
  </p:clrMapOvr>
  <p:transition spd="med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6BC15-1E48-4C42-B7F1-544F1AA17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Difficult for humans</a:t>
            </a:r>
          </a:p>
          <a:p>
            <a:endParaRPr lang="en-US" altLang="en-US" dirty="0"/>
          </a:p>
          <a:p>
            <a:r>
              <a:rPr lang="en-US" altLang="en-US" dirty="0"/>
              <a:t>Conditional probabilities harder</a:t>
            </a:r>
          </a:p>
          <a:p>
            <a:pPr lvl="1"/>
            <a:r>
              <a:rPr lang="en-US" altLang="en-US" dirty="0"/>
              <a:t>Information -&gt; Decisions</a:t>
            </a:r>
          </a:p>
          <a:p>
            <a:endParaRPr lang="en-US" altLang="en-US" dirty="0"/>
          </a:p>
          <a:p>
            <a:r>
              <a:rPr lang="en-US" altLang="en-US" dirty="0"/>
              <a:t>Uncertainty/ambiguity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A9128B-04A9-4BBC-9B8D-6701AFC5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22999"/>
      </p:ext>
    </p:extLst>
  </p:cSld>
  <p:clrMapOvr>
    <a:masterClrMapping/>
  </p:clrMapOvr>
  <p:transition spd="med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F6BC15-1E48-4C42-B7F1-544F1AA17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534399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en-US" i="1" dirty="0"/>
              <a:t>Linda is 31 years old, single, outspoken, and very bright. She majored in environmental studies.  She is an avid hiker, and also participated in anti-nuclear rallies.</a:t>
            </a:r>
          </a:p>
          <a:p>
            <a:pPr marL="0" indent="0">
              <a:buNone/>
            </a:pPr>
            <a:endParaRPr lang="en-US" altLang="en-US" i="1" dirty="0"/>
          </a:p>
          <a:p>
            <a:pPr marL="0" indent="0">
              <a:buNone/>
            </a:pPr>
            <a:r>
              <a:rPr lang="en-US" altLang="en-US" dirty="0"/>
              <a:t>Which is more likely?</a:t>
            </a:r>
          </a:p>
          <a:p>
            <a:pPr marL="400050" lvl="1" indent="0">
              <a:buNone/>
            </a:pPr>
            <a:r>
              <a:rPr lang="en-US" altLang="en-US" dirty="0"/>
              <a:t>A.) Linda is a bank teller.</a:t>
            </a:r>
          </a:p>
          <a:p>
            <a:pPr marL="400050" lvl="1" indent="0">
              <a:buNone/>
            </a:pPr>
            <a:r>
              <a:rPr lang="en-US" altLang="en-US" dirty="0"/>
              <a:t>B.) Linda is a bank teller and a member of Green Peace.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A9128B-04A9-4BBC-9B8D-6701AFC5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127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7A3C13-42E7-41C6-9819-213BE4073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771" y="1600200"/>
            <a:ext cx="4876229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Vijay </a:t>
            </a:r>
            <a:r>
              <a:rPr lang="en-US" dirty="0" err="1"/>
              <a:t>Singal</a:t>
            </a:r>
            <a:r>
              <a:rPr lang="en-US" dirty="0"/>
              <a:t>. </a:t>
            </a:r>
            <a:r>
              <a:rPr lang="en-US" i="1" dirty="0"/>
              <a:t>Beyond the Random Walk : A Guide to Stock Market Anomalies and Low-Risk Investing</a:t>
            </a:r>
            <a:r>
              <a:rPr lang="en-US" dirty="0"/>
              <a:t>. Oxford University Press, 2004. </a:t>
            </a:r>
            <a:r>
              <a:rPr lang="en-US" dirty="0" err="1"/>
              <a:t>HG4521</a:t>
            </a:r>
            <a:r>
              <a:rPr lang="en-US" dirty="0"/>
              <a:t> .</a:t>
            </a:r>
            <a:r>
              <a:rPr lang="en-US" dirty="0" err="1"/>
              <a:t>S576</a:t>
            </a:r>
            <a:r>
              <a:rPr lang="en-US" dirty="0"/>
              <a:t> 2004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D6E8A6-8F93-4E69-8FE4-386B63A9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Recommendation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92632B-04A5-48B3-AC45-3C1BB1A95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775073"/>
            <a:ext cx="302585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33719"/>
      </p:ext>
    </p:extLst>
  </p:cSld>
  <p:clrMapOvr>
    <a:masterClrMapping/>
  </p:clrMapOvr>
  <p:transition spd="med"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D6E8A6-8F93-4E69-8FE4-386B63A9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Singal</a:t>
            </a:r>
            <a:r>
              <a:rPr lang="en-US" dirty="0"/>
              <a:t>. </a:t>
            </a:r>
            <a:r>
              <a:rPr lang="en-US" i="1" dirty="0"/>
              <a:t>Beyond the Random Walk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9BE5E5-2598-4522-A76D-6AB128695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737" y="1502465"/>
            <a:ext cx="3470526" cy="46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25381"/>
      </p:ext>
    </p:extLst>
  </p:cSld>
  <p:clrMapOvr>
    <a:masterClrMapping/>
  </p:clrMapOvr>
  <p:transition spd="med"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5.3 Implications of Efficient Capital Markets</a:t>
            </a:r>
          </a:p>
        </p:txBody>
      </p:sp>
    </p:spTree>
    <p:extLst>
      <p:ext uri="{BB962C8B-B14F-4D97-AF65-F5344CB8AC3E}">
        <p14:creationId xmlns:p14="http://schemas.microsoft.com/office/powerpoint/2010/main" val="3418653679"/>
      </p:ext>
    </p:extLst>
  </p:cSld>
  <p:clrMapOvr>
    <a:masterClrMapping/>
  </p:clrMapOvr>
  <p:transition spd="med"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915400" cy="9445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/>
              <a:t>5.3 Implications of Efficient Capital Markets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799"/>
            <a:ext cx="7924800" cy="489008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Overall, the results of many studies indicate the capital markets are efficient as related to numerous sets of information</a:t>
            </a:r>
          </a:p>
          <a:p>
            <a:pPr eaLnBrk="1" hangingPunct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the other hand, there are substantial instances in which the market fails to rapidly adjust to public information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5.1 Efficient Capital Markets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661985"/>
      </p:ext>
    </p:extLst>
  </p:cSld>
  <p:clrMapOvr>
    <a:masterClrMapping/>
  </p:clrMapOvr>
  <p:transition spd="med"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68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5.3.1 Efficient Markets and Fundamental Analysis</a:t>
            </a:r>
            <a:endParaRPr lang="en-US" b="1" dirty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Fundamental analysts believe that there is a basic intrinsic value for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Aggregate stock market,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Various industries, and</a:t>
            </a:r>
          </a:p>
          <a:p>
            <a:pPr lvl="1"/>
            <a:r>
              <a:rPr lang="en-US" dirty="0"/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ndividual securities, </a:t>
            </a:r>
          </a:p>
          <a:p>
            <a:pPr marL="400050" lvl="1" indent="0"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and these values depend on underlying economic factors</a:t>
            </a:r>
          </a:p>
          <a:p>
            <a:pPr eaLnBrk="1" hangingPunct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Investors should determine the intrinsic value of an investment at a point in time and compare it to the market price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03238"/>
            <a:ext cx="8229600" cy="868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5.3.1 Efficient Markets and Fundamental Analysis</a:t>
            </a:r>
            <a:endParaRPr lang="en-US" b="1" dirty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>
          <a:xfrm>
            <a:off x="557169" y="1393971"/>
            <a:ext cx="8382000" cy="48768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 can do a superior job of estimating intrinsic value, you can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superior market timing decisions and 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Generate above-average returns</a:t>
            </a:r>
          </a:p>
          <a:p>
            <a:pPr eaLnBrk="1" hangingPunct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Intrinsic value analysis involves:</a:t>
            </a:r>
          </a:p>
          <a:p>
            <a:pPr lvl="1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Aggregate market analysis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Industry </a:t>
            </a:r>
            <a:r>
              <a:rPr lang="en-US" dirty="0"/>
              <a:t>analysis and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Company analysis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868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5.3.1 Efficient Markets and Fundamental Analysis</a:t>
            </a:r>
            <a:endParaRPr lang="en-US" b="1" dirty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Aggregate Market Analysis with Efficient Capital Markets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EMH implies that examining only past economic events is not likely to lead to outperforming a buy-and-hold policy because the market adjusts rapidly to known economic events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Merely using historical data to estimate future values is not sufficient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must estimate the relevant variables that cause long-run movements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305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5.3.1 Efficient Markets and Fundamental Analysis</a:t>
            </a:r>
            <a:endParaRPr lang="en-US" b="1" dirty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305800" cy="4495800"/>
          </a:xfrm>
        </p:spPr>
        <p:txBody>
          <a:bodyPr>
            <a:normAutofit fontScale="92500" lnSpcReduction="20000"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Industry and Company Analysis with Efficient Capital Markets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Wide distribution of returns from different industries and companies justifies industry and company analysis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understand the variables that effect rates of return and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a superior job of estimating future values of these relevant valuation variables, not just look at past data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02465"/>
            <a:ext cx="822960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Important relationship between expected earnings and actual earnings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Accurately predicting earnings surprises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Strong-form EMH indicates likely existence of superior analysts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Studies indicate that fundamental analysis based on E/P ratios, size, and the BV/MV ratios can lead to differentiating future return patterns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5.3.1 Efficient Markets and Fundamental Analysis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02465"/>
            <a:ext cx="8153400" cy="4343400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How to Evaluate Analysts or Investors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Examine performance of numerous securities analyst recommends (in comparison to randomly selected stocks of the same risk class)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Selections of superior analyst should consistently outperform randomly selected stocks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Consistency requirement is crucial; </a:t>
            </a:r>
            <a:r>
              <a:rPr lang="en-CA" dirty="0"/>
              <a:t>a random portfolio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should outperform the market about half the time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5.3.1 Efficient Markets and Fundamental Analysis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5.3.1 Efficient Markets and Fundamental Analysis</a:t>
            </a:r>
            <a:endParaRPr lang="en-US" b="1" dirty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Conclusions about Fundamental Analysis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Estimating the relevant variables is as much an art as a science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understand what variables are relevant and have the ability to do a superior job of estimating these valuation variables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4" name="Rectangle 6"/>
          <p:cNvSpPr>
            <a:spLocks noGrp="1" noChangeArrowheads="1"/>
          </p:cNvSpPr>
          <p:nvPr>
            <p:ph type="title"/>
          </p:nvPr>
        </p:nvSpPr>
        <p:spPr>
          <a:xfrm>
            <a:off x="456629" y="304800"/>
            <a:ext cx="8229600" cy="944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en-CA" dirty="0"/>
              <a:t>5.3.2 Efficient Markets and Portfolio Management</a:t>
            </a:r>
            <a:endParaRPr lang="en-US" b="1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Portfolio Managers with Superior Analysts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Concentrate efforts in mid-cap stocks that do not receive the attention given by institutional portfolio managers to the top-tier stocks</a:t>
            </a:r>
          </a:p>
          <a:p>
            <a:pPr lvl="1" eaLnBrk="1" hangingPunct="1"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market for these neglected stocks may be less efficient than the market for large well-known stocks 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6629" y="304800"/>
            <a:ext cx="8229600" cy="944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en-CA" dirty="0"/>
              <a:t>5.3.2 Efficient Markets and Portfolio Management</a:t>
            </a:r>
            <a:endParaRPr lang="en-US" b="1" dirty="0"/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4800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Portfolio Managers without Superior Analysts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Determine and quantify your client's risk preferences</a:t>
            </a:r>
          </a:p>
          <a:p>
            <a:pPr lvl="1" eaLnBrk="1" hangingPunct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Construct the appropriate portfolio</a:t>
            </a:r>
          </a:p>
          <a:p>
            <a:pPr lvl="1" eaLnBrk="1" hangingPunct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Diversify completely to eliminate unsystematic risk</a:t>
            </a:r>
          </a:p>
          <a:p>
            <a:pPr lvl="1" eaLnBrk="1" hangingPunct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Maintain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desired risk by rebalancing the portfolio</a:t>
            </a:r>
          </a:p>
          <a:p>
            <a:pPr lvl="1" eaLnBrk="1" hangingPunct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Minimize total transaction costs   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1" name="Rectangle 5"/>
          <p:cNvSpPr>
            <a:spLocks noGrp="1" noChangeArrowheads="1"/>
          </p:cNvSpPr>
          <p:nvPr>
            <p:ph type="title"/>
          </p:nvPr>
        </p:nvSpPr>
        <p:spPr>
          <a:xfrm>
            <a:off x="456629" y="381000"/>
            <a:ext cx="8229600" cy="944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en-CA" dirty="0"/>
              <a:t>5.3.2 Efficient Markets and Portfolio Management</a:t>
            </a:r>
            <a:endParaRPr lang="en-US" b="1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43346" y="1447800"/>
            <a:ext cx="8229600" cy="47244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Rationale and Use of Index Funds and Exchange-Traded Funds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Efficiency and a lack of superior analysts imply many portfolios should be managed passively</a:t>
            </a:r>
          </a:p>
          <a:p>
            <a:pPr lvl="1" eaLnBrk="1" hangingPunct="1"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Institutions created market (index) funds, which duplicate the composition and performance of a selected index series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5.1 Efficient Capital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 efficient capital market is one in which </a:t>
            </a: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security prices adjust rapidly to the arrival of new information, </a:t>
            </a:r>
          </a:p>
          <a:p>
            <a:pPr lvl="1"/>
            <a:endParaRPr lang="en-CA" dirty="0"/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which implies that the current prices of securities reflect all information about the security</a:t>
            </a:r>
          </a:p>
          <a:p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5.3.2 Efficient Markets and Portfolio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Insights from Behavioral Finance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Opportunities for abnormal return from deeply ingrained biases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Analysts become overconfident in their ability to predict future growth rates and eventually derive valuations that either fully value or overvalue future growth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Contrary investing, confirming the notion of the herd mentality of analysts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Loss aversion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Market prices are a combination of fundamental value and investor sentiment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5.4-7 Technical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8138"/>
      </p:ext>
    </p:extLst>
  </p:cSld>
  <p:clrMapOvr>
    <a:masterClrMapping/>
  </p:clrMapOvr>
  <p:transition spd="med"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5.4 Technical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No need to study the multitude of economic, industry, and company variables 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/>
              <a:t>P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ast price and volume movements or some other market series will signal future price movements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Change in the price trend may predict a forthcoming change in some fundamental variables, such as earnings and risk, 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before the change is perceived by most fundamental analysts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5.4.1 Underlying Assumptions of Technical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1" y="1600200"/>
            <a:ext cx="8229600" cy="48006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Market value determined solely by supply and demand</a:t>
            </a:r>
          </a:p>
          <a:p>
            <a:pPr marL="514350" indent="-514350">
              <a:buFont typeface="+mj-lt"/>
              <a:buAutoNum type="arabicPeriod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Supply and demand governed by rational and irrational factors including economic variables as well as opinions, moods, and guesses. </a:t>
            </a:r>
          </a:p>
          <a:p>
            <a:pPr marL="514350" indent="-514350">
              <a:buFont typeface="+mj-lt"/>
              <a:buAutoNum type="arabicPeriod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Prices for individual securities and the market tend to move in trends, which persist for appreciable lengths of time</a:t>
            </a:r>
          </a:p>
          <a:p>
            <a:pPr marL="514350" indent="-514350">
              <a:buFont typeface="+mj-lt"/>
              <a:buAutoNum type="arabicPeriod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Prevailing trends change in reaction supply and demand relationships. These shifts can be detected in the action of the market itself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5.5 Advantages of Technical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0" y="1600200"/>
            <a:ext cx="8381429" cy="4525963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 problems with accounting statements:</a:t>
            </a:r>
          </a:p>
          <a:p>
            <a:pPr marL="78867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Lack information needed by security analysts</a:t>
            </a:r>
          </a:p>
          <a:p>
            <a:pPr marL="788670" lvl="1" indent="-514350">
              <a:lnSpc>
                <a:spcPct val="110000"/>
              </a:lnSpc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GAAP allows firms to select reporting procedures; difficulty comparing statements from two firms</a:t>
            </a:r>
          </a:p>
          <a:p>
            <a:pPr marL="788670" lvl="1" indent="-514350">
              <a:lnSpc>
                <a:spcPct val="110000"/>
              </a:lnSpc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Psychological factors and other nonquantifiable variables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not show up in financial statements</a:t>
            </a:r>
          </a:p>
          <a:p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5.7 Technical Trading Rules and Indicators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11" y="1502465"/>
            <a:ext cx="7986425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5.7.1 Contrary-Opinion Rules</a:t>
            </a:r>
            <a:endParaRPr lang="en-US" b="1" dirty="0"/>
          </a:p>
        </p:txBody>
      </p:sp>
      <p:sp>
        <p:nvSpPr>
          <p:cNvPr id="539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0793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Mutual Fund Cash Positions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Buy when mutual fund cash position is high, sell when low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Credit Balances in Brokerage Accounts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Buy when credit balances increase, sell when fall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Investment Advisory Opinions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When a large proportion of investment advisory services are bearish, this signals a market trough and the onset of a bull market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5.7.2 Follow the Smart Money</a:t>
            </a:r>
            <a:endParaRPr lang="en-US" b="1" dirty="0"/>
          </a:p>
        </p:txBody>
      </p:sp>
      <p:sp>
        <p:nvSpPr>
          <p:cNvPr id="5406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99669"/>
            <a:ext cx="8305800" cy="4876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Confidence Index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Yield spread between high-grade and intermediate grade bonds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Declining (increasing) yield spreads increase (decrease) this index and are a bullish (bearish) indicator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T-Bill/Eurodollar Yield Spread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Decreases indicates greater confidence and a bullish indicator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Debit Balances in Brokerage Accounts (Margin Debt)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Balances represent buying on margin, which is assumed to be done by largely sophisticated investors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Increases are a bullish signal</a:t>
            </a:r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5.7.3 Momentum Indicators</a:t>
            </a:r>
            <a:endParaRPr lang="en-US" b="1" dirty="0"/>
          </a:p>
        </p:txBody>
      </p:sp>
      <p:sp>
        <p:nvSpPr>
          <p:cNvPr id="541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305800" cy="5257800"/>
          </a:xfrm>
        </p:spPr>
        <p:txBody>
          <a:bodyPr>
            <a:norm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Breadth of Market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issues </a:t>
            </a:r>
            <a:r>
              <a:rPr lang="en-US" dirty="0"/>
              <a:t>increasing/declining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Advance-decline index: Cumulative index of net advances or net declines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Stocks above their 200-Day Moving Average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Market overbought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negative correction when &gt;80% of stocks trading above 200-day moving average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3" name="Rectangle 3"/>
          <p:cNvSpPr>
            <a:spLocks noGrp="1" noChangeArrowheads="1"/>
          </p:cNvSpPr>
          <p:nvPr>
            <p:ph idx="1"/>
          </p:nvPr>
        </p:nvSpPr>
        <p:spPr>
          <a:xfrm>
            <a:off x="457771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Dow Theory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oldest technical trading rule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Stock prices as moving in trends like water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types of price movements over time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 trends are like tides in the ocean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Intermediate trends resemble waves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Short-run movements are like ripples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5.7.4 Stock Price and Volume Techniques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5.1.1 Why Should Capital Markets Be Efficient?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 informationally efficient market:</a:t>
            </a:r>
          </a:p>
          <a:p>
            <a:pPr marL="0" indent="0">
              <a:lnSpc>
                <a:spcPct val="110000"/>
              </a:lnSpc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large number of participants analyze and value securities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information comes in a random fashion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dirty="0"/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rices adjust rapidly to new information</a:t>
            </a:r>
          </a:p>
          <a:p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5.7.4 Stock Price and Volume Techniques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13" y="1671637"/>
            <a:ext cx="8518087" cy="420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Importance of Volume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Volume changes as indicator of changes in supply and demand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Price increase on heavy volume relative to the normal trading volume indication of bullish activity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Price decline with heavy volume bearish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Ratio of upside-downside volume indicator of short-term momentum of aggregate stock market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5.7.4 Stock Price and Volume Techniques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Support and Resistance Levels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 level: Price range to expect substantial increase in the demand for a stock and a price increase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Resistance level: Price range </a:t>
            </a:r>
            <a:r>
              <a:rPr lang="en-US" dirty="0"/>
              <a:t>to expect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 in the supply of stock and a price reversal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5.7.4 Stock Price and Volume Techniques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5.7.4 Stock Price and Volume Techniques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860" y="1600200"/>
            <a:ext cx="847166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02465"/>
            <a:ext cx="79248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Moving Average Lines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 lines reflect the overall trends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Shorter lines (50 versus 200-day), shorter trends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Prices reverse breaking through MA line from below with heavy trading volume is positive change, and vice versa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50-day line crossing 200-day line from below on good volume is bullish indicator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5.7.4 Stock Price and Volume Techniques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5.7.4 Stock Price and Volume Techniques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7781544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5.7.5 Efficient Markets and Technical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Assumptions of technical analysis oppose of efficient markets</a:t>
            </a:r>
          </a:p>
          <a:p>
            <a:endParaRPr lang="en-CA" dirty="0"/>
          </a:p>
          <a:p>
            <a:r>
              <a:rPr lang="en-CA" dirty="0"/>
              <a:t>The belief patterns of price adjustment contradicts EMH which says that security prices adjust to new information very rapidly</a:t>
            </a:r>
          </a:p>
          <a:p>
            <a:endParaRPr lang="en-CA" dirty="0"/>
          </a:p>
          <a:p>
            <a:r>
              <a:rPr lang="en-CA" dirty="0"/>
              <a:t>If weak-form efficiency, then prices fully reflect all relevant market information and technical trading cannot have any value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5.1.1 Why Should Capital Markets Be Efficient?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combined effect of:</a:t>
            </a:r>
          </a:p>
          <a:p>
            <a:pPr lvl="1"/>
            <a:r>
              <a:rPr lang="en-CA" dirty="0"/>
              <a:t>Random information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Many competing investors means that: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Price changes should be independent and random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Prices should be an unbiased reflection of all available information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expected returns implicit of a stock should be consistent with its perceived risk</a:t>
            </a:r>
            <a:endParaRPr lang="en-CA" dirty="0"/>
          </a:p>
        </p:txBody>
      </p:sp>
    </p:spTree>
  </p:cSld>
  <p:clrMapOvr>
    <a:masterClrMapping/>
  </p:clrMapOvr>
  <p:transition spd="med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3350</TotalTime>
  <Words>3766</Words>
  <Application>Microsoft Office PowerPoint</Application>
  <PresentationFormat>On-screen Show (4:3)</PresentationFormat>
  <Paragraphs>616</Paragraphs>
  <Slides>86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2" baseType="lpstr">
      <vt:lpstr>Arial</vt:lpstr>
      <vt:lpstr>Calibri</vt:lpstr>
      <vt:lpstr>Century Gothic</vt:lpstr>
      <vt:lpstr>Corbel</vt:lpstr>
      <vt:lpstr>Wingdings</vt:lpstr>
      <vt:lpstr>Contemporary blue</vt:lpstr>
      <vt:lpstr>FIN 422: Student Managed Investment Fund</vt:lpstr>
      <vt:lpstr>Overview</vt:lpstr>
      <vt:lpstr>Learning Objectives I</vt:lpstr>
      <vt:lpstr>Learning Objectives II</vt:lpstr>
      <vt:lpstr>Readings</vt:lpstr>
      <vt:lpstr>5.1 Efficient Capital Markets</vt:lpstr>
      <vt:lpstr>5.1 Efficient Capital Markets</vt:lpstr>
      <vt:lpstr>5.1.1 Why Should Capital Markets Be Efficient?</vt:lpstr>
      <vt:lpstr>5.1.1 Why Should Capital Markets Be Efficient?</vt:lpstr>
      <vt:lpstr>5.1.2 Alternative Efficient Market Hypotheses</vt:lpstr>
      <vt:lpstr>5.1.2 Alternative Efficient Market Hypotheses</vt:lpstr>
      <vt:lpstr>5.1.2 Alternative Efficient Market Hypotheses</vt:lpstr>
      <vt:lpstr>5.1.2 Alternative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5.1.3 Tests and Results of Efficient Market Hypotheses</vt:lpstr>
      <vt:lpstr>Implications for SMIF</vt:lpstr>
      <vt:lpstr>5.2 Behavioral Finance</vt:lpstr>
      <vt:lpstr>5.2 Behavioral Finance</vt:lpstr>
      <vt:lpstr>5.2 Behavioral Finance</vt:lpstr>
      <vt:lpstr>Top Behavioral Issues</vt:lpstr>
      <vt:lpstr>Bounded Rationality</vt:lpstr>
      <vt:lpstr>Prospect Theory and Loss Aversion</vt:lpstr>
      <vt:lpstr>Prospect Theory and Loss Aversion</vt:lpstr>
      <vt:lpstr>Framing</vt:lpstr>
      <vt:lpstr>Overconfidence</vt:lpstr>
      <vt:lpstr>Overconfidence</vt:lpstr>
      <vt:lpstr>Overconfidence and Investor Behavior</vt:lpstr>
      <vt:lpstr>Anchoring/ Representativeness</vt:lpstr>
      <vt:lpstr>Probability</vt:lpstr>
      <vt:lpstr>Probability</vt:lpstr>
      <vt:lpstr>Book Recommendation</vt:lpstr>
      <vt:lpstr>Singal. Beyond the Random Walk </vt:lpstr>
      <vt:lpstr>5.3 Implications of Efficient Capital Markets</vt:lpstr>
      <vt:lpstr>5.3 Implications of Efficient Capital Markets</vt:lpstr>
      <vt:lpstr>5.3.1 Efficient Markets and Fundamental Analysis</vt:lpstr>
      <vt:lpstr>5.3.1 Efficient Markets and Fundamental Analysis</vt:lpstr>
      <vt:lpstr>5.3.1 Efficient Markets and Fundamental Analysis</vt:lpstr>
      <vt:lpstr>5.3.1 Efficient Markets and Fundamental Analysis</vt:lpstr>
      <vt:lpstr>5.3.1 Efficient Markets and Fundamental Analysis</vt:lpstr>
      <vt:lpstr>5.3.1 Efficient Markets and Fundamental Analysis</vt:lpstr>
      <vt:lpstr>5.3.1 Efficient Markets and Fundamental Analysis</vt:lpstr>
      <vt:lpstr>5.3.2 Efficient Markets and Portfolio Management</vt:lpstr>
      <vt:lpstr>5.3.2 Efficient Markets and Portfolio Management</vt:lpstr>
      <vt:lpstr>5.3.2 Efficient Markets and Portfolio Management</vt:lpstr>
      <vt:lpstr>5.3.2 Efficient Markets and Portfolio Management</vt:lpstr>
      <vt:lpstr>5.4-7 Technical Analysis</vt:lpstr>
      <vt:lpstr>5.4 Technical Analysis</vt:lpstr>
      <vt:lpstr>5.4.1 Underlying Assumptions of Technical Analysis </vt:lpstr>
      <vt:lpstr>5.5 Advantages of Technical Analysis</vt:lpstr>
      <vt:lpstr>5.7 Technical Trading Rules and Indicators</vt:lpstr>
      <vt:lpstr>5.7.1 Contrary-Opinion Rules</vt:lpstr>
      <vt:lpstr>5.7.2 Follow the Smart Money</vt:lpstr>
      <vt:lpstr>5.7.3 Momentum Indicators</vt:lpstr>
      <vt:lpstr>5.7.4 Stock Price and Volume Techniques</vt:lpstr>
      <vt:lpstr>5.7.4 Stock Price and Volume Techniques </vt:lpstr>
      <vt:lpstr>5.7.4 Stock Price and Volume Techniques</vt:lpstr>
      <vt:lpstr>5.7.4 Stock Price and Volume Techniques</vt:lpstr>
      <vt:lpstr>5.7.4 Stock Price and Volume Techniques</vt:lpstr>
      <vt:lpstr>5.7.4 Stock Price and Volume Techniques</vt:lpstr>
      <vt:lpstr>5.7.4 Stock Price and Volume Techniques</vt:lpstr>
      <vt:lpstr>5.7.5 Efficient Markets and Technical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388</cp:revision>
  <dcterms:created xsi:type="dcterms:W3CDTF">2004-10-03T21:09:17Z</dcterms:created>
  <dcterms:modified xsi:type="dcterms:W3CDTF">2020-01-24T14:37:20Z</dcterms:modified>
</cp:coreProperties>
</file>