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57" r:id="rId4"/>
    <p:sldId id="267" r:id="rId5"/>
    <p:sldId id="268" r:id="rId6"/>
    <p:sldId id="262" r:id="rId7"/>
    <p:sldId id="266" r:id="rId8"/>
    <p:sldId id="269" r:id="rId9"/>
    <p:sldId id="272" r:id="rId10"/>
    <p:sldId id="259" r:id="rId11"/>
    <p:sldId id="264" r:id="rId12"/>
    <p:sldId id="271" r:id="rId13"/>
    <p:sldId id="265" r:id="rId14"/>
    <p:sldId id="26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562782662655224"/>
          <c:y val="2.200003259974323E-2"/>
        </c:manualLayout>
      </c:layout>
      <c:overlay val="0"/>
      <c:spPr>
        <a:noFill/>
        <a:ln w="25400">
          <a:noFill/>
        </a:ln>
      </c:spPr>
      <c:txPr>
        <a:bodyPr anchor="ctr" anchorCtr="1"/>
        <a:lstStyle/>
        <a:p>
          <a:pPr algn="l">
            <a:defRPr sz="2000" b="0" i="0" u="none" strike="noStrike" baseline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389742779164659"/>
          <c:y val="0.17907067315421732"/>
          <c:w val="0.93029871977240397"/>
          <c:h val="0.62"/>
        </c:manualLayout>
      </c:layout>
      <c:lineChart>
        <c:grouping val="standard"/>
        <c:varyColors val="0"/>
        <c:ser>
          <c:idx val="0"/>
          <c:order val="0"/>
          <c:tx>
            <c:v>Vascular Solutions, Inc. (NasdaqGS:VASC) - Share Pricing</c:v>
          </c:tx>
          <c:spPr>
            <a:ln w="412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'Pane 1'!$A$37:$A$288</c:f>
              <c:strCache>
                <c:ptCount val="252"/>
                <c:pt idx="0">
                  <c:v>Nov-27-2015</c:v>
                </c:pt>
                <c:pt idx="145">
                  <c:v>Jun-27-2016</c:v>
                </c:pt>
                <c:pt idx="251">
                  <c:v>Nov-25-2016</c:v>
                </c:pt>
              </c:strCache>
            </c:strRef>
          </c:cat>
          <c:val>
            <c:numRef>
              <c:f>'Pane 1'!$B$37:$B$288</c:f>
              <c:numCache>
                <c:formatCode>0.00</c:formatCode>
                <c:ptCount val="252"/>
                <c:pt idx="0">
                  <c:v>35.54</c:v>
                </c:pt>
                <c:pt idx="1">
                  <c:v>35.54</c:v>
                </c:pt>
                <c:pt idx="2">
                  <c:v>36.020000000000003</c:v>
                </c:pt>
                <c:pt idx="3">
                  <c:v>35.97</c:v>
                </c:pt>
                <c:pt idx="4">
                  <c:v>35.99</c:v>
                </c:pt>
                <c:pt idx="5">
                  <c:v>36.68</c:v>
                </c:pt>
                <c:pt idx="6">
                  <c:v>36.51</c:v>
                </c:pt>
                <c:pt idx="7">
                  <c:v>36.520000000000003</c:v>
                </c:pt>
                <c:pt idx="8">
                  <c:v>35.42</c:v>
                </c:pt>
                <c:pt idx="9">
                  <c:v>34.68</c:v>
                </c:pt>
                <c:pt idx="10">
                  <c:v>33.54</c:v>
                </c:pt>
                <c:pt idx="11">
                  <c:v>33.82</c:v>
                </c:pt>
                <c:pt idx="12">
                  <c:v>34.549999999999997</c:v>
                </c:pt>
                <c:pt idx="13">
                  <c:v>34.549999999999997</c:v>
                </c:pt>
                <c:pt idx="14">
                  <c:v>34.380000000000003</c:v>
                </c:pt>
                <c:pt idx="15">
                  <c:v>34.21</c:v>
                </c:pt>
                <c:pt idx="16">
                  <c:v>34.049999999999997</c:v>
                </c:pt>
                <c:pt idx="17">
                  <c:v>33.83</c:v>
                </c:pt>
                <c:pt idx="18">
                  <c:v>34.15</c:v>
                </c:pt>
                <c:pt idx="19">
                  <c:v>34.31</c:v>
                </c:pt>
                <c:pt idx="20">
                  <c:v>34.32</c:v>
                </c:pt>
                <c:pt idx="21">
                  <c:v>35.119999999999997</c:v>
                </c:pt>
                <c:pt idx="22">
                  <c:v>35.28</c:v>
                </c:pt>
                <c:pt idx="23">
                  <c:v>34.39</c:v>
                </c:pt>
                <c:pt idx="24">
                  <c:v>32.65</c:v>
                </c:pt>
                <c:pt idx="25">
                  <c:v>32.619999999999997</c:v>
                </c:pt>
                <c:pt idx="26">
                  <c:v>32.69</c:v>
                </c:pt>
                <c:pt idx="27">
                  <c:v>31.5</c:v>
                </c:pt>
                <c:pt idx="28">
                  <c:v>29.68</c:v>
                </c:pt>
                <c:pt idx="29">
                  <c:v>29.45</c:v>
                </c:pt>
                <c:pt idx="30">
                  <c:v>29.62</c:v>
                </c:pt>
                <c:pt idx="31">
                  <c:v>29.21</c:v>
                </c:pt>
                <c:pt idx="32">
                  <c:v>29.85</c:v>
                </c:pt>
                <c:pt idx="33">
                  <c:v>28.94</c:v>
                </c:pt>
                <c:pt idx="34">
                  <c:v>29.13</c:v>
                </c:pt>
                <c:pt idx="35">
                  <c:v>29.72</c:v>
                </c:pt>
                <c:pt idx="36">
                  <c:v>28.74</c:v>
                </c:pt>
                <c:pt idx="37">
                  <c:v>25.18</c:v>
                </c:pt>
                <c:pt idx="38">
                  <c:v>25.61</c:v>
                </c:pt>
                <c:pt idx="39">
                  <c:v>27.24</c:v>
                </c:pt>
                <c:pt idx="40">
                  <c:v>26.29</c:v>
                </c:pt>
                <c:pt idx="41">
                  <c:v>25.35</c:v>
                </c:pt>
                <c:pt idx="42">
                  <c:v>27.36</c:v>
                </c:pt>
                <c:pt idx="43">
                  <c:v>27.88</c:v>
                </c:pt>
                <c:pt idx="44">
                  <c:v>27.31</c:v>
                </c:pt>
                <c:pt idx="45">
                  <c:v>26.855</c:v>
                </c:pt>
                <c:pt idx="46">
                  <c:v>26.08</c:v>
                </c:pt>
                <c:pt idx="47">
                  <c:v>25.1</c:v>
                </c:pt>
                <c:pt idx="48">
                  <c:v>25.31</c:v>
                </c:pt>
                <c:pt idx="49">
                  <c:v>25.31</c:v>
                </c:pt>
                <c:pt idx="50">
                  <c:v>25.54</c:v>
                </c:pt>
                <c:pt idx="51">
                  <c:v>24.82</c:v>
                </c:pt>
                <c:pt idx="52">
                  <c:v>25.25</c:v>
                </c:pt>
                <c:pt idx="53">
                  <c:v>25.39</c:v>
                </c:pt>
                <c:pt idx="54">
                  <c:v>25.65</c:v>
                </c:pt>
                <c:pt idx="55">
                  <c:v>25.41</c:v>
                </c:pt>
                <c:pt idx="56">
                  <c:v>25.75</c:v>
                </c:pt>
                <c:pt idx="57">
                  <c:v>25.66</c:v>
                </c:pt>
                <c:pt idx="58">
                  <c:v>25.62</c:v>
                </c:pt>
                <c:pt idx="59">
                  <c:v>25.83</c:v>
                </c:pt>
                <c:pt idx="60">
                  <c:v>26.25</c:v>
                </c:pt>
                <c:pt idx="61">
                  <c:v>28.85</c:v>
                </c:pt>
                <c:pt idx="62">
                  <c:v>30.06</c:v>
                </c:pt>
                <c:pt idx="63">
                  <c:v>30.47</c:v>
                </c:pt>
                <c:pt idx="64">
                  <c:v>30.27</c:v>
                </c:pt>
                <c:pt idx="65">
                  <c:v>30.31</c:v>
                </c:pt>
                <c:pt idx="66">
                  <c:v>31.04</c:v>
                </c:pt>
                <c:pt idx="67">
                  <c:v>31.26</c:v>
                </c:pt>
                <c:pt idx="68">
                  <c:v>31.22</c:v>
                </c:pt>
                <c:pt idx="69">
                  <c:v>31.3</c:v>
                </c:pt>
                <c:pt idx="70">
                  <c:v>31.13</c:v>
                </c:pt>
                <c:pt idx="71">
                  <c:v>31.45</c:v>
                </c:pt>
                <c:pt idx="72">
                  <c:v>31.44</c:v>
                </c:pt>
                <c:pt idx="73">
                  <c:v>30.93</c:v>
                </c:pt>
                <c:pt idx="74">
                  <c:v>30.53</c:v>
                </c:pt>
                <c:pt idx="75">
                  <c:v>30.18</c:v>
                </c:pt>
                <c:pt idx="76">
                  <c:v>31.4</c:v>
                </c:pt>
                <c:pt idx="77">
                  <c:v>30.75</c:v>
                </c:pt>
                <c:pt idx="78">
                  <c:v>31.16</c:v>
                </c:pt>
                <c:pt idx="79">
                  <c:v>30.05</c:v>
                </c:pt>
                <c:pt idx="80">
                  <c:v>30.37</c:v>
                </c:pt>
                <c:pt idx="81">
                  <c:v>30.99</c:v>
                </c:pt>
                <c:pt idx="82">
                  <c:v>32.090000000000003</c:v>
                </c:pt>
                <c:pt idx="83">
                  <c:v>32.47</c:v>
                </c:pt>
                <c:pt idx="84">
                  <c:v>32.53</c:v>
                </c:pt>
                <c:pt idx="85">
                  <c:v>32.1</c:v>
                </c:pt>
                <c:pt idx="86">
                  <c:v>31.97</c:v>
                </c:pt>
                <c:pt idx="87">
                  <c:v>31.1</c:v>
                </c:pt>
                <c:pt idx="88">
                  <c:v>31.33</c:v>
                </c:pt>
                <c:pt idx="89">
                  <c:v>32.03</c:v>
                </c:pt>
                <c:pt idx="90">
                  <c:v>32.32</c:v>
                </c:pt>
                <c:pt idx="91">
                  <c:v>32.26</c:v>
                </c:pt>
                <c:pt idx="92">
                  <c:v>32.619999999999997</c:v>
                </c:pt>
                <c:pt idx="93">
                  <c:v>33.520000000000003</c:v>
                </c:pt>
                <c:pt idx="94">
                  <c:v>34.15</c:v>
                </c:pt>
                <c:pt idx="95">
                  <c:v>38.020000000000003</c:v>
                </c:pt>
                <c:pt idx="96">
                  <c:v>38.270000000000003</c:v>
                </c:pt>
                <c:pt idx="97">
                  <c:v>38.15</c:v>
                </c:pt>
                <c:pt idx="98">
                  <c:v>38.33</c:v>
                </c:pt>
                <c:pt idx="99">
                  <c:v>38.32</c:v>
                </c:pt>
                <c:pt idx="100">
                  <c:v>37.5</c:v>
                </c:pt>
                <c:pt idx="101">
                  <c:v>37.090000000000003</c:v>
                </c:pt>
                <c:pt idx="102">
                  <c:v>37.06</c:v>
                </c:pt>
                <c:pt idx="103">
                  <c:v>35.130000000000003</c:v>
                </c:pt>
                <c:pt idx="104">
                  <c:v>35.11</c:v>
                </c:pt>
                <c:pt idx="105">
                  <c:v>34.950000000000003</c:v>
                </c:pt>
                <c:pt idx="106">
                  <c:v>34.85</c:v>
                </c:pt>
                <c:pt idx="107">
                  <c:v>35.29</c:v>
                </c:pt>
                <c:pt idx="108">
                  <c:v>36.020000000000003</c:v>
                </c:pt>
                <c:pt idx="109">
                  <c:v>35.5</c:v>
                </c:pt>
                <c:pt idx="110">
                  <c:v>35.56</c:v>
                </c:pt>
                <c:pt idx="111">
                  <c:v>36.04</c:v>
                </c:pt>
                <c:pt idx="112">
                  <c:v>36.049999999999997</c:v>
                </c:pt>
                <c:pt idx="113">
                  <c:v>35.64</c:v>
                </c:pt>
                <c:pt idx="114">
                  <c:v>36.380000000000003</c:v>
                </c:pt>
                <c:pt idx="115">
                  <c:v>38.22</c:v>
                </c:pt>
                <c:pt idx="116">
                  <c:v>39.479999999999997</c:v>
                </c:pt>
                <c:pt idx="117">
                  <c:v>37.75</c:v>
                </c:pt>
                <c:pt idx="118">
                  <c:v>37.83</c:v>
                </c:pt>
                <c:pt idx="119">
                  <c:v>37.549999999999997</c:v>
                </c:pt>
                <c:pt idx="120">
                  <c:v>38.229999999999997</c:v>
                </c:pt>
                <c:pt idx="121">
                  <c:v>38.049999999999997</c:v>
                </c:pt>
                <c:pt idx="122">
                  <c:v>38.85</c:v>
                </c:pt>
                <c:pt idx="123">
                  <c:v>38.33</c:v>
                </c:pt>
                <c:pt idx="124">
                  <c:v>38.159999999999997</c:v>
                </c:pt>
                <c:pt idx="125">
                  <c:v>38.36</c:v>
                </c:pt>
                <c:pt idx="126">
                  <c:v>38.090000000000003</c:v>
                </c:pt>
                <c:pt idx="127">
                  <c:v>38.89</c:v>
                </c:pt>
                <c:pt idx="128">
                  <c:v>39.25</c:v>
                </c:pt>
                <c:pt idx="129">
                  <c:v>38.869999999999997</c:v>
                </c:pt>
                <c:pt idx="130">
                  <c:v>39.54</c:v>
                </c:pt>
                <c:pt idx="131">
                  <c:v>39.950000000000003</c:v>
                </c:pt>
                <c:pt idx="132">
                  <c:v>39.83</c:v>
                </c:pt>
                <c:pt idx="133">
                  <c:v>40.14</c:v>
                </c:pt>
                <c:pt idx="134">
                  <c:v>39.58</c:v>
                </c:pt>
                <c:pt idx="135">
                  <c:v>39.630000000000003</c:v>
                </c:pt>
                <c:pt idx="136">
                  <c:v>39.590000000000003</c:v>
                </c:pt>
                <c:pt idx="137">
                  <c:v>39.520000000000003</c:v>
                </c:pt>
                <c:pt idx="138">
                  <c:v>39.869999999999997</c:v>
                </c:pt>
                <c:pt idx="139">
                  <c:v>39.130000000000003</c:v>
                </c:pt>
                <c:pt idx="140">
                  <c:v>40.07</c:v>
                </c:pt>
                <c:pt idx="141">
                  <c:v>39.450000000000003</c:v>
                </c:pt>
                <c:pt idx="142">
                  <c:v>38.97</c:v>
                </c:pt>
                <c:pt idx="143">
                  <c:v>39.200000000000003</c:v>
                </c:pt>
                <c:pt idx="144">
                  <c:v>38.130000000000003</c:v>
                </c:pt>
                <c:pt idx="145">
                  <c:v>38.57</c:v>
                </c:pt>
                <c:pt idx="146">
                  <c:v>39.61</c:v>
                </c:pt>
                <c:pt idx="147">
                  <c:v>41.23</c:v>
                </c:pt>
                <c:pt idx="148">
                  <c:v>41.66</c:v>
                </c:pt>
                <c:pt idx="149">
                  <c:v>42.4</c:v>
                </c:pt>
                <c:pt idx="150">
                  <c:v>41.2</c:v>
                </c:pt>
                <c:pt idx="151">
                  <c:v>41.64</c:v>
                </c:pt>
                <c:pt idx="152">
                  <c:v>42.48</c:v>
                </c:pt>
                <c:pt idx="153">
                  <c:v>43.51</c:v>
                </c:pt>
                <c:pt idx="154">
                  <c:v>43.61</c:v>
                </c:pt>
                <c:pt idx="155">
                  <c:v>43.76</c:v>
                </c:pt>
                <c:pt idx="156">
                  <c:v>43.63</c:v>
                </c:pt>
                <c:pt idx="157">
                  <c:v>43.24</c:v>
                </c:pt>
                <c:pt idx="158">
                  <c:v>42.88</c:v>
                </c:pt>
                <c:pt idx="159">
                  <c:v>42.5</c:v>
                </c:pt>
                <c:pt idx="160">
                  <c:v>42.59</c:v>
                </c:pt>
                <c:pt idx="161">
                  <c:v>42.89</c:v>
                </c:pt>
                <c:pt idx="162">
                  <c:v>42.5</c:v>
                </c:pt>
                <c:pt idx="163">
                  <c:v>42.83</c:v>
                </c:pt>
                <c:pt idx="164">
                  <c:v>42.32</c:v>
                </c:pt>
                <c:pt idx="165">
                  <c:v>46.36</c:v>
                </c:pt>
                <c:pt idx="166">
                  <c:v>46.4</c:v>
                </c:pt>
                <c:pt idx="167">
                  <c:v>46.21</c:v>
                </c:pt>
                <c:pt idx="168">
                  <c:v>45.87</c:v>
                </c:pt>
                <c:pt idx="169">
                  <c:v>46.45</c:v>
                </c:pt>
                <c:pt idx="170">
                  <c:v>45.35</c:v>
                </c:pt>
                <c:pt idx="171">
                  <c:v>45.85</c:v>
                </c:pt>
                <c:pt idx="172">
                  <c:v>45.9</c:v>
                </c:pt>
                <c:pt idx="173">
                  <c:v>45.85</c:v>
                </c:pt>
                <c:pt idx="174">
                  <c:v>46.18</c:v>
                </c:pt>
                <c:pt idx="175">
                  <c:v>47.07</c:v>
                </c:pt>
                <c:pt idx="176">
                  <c:v>47.34</c:v>
                </c:pt>
                <c:pt idx="177">
                  <c:v>47.02</c:v>
                </c:pt>
                <c:pt idx="178">
                  <c:v>47.18</c:v>
                </c:pt>
                <c:pt idx="179">
                  <c:v>47.38</c:v>
                </c:pt>
                <c:pt idx="180">
                  <c:v>47.01</c:v>
                </c:pt>
                <c:pt idx="181">
                  <c:v>47.07</c:v>
                </c:pt>
                <c:pt idx="182">
                  <c:v>47.78</c:v>
                </c:pt>
                <c:pt idx="183">
                  <c:v>47.16</c:v>
                </c:pt>
                <c:pt idx="184">
                  <c:v>47.05</c:v>
                </c:pt>
                <c:pt idx="185">
                  <c:v>47.55</c:v>
                </c:pt>
                <c:pt idx="186">
                  <c:v>47.06</c:v>
                </c:pt>
                <c:pt idx="187">
                  <c:v>47.19</c:v>
                </c:pt>
                <c:pt idx="188">
                  <c:v>47.74</c:v>
                </c:pt>
                <c:pt idx="189">
                  <c:v>48.9</c:v>
                </c:pt>
                <c:pt idx="190">
                  <c:v>48.5</c:v>
                </c:pt>
                <c:pt idx="191">
                  <c:v>48.17</c:v>
                </c:pt>
                <c:pt idx="192">
                  <c:v>48.46</c:v>
                </c:pt>
                <c:pt idx="193">
                  <c:v>48.99</c:v>
                </c:pt>
                <c:pt idx="194">
                  <c:v>49.41</c:v>
                </c:pt>
                <c:pt idx="195">
                  <c:v>50.57</c:v>
                </c:pt>
                <c:pt idx="196">
                  <c:v>48.84</c:v>
                </c:pt>
                <c:pt idx="197">
                  <c:v>48.02</c:v>
                </c:pt>
                <c:pt idx="198">
                  <c:v>48.68</c:v>
                </c:pt>
                <c:pt idx="199">
                  <c:v>48.32</c:v>
                </c:pt>
                <c:pt idx="200">
                  <c:v>48.55</c:v>
                </c:pt>
                <c:pt idx="201">
                  <c:v>48.59</c:v>
                </c:pt>
                <c:pt idx="202">
                  <c:v>49.66</c:v>
                </c:pt>
                <c:pt idx="203">
                  <c:v>49.83</c:v>
                </c:pt>
                <c:pt idx="204">
                  <c:v>49.47</c:v>
                </c:pt>
                <c:pt idx="205">
                  <c:v>49.83</c:v>
                </c:pt>
                <c:pt idx="206">
                  <c:v>50.26</c:v>
                </c:pt>
                <c:pt idx="207">
                  <c:v>49.56</c:v>
                </c:pt>
                <c:pt idx="208">
                  <c:v>48.79</c:v>
                </c:pt>
                <c:pt idx="209">
                  <c:v>49.3</c:v>
                </c:pt>
                <c:pt idx="210">
                  <c:v>48.78</c:v>
                </c:pt>
                <c:pt idx="211">
                  <c:v>47.45</c:v>
                </c:pt>
                <c:pt idx="212">
                  <c:v>48.23</c:v>
                </c:pt>
                <c:pt idx="213">
                  <c:v>47.86</c:v>
                </c:pt>
                <c:pt idx="214">
                  <c:v>47.53</c:v>
                </c:pt>
                <c:pt idx="215">
                  <c:v>47.11</c:v>
                </c:pt>
                <c:pt idx="216">
                  <c:v>48.24</c:v>
                </c:pt>
                <c:pt idx="217">
                  <c:v>47.59</c:v>
                </c:pt>
                <c:pt idx="218">
                  <c:v>48.29</c:v>
                </c:pt>
                <c:pt idx="219">
                  <c:v>46.6</c:v>
                </c:pt>
                <c:pt idx="220">
                  <c:v>46.89</c:v>
                </c:pt>
                <c:pt idx="221">
                  <c:v>46.35</c:v>
                </c:pt>
                <c:pt idx="222">
                  <c:v>46.11</c:v>
                </c:pt>
                <c:pt idx="223">
                  <c:v>45.89</c:v>
                </c:pt>
                <c:pt idx="224">
                  <c:v>46.05</c:v>
                </c:pt>
                <c:pt idx="225">
                  <c:v>46.64</c:v>
                </c:pt>
                <c:pt idx="226">
                  <c:v>46.79</c:v>
                </c:pt>
                <c:pt idx="227">
                  <c:v>46.77</c:v>
                </c:pt>
                <c:pt idx="228">
                  <c:v>48.63</c:v>
                </c:pt>
                <c:pt idx="229">
                  <c:v>48.17</c:v>
                </c:pt>
                <c:pt idx="230">
                  <c:v>46.1</c:v>
                </c:pt>
                <c:pt idx="231">
                  <c:v>45.49</c:v>
                </c:pt>
                <c:pt idx="232">
                  <c:v>45.57</c:v>
                </c:pt>
                <c:pt idx="233">
                  <c:v>45.6</c:v>
                </c:pt>
                <c:pt idx="234">
                  <c:v>45.2</c:v>
                </c:pt>
                <c:pt idx="235">
                  <c:v>44.75</c:v>
                </c:pt>
                <c:pt idx="236">
                  <c:v>44.5</c:v>
                </c:pt>
                <c:pt idx="237">
                  <c:v>44.05</c:v>
                </c:pt>
                <c:pt idx="238">
                  <c:v>45.95</c:v>
                </c:pt>
                <c:pt idx="239">
                  <c:v>46.65</c:v>
                </c:pt>
                <c:pt idx="240">
                  <c:v>47.15</c:v>
                </c:pt>
                <c:pt idx="241">
                  <c:v>49.25</c:v>
                </c:pt>
                <c:pt idx="242">
                  <c:v>50.1</c:v>
                </c:pt>
                <c:pt idx="243">
                  <c:v>49.55</c:v>
                </c:pt>
                <c:pt idx="244">
                  <c:v>49.9</c:v>
                </c:pt>
                <c:pt idx="245">
                  <c:v>51.65</c:v>
                </c:pt>
                <c:pt idx="246">
                  <c:v>52.65</c:v>
                </c:pt>
                <c:pt idx="247">
                  <c:v>53.85</c:v>
                </c:pt>
                <c:pt idx="248">
                  <c:v>53.85</c:v>
                </c:pt>
                <c:pt idx="249">
                  <c:v>53.4</c:v>
                </c:pt>
                <c:pt idx="250">
                  <c:v>54.35</c:v>
                </c:pt>
                <c:pt idx="251">
                  <c:v>54.5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CC-4D1D-B7B8-50B39CDFFD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1014296"/>
        <c:axId val="1"/>
      </c:lineChart>
      <c:dateAx>
        <c:axId val="361014296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low"/>
        <c:spPr>
          <a:ln w="6350">
            <a:noFill/>
          </a:ln>
        </c:spPr>
        <c:txPr>
          <a:bodyPr rot="-60000" vert="horz" anchor="b" anchorCtr="0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At val="21"/>
        <c:auto val="0"/>
        <c:lblOffset val="500"/>
        <c:baseTimeUnit val="days"/>
        <c:minorUnit val="10"/>
      </c:dateAx>
      <c:valAx>
        <c:axId val="1"/>
        <c:scaling>
          <c:orientation val="minMax"/>
          <c:max val="58"/>
          <c:min val="21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1014296"/>
        <c:crossesAt val="1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8833570412517782"/>
          <c:y val="0.93799999999999994"/>
          <c:w val="0.27311522048364156"/>
          <c:h val="4.8000000000000001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362A-4D53-4740-81C4-A98F618B3F10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D8EBE-51F7-4CD2-AFBB-4739922A6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66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39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995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28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6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0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75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05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1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5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A53A3-A3E9-4421-8164-DE3EFECC6A97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5C42B-EA56-4265-9A58-CCEA2A9FE8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vascular solutio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 trans="100000" intensity="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06" y="513498"/>
            <a:ext cx="9703709" cy="52777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298163"/>
            <a:ext cx="9144000" cy="1628192"/>
          </a:xfrm>
        </p:spPr>
        <p:txBody>
          <a:bodyPr/>
          <a:lstStyle/>
          <a:p>
            <a:r>
              <a:rPr lang="en-US" dirty="0" smtClean="0"/>
              <a:t>Brent Pfaff, Jack Bergloff, Mike Byrns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150" y="6186018"/>
            <a:ext cx="2228850" cy="67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1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Ratios </a:t>
            </a:r>
            <a:r>
              <a:rPr lang="en-US" sz="3200" b="1" dirty="0" smtClean="0"/>
              <a:t>(12 months Dec, 31 2015)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3964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Vascular Solutions</a:t>
            </a:r>
          </a:p>
          <a:p>
            <a:pPr marL="0" indent="0">
              <a:buNone/>
            </a:pPr>
            <a:r>
              <a:rPr lang="en-US" dirty="0" smtClean="0"/>
              <a:t>P/E: 79.07 </a:t>
            </a:r>
            <a:r>
              <a:rPr lang="en-US" sz="2000" dirty="0" smtClean="0"/>
              <a:t>(as of Nov. 25, 2016)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Debt-to-Equity: 0</a:t>
            </a:r>
          </a:p>
          <a:p>
            <a:pPr marL="0" indent="0">
              <a:buNone/>
            </a:pPr>
            <a:r>
              <a:rPr lang="en-US" dirty="0" smtClean="0"/>
              <a:t>PEG: 1.99 </a:t>
            </a:r>
            <a:r>
              <a:rPr lang="en-US" sz="2000" dirty="0" smtClean="0"/>
              <a:t>(as of Nov. 25, 2016)</a:t>
            </a:r>
          </a:p>
          <a:p>
            <a:pPr marL="0" indent="0">
              <a:buNone/>
            </a:pPr>
            <a:r>
              <a:rPr lang="en-US" dirty="0" smtClean="0"/>
              <a:t>ROA: 7.1%</a:t>
            </a:r>
          </a:p>
          <a:p>
            <a:pPr marL="0" indent="0">
              <a:buNone/>
            </a:pPr>
            <a:r>
              <a:rPr lang="en-US" dirty="0" smtClean="0"/>
              <a:t>ROIC: </a:t>
            </a:r>
            <a:r>
              <a:rPr lang="en-US" dirty="0" smtClean="0"/>
              <a:t>8.23%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Gross Margin: 66.3%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776776" y="1825625"/>
            <a:ext cx="407207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Healthcare Equipment </a:t>
            </a:r>
            <a:r>
              <a:rPr lang="en-US" sz="2800" b="1" u="sng" dirty="0" smtClean="0"/>
              <a:t> </a:t>
            </a:r>
          </a:p>
          <a:p>
            <a:r>
              <a:rPr lang="en-US" sz="2800" dirty="0" smtClean="0"/>
              <a:t>P/E</a:t>
            </a:r>
            <a:r>
              <a:rPr lang="en-US" sz="2800" dirty="0" smtClean="0"/>
              <a:t>: 26.5</a:t>
            </a:r>
          </a:p>
          <a:p>
            <a:r>
              <a:rPr lang="en-US" sz="2800" dirty="0" smtClean="0"/>
              <a:t>Debt-to-Equity: 39.5</a:t>
            </a:r>
            <a:r>
              <a:rPr lang="en-US" sz="2800" dirty="0" smtClean="0"/>
              <a:t>%</a:t>
            </a:r>
          </a:p>
          <a:p>
            <a:r>
              <a:rPr lang="en-US" sz="2800" dirty="0" smtClean="0"/>
              <a:t>N/A</a:t>
            </a:r>
            <a:endParaRPr lang="en-US" sz="2800" dirty="0"/>
          </a:p>
          <a:p>
            <a:r>
              <a:rPr lang="en-US" sz="2800" dirty="0" smtClean="0"/>
              <a:t>ROA</a:t>
            </a:r>
            <a:r>
              <a:rPr lang="en-US" sz="2800" dirty="0" smtClean="0"/>
              <a:t>: 4.6%</a:t>
            </a:r>
          </a:p>
          <a:p>
            <a:r>
              <a:rPr lang="en-US" sz="2800" dirty="0" smtClean="0"/>
              <a:t>N/A</a:t>
            </a:r>
          </a:p>
          <a:p>
            <a:r>
              <a:rPr lang="en-US" sz="2800" dirty="0" smtClean="0"/>
              <a:t>Gross </a:t>
            </a:r>
            <a:r>
              <a:rPr lang="en-US" sz="2800" dirty="0" smtClean="0"/>
              <a:t>Margin: 46.3</a:t>
            </a:r>
            <a:r>
              <a:rPr lang="en-US" sz="2800" dirty="0" smtClean="0"/>
              <a:t>%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4563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Performance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1520" y="2005150"/>
            <a:ext cx="301752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Trailing Twelve Months </a:t>
            </a:r>
          </a:p>
          <a:p>
            <a:r>
              <a:rPr lang="en-US" sz="2400" b="1" dirty="0" smtClean="0"/>
              <a:t>Current share price: $54.50</a:t>
            </a:r>
          </a:p>
          <a:p>
            <a:r>
              <a:rPr lang="en-US" sz="2400" b="1" dirty="0" smtClean="0"/>
              <a:t>52 week high: $54.58</a:t>
            </a:r>
          </a:p>
          <a:p>
            <a:r>
              <a:rPr lang="en-US" sz="2400" b="1" dirty="0" smtClean="0"/>
              <a:t>52 week low: $24.82</a:t>
            </a:r>
          </a:p>
          <a:p>
            <a:endParaRPr lang="en-US" sz="2400" b="1" dirty="0"/>
          </a:p>
          <a:p>
            <a:r>
              <a:rPr lang="en-US" sz="2400" b="1" dirty="0" smtClean="0"/>
              <a:t>Percent gained: 53.35%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875446"/>
              </p:ext>
            </p:extLst>
          </p:nvPr>
        </p:nvGraphicFramePr>
        <p:xfrm>
          <a:off x="4126823" y="1991000"/>
          <a:ext cx="7941352" cy="4329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5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Market Performance </a:t>
            </a:r>
            <a:r>
              <a:rPr lang="en-US" sz="3200" b="1" dirty="0" smtClean="0"/>
              <a:t>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Revenue growth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28" y="2335461"/>
            <a:ext cx="11687743" cy="425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797" y="0"/>
            <a:ext cx="10212965" cy="1330384"/>
          </a:xfrm>
        </p:spPr>
        <p:txBody>
          <a:bodyPr/>
          <a:lstStyle/>
          <a:p>
            <a:r>
              <a:rPr lang="en-US" b="1" dirty="0" smtClean="0"/>
              <a:t>Market Performance </a:t>
            </a:r>
            <a:r>
              <a:rPr lang="en-US" sz="3200" b="1" dirty="0" smtClean="0"/>
              <a:t>(cont.)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9702" y="4899741"/>
            <a:ext cx="2874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Vascular Solutions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53.35%  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20" y="1244660"/>
            <a:ext cx="11818360" cy="3395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5450" y="4899742"/>
            <a:ext cx="3181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Nasdaq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5.29%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53525" y="4899742"/>
            <a:ext cx="398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Russell 2000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12.05%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19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Discounted Cash Flow </a:t>
            </a:r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Key Driver: Revenue growth</a:t>
            </a:r>
          </a:p>
          <a:p>
            <a:r>
              <a:rPr lang="en-US" sz="3200" dirty="0" smtClean="0"/>
              <a:t>Assumptions: </a:t>
            </a:r>
          </a:p>
          <a:p>
            <a:pPr lvl="1"/>
            <a:r>
              <a:rPr lang="en-US" sz="2800" dirty="0" smtClean="0"/>
              <a:t>Capitalized Research &amp; Development  investment materializes </a:t>
            </a:r>
          </a:p>
          <a:p>
            <a:pPr lvl="1"/>
            <a:r>
              <a:rPr lang="en-US" sz="2800" dirty="0" smtClean="0"/>
              <a:t>Capital expenditures will decrease </a:t>
            </a:r>
          </a:p>
          <a:p>
            <a:pPr lvl="1"/>
            <a:r>
              <a:rPr lang="en-US" sz="2800" dirty="0" smtClean="0"/>
              <a:t>Continued above average growth </a:t>
            </a:r>
          </a:p>
          <a:p>
            <a:pPr lvl="1"/>
            <a:endParaRPr lang="en-US" sz="2800" dirty="0"/>
          </a:p>
          <a:p>
            <a:r>
              <a:rPr lang="en-US" sz="3200" dirty="0" smtClean="0"/>
              <a:t>Valuation: $44.54</a:t>
            </a:r>
          </a:p>
          <a:p>
            <a:r>
              <a:rPr lang="en-US" sz="3200" dirty="0" smtClean="0"/>
              <a:t>Current price: $54.35</a:t>
            </a:r>
          </a:p>
          <a:p>
            <a:r>
              <a:rPr lang="en-US" sz="3200" dirty="0" smtClean="0"/>
              <a:t>Results: Overvalued 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3753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98000"/>
                <a:lumOff val="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Out performs major indexes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Sale strength and Growth Potential  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Currently over valued </a:t>
            </a:r>
          </a:p>
          <a:p>
            <a:endParaRPr lang="en-US" sz="3600" dirty="0"/>
          </a:p>
          <a:p>
            <a:r>
              <a:rPr lang="en-US" sz="3600" dirty="0" smtClean="0"/>
              <a:t>Entry point: $44.54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541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Recommendation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 smtClean="0"/>
              <a:t>Vascular Solution is a conditional BUY</a:t>
            </a:r>
            <a:endParaRPr lang="en-US" sz="3200" u="sng" dirty="0" smtClean="0"/>
          </a:p>
          <a:p>
            <a:pPr marL="914400" lvl="2" indent="0">
              <a:buNone/>
            </a:pPr>
            <a:endParaRPr lang="en-US" sz="3200" u="sng" dirty="0" smtClean="0"/>
          </a:p>
          <a:p>
            <a:pPr lvl="2"/>
            <a:r>
              <a:rPr lang="en-US" sz="3200" dirty="0" smtClean="0"/>
              <a:t>Current Price:  $ 54.40</a:t>
            </a:r>
          </a:p>
          <a:p>
            <a:pPr lvl="1"/>
            <a:endParaRPr lang="en-US" sz="3600" dirty="0" smtClean="0"/>
          </a:p>
          <a:p>
            <a:pPr lvl="2"/>
            <a:r>
              <a:rPr lang="en-US" sz="3200" dirty="0" smtClean="0"/>
              <a:t>Entry price: $ 44.54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lvl="2"/>
            <a:r>
              <a:rPr lang="en-US" sz="3200" dirty="0" smtClean="0"/>
              <a:t>Currently Overvalued </a:t>
            </a:r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113252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Company Overview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Vascular Solutions (NASDAQ: VASC)</a:t>
            </a:r>
          </a:p>
          <a:p>
            <a:pPr lvl="1"/>
            <a:r>
              <a:rPr lang="en-US" sz="2800" dirty="0" smtClean="0"/>
              <a:t>Founded in 1996</a:t>
            </a:r>
          </a:p>
          <a:p>
            <a:pPr lvl="1"/>
            <a:r>
              <a:rPr lang="en-US" sz="2800" dirty="0" smtClean="0"/>
              <a:t>Clinical </a:t>
            </a:r>
            <a:r>
              <a:rPr lang="en-US" sz="2800" dirty="0" smtClean="0"/>
              <a:t>solutions for treating coronary peripheral vascular disease.</a:t>
            </a:r>
          </a:p>
          <a:p>
            <a:pPr lvl="1"/>
            <a:r>
              <a:rPr lang="en-US" sz="2800" dirty="0" smtClean="0"/>
              <a:t>Healthcare equipment &amp; supplies industry </a:t>
            </a:r>
          </a:p>
          <a:p>
            <a:pPr lvl="1"/>
            <a:r>
              <a:rPr lang="en-US" sz="2800" dirty="0" smtClean="0"/>
              <a:t>Headquartered in Minneapolis, Minnesota</a:t>
            </a:r>
          </a:p>
        </p:txBody>
      </p:sp>
      <p:pic>
        <p:nvPicPr>
          <p:cNvPr id="4099" name="Picture 3" descr="http://vasc.com/wp-content/uploads/2011/12/products_2_286x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361" y="4638607"/>
            <a:ext cx="272415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vasc.com/wp-content/uploads/2011/12/products_3_286x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36" y="4638607"/>
            <a:ext cx="272415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vasc.com/wp-content/uploads/2011/12/products_1_286x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72" y="4638607"/>
            <a:ext cx="2724150" cy="190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2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Industry overview - Porter’s 5 </a:t>
            </a:r>
            <a:r>
              <a:rPr lang="en-US" b="1" dirty="0" smtClean="0"/>
              <a:t>Forces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dirty="0"/>
              <a:t>Barrier to Entry: </a:t>
            </a:r>
            <a:r>
              <a:rPr lang="en-US" sz="3200" dirty="0" smtClean="0"/>
              <a:t>Large</a:t>
            </a:r>
            <a:endParaRPr lang="en-US" sz="3200" dirty="0"/>
          </a:p>
          <a:p>
            <a:pPr fontAlgn="base">
              <a:lnSpc>
                <a:spcPct val="150000"/>
              </a:lnSpc>
            </a:pPr>
            <a:r>
              <a:rPr lang="en-US" sz="3200" dirty="0"/>
              <a:t>Bargaining Power of Suppliers: Shrinking</a:t>
            </a:r>
          </a:p>
          <a:p>
            <a:pPr fontAlgn="base">
              <a:lnSpc>
                <a:spcPct val="150000"/>
              </a:lnSpc>
            </a:pPr>
            <a:r>
              <a:rPr lang="en-US" sz="3200" dirty="0"/>
              <a:t>Bargaining Power of Buyers: Increasing</a:t>
            </a:r>
          </a:p>
          <a:p>
            <a:pPr fontAlgn="base">
              <a:lnSpc>
                <a:spcPct val="150000"/>
              </a:lnSpc>
            </a:pPr>
            <a:r>
              <a:rPr lang="en-US" sz="3200" dirty="0"/>
              <a:t>Industry Rivalry: Strong, but weaker for VASC</a:t>
            </a:r>
          </a:p>
          <a:p>
            <a:pPr fontAlgn="base">
              <a:lnSpc>
                <a:spcPct val="150000"/>
              </a:lnSpc>
            </a:pPr>
            <a:r>
              <a:rPr lang="en-US" sz="3200" dirty="0"/>
              <a:t>Threat of Substitutes: Small </a:t>
            </a:r>
            <a:r>
              <a:rPr lang="en-US" sz="3200" dirty="0" smtClean="0"/>
              <a:t>(Patent Protection)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7973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Industry Analysis - Industry </a:t>
            </a:r>
            <a:r>
              <a:rPr lang="en-US" b="1" dirty="0" smtClean="0"/>
              <a:t>Trends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>
              <a:lnSpc>
                <a:spcPct val="150000"/>
              </a:lnSpc>
            </a:pPr>
            <a:r>
              <a:rPr lang="en-US" sz="3200" dirty="0"/>
              <a:t>Physicians and large hospitals</a:t>
            </a:r>
          </a:p>
          <a:p>
            <a:pPr fontAlgn="base">
              <a:lnSpc>
                <a:spcPct val="150000"/>
              </a:lnSpc>
            </a:pPr>
            <a:r>
              <a:rPr lang="en-US" sz="3200" dirty="0"/>
              <a:t>Tech innovation continues to drive the market</a:t>
            </a:r>
          </a:p>
          <a:p>
            <a:pPr fontAlgn="base">
              <a:lnSpc>
                <a:spcPct val="150000"/>
              </a:lnSpc>
            </a:pPr>
            <a:r>
              <a:rPr lang="en-US" sz="3200" dirty="0"/>
              <a:t>Industry Consolidation</a:t>
            </a:r>
          </a:p>
          <a:p>
            <a:pPr fontAlgn="base">
              <a:lnSpc>
                <a:spcPct val="150000"/>
              </a:lnSpc>
            </a:pPr>
            <a:r>
              <a:rPr lang="en-US" sz="3200" dirty="0"/>
              <a:t>Devices that help with our age-related problems</a:t>
            </a:r>
          </a:p>
          <a:p>
            <a:pPr lvl="1" fontAlgn="base">
              <a:lnSpc>
                <a:spcPct val="150000"/>
              </a:lnSpc>
            </a:pPr>
            <a:r>
              <a:rPr lang="en-US" sz="2800" dirty="0"/>
              <a:t>The population is becoming older</a:t>
            </a:r>
          </a:p>
          <a:p>
            <a:pPr lvl="1" fontAlgn="base">
              <a:lnSpc>
                <a:spcPct val="150000"/>
              </a:lnSpc>
            </a:pPr>
            <a:r>
              <a:rPr lang="en-US" sz="2800" dirty="0"/>
              <a:t>Hearing, Cardiovascular, Neurological and Endocrinology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25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6005" cy="1325563"/>
          </a:xfrm>
        </p:spPr>
        <p:txBody>
          <a:bodyPr>
            <a:noAutofit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Industry Analysis - Vascular Solutions Placement</a:t>
            </a:r>
            <a:br>
              <a:rPr lang="en-US" b="1" dirty="0"/>
            </a:br>
            <a:r>
              <a:rPr lang="en-US" b="1" dirty="0" smtClean="0"/>
              <a:t>	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dirty="0" smtClean="0"/>
              <a:t>Growing </a:t>
            </a:r>
            <a:r>
              <a:rPr lang="en-US" sz="3600" dirty="0"/>
              <a:t>but consolidated </a:t>
            </a:r>
            <a:r>
              <a:rPr lang="en-US" sz="3600" dirty="0" smtClean="0"/>
              <a:t>market</a:t>
            </a:r>
          </a:p>
          <a:p>
            <a:pPr marL="0" indent="0" fontAlgn="base">
              <a:buNone/>
            </a:pPr>
            <a:endParaRPr lang="en-US" sz="3600" dirty="0"/>
          </a:p>
          <a:p>
            <a:pPr fontAlgn="base"/>
            <a:r>
              <a:rPr lang="en-US" sz="3600" dirty="0"/>
              <a:t>Small/Medium Size</a:t>
            </a:r>
          </a:p>
          <a:p>
            <a:pPr lvl="1" fontAlgn="base"/>
            <a:r>
              <a:rPr lang="en-US" sz="3200" dirty="0"/>
              <a:t>Niche </a:t>
            </a:r>
            <a:r>
              <a:rPr lang="en-US" sz="3200" dirty="0" smtClean="0"/>
              <a:t>Company</a:t>
            </a:r>
          </a:p>
          <a:p>
            <a:pPr marL="457200" lvl="1" indent="0" fontAlgn="base">
              <a:buNone/>
            </a:pPr>
            <a:endParaRPr lang="en-US" sz="3200" dirty="0"/>
          </a:p>
          <a:p>
            <a:pPr fontAlgn="base"/>
            <a:r>
              <a:rPr lang="en-US" sz="3600" dirty="0"/>
              <a:t>“Stents &amp; Catheters” segment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75" y="1690688"/>
            <a:ext cx="3619500" cy="41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 Vascular Solution’s Market Segment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Interventional Cardiologists (IC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Interventional Radiologists (IR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Vein Specialists (VS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Electrophysiologists </a:t>
            </a:r>
            <a:r>
              <a:rPr lang="en-US" dirty="0" smtClean="0"/>
              <a:t>(EP)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699" y="1825625"/>
            <a:ext cx="6092191" cy="41294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95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Macroeconomic Trends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877120"/>
              </p:ext>
            </p:extLst>
          </p:nvPr>
        </p:nvGraphicFramePr>
        <p:xfrm>
          <a:off x="838200" y="1838326"/>
          <a:ext cx="10306049" cy="3338170"/>
        </p:xfrm>
        <a:graphic>
          <a:graphicData uri="http://schemas.openxmlformats.org/drawingml/2006/table">
            <a:tbl>
              <a:tblPr firstRow="1" firstCol="1" bandRow="1"/>
              <a:tblGrid>
                <a:gridCol w="3434615">
                  <a:extLst>
                    <a:ext uri="{9D8B030D-6E8A-4147-A177-3AD203B41FA5}">
                      <a16:colId xmlns:a16="http://schemas.microsoft.com/office/drawing/2014/main" val="2820822144"/>
                    </a:ext>
                  </a:extLst>
                </a:gridCol>
                <a:gridCol w="3309085">
                  <a:extLst>
                    <a:ext uri="{9D8B030D-6E8A-4147-A177-3AD203B41FA5}">
                      <a16:colId xmlns:a16="http://schemas.microsoft.com/office/drawing/2014/main" val="308709447"/>
                    </a:ext>
                  </a:extLst>
                </a:gridCol>
                <a:gridCol w="3562349">
                  <a:extLst>
                    <a:ext uri="{9D8B030D-6E8A-4147-A177-3AD203B41FA5}">
                      <a16:colId xmlns:a16="http://schemas.microsoft.com/office/drawing/2014/main" val="2123489655"/>
                    </a:ext>
                  </a:extLst>
                </a:gridCol>
              </a:tblGrid>
              <a:tr h="5440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Uncertainty: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982855"/>
                  </a:ext>
                </a:extLst>
              </a:tr>
              <a:tr h="279412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Interest rate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life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span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Whistleblowers”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Increasing scrutiny among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Unexpected </a:t>
                      </a:r>
                      <a:r>
                        <a:rPr lang="en-US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changes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regulatory 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requirements,</a:t>
                      </a:r>
                    </a:p>
                    <a:p>
                      <a:pPr marL="800100" marR="0" lvl="1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barriers &amp;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tariffs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marR="0" lvl="1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06229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439047" y="997528"/>
            <a:ext cx="17433721" cy="121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9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62000">
              <a:schemeClr val="bg1">
                <a:lumMod val="95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Top Products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2870629"/>
              </p:ext>
            </p:extLst>
          </p:nvPr>
        </p:nvGraphicFramePr>
        <p:xfrm>
          <a:off x="2500184" y="1571467"/>
          <a:ext cx="7191632" cy="4971074"/>
        </p:xfrm>
        <a:graphic>
          <a:graphicData uri="http://schemas.openxmlformats.org/drawingml/2006/table">
            <a:tbl>
              <a:tblPr firstRow="1" firstCol="1" bandRow="1"/>
              <a:tblGrid>
                <a:gridCol w="2396698">
                  <a:extLst>
                    <a:ext uri="{9D8B030D-6E8A-4147-A177-3AD203B41FA5}">
                      <a16:colId xmlns:a16="http://schemas.microsoft.com/office/drawing/2014/main" val="485550912"/>
                    </a:ext>
                  </a:extLst>
                </a:gridCol>
                <a:gridCol w="2397467">
                  <a:extLst>
                    <a:ext uri="{9D8B030D-6E8A-4147-A177-3AD203B41FA5}">
                      <a16:colId xmlns:a16="http://schemas.microsoft.com/office/drawing/2014/main" val="3387987177"/>
                    </a:ext>
                  </a:extLst>
                </a:gridCol>
                <a:gridCol w="2397467">
                  <a:extLst>
                    <a:ext uri="{9D8B030D-6E8A-4147-A177-3AD203B41FA5}">
                      <a16:colId xmlns:a16="http://schemas.microsoft.com/office/drawing/2014/main" val="3347200038"/>
                    </a:ext>
                  </a:extLst>
                </a:gridCol>
              </a:tblGrid>
              <a:tr h="5602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 thousands)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 of Revenue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735070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GuideLiner® Catheter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$45,409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31.18%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2748059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Pronto® catheter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$14,970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10.28%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832884"/>
                  </a:ext>
                </a:extLst>
              </a:tr>
              <a:tr h="56025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Vein Catheter reprocessing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$12,602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8.66%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1740521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Micro-introducer kits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$12,337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8.47%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82333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Hemostat Patches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$11,988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8.23%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692885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Radial Access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$7,436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661353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Langston® catheter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$6,590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4.53%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5017092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D-Stat®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hemostat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$5,322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3.70%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873025"/>
                  </a:ext>
                </a:extLst>
              </a:tr>
              <a:tr h="47789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$28,902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19.85%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784" marR="67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902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3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465</Words>
  <Application>Microsoft Office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Recommendation</vt:lpstr>
      <vt:lpstr>Company Overview</vt:lpstr>
      <vt:lpstr>Industry overview - Porter’s 5 Forces</vt:lpstr>
      <vt:lpstr>Industry Analysis - Industry Trends</vt:lpstr>
      <vt:lpstr> Industry Analysis - Vascular Solutions Placement  </vt:lpstr>
      <vt:lpstr> Vascular Solution’s Market Segment</vt:lpstr>
      <vt:lpstr>Macroeconomic Trends</vt:lpstr>
      <vt:lpstr>Top Products</vt:lpstr>
      <vt:lpstr>Important Ratios (12 months Dec, 31 2015)</vt:lpstr>
      <vt:lpstr>Market Performance  </vt:lpstr>
      <vt:lpstr>Market Performance (cont.)</vt:lpstr>
      <vt:lpstr>Market Performance (cont.)</vt:lpstr>
      <vt:lpstr>Discounted Cash Flow Analysis</vt:lpstr>
      <vt:lpstr>Summary </vt:lpstr>
    </vt:vector>
  </TitlesOfParts>
  <Company>Winona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Solutions</dc:title>
  <dc:creator>WSU</dc:creator>
  <cp:lastModifiedBy>Pfaff, Brent A</cp:lastModifiedBy>
  <cp:revision>59</cp:revision>
  <dcterms:created xsi:type="dcterms:W3CDTF">2016-11-25T17:31:35Z</dcterms:created>
  <dcterms:modified xsi:type="dcterms:W3CDTF">2016-11-30T20:25:59Z</dcterms:modified>
</cp:coreProperties>
</file>